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0" r:id="rId2"/>
    <p:sldId id="292" r:id="rId3"/>
    <p:sldId id="267" r:id="rId4"/>
    <p:sldId id="325" r:id="rId5"/>
    <p:sldId id="282" r:id="rId6"/>
    <p:sldId id="287" r:id="rId7"/>
    <p:sldId id="315" r:id="rId8"/>
    <p:sldId id="316" r:id="rId9"/>
    <p:sldId id="317" r:id="rId10"/>
    <p:sldId id="318" r:id="rId11"/>
    <p:sldId id="321" r:id="rId12"/>
    <p:sldId id="323" r:id="rId13"/>
    <p:sldId id="324" r:id="rId14"/>
    <p:sldId id="290" r:id="rId15"/>
    <p:sldId id="32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B5E450-79A3-F2E8-A805-6E8765E081AF}" name="Hilary Chapman" initials="HC" userId="S::hchapman@mwcog.org::54e0a1ed-02c8-4b02-ad29-600291179ec1" providerId="AD"/>
  <p188:author id="{522CD0AC-B8DD-5043-7254-B1D683BC5615}" name="Shirin Wilkerson" initials="SW" userId="S::swilkerson@mwcog.org::fd116113-f96a-4840-96f5-92146174f8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CD"/>
    <a:srgbClr val="2F6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8507" autoAdjust="0"/>
  </p:normalViewPr>
  <p:slideViewPr>
    <p:cSldViewPr snapToGrid="0" snapToObjects="1">
      <p:cViewPr varScale="1">
        <p:scale>
          <a:sx n="71" d="100"/>
          <a:sy n="71" d="100"/>
        </p:scale>
        <p:origin x="24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23175-169F-3846-BA4D-E652445F38E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097F-446C-1B4D-939C-DE6109EA7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B3D8F-114B-A443-AC93-AB6267D4A73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6F691-95C7-1B40-B9ED-37CC98F2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0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2"/>
            <a:ext cx="2763519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ABF78-16C0-45A0-834B-7F11040E7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032" y="6103448"/>
            <a:ext cx="3034747" cy="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7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-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764769" cy="68668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282069" y="6353742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5823" y="6419088"/>
            <a:ext cx="344023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37813-6A5D-4BED-86B1-7EE7BD158E6C}"/>
              </a:ext>
            </a:extLst>
          </p:cNvPr>
          <p:cNvSpPr/>
          <p:nvPr userDrawn="1"/>
        </p:nvSpPr>
        <p:spPr>
          <a:xfrm>
            <a:off x="7321990" y="6358312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Agenda Item #10: HAPP Grant Recommendations to COG Board of Directors</a:t>
            </a:r>
          </a:p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October 9, 2024</a:t>
            </a:r>
          </a:p>
          <a:p>
            <a:pPr algn="r"/>
            <a:endParaRPr lang="en-US" sz="9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  <a:p>
            <a:pPr algn="r"/>
            <a:endParaRPr lang="en-US" sz="10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D0703-28D6-4897-AA80-C4115EB52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6137585"/>
            <a:ext cx="3034747" cy="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0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G Photo - Ful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6FCC04-C179-B841-2923-7F5D41C7E4AB}"/>
              </a:ext>
            </a:extLst>
          </p:cNvPr>
          <p:cNvCxnSpPr/>
          <p:nvPr userDrawn="1"/>
        </p:nvCxnSpPr>
        <p:spPr>
          <a:xfrm>
            <a:off x="11282069" y="6353742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5528029-64CC-B71D-BB4D-60E6D342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823" y="6419088"/>
            <a:ext cx="344023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7E7A8-D8BD-1F70-57CA-790CB949CC59}"/>
              </a:ext>
            </a:extLst>
          </p:cNvPr>
          <p:cNvSpPr/>
          <p:nvPr userDrawn="1"/>
        </p:nvSpPr>
        <p:spPr>
          <a:xfrm>
            <a:off x="7321990" y="6358312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Agenda Item #: Using COG PowerPoint Template</a:t>
            </a:r>
          </a:p>
          <a:p>
            <a:pPr algn="r"/>
            <a:r>
              <a:rPr lang="en-US" sz="900" dirty="0">
                <a:solidFill>
                  <a:srgbClr val="7F7F7F"/>
                </a:solidFill>
                <a:latin typeface="Franklin Gothic Medium"/>
                <a:cs typeface="Franklin Gothic Medium"/>
              </a:rPr>
              <a:t>January 9, 20XX</a:t>
            </a:r>
          </a:p>
          <a:p>
            <a:pPr algn="r"/>
            <a:endParaRPr lang="en-US" sz="1000" dirty="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AD90A-5A18-4B07-B96C-B5054CC55B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6137585"/>
            <a:ext cx="3034747" cy="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0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Photo - Full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2192000" cy="6126480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282069" y="6353742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5823" y="6419088"/>
            <a:ext cx="344023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0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 -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" cy="6866818"/>
          </a:xfrm>
          <a:prstGeom prst="rect">
            <a:avLst/>
          </a:prstGeom>
          <a:solidFill>
            <a:srgbClr val="0084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C7C3B6-A781-4147-B6D0-629B106BBB9D}"/>
              </a:ext>
            </a:extLst>
          </p:cNvPr>
          <p:cNvSpPr/>
          <p:nvPr userDrawn="1"/>
        </p:nvSpPr>
        <p:spPr>
          <a:xfrm>
            <a:off x="-1" y="0"/>
            <a:ext cx="764769" cy="68668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76A82-E2D7-E18F-1F21-F4BE7D569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6137585"/>
            <a:ext cx="3034747" cy="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G Photo - Ful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6FCC04-C179-B841-2923-7F5D41C7E4AB}"/>
              </a:ext>
            </a:extLst>
          </p:cNvPr>
          <p:cNvCxnSpPr/>
          <p:nvPr userDrawn="1"/>
        </p:nvCxnSpPr>
        <p:spPr>
          <a:xfrm>
            <a:off x="11282069" y="6353742"/>
            <a:ext cx="0" cy="27699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5528029-64CC-B71D-BB4D-60E6D342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823" y="6419088"/>
            <a:ext cx="344023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7E7A8-D8BD-1F70-57CA-790CB949CC59}"/>
              </a:ext>
            </a:extLst>
          </p:cNvPr>
          <p:cNvSpPr/>
          <p:nvPr userDrawn="1"/>
        </p:nvSpPr>
        <p:spPr>
          <a:xfrm>
            <a:off x="7321990" y="6358312"/>
            <a:ext cx="3798707" cy="2769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sz="900">
                <a:solidFill>
                  <a:srgbClr val="7F7F7F"/>
                </a:solidFill>
                <a:latin typeface="Franklin Gothic Medium"/>
                <a:cs typeface="Franklin Gothic Medium"/>
              </a:rPr>
              <a:t>Agenda Item #: Using COG PowerPoint Template</a:t>
            </a:r>
          </a:p>
          <a:p>
            <a:pPr algn="r"/>
            <a:r>
              <a:rPr lang="en-US" sz="900">
                <a:solidFill>
                  <a:srgbClr val="7F7F7F"/>
                </a:solidFill>
                <a:latin typeface="Franklin Gothic Medium"/>
                <a:cs typeface="Franklin Gothic Medium"/>
              </a:rPr>
              <a:t>January 9, 20XX</a:t>
            </a:r>
          </a:p>
          <a:p>
            <a:pPr algn="r"/>
            <a:endParaRPr lang="en-US" sz="1000">
              <a:solidFill>
                <a:srgbClr val="7F7F7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674AD-641C-24F7-2736-36FB05C6E670}"/>
              </a:ext>
            </a:extLst>
          </p:cNvPr>
          <p:cNvSpPr/>
          <p:nvPr userDrawn="1"/>
        </p:nvSpPr>
        <p:spPr>
          <a:xfrm rot="5400000">
            <a:off x="6041136" y="-271272"/>
            <a:ext cx="109728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AE6A6-E72F-5554-9054-E26E5EE35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6137585"/>
            <a:ext cx="3034747" cy="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B -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09600" cy="68668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282069" y="6353742"/>
            <a:ext cx="0" cy="276999"/>
          </a:xfrm>
          <a:prstGeom prst="line">
            <a:avLst/>
          </a:prstGeom>
          <a:ln w="12700">
            <a:solidFill>
              <a:srgbClr val="82B1C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5823" y="6419088"/>
            <a:ext cx="344023" cy="15544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1000">
                <a:solidFill>
                  <a:srgbClr val="82B1C9"/>
                </a:solidFill>
                <a:latin typeface="+mj-lt"/>
              </a:defRPr>
            </a:lvl1pPr>
          </a:lstStyle>
          <a:p>
            <a:fld id="{7CB1CFCA-EE77-9F4A-8FAE-3286F1D37F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A77565-8723-42AA-8682-47F065C5BC3A}"/>
              </a:ext>
            </a:extLst>
          </p:cNvPr>
          <p:cNvSpPr/>
          <p:nvPr userDrawn="1"/>
        </p:nvSpPr>
        <p:spPr>
          <a:xfrm>
            <a:off x="-1" y="0"/>
            <a:ext cx="764769" cy="68668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231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B -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" cy="6866818"/>
          </a:xfrm>
          <a:prstGeom prst="rect">
            <a:avLst/>
          </a:prstGeom>
          <a:solidFill>
            <a:srgbClr val="0035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76D1A5-54AB-4871-8CA9-32C044ACCDC9}"/>
              </a:ext>
            </a:extLst>
          </p:cNvPr>
          <p:cNvSpPr/>
          <p:nvPr userDrawn="1"/>
        </p:nvSpPr>
        <p:spPr>
          <a:xfrm>
            <a:off x="-1" y="0"/>
            <a:ext cx="764769" cy="68668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166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74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  <p:sldLayoutId id="2147483651" r:id="rId5"/>
    <p:sldLayoutId id="2147483663" r:id="rId6"/>
    <p:sldLayoutId id="2147483658" r:id="rId7"/>
    <p:sldLayoutId id="2147483659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hchapman@mwcog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20989"/>
              </p:ext>
            </p:extLst>
          </p:nvPr>
        </p:nvGraphicFramePr>
        <p:xfrm>
          <a:off x="3273032" y="1397000"/>
          <a:ext cx="8918968" cy="4064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918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61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4000" b="0" i="0" cap="all" spc="0" dirty="0">
                          <a:solidFill>
                            <a:schemeClr val="accent1"/>
                          </a:solidFill>
                          <a:latin typeface="+mn-lt"/>
                          <a:ea typeface="Ebrima" panose="02000000000000000000" pitchFamily="2" charset="0"/>
                          <a:cs typeface="Franklin Gothic Book"/>
                        </a:rPr>
                        <a:t>Housing affordability planning program (HAPP) awards – Round 3</a:t>
                      </a:r>
                    </a:p>
                  </a:txBody>
                  <a:tcPr marL="0" marR="457200" marT="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68"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</a:pPr>
                      <a:r>
                        <a:rPr lang="en-US" sz="2800" dirty="0">
                          <a:solidFill>
                            <a:srgbClr val="2F6B97"/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Funding Recommendations for the COG Board of Directors</a:t>
                      </a:r>
                    </a:p>
                  </a:txBody>
                  <a:tcPr marL="0" marR="45720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46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Hilary Chapman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Housing Program Manager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Franklin Gothic Medium"/>
                        <a:ea typeface="Ebrima" panose="02000000000000000000" pitchFamily="2" charset="0"/>
                        <a:cs typeface="Franklin Gothic Medium"/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COG Board of Directors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Franklin Gothic Medium"/>
                          <a:ea typeface="Ebrima" panose="02000000000000000000" pitchFamily="2" charset="0"/>
                          <a:cs typeface="Franklin Gothic Medium"/>
                        </a:rPr>
                        <a:t>October 9, 2024</a:t>
                      </a:r>
                    </a:p>
                  </a:txBody>
                  <a:tcPr marL="0" marR="457200" marT="22860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1024" y="6384951"/>
            <a:ext cx="1473200" cy="214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Agenda Item #10</a:t>
            </a:r>
          </a:p>
        </p:txBody>
      </p:sp>
    </p:spTree>
    <p:extLst>
      <p:ext uri="{BB962C8B-B14F-4D97-AF65-F5344CB8AC3E}">
        <p14:creationId xmlns:p14="http://schemas.microsoft.com/office/powerpoint/2010/main" val="79433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588960"/>
              </p:ext>
            </p:extLst>
          </p:nvPr>
        </p:nvGraphicFramePr>
        <p:xfrm>
          <a:off x="1080852" y="283464"/>
          <a:ext cx="10911840" cy="14337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 err="1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Sagner</a:t>
                      </a: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 Avenue Affordable Housing Redevelopment Study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$65,000 Frederick County Division of Housing 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6359005" y="2098357"/>
            <a:ext cx="494975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Feasibility study for a county-owned property in downtown Frederick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Affordable housing for low- and moderate-income housing within walking distance of a transit center and located in an Equity Emphasis Area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Study to inform viability for workforce and/or senior housing at the site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6D4E3B-F86C-3437-D603-511CD7FC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64" t="10148" r="53667" b="6889"/>
          <a:stretch/>
        </p:blipFill>
        <p:spPr>
          <a:xfrm>
            <a:off x="1201599" y="2326640"/>
            <a:ext cx="489440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30391"/>
              </p:ext>
            </p:extLst>
          </p:nvPr>
        </p:nvGraphicFramePr>
        <p:xfrm>
          <a:off x="1080852" y="283464"/>
          <a:ext cx="10911840" cy="10146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Downtown Affordable Housing Study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$65,000 City of Manassas Community Development Department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1080853" y="1695205"/>
            <a:ext cx="50151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Study for 2 properties adjacent to and across from the Manassas VRE station (located in an Equity Emphasis Area)</a:t>
            </a:r>
          </a:p>
          <a:p>
            <a:pPr>
              <a:spcBef>
                <a:spcPts val="1200"/>
              </a:spcBef>
              <a:spcAft>
                <a:spcPts val="0"/>
              </a:spcAft>
              <a:buClrTx/>
            </a:pPr>
            <a:endParaRPr lang="en-US" sz="2200" dirty="0">
              <a:solidFill>
                <a:schemeClr val="dk1"/>
              </a:solidFill>
            </a:endParaRP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HAPP grant to support a study for the feasibility and configuration of the two properties, their potential affordability levels, and overall impact on the downtown development pattern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AAEA6-F707-EA20-9ACD-93651A61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5205"/>
            <a:ext cx="6024162" cy="46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50881"/>
              </p:ext>
            </p:extLst>
          </p:nvPr>
        </p:nvGraphicFramePr>
        <p:xfrm>
          <a:off x="1080852" y="283464"/>
          <a:ext cx="10911840" cy="10146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Big Green Affordable Housing Rehabilitation Project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$65,000 District of Columbia / L’Enfant Trust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9FEEA5-8533-D10B-A187-4A03FD6F7983}"/>
              </a:ext>
            </a:extLst>
          </p:cNvPr>
          <p:cNvSpPr txBox="1"/>
          <p:nvPr/>
        </p:nvSpPr>
        <p:spPr>
          <a:xfrm>
            <a:off x="6934909" y="1695205"/>
            <a:ext cx="49497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Rehabilitation of a 30+-years vacant blighted historic property “Big Green” into 2 affordable family homeownership units in the Anacostia Historic District neighborhood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Homes will be 3-bedrooms each for families earning 80-100% Median Family Income (monthly housing cost of $2,770 - $3,450 per month)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Estimated sales price below $300K/unit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8C372-9E9F-3F9D-56A7-915597C4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52" y="1826334"/>
            <a:ext cx="5670236" cy="37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1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67031"/>
              </p:ext>
            </p:extLst>
          </p:nvPr>
        </p:nvGraphicFramePr>
        <p:xfrm>
          <a:off x="1080852" y="283464"/>
          <a:ext cx="10911840" cy="14337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AHC-Goodwill: Advancing Environmentally Sustainable &amp; Community Oriented Development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$65,000 Arlington County / Affordable Homes &amp; Communities (AHC, Inc.)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9FEEA5-8533-D10B-A187-4A03FD6F7983}"/>
              </a:ext>
            </a:extLst>
          </p:cNvPr>
          <p:cNvSpPr txBox="1"/>
          <p:nvPr/>
        </p:nvSpPr>
        <p:spPr>
          <a:xfrm>
            <a:off x="6596068" y="2224376"/>
            <a:ext cx="494975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First co-location of affordable housing with a Goodwill store in the U.S.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128 rental homes for families earning 30%, 50% and 60% AMI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Childcare center integrated into new facility for AHC residents and Goodwill employees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A2386-5E4E-4A19-2DAB-4401B02D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52" y="3367139"/>
            <a:ext cx="4839514" cy="273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29052-223D-F8A8-7B7B-9E092DE3E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52" y="1756719"/>
            <a:ext cx="3256621" cy="1568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0736F4-98AF-1DC1-DF08-5D27D5AB1795}"/>
              </a:ext>
            </a:extLst>
          </p:cNvPr>
          <p:cNvSpPr txBox="1"/>
          <p:nvPr/>
        </p:nvSpPr>
        <p:spPr>
          <a:xfrm>
            <a:off x="4337473" y="2903387"/>
            <a:ext cx="184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Current conditions (left) and proposed redevelopment (below)</a:t>
            </a:r>
          </a:p>
        </p:txBody>
      </p:sp>
    </p:spTree>
    <p:extLst>
      <p:ext uri="{BB962C8B-B14F-4D97-AF65-F5344CB8AC3E}">
        <p14:creationId xmlns:p14="http://schemas.microsoft.com/office/powerpoint/2010/main" val="191846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779356"/>
              </p:ext>
            </p:extLst>
          </p:nvPr>
        </p:nvGraphicFramePr>
        <p:xfrm>
          <a:off x="1280160" y="465181"/>
          <a:ext cx="10911840" cy="64801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9461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Next Steps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0160" y="1377089"/>
            <a:ext cx="1064467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Grant agreements drafted and signed: October – January 2024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Release of Grant Funds: First quarter 2025 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Mid-term (6-month) progress report from date of grant disbursement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Final progress reports due 12 months from date of grant disbursement</a:t>
            </a:r>
          </a:p>
          <a:p>
            <a:pPr>
              <a:spcBef>
                <a:spcPts val="1200"/>
              </a:spcBef>
            </a:pPr>
            <a:endParaRPr lang="en-US" sz="2000" dirty="0"/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endParaRPr lang="en-US" sz="2000" dirty="0"/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9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86C21D-E215-B5A9-2727-616C2DEFE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248309"/>
              </p:ext>
            </p:extLst>
          </p:nvPr>
        </p:nvGraphicFramePr>
        <p:xfrm>
          <a:off x="1280160" y="1686337"/>
          <a:ext cx="10911840" cy="491336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99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5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86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6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cap="none" dirty="0">
                          <a:solidFill>
                            <a:srgbClr val="000000"/>
                          </a:solidFill>
                          <a:latin typeface="Franklin Gothic Medium"/>
                          <a:cs typeface="Franklin Gothic Medium"/>
                        </a:rPr>
                        <a:t>Hilary Chapman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Franklin Gothic Book"/>
                        </a:rPr>
                        <a:t>Housing Program Manager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Franklin Gothic Book"/>
                        </a:rPr>
                        <a:t>Department of Community Planning &amp; Services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Franklin Gothic Book"/>
                        </a:rPr>
                        <a:t>(202) 962-3346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Franklin Gothic Book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hchapman@mwcog.org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Franklin Gothic Book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rgbClr val="000000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chemeClr val="tx2"/>
                          </a:solidFill>
                          <a:latin typeface="+mj-lt"/>
                          <a:cs typeface="Franklin Gothic Medium"/>
                        </a:rPr>
                        <a:t>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0" dirty="0">
                          <a:solidFill>
                            <a:srgbClr val="2F6B97"/>
                          </a:solidFill>
                          <a:latin typeface="+mj-lt"/>
                          <a:cs typeface="Franklin Gothic Medium"/>
                        </a:rPr>
                        <a:t>                  </a:t>
                      </a:r>
                      <a:r>
                        <a:rPr lang="en-US" sz="2800" b="0" dirty="0">
                          <a:solidFill>
                            <a:srgbClr val="2F6B97"/>
                          </a:solidFill>
                          <a:latin typeface="+mj-lt"/>
                          <a:cs typeface="Franklin Gothic Medium"/>
                        </a:rPr>
                        <a:t>mwcog.org</a:t>
                      </a:r>
                    </a:p>
                  </a:txBody>
                  <a:tcPr marL="0" marR="457200" marT="0" marB="2286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867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None/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777 North Capitol Street NE, </a:t>
                      </a:r>
                      <a:r>
                        <a:rPr lang="fr-FR" sz="1400" dirty="0">
                          <a:latin typeface="Franklin Gothic Book"/>
                          <a:cs typeface="Franklin Gothic Book"/>
                        </a:rPr>
                        <a:t>Suite 300</a:t>
                      </a:r>
                      <a:endParaRPr lang="en-US" sz="1400" dirty="0">
                        <a:latin typeface="Franklin Gothic Book"/>
                        <a:cs typeface="Franklin Gothic Book"/>
                      </a:endParaRPr>
                    </a:p>
                    <a:p>
                      <a:pPr marL="0" indent="0">
                        <a:spcBef>
                          <a:spcPts val="300"/>
                        </a:spcBef>
                        <a:buFont typeface="Arial" pitchFamily="34" charset="0"/>
                        <a:buNone/>
                      </a:pPr>
                      <a:r>
                        <a:rPr lang="en-US" sz="1400" dirty="0">
                          <a:latin typeface="Franklin Gothic Book"/>
                          <a:cs typeface="Franklin Gothic Book"/>
                        </a:rPr>
                        <a:t>Washington, DC 20002</a:t>
                      </a:r>
                    </a:p>
                  </a:txBody>
                  <a:tcPr marL="0" marR="0" marT="210312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itchFamily="34" charset="0"/>
                        <a:buNone/>
                      </a:pPr>
                      <a:endParaRPr lang="en-US" sz="12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210312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16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48402"/>
              </p:ext>
            </p:extLst>
          </p:nvPr>
        </p:nvGraphicFramePr>
        <p:xfrm>
          <a:off x="1280160" y="465181"/>
          <a:ext cx="10911840" cy="64801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9461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HAPP Grants Background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0161" y="1377089"/>
            <a:ext cx="4815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Established in October 2021 with funds from Amazon’s Housing Equity Fund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Designed to help meet the COG Board’s 2030 Regional Housing Targets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Small, flexible grants up to $75,000 for local governments or non-profit housing developers with support from COG member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Row of terraced houses, with different color façades, metal railings and steps up to front doors, and side gates to basements">
            <a:extLst>
              <a:ext uri="{FF2B5EF4-FFF2-40B4-BE49-F238E27FC236}">
                <a16:creationId xmlns:a16="http://schemas.microsoft.com/office/drawing/2014/main" id="{D648D51F-C6BA-30B3-7ED5-50CFC2536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593" y="1377089"/>
            <a:ext cx="4153639" cy="40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35385"/>
              </p:ext>
            </p:extLst>
          </p:nvPr>
        </p:nvGraphicFramePr>
        <p:xfrm>
          <a:off x="1280160" y="465181"/>
          <a:ext cx="10911840" cy="64801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9461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chemeClr val="accent1"/>
                          </a:solidFill>
                          <a:latin typeface="Franklin Gothic Medium"/>
                          <a:cs typeface="Franklin Gothic Medium"/>
                        </a:rPr>
                        <a:t>HAPP Process &amp; Timeline 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0160" y="1377089"/>
            <a:ext cx="985456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Announcement of Round 3 in January 2024 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Optional abstract submission process (May 1 – June 3)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Applications due July 1, 2024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Technical Selection Panel convened in September to select grantees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Recommended grant recipients include:</a:t>
            </a:r>
          </a:p>
          <a:p>
            <a:pPr marL="1170432" lvl="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3 from Maryland</a:t>
            </a:r>
          </a:p>
          <a:p>
            <a:pPr marL="1170432" lvl="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3 from the District of Columbia</a:t>
            </a:r>
          </a:p>
          <a:p>
            <a:pPr marL="1170432" lvl="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2 from Northern Virginia</a:t>
            </a:r>
          </a:p>
          <a:p>
            <a:pPr marL="713232" lvl="1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/>
              <a:t>4 non-profit developers and 4 local government proposals selected</a:t>
            </a:r>
          </a:p>
          <a:p>
            <a:pPr marL="1170432" lvl="2" indent="-256032">
              <a:spcBef>
                <a:spcPts val="12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7099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CFAEB-CBD7-A24B-7DE6-5155E350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CFCA-EE77-9F4A-8FAE-3286F1D37F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DD69B-9092-8017-8027-C86D35336392}"/>
              </a:ext>
            </a:extLst>
          </p:cNvPr>
          <p:cNvSpPr txBox="1"/>
          <p:nvPr/>
        </p:nvSpPr>
        <p:spPr>
          <a:xfrm>
            <a:off x="1145359" y="2620648"/>
            <a:ext cx="1058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2F6B97"/>
                </a:solidFill>
                <a:latin typeface="Franklin Gothic Medium"/>
                <a:ea typeface="Ebrima" panose="02000000000000000000" pitchFamily="2" charset="0"/>
                <a:cs typeface="Franklin Gothic Medium"/>
              </a:rPr>
              <a:t>Grant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81475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FB81A3-482C-7D1B-88EC-6262FFB4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293811"/>
              </p:ext>
            </p:extLst>
          </p:nvPr>
        </p:nvGraphicFramePr>
        <p:xfrm>
          <a:off x="1250976" y="470269"/>
          <a:ext cx="10009342" cy="49644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70133">
                  <a:extLst>
                    <a:ext uri="{9D8B030D-6E8A-4147-A177-3AD203B41FA5}">
                      <a16:colId xmlns:a16="http://schemas.microsoft.com/office/drawing/2014/main" val="1553987656"/>
                    </a:ext>
                  </a:extLst>
                </a:gridCol>
                <a:gridCol w="3670889">
                  <a:extLst>
                    <a:ext uri="{9D8B030D-6E8A-4147-A177-3AD203B41FA5}">
                      <a16:colId xmlns:a16="http://schemas.microsoft.com/office/drawing/2014/main" val="169176580"/>
                    </a:ext>
                  </a:extLst>
                </a:gridCol>
                <a:gridCol w="2168320">
                  <a:extLst>
                    <a:ext uri="{9D8B030D-6E8A-4147-A177-3AD203B41FA5}">
                      <a16:colId xmlns:a16="http://schemas.microsoft.com/office/drawing/2014/main" val="3193558595"/>
                    </a:ext>
                  </a:extLst>
                </a:gridCol>
              </a:tblGrid>
              <a:tr h="55956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Project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Jurisdiction &amp;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Panel Recommendation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538786"/>
                  </a:ext>
                </a:extLst>
              </a:tr>
              <a:tr h="486432">
                <a:tc>
                  <a:txBody>
                    <a:bodyPr/>
                    <a:lstStyle/>
                    <a:p>
                      <a:r>
                        <a:rPr lang="en-US" sz="1600" dirty="0"/>
                        <a:t>TOD Inclusionary Zoning Feasibility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Prince George’s County DHCD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04967"/>
                  </a:ext>
                </a:extLst>
              </a:tr>
              <a:tr h="486432">
                <a:tc>
                  <a:txBody>
                    <a:bodyPr/>
                    <a:lstStyle/>
                    <a:p>
                      <a:r>
                        <a:rPr lang="en-US" sz="1600" dirty="0"/>
                        <a:t>5907 Dix Street, 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Manna, Inc./ District of Columbia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61321"/>
                  </a:ext>
                </a:extLst>
              </a:tr>
              <a:tr h="531582">
                <a:tc>
                  <a:txBody>
                    <a:bodyPr/>
                    <a:lstStyle/>
                    <a:p>
                      <a:r>
                        <a:rPr lang="en-US" sz="1600" dirty="0"/>
                        <a:t>West Hyattsville Tenant Protection/Apartment Preservation Feasibility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City of Hyattsville, Dept. of Community &amp; Economic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$59,000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16924"/>
                  </a:ext>
                </a:extLst>
              </a:tr>
              <a:tr h="531582">
                <a:tc>
                  <a:txBody>
                    <a:bodyPr/>
                    <a:lstStyle/>
                    <a:p>
                      <a:r>
                        <a:rPr lang="en-US" sz="1600" dirty="0"/>
                        <a:t>1518 Residences at Metropolitan 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Metropolitan AME &amp; D.A. Payne Comm. Devel. Corp.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$65,000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564684"/>
                  </a:ext>
                </a:extLst>
              </a:tr>
              <a:tr h="531582">
                <a:tc>
                  <a:txBody>
                    <a:bodyPr/>
                    <a:lstStyle/>
                    <a:p>
                      <a:r>
                        <a:rPr lang="en-US" sz="1600" dirty="0" err="1"/>
                        <a:t>Sagner</a:t>
                      </a:r>
                      <a:r>
                        <a:rPr lang="en-US" sz="1600" dirty="0"/>
                        <a:t> Ave. Affordable Housing Redevelopment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Frederick Co. Div. of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$65,000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32199"/>
                  </a:ext>
                </a:extLst>
              </a:tr>
              <a:tr h="531582">
                <a:tc>
                  <a:txBody>
                    <a:bodyPr/>
                    <a:lstStyle/>
                    <a:p>
                      <a:r>
                        <a:rPr lang="en-US" sz="1600" dirty="0"/>
                        <a:t>Downtown Affordable Housing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City of Manassas, Community Development Dept.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$65,000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702199"/>
                  </a:ext>
                </a:extLst>
              </a:tr>
              <a:tr h="486432">
                <a:tc>
                  <a:txBody>
                    <a:bodyPr/>
                    <a:lstStyle/>
                    <a:p>
                      <a:r>
                        <a:rPr lang="en-US" sz="1600" dirty="0"/>
                        <a:t>Big Green Affordable </a:t>
                      </a:r>
                      <a:r>
                        <a:rPr lang="en-US" sz="1600"/>
                        <a:t>Housing Rehabilitation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L’Enfant Trust / District of Columbia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$65,000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665476"/>
                  </a:ext>
                </a:extLst>
              </a:tr>
              <a:tr h="531582">
                <a:tc>
                  <a:txBody>
                    <a:bodyPr/>
                    <a:lstStyle/>
                    <a:p>
                      <a:r>
                        <a:rPr lang="en-US" sz="1600" dirty="0"/>
                        <a:t>AHC-Goodwill: Advancing Environ. Sustainable &amp; Community Oriented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Affordable Homes &amp; Communities / Arlington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$65,000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18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22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03617"/>
              </p:ext>
            </p:extLst>
          </p:nvPr>
        </p:nvGraphicFramePr>
        <p:xfrm>
          <a:off x="1080852" y="283464"/>
          <a:ext cx="10911840" cy="10146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TOD Inclusionary Zoning Feasibility Study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$50,000 Prince George’s County Department of Housing and Community Development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987361" y="1640982"/>
            <a:ext cx="46121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Inclusionary Zoning (IZ) feasibility study along the Blue, Purple, and Green line Metro corridors to determine whether the existing market can support an IZ strategy</a:t>
            </a:r>
          </a:p>
          <a:p>
            <a:pPr>
              <a:spcAft>
                <a:spcPts val="0"/>
              </a:spcAft>
              <a:buClrTx/>
            </a:pPr>
            <a:endParaRPr lang="en-US" sz="2200" dirty="0">
              <a:solidFill>
                <a:schemeClr val="dk1"/>
              </a:solidFill>
            </a:endParaRPr>
          </a:p>
          <a:p>
            <a:pPr marL="256032" indent="-256032"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Consultants to conduct study and an accompanying best practices memo from the national capital region and nationwide for IZ strategies along transit corridors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24EEF-E977-2DAA-B22F-D0E9F0DF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13" y="1895506"/>
            <a:ext cx="5460642" cy="3450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C673C9-3281-BD16-321B-EDE54A7ABE52}"/>
              </a:ext>
            </a:extLst>
          </p:cNvPr>
          <p:cNvSpPr txBox="1"/>
          <p:nvPr/>
        </p:nvSpPr>
        <p:spPr>
          <a:xfrm>
            <a:off x="6266619" y="5345583"/>
            <a:ext cx="536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u="none" strike="noStrike" baseline="0" dirty="0"/>
              <a:t>Rendering Depicting Future Outcome at Morgan Boulevard Metro Station (Blue Line Metro Station) in Prince George’s County.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0961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2283"/>
              </p:ext>
            </p:extLst>
          </p:nvPr>
        </p:nvGraphicFramePr>
        <p:xfrm>
          <a:off x="1080852" y="283464"/>
          <a:ext cx="10911840" cy="10146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5907 Dix Street, NE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$66,000 District of Columbia /Manna, Inc. 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1080852" y="1644895"/>
            <a:ext cx="49310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6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30 new affordable condominium units for low and moderate-income families in a neighborhood with very few ownership opportunities</a:t>
            </a:r>
          </a:p>
          <a:p>
            <a:pPr>
              <a:spcBef>
                <a:spcPts val="600"/>
              </a:spcBef>
              <a:spcAft>
                <a:spcPts val="0"/>
              </a:spcAft>
              <a:buClrTx/>
            </a:pPr>
            <a:endParaRPr lang="en-US" sz="2200" dirty="0">
              <a:solidFill>
                <a:schemeClr val="dk1"/>
              </a:solidFill>
            </a:endParaRPr>
          </a:p>
          <a:p>
            <a:pPr marL="256032" indent="-256032">
              <a:spcBef>
                <a:spcPts val="6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Manna to provide homeownership counseling and downpayment assistance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97FD0-E919-5C36-69FA-8D19D12BA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64" y="2199538"/>
            <a:ext cx="5447983" cy="31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291934"/>
              </p:ext>
            </p:extLst>
          </p:nvPr>
        </p:nvGraphicFramePr>
        <p:xfrm>
          <a:off x="1080852" y="283464"/>
          <a:ext cx="10911840" cy="14337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West Hyattsville Tenant Protection/ Apartment Preservation Feasibility Study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$59,000 City of Hyattsville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1146245" y="2083958"/>
            <a:ext cx="49497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6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Feasibility study of full and partial preservation, including funding strategies and implementation process to expand and strengthen affordability for 4 NOAH (Naturally Occurring Affordable Housing)</a:t>
            </a:r>
          </a:p>
          <a:p>
            <a:pPr marL="256032" indent="-256032">
              <a:spcBef>
                <a:spcPts val="6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256032" indent="-256032">
              <a:spcBef>
                <a:spcPts val="6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Over 1,000 tenant households are at risk of displacement if the 4 properties are redeveloped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4C6FD-32DE-9516-7BEE-CC3044B8B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35" y="1959832"/>
            <a:ext cx="5240899" cy="3949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F94D48-A379-5E41-F231-397C9D2A96D5}"/>
              </a:ext>
            </a:extLst>
          </p:cNvPr>
          <p:cNvSpPr txBox="1"/>
          <p:nvPr/>
        </p:nvSpPr>
        <p:spPr>
          <a:xfrm>
            <a:off x="6411933" y="5909262"/>
            <a:ext cx="52408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Desired outcome: Parkview Manor – full preservation (53 apartment homes)</a:t>
            </a:r>
          </a:p>
        </p:txBody>
      </p:sp>
    </p:spTree>
    <p:extLst>
      <p:ext uri="{BB962C8B-B14F-4D97-AF65-F5344CB8AC3E}">
        <p14:creationId xmlns:p14="http://schemas.microsoft.com/office/powerpoint/2010/main" val="219328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7CB1CFCA-EE77-9F4A-8FAE-3286F1D37F0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069692"/>
              </p:ext>
            </p:extLst>
          </p:nvPr>
        </p:nvGraphicFramePr>
        <p:xfrm>
          <a:off x="1080852" y="283464"/>
          <a:ext cx="10911840" cy="143370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1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5277">
                <a:tc>
                  <a:txBody>
                    <a:bodyPr/>
                    <a:lstStyle/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36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1518 Residences at Metropolitan AME</a:t>
                      </a:r>
                    </a:p>
                    <a:p>
                      <a:pPr algn="l">
                        <a:lnSpc>
                          <a:spcPts val="3260"/>
                        </a:lnSpc>
                      </a:pPr>
                      <a:r>
                        <a:rPr lang="en-US" sz="1800" b="0" dirty="0">
                          <a:solidFill>
                            <a:srgbClr val="2F6B97"/>
                          </a:solidFill>
                          <a:latin typeface="Franklin Gothic Medium"/>
                          <a:cs typeface="Franklin Gothic Medium"/>
                        </a:rPr>
                        <a:t>$65,000 District of Columbia/ Metropolitan AME &amp; Daniel Alexander Payne Community Development Corporation</a:t>
                      </a:r>
                    </a:p>
                  </a:txBody>
                  <a:tcPr marL="0" marR="457200" marT="0" marB="2286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D4588-6FA1-40BF-8CA8-27952762ACBA}"/>
              </a:ext>
            </a:extLst>
          </p:cNvPr>
          <p:cNvSpPr txBox="1"/>
          <p:nvPr/>
        </p:nvSpPr>
        <p:spPr>
          <a:xfrm>
            <a:off x="1080852" y="1832015"/>
            <a:ext cx="51172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Addition of a residential tower to an existing historic church</a:t>
            </a:r>
            <a:endParaRPr lang="en-US" sz="2200" dirty="0"/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28 units for unhoused military veterans</a:t>
            </a:r>
          </a:p>
          <a:p>
            <a:pPr marL="256032" indent="-256032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Affordability restrictions at or below 30% AMI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r>
              <a:rPr lang="en-US" sz="2200" dirty="0"/>
              <a:t>Metropolitan AME is part of a cohort led by Enterprise Community Partners for faith-based organizations to develop affordable housing on their property</a:t>
            </a:r>
          </a:p>
          <a:p>
            <a:pPr marL="256032" indent="-256032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140FB-F8EE-E68C-A013-FE136BF5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61" y="2565239"/>
            <a:ext cx="5432485" cy="307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ysClr val="window" lastClr="FFFFFF"/>
      </a:lt1>
      <a:dk2>
        <a:srgbClr val="0087CD"/>
      </a:dk2>
      <a:lt2>
        <a:srgbClr val="B0D235"/>
      </a:lt2>
      <a:accent1>
        <a:srgbClr val="2F6B97"/>
      </a:accent1>
      <a:accent2>
        <a:srgbClr val="F15B5B"/>
      </a:accent2>
      <a:accent3>
        <a:srgbClr val="FAA434"/>
      </a:accent3>
      <a:accent4>
        <a:srgbClr val="546670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G A - Green Wide" id="{D6475634-209C-4EED-85C7-D386688BDB7B}" vid="{229DDA34-01F0-4D9B-9229-3919B94D9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COG A - Green Wide</Template>
  <TotalTime>3502</TotalTime>
  <Words>910</Words>
  <Application>Microsoft Office PowerPoint</Application>
  <PresentationFormat>Widescreen</PresentationFormat>
  <Paragraphs>126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Shirin Wilkerson</dc:creator>
  <cp:lastModifiedBy>Lindsey Martin</cp:lastModifiedBy>
  <cp:revision>37</cp:revision>
  <cp:lastPrinted>2015-11-17T20:47:00Z</cp:lastPrinted>
  <dcterms:created xsi:type="dcterms:W3CDTF">2023-09-13T16:35:12Z</dcterms:created>
  <dcterms:modified xsi:type="dcterms:W3CDTF">2024-10-10T17:31:51Z</dcterms:modified>
</cp:coreProperties>
</file>