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7" r:id="rId2"/>
    <p:sldId id="258" r:id="rId3"/>
    <p:sldId id="259" r:id="rId4"/>
    <p:sldId id="256" r:id="rId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5" d="100"/>
          <a:sy n="125" d="100"/>
        </p:scale>
        <p:origin x="11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05F21F6-3107-460C-99B9-375CB19E8D45}" type="datetimeFigureOut">
              <a:rPr lang="en-US" smtClean="0"/>
              <a:t>2/18/2016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DE3E398-0785-46A3-8C0A-596A6DCC32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683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6C447EE-F5F3-4589-98AC-E7BE58064297}" type="datetimeFigureOut">
              <a:rPr lang="en-US" smtClean="0"/>
              <a:t>2/18/2016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B4C0637-4886-4FCF-B73A-3C034C188F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275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87560-D619-4D99-AC30-BE3A31CC9A21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408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EC2F0-D67F-4A28-8E39-22FA8BEC97EC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968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C79FD-0610-4A01-AB01-E6B5560253ED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15F97-9ED5-4770-9925-DA35AFDA3F09}" type="datetime1">
              <a:rPr lang="en-US" smtClean="0"/>
              <a:t>2/18/2016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01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533F0-51CB-4940-808F-F07BB7671655}" type="datetime1">
              <a:rPr lang="en-US" smtClean="0"/>
              <a:t>2/18/2016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4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8A82B-3390-43F0-A923-BB016D21ECD5}" type="datetime1">
              <a:rPr lang="en-US" smtClean="0"/>
              <a:t>2/18/2016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24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27F98-FB0C-4004-9032-F8A8C44234B5}" type="datetime1">
              <a:rPr lang="en-US" smtClean="0"/>
              <a:t>2/18/2016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806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38F2-9BC5-425A-A02D-96B48A26B329}" type="datetime1">
              <a:rPr lang="en-US" smtClean="0"/>
              <a:t>2/18/2016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977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0673C-F1F2-4A6D-82C5-71A6DEEDD9F2}" type="datetime1">
              <a:rPr lang="en-US" smtClean="0"/>
              <a:t>2/18/2016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560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CF188-65CF-4D67-BC8D-EA9BB918E488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946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29641-7FBD-44AC-8A9F-8FECE2C434AD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586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C2734-509F-45EE-B274-5D3448C49C21}" type="datetime1">
              <a:rPr lang="en-US" smtClean="0"/>
              <a:t>2/18/2016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1C77B-8ED4-40B6-86DF-99D4A17BC1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808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Overview of Mission &amp; Role of </a:t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dirty="0" smtClean="0">
                <a:solidFill>
                  <a:schemeClr val="bg1"/>
                </a:solidFill>
              </a:rPr>
              <a:t>Human Services &amp; Public Safety Policy Committee and Supporting Committees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219200"/>
          </a:xfrm>
        </p:spPr>
        <p:txBody>
          <a:bodyPr>
            <a:normAutofit/>
          </a:bodyPr>
          <a:lstStyle/>
          <a:p>
            <a:r>
              <a:rPr lang="en-US" sz="2000" i="1" dirty="0" smtClean="0"/>
              <a:t>Stuart A. Freudberg</a:t>
            </a:r>
          </a:p>
          <a:p>
            <a:r>
              <a:rPr lang="en-US" sz="2000" i="1" dirty="0" smtClean="0"/>
              <a:t>Deputy Executive Director</a:t>
            </a:r>
          </a:p>
          <a:p>
            <a:r>
              <a:rPr lang="en-US" sz="2000" i="1" dirty="0" smtClean="0"/>
              <a:t>February 19, 2016</a:t>
            </a:r>
            <a:endParaRPr lang="en-US" sz="2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0" y="3048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Agenda Item </a:t>
            </a:r>
            <a:r>
              <a:rPr lang="en-US" b="1" u="sng" dirty="0"/>
              <a:t>3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172" y="5257800"/>
            <a:ext cx="1254056" cy="95898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2484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Human Services &amp; Public Safety Policy Committee</a:t>
            </a:r>
            <a:r>
              <a:rPr lang="en-US" sz="2800" dirty="0" smtClean="0">
                <a:solidFill>
                  <a:schemeClr val="bg1"/>
                </a:solidFill>
              </a:rPr>
              <a:t/>
            </a:r>
            <a:br>
              <a:rPr lang="en-US" sz="2800" dirty="0" smtClean="0">
                <a:solidFill>
                  <a:schemeClr val="bg1"/>
                </a:solidFill>
              </a:rPr>
            </a:br>
            <a:r>
              <a:rPr lang="en-US" sz="2800" i="1" dirty="0" smtClean="0">
                <a:solidFill>
                  <a:schemeClr val="bg1"/>
                </a:solidFill>
              </a:rPr>
              <a:t>Mission &amp; Role </a:t>
            </a:r>
            <a:endParaRPr lang="en-US" sz="2800" i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Policy Advisory Body: 	</a:t>
            </a:r>
            <a:r>
              <a:rPr lang="en-US" dirty="0" smtClean="0"/>
              <a:t>To the Metropolitan Washington Council of Governments (COG) Board of Directors.</a:t>
            </a:r>
          </a:p>
          <a:p>
            <a:endParaRPr lang="en-US" dirty="0" smtClean="0"/>
          </a:p>
          <a:p>
            <a:r>
              <a:rPr lang="en-US" b="1" dirty="0" smtClean="0"/>
              <a:t>Purpose:</a:t>
            </a:r>
            <a:r>
              <a:rPr lang="en-US" dirty="0"/>
              <a:t>	</a:t>
            </a:r>
            <a:r>
              <a:rPr lang="en-US" dirty="0" smtClean="0"/>
              <a:t>Develop and maintain all policies, plans, agreements and programs, other than those specifically assigned to other units within COG, concerning human services and public safety issues.</a:t>
            </a:r>
          </a:p>
          <a:p>
            <a:endParaRPr lang="en-US" dirty="0" smtClean="0"/>
          </a:p>
          <a:p>
            <a:r>
              <a:rPr lang="en-US" b="1" dirty="0" smtClean="0"/>
              <a:t>Program Areas: 	</a:t>
            </a:r>
            <a:r>
              <a:rPr lang="en-US" dirty="0" smtClean="0"/>
              <a:t>Law enforcement, Fire and Emergency Medical Services, Emergency Management, Corrections, Animal Services, Aging, Public Health, Mental Health, Substance Abuse, Foster Care, Child </a:t>
            </a:r>
            <a:r>
              <a:rPr lang="en-US" dirty="0"/>
              <a:t>C</a:t>
            </a:r>
            <a:r>
              <a:rPr lang="en-US" dirty="0" smtClean="0"/>
              <a:t>are, and Housing programs.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522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en-US" sz="2800" b="1" dirty="0">
                <a:solidFill>
                  <a:schemeClr val="bg1"/>
                </a:solidFill>
              </a:rPr>
              <a:t>Human Services &amp; Public Safety Policy Committee</a:t>
            </a:r>
            <a:r>
              <a:rPr lang="en-US" sz="2800" dirty="0">
                <a:solidFill>
                  <a:schemeClr val="bg1"/>
                </a:solidFill>
              </a:rPr>
              <a:t/>
            </a:r>
            <a:br>
              <a:rPr lang="en-US" sz="2800" dirty="0">
                <a:solidFill>
                  <a:schemeClr val="bg1"/>
                </a:solidFill>
              </a:rPr>
            </a:br>
            <a:r>
              <a:rPr lang="en-US" sz="2800" i="1" dirty="0" smtClean="0">
                <a:solidFill>
                  <a:schemeClr val="bg1"/>
                </a:solidFill>
              </a:rPr>
              <a:t>Membership</a:t>
            </a:r>
            <a:endParaRPr lang="en-US" i="1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Arial"/>
              </a:rPr>
              <a:t>All 22 COG members – 1 representative</a:t>
            </a:r>
          </a:p>
          <a:p>
            <a:r>
              <a:rPr lang="en-US" dirty="0" smtClean="0">
                <a:latin typeface="Arial"/>
              </a:rPr>
              <a:t>Jurisdictions &gt; 300,000 people 1 additional representative:</a:t>
            </a:r>
          </a:p>
          <a:p>
            <a:pPr lvl="1"/>
            <a:r>
              <a:rPr lang="en-US" dirty="0" smtClean="0">
                <a:latin typeface="Arial"/>
              </a:rPr>
              <a:t>To represent elected executive OR legislative body [DC, FX, MC, LC, PG, PW]</a:t>
            </a:r>
          </a:p>
          <a:p>
            <a:r>
              <a:rPr lang="en-US" dirty="0" smtClean="0">
                <a:latin typeface="Arial"/>
              </a:rPr>
              <a:t>Maryland legislature</a:t>
            </a:r>
          </a:p>
          <a:p>
            <a:r>
              <a:rPr lang="en-US" dirty="0" smtClean="0">
                <a:latin typeface="Arial"/>
              </a:rPr>
              <a:t>Virginia legislature</a:t>
            </a:r>
          </a:p>
          <a:p>
            <a:r>
              <a:rPr lang="en-US" dirty="0" smtClean="0">
                <a:latin typeface="Arial"/>
              </a:rPr>
              <a:t>Other interested parties as HSPSPC may invite to participate</a:t>
            </a:r>
          </a:p>
          <a:p>
            <a:endParaRPr lang="en-US" dirty="0" smtClean="0">
              <a:latin typeface="Arial"/>
            </a:endParaRPr>
          </a:p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44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73585" y="1219200"/>
            <a:ext cx="1905000" cy="60960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COG BOARD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33400" y="1143000"/>
            <a:ext cx="1371600" cy="3048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TPB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66800" y="2819400"/>
            <a:ext cx="1676400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CBPC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43200" y="2819400"/>
            <a:ext cx="1676400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CEEPC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26085" y="2819400"/>
            <a:ext cx="1676400" cy="381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RFC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02485" y="2819400"/>
            <a:ext cx="1676400" cy="381000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HSPSPC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33400" y="1600200"/>
            <a:ext cx="1371600" cy="3048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MWAQC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010400" y="1371600"/>
            <a:ext cx="1371600" cy="30480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EPC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419600" y="1857983"/>
            <a:ext cx="0" cy="6096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5" idx="3"/>
          </p:cNvCxnSpPr>
          <p:nvPr/>
        </p:nvCxnSpPr>
        <p:spPr>
          <a:xfrm>
            <a:off x="1905000" y="1295400"/>
            <a:ext cx="156858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904999" y="1752600"/>
            <a:ext cx="1568585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441815" y="1524000"/>
            <a:ext cx="15685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904999" y="2438400"/>
            <a:ext cx="2521086" cy="251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endCxn id="6" idx="0"/>
          </p:cNvCxnSpPr>
          <p:nvPr/>
        </p:nvCxnSpPr>
        <p:spPr>
          <a:xfrm>
            <a:off x="1905000" y="243840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581400" y="243840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5259421" y="246353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35883" y="3200400"/>
            <a:ext cx="8106" cy="28194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248400" y="4191000"/>
            <a:ext cx="387483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953000" y="40386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Fire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4953000" y="46482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Police</a:t>
            </a:r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4953000" y="52578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Corrections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4953000" y="58674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Emerg</a:t>
            </a:r>
            <a:r>
              <a:rPr lang="en-US" dirty="0" smtClean="0"/>
              <a:t>. Mgt.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6261375" y="4803842"/>
            <a:ext cx="36153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325511" y="5410200"/>
            <a:ext cx="3383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325510" y="6016557"/>
            <a:ext cx="33832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9" idx="0"/>
          </p:cNvCxnSpPr>
          <p:nvPr/>
        </p:nvCxnSpPr>
        <p:spPr>
          <a:xfrm flipH="1" flipV="1">
            <a:off x="6930957" y="2438400"/>
            <a:ext cx="9728" cy="3810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7239000" y="3200400"/>
            <a:ext cx="8106" cy="281940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7239000" y="4191000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7566093" y="40386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Health</a:t>
            </a:r>
            <a:endParaRPr lang="en-US" dirty="0"/>
          </a:p>
        </p:txBody>
      </p:sp>
      <p:cxnSp>
        <p:nvCxnSpPr>
          <p:cNvPr id="55" name="Straight Connector 54"/>
          <p:cNvCxnSpPr/>
          <p:nvPr/>
        </p:nvCxnSpPr>
        <p:spPr>
          <a:xfrm>
            <a:off x="7234136" y="4794115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7239000" y="5413443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7247106" y="6006830"/>
            <a:ext cx="340061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7566093" y="46482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Housing</a:t>
            </a:r>
            <a:endParaRPr lang="en-US" dirty="0"/>
          </a:p>
        </p:txBody>
      </p:sp>
      <p:sp>
        <p:nvSpPr>
          <p:cNvPr id="59" name="Rectangle 58"/>
          <p:cNvSpPr/>
          <p:nvPr/>
        </p:nvSpPr>
        <p:spPr>
          <a:xfrm>
            <a:off x="7566093" y="52578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Child Welfare</a:t>
            </a:r>
            <a:endParaRPr lang="en-US" sz="1600" dirty="0"/>
          </a:p>
        </p:txBody>
      </p:sp>
      <p:sp>
        <p:nvSpPr>
          <p:cNvPr id="60" name="Rectangle 59"/>
          <p:cNvSpPr/>
          <p:nvPr/>
        </p:nvSpPr>
        <p:spPr>
          <a:xfrm>
            <a:off x="7566093" y="5867400"/>
            <a:ext cx="1349307" cy="304800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 smtClean="0"/>
              <a:t>Homelessness</a:t>
            </a:r>
            <a:endParaRPr lang="en-US" sz="1500" dirty="0"/>
          </a:p>
        </p:txBody>
      </p:sp>
      <p:sp>
        <p:nvSpPr>
          <p:cNvPr id="2" name="TextBox 1"/>
          <p:cNvSpPr txBox="1"/>
          <p:nvPr/>
        </p:nvSpPr>
        <p:spPr>
          <a:xfrm>
            <a:off x="76200" y="5135940"/>
            <a:ext cx="4267200" cy="1569660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u="sng" dirty="0" smtClean="0"/>
              <a:t>Legend:</a:t>
            </a:r>
          </a:p>
          <a:p>
            <a:r>
              <a:rPr lang="en-US" sz="1200" b="1" dirty="0" smtClean="0"/>
              <a:t>TPB – </a:t>
            </a:r>
            <a:r>
              <a:rPr lang="en-US" sz="1200" dirty="0" smtClean="0"/>
              <a:t>Transportation Planning Board</a:t>
            </a:r>
          </a:p>
          <a:p>
            <a:r>
              <a:rPr lang="en-US" sz="1200" b="1" dirty="0" smtClean="0"/>
              <a:t>MWAQC – </a:t>
            </a:r>
            <a:r>
              <a:rPr lang="en-US" sz="1200" dirty="0" smtClean="0"/>
              <a:t>Metropolitan Washington Air Quality Committee</a:t>
            </a:r>
          </a:p>
          <a:p>
            <a:r>
              <a:rPr lang="en-US" sz="1200" b="1" dirty="0" smtClean="0"/>
              <a:t>EPC – </a:t>
            </a:r>
            <a:r>
              <a:rPr lang="en-US" sz="1200" dirty="0" smtClean="0"/>
              <a:t>Emergency Preparedness Council</a:t>
            </a:r>
          </a:p>
          <a:p>
            <a:r>
              <a:rPr lang="en-US" sz="1200" b="1" dirty="0" smtClean="0"/>
              <a:t>CBPC – </a:t>
            </a:r>
            <a:r>
              <a:rPr lang="en-US" sz="1200" dirty="0" smtClean="0"/>
              <a:t>Chesapeake Bay &amp; Water Resources Policy Committee</a:t>
            </a:r>
          </a:p>
          <a:p>
            <a:r>
              <a:rPr lang="en-US" sz="1200" b="1" dirty="0" smtClean="0"/>
              <a:t>CEEPC – </a:t>
            </a:r>
            <a:r>
              <a:rPr lang="en-US" sz="1200" dirty="0" smtClean="0"/>
              <a:t>Climate, Energy &amp; Environment Policy Committee</a:t>
            </a:r>
          </a:p>
          <a:p>
            <a:r>
              <a:rPr lang="en-US" sz="1200" b="1" dirty="0" smtClean="0"/>
              <a:t>RFC – </a:t>
            </a:r>
            <a:r>
              <a:rPr lang="en-US" sz="1200" dirty="0" smtClean="0"/>
              <a:t>Region Forward Coalition</a:t>
            </a:r>
          </a:p>
          <a:p>
            <a:r>
              <a:rPr lang="en-US" sz="1200" b="1" dirty="0" smtClean="0"/>
              <a:t>HSPSPC – </a:t>
            </a:r>
            <a:r>
              <a:rPr lang="en-US" sz="1200" dirty="0" smtClean="0"/>
              <a:t>Human Services &amp; Public Safety Policy Committee </a:t>
            </a:r>
            <a:endParaRPr lang="en-US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4716294" y="3429000"/>
            <a:ext cx="190500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Technical Committees: 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Public Safety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243053" y="3429000"/>
            <a:ext cx="1905000" cy="52322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Technical Committees: 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Human Services</a:t>
            </a:r>
            <a:endParaRPr lang="en-US" sz="1400" b="1" dirty="0">
              <a:solidFill>
                <a:schemeClr val="bg1"/>
              </a:solidFill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4426085" y="2463530"/>
            <a:ext cx="250973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3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solidFill>
            <a:schemeClr val="accent1"/>
          </a:solidFill>
          <a:ln w="25400">
            <a:solidFill>
              <a:schemeClr val="tx1"/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HSPSPC and Technical Committees Organization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9" name="Slide Number Placeholder 3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1C77B-8ED4-40B6-86DF-99D4A17BC16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014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176</Words>
  <Application>Microsoft Office PowerPoint</Application>
  <PresentationFormat>On-screen Show (4:3)</PresentationFormat>
  <Paragraphs>50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Overview of Mission &amp; Role of  Human Services &amp; Public Safety Policy Committee and Supporting Committees</vt:lpstr>
      <vt:lpstr>Human Services &amp; Public Safety Policy Committee Mission &amp; Role </vt:lpstr>
      <vt:lpstr>Human Services &amp; Public Safety Policy Committee Membership</vt:lpstr>
      <vt:lpstr>HSPSPC and Technical Committees Organization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Rita Greene</cp:lastModifiedBy>
  <cp:revision>31</cp:revision>
  <cp:lastPrinted>2016-02-18T13:52:48Z</cp:lastPrinted>
  <dcterms:created xsi:type="dcterms:W3CDTF">2015-02-16T15:36:36Z</dcterms:created>
  <dcterms:modified xsi:type="dcterms:W3CDTF">2016-02-18T13:53:46Z</dcterms:modified>
</cp:coreProperties>
</file>