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60" r:id="rId2"/>
    <p:sldId id="265" r:id="rId3"/>
    <p:sldId id="257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87" r:id="rId17"/>
    <p:sldId id="279" r:id="rId18"/>
    <p:sldId id="280" r:id="rId19"/>
    <p:sldId id="281" r:id="rId20"/>
    <p:sldId id="282" r:id="rId21"/>
    <p:sldId id="283" r:id="rId22"/>
    <p:sldId id="285" r:id="rId23"/>
    <p:sldId id="284" r:id="rId24"/>
    <p:sldId id="28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clrMode="gray" frameSlides="1"/>
  <p:clrMru>
    <a:srgbClr val="56B2F9"/>
    <a:srgbClr val="1A3A64"/>
    <a:srgbClr val="C9CBCC"/>
    <a:srgbClr val="1A3968"/>
    <a:srgbClr val="58B0FF"/>
    <a:srgbClr val="333366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51" autoAdjust="0"/>
  </p:normalViewPr>
  <p:slideViewPr>
    <p:cSldViewPr snapToGrid="0" snapToObjects="1">
      <p:cViewPr>
        <p:scale>
          <a:sx n="100" d="100"/>
          <a:sy n="10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ADBB2E-1D59-C741-9810-132E4D6EFE20}" type="datetimeFigureOut">
              <a:rPr lang="en-US" smtClean="0"/>
              <a:t>11/21/2013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9DB75F-8915-F54E-B068-12ABA6C79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8983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AD684-B5F5-4548-A698-65A8CFE10E54}" type="datetimeFigureOut">
              <a:rPr lang="en-US" smtClean="0"/>
              <a:t>11/21/2013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33E41C-9CF8-A249-9473-ED265F5EB1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070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E41C-9CF8-A249-9473-ED265F5EB17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153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R402.2.4</a:t>
            </a:r>
            <a:r>
              <a:rPr lang="en-US" baseline="0" dirty="0" smtClean="0"/>
              <a:t> – This change means that these types of doors, such as attic </a:t>
            </a:r>
            <a:r>
              <a:rPr lang="en-US" baseline="0" dirty="0" err="1" smtClean="0"/>
              <a:t>kneewall</a:t>
            </a:r>
            <a:r>
              <a:rPr lang="en-US" baseline="0" dirty="0" smtClean="0"/>
              <a:t> doors, do not have to be insulated the same as the surrounding wall as long as they meet the U-value requirements in the table.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E41C-9CF8-A249-9473-ED265F5EB17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63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E41C-9CF8-A249-9473-ED265F5EB17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633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New</a:t>
            </a:r>
            <a:r>
              <a:rPr lang="en-US" baseline="0" dirty="0" smtClean="0"/>
              <a:t> equipment and combustion closet applies to DC. (climate zone 4)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E41C-9CF8-A249-9473-ED265F5EB17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633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*</a:t>
            </a:r>
            <a:r>
              <a:rPr lang="en-US" baseline="0" dirty="0" smtClean="0"/>
              <a:t> Many of the Hot Water Provisions also apply to the Commercial Code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E41C-9CF8-A249-9473-ED265F5EB17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633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E41C-9CF8-A249-9473-ED265F5EB17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633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E41C-9CF8-A249-9473-ED265F5EB17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633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E41C-9CF8-A249-9473-ED265F5EB17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633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E41C-9CF8-A249-9473-ED265F5EB17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633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E41C-9CF8-A249-9473-ED265F5EB17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633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E41C-9CF8-A249-9473-ED265F5EB17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633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E41C-9CF8-A249-9473-ED265F5EB17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633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E41C-9CF8-A249-9473-ED265F5EB17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633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E41C-9CF8-A249-9473-ED265F5EB17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63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802B8-9001-1A40-B696-DF89CCC06464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BA46A-FC4A-3541-AA17-082253C7ED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28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802B8-9001-1A40-B696-DF89CCC06464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BA46A-FC4A-3541-AA17-082253C7ED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921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802B8-9001-1A40-B696-DF89CCC06464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BA46A-FC4A-3541-AA17-082253C7ED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80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802B8-9001-1A40-B696-DF89CCC06464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BA46A-FC4A-3541-AA17-082253C7ED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377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802B8-9001-1A40-B696-DF89CCC06464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BA46A-FC4A-3541-AA17-082253C7ED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212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802B8-9001-1A40-B696-DF89CCC06464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BA46A-FC4A-3541-AA17-082253C7ED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094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802B8-9001-1A40-B696-DF89CCC06464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BA46A-FC4A-3541-AA17-082253C7ED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770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802B8-9001-1A40-B696-DF89CCC06464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BA46A-FC4A-3541-AA17-082253C7ED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331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802B8-9001-1A40-B696-DF89CCC06464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BA46A-FC4A-3541-AA17-082253C7ED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816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802B8-9001-1A40-B696-DF89CCC06464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BA46A-FC4A-3541-AA17-082253C7ED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222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802B8-9001-1A40-B696-DF89CCC06464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BA46A-FC4A-3541-AA17-082253C7ED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88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802B8-9001-1A40-B696-DF89CCC06464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FBA46A-FC4A-3541-AA17-082253C7ED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621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todd@imt.org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4553711"/>
            <a:ext cx="2626916" cy="2322576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2304288"/>
            <a:ext cx="2626916" cy="2249424"/>
          </a:xfrm>
          <a:prstGeom prst="rect">
            <a:avLst/>
          </a:prstGeom>
          <a:solidFill>
            <a:srgbClr val="58B0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626916" y="4553711"/>
            <a:ext cx="2626916" cy="2322576"/>
          </a:xfrm>
          <a:prstGeom prst="rect">
            <a:avLst/>
          </a:prstGeom>
          <a:solidFill>
            <a:srgbClr val="58B0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626916" y="0"/>
            <a:ext cx="2626916" cy="2304288"/>
          </a:xfrm>
          <a:prstGeom prst="rect">
            <a:avLst/>
          </a:prstGeom>
          <a:solidFill>
            <a:srgbClr val="58B0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446" y="5799180"/>
            <a:ext cx="1737310" cy="61138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46400" y="2590800"/>
            <a:ext cx="593074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1A3A64"/>
                </a:solidFill>
                <a:latin typeface="Helvetica"/>
                <a:cs typeface="Helvetica"/>
              </a:rPr>
              <a:t>The 2015 International Energy Conservation Code</a:t>
            </a:r>
          </a:p>
          <a:p>
            <a:r>
              <a:rPr lang="en-US" dirty="0" smtClean="0">
                <a:latin typeface="Helvetica"/>
                <a:cs typeface="Helvetica"/>
              </a:rPr>
              <a:t>Results of Atlantic City and the Impact on MWCOG Members</a:t>
            </a:r>
            <a:endParaRPr lang="en-US" dirty="0">
              <a:latin typeface="Helvetica"/>
              <a:cs typeface="Helvetic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05446" y="4648200"/>
            <a:ext cx="21716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1A3A64"/>
                </a:solidFill>
                <a:latin typeface="Helvetica"/>
                <a:cs typeface="Helvetica"/>
              </a:rPr>
              <a:t>TODD SIMS</a:t>
            </a:r>
            <a:r>
              <a:rPr lang="en-US" sz="1400" b="1" dirty="0" smtClean="0">
                <a:solidFill>
                  <a:srgbClr val="1A3A64"/>
                </a:solidFill>
                <a:latin typeface="Helvetica"/>
                <a:cs typeface="Helvetica"/>
              </a:rPr>
              <a:t/>
            </a:r>
            <a:br>
              <a:rPr lang="en-US" sz="1400" b="1" dirty="0" smtClean="0">
                <a:solidFill>
                  <a:srgbClr val="1A3A64"/>
                </a:solidFill>
                <a:latin typeface="Helvetica"/>
                <a:cs typeface="Helvetica"/>
              </a:rPr>
            </a:br>
            <a:r>
              <a:rPr lang="en-US" sz="1200" b="1" dirty="0" smtClean="0">
                <a:solidFill>
                  <a:srgbClr val="1A3A64"/>
                </a:solidFill>
                <a:latin typeface="Helvetica"/>
                <a:cs typeface="Helvetica"/>
              </a:rPr>
              <a:t>PROGRAM ASSOCIATE</a:t>
            </a:r>
          </a:p>
          <a:p>
            <a:r>
              <a:rPr lang="en-US" sz="1200" b="1" dirty="0" smtClean="0">
                <a:solidFill>
                  <a:srgbClr val="1A3A64"/>
                </a:solidFill>
                <a:latin typeface="Helvetica"/>
                <a:cs typeface="Helvetica"/>
              </a:rPr>
              <a:t>INSTITUTE FOR MARKET TRANSFORMATION</a:t>
            </a:r>
            <a:endParaRPr lang="en-US" sz="12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2572772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991100" y="685512"/>
            <a:ext cx="196299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AGENDA</a:t>
            </a:r>
            <a:endParaRPr lang="en-US" sz="32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2017453"/>
            <a:ext cx="55245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dirty="0" smtClean="0">
                <a:latin typeface="Helvetica"/>
                <a:cs typeface="Helvetica"/>
              </a:rPr>
              <a:t>Review of outreach efforts surrounding the Public Comment Hearing in Atlantic City</a:t>
            </a:r>
          </a:p>
          <a:p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AutoNum type="arabicPeriod"/>
            </a:pPr>
            <a:r>
              <a:rPr lang="en-US" sz="1600" dirty="0" smtClean="0">
                <a:latin typeface="Helvetica"/>
                <a:cs typeface="Helvetica"/>
              </a:rPr>
              <a:t>An overview of what the 2015 IECC is expected to look like</a:t>
            </a:r>
          </a:p>
          <a:p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AutoNum type="arabicPeriod"/>
            </a:pPr>
            <a:r>
              <a:rPr lang="en-US" sz="1600" dirty="0" smtClean="0">
                <a:latin typeface="Helvetica"/>
                <a:cs typeface="Helvetica"/>
              </a:rPr>
              <a:t>Looking ahead at the effects of </a:t>
            </a:r>
            <a:r>
              <a:rPr lang="en-US" sz="1600" i="1" dirty="0" err="1" smtClean="0">
                <a:latin typeface="Helvetica"/>
                <a:cs typeface="Helvetica"/>
              </a:rPr>
              <a:t>cdpACCESS</a:t>
            </a:r>
            <a:r>
              <a:rPr lang="en-US" sz="1600" dirty="0" smtClean="0">
                <a:latin typeface="Helvetica"/>
                <a:cs typeface="Helvetica"/>
              </a:rPr>
              <a:t> on the code development process</a:t>
            </a:r>
            <a:endParaRPr lang="en-US" sz="1600" dirty="0">
              <a:latin typeface="Helvetica"/>
              <a:cs typeface="Helvetica"/>
            </a:endParaRP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79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2626916" cy="241300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Helvetica"/>
              <a:cs typeface="Helvetic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Helvetica"/>
              <a:cs typeface="Helvetic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2304287"/>
            <a:ext cx="2626916" cy="226771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Helvetica"/>
              <a:cs typeface="Helvetica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09983" y="0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Helvetica"/>
              <a:cs typeface="Helvetica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09983" y="2209800"/>
            <a:ext cx="2626916" cy="245110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Helvetica"/>
              <a:cs typeface="Helvetica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09983" y="4553711"/>
            <a:ext cx="2626916" cy="2322576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Helvetica"/>
              <a:cs typeface="Helvetica"/>
            </a:endParaRPr>
          </a:p>
        </p:txBody>
      </p:sp>
      <p:pic>
        <p:nvPicPr>
          <p:cNvPr id="14" name="Picture 13" descr="IMT_4C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390" y="5917748"/>
            <a:ext cx="1737310" cy="61138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4800" y="613033"/>
            <a:ext cx="445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Helvetica"/>
                <a:cs typeface="Helvetica"/>
              </a:rPr>
              <a:t>Outreach Efforts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9900" y="1231900"/>
            <a:ext cx="42926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600" dirty="0" smtClean="0">
                <a:solidFill>
                  <a:schemeClr val="bg1"/>
                </a:solidFill>
                <a:latin typeface="Helvetica"/>
                <a:cs typeface="Helvetica"/>
              </a:rPr>
              <a:t>Raise awareness on the importance of code development process and upcoming deadlines to MWCOG</a:t>
            </a:r>
            <a:br>
              <a:rPr lang="en-US" sz="1600" dirty="0" smtClean="0">
                <a:solidFill>
                  <a:schemeClr val="bg1"/>
                </a:solidFill>
                <a:latin typeface="Helvetica"/>
                <a:cs typeface="Helvetica"/>
              </a:rPr>
            </a:br>
            <a:endParaRPr lang="en-US" sz="1600" dirty="0" smtClean="0">
              <a:solidFill>
                <a:schemeClr val="bg1"/>
              </a:solidFill>
              <a:latin typeface="Helvetica"/>
              <a:cs typeface="Helvetica"/>
            </a:endParaRPr>
          </a:p>
          <a:p>
            <a:pPr marL="285750" indent="-285750">
              <a:buFontTx/>
              <a:buChar char="-"/>
            </a:pPr>
            <a:r>
              <a:rPr lang="en-US" sz="1600" dirty="0" smtClean="0">
                <a:solidFill>
                  <a:schemeClr val="bg1"/>
                </a:solidFill>
                <a:latin typeface="Helvetica"/>
                <a:cs typeface="Helvetica"/>
              </a:rPr>
              <a:t>Facilitate travel scholarships allowing voting members to attend the hearing</a:t>
            </a:r>
            <a:br>
              <a:rPr lang="en-US" sz="1600" dirty="0" smtClean="0">
                <a:solidFill>
                  <a:schemeClr val="bg1"/>
                </a:solidFill>
                <a:latin typeface="Helvetica"/>
                <a:cs typeface="Helvetica"/>
              </a:rPr>
            </a:br>
            <a:endParaRPr lang="en-US" sz="1600" dirty="0" smtClean="0">
              <a:solidFill>
                <a:schemeClr val="bg1"/>
              </a:solidFill>
              <a:latin typeface="Helvetica"/>
              <a:cs typeface="Helvetica"/>
            </a:endParaRPr>
          </a:p>
          <a:p>
            <a:pPr marL="285750" indent="-285750">
              <a:buFontTx/>
              <a:buChar char="-"/>
            </a:pPr>
            <a:r>
              <a:rPr lang="en-US" sz="1600" dirty="0" smtClean="0">
                <a:solidFill>
                  <a:schemeClr val="bg1"/>
                </a:solidFill>
                <a:latin typeface="Helvetica"/>
                <a:cs typeface="Helvetica"/>
              </a:rPr>
              <a:t>Educate voting members on specific code change proposals</a:t>
            </a:r>
            <a:br>
              <a:rPr lang="en-US" sz="1600" dirty="0" smtClean="0">
                <a:solidFill>
                  <a:schemeClr val="bg1"/>
                </a:solidFill>
                <a:latin typeface="Helvetica"/>
                <a:cs typeface="Helvetica"/>
              </a:rPr>
            </a:br>
            <a:r>
              <a:rPr lang="en-US" sz="1600" dirty="0" smtClean="0">
                <a:solidFill>
                  <a:schemeClr val="bg1"/>
                </a:solidFill>
                <a:latin typeface="Helvetica"/>
                <a:cs typeface="Helvetica"/>
              </a:rPr>
              <a:t> </a:t>
            </a:r>
          </a:p>
          <a:p>
            <a:pPr marL="285750" indent="-285750">
              <a:buFontTx/>
              <a:buChar char="-"/>
            </a:pPr>
            <a:r>
              <a:rPr lang="en-US" sz="1600" dirty="0" smtClean="0">
                <a:solidFill>
                  <a:schemeClr val="bg1"/>
                </a:solidFill>
                <a:latin typeface="Helvetica"/>
                <a:cs typeface="Helvetica"/>
              </a:rPr>
              <a:t>Provide rapid-response assistance during the hearings </a:t>
            </a:r>
          </a:p>
          <a:p>
            <a:pPr marL="285750" indent="-285750">
              <a:buFontTx/>
              <a:buChar char="-"/>
            </a:pPr>
            <a:endParaRPr lang="en-US" sz="1600" dirty="0" smtClean="0">
              <a:solidFill>
                <a:schemeClr val="bg1"/>
              </a:solidFill>
              <a:latin typeface="Helvetica"/>
              <a:cs typeface="Helvetica"/>
            </a:endParaRPr>
          </a:p>
          <a:p>
            <a:pPr marL="285750" indent="-285750">
              <a:buFontTx/>
              <a:buChar char="-"/>
            </a:pPr>
            <a:endParaRPr lang="en-US" sz="1600" dirty="0">
              <a:solidFill>
                <a:schemeClr val="bg1"/>
              </a:solidFill>
              <a:latin typeface="Helvetica"/>
              <a:cs typeface="Helvetic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4052" y="520700"/>
            <a:ext cx="275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1A3A64"/>
                </a:solidFill>
                <a:latin typeface="Helvetica"/>
                <a:cs typeface="Helvetica"/>
              </a:rPr>
              <a:t>Outcomes</a:t>
            </a:r>
            <a:endParaRPr lang="en-US" sz="24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634352" y="1231900"/>
            <a:ext cx="3268348" cy="2800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Helvetica"/>
                <a:cs typeface="Helvetica"/>
              </a:rPr>
              <a:t>COG members played an integral part of shaping the 2015 IECC. </a:t>
            </a:r>
          </a:p>
          <a:p>
            <a:endParaRPr lang="en-US" sz="1600" dirty="0">
              <a:latin typeface="Helvetica"/>
              <a:cs typeface="Helvetica"/>
            </a:endParaRPr>
          </a:p>
          <a:p>
            <a:r>
              <a:rPr lang="en-US" sz="1600" dirty="0" smtClean="0">
                <a:latin typeface="Helvetica"/>
                <a:cs typeface="Helvetica"/>
              </a:rPr>
              <a:t>With 4 jurisdictions represented in Atlantic City, they played a key role in defending energy-efficiency. </a:t>
            </a:r>
            <a:endParaRPr lang="en-US" sz="1600" dirty="0">
              <a:latin typeface="Helvetica"/>
              <a:cs typeface="Helvetica"/>
            </a:endParaRPr>
          </a:p>
          <a:p>
            <a:endParaRPr lang="en-US" sz="1600" dirty="0" smtClean="0">
              <a:latin typeface="Helvetica"/>
              <a:cs typeface="Helvetica"/>
            </a:endParaRPr>
          </a:p>
          <a:p>
            <a:r>
              <a:rPr lang="en-US" sz="1600" dirty="0" smtClean="0">
                <a:latin typeface="Helvetica"/>
                <a:cs typeface="Helvetica"/>
              </a:rPr>
              <a:t>You were the best represented region through the duration of the hearing.</a:t>
            </a:r>
            <a:endParaRPr lang="en-US" sz="16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60584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991100" y="685512"/>
            <a:ext cx="143881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Result</a:t>
            </a:r>
            <a:endParaRPr lang="en-US" sz="32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46400" y="1534853"/>
            <a:ext cx="5524500" cy="2800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Helvetica"/>
                <a:cs typeface="Helvetica"/>
              </a:rPr>
              <a:t>MWCOG voting members in Atlantic City:</a:t>
            </a:r>
            <a:br>
              <a:rPr lang="en-US" sz="1600" dirty="0" smtClean="0">
                <a:latin typeface="Helvetica"/>
                <a:cs typeface="Helvetica"/>
              </a:rPr>
            </a:br>
            <a:endParaRPr lang="en-US" sz="1600" dirty="0" smtClean="0">
              <a:latin typeface="Helvetica"/>
              <a:cs typeface="Helvetica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1600" dirty="0" smtClean="0">
                <a:latin typeface="Helvetica"/>
                <a:cs typeface="Helvetica"/>
              </a:rPr>
              <a:t>4 jurisdictions represented, ≈15 voting members</a:t>
            </a:r>
            <a:br>
              <a:rPr lang="en-US" sz="1600" dirty="0" smtClean="0">
                <a:latin typeface="Helvetica"/>
                <a:cs typeface="Helvetica"/>
              </a:rPr>
            </a:br>
            <a:endParaRPr lang="en-US" sz="1600" dirty="0" smtClean="0">
              <a:latin typeface="Helvetica"/>
              <a:cs typeface="Helvetica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1600" dirty="0" smtClean="0">
                <a:latin typeface="Helvetica"/>
                <a:cs typeface="Helvetica"/>
              </a:rPr>
              <a:t>Sat through ≈100 hours of testimony over 6 days</a:t>
            </a:r>
            <a:br>
              <a:rPr lang="en-US" sz="1600" dirty="0" smtClean="0">
                <a:latin typeface="Helvetica"/>
                <a:cs typeface="Helvetica"/>
              </a:rPr>
            </a:br>
            <a:endParaRPr lang="en-US" sz="1600" dirty="0" smtClean="0">
              <a:latin typeface="Helvetica"/>
              <a:cs typeface="Helvetica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1600" dirty="0" smtClean="0">
                <a:latin typeface="Helvetica"/>
                <a:cs typeface="Helvetica"/>
              </a:rPr>
              <a:t>Collectively COG voting members cast over </a:t>
            </a:r>
            <a:r>
              <a:rPr lang="en-US" sz="1600" b="1" i="1" dirty="0" smtClean="0">
                <a:latin typeface="Helvetica"/>
                <a:cs typeface="Helvetica"/>
              </a:rPr>
              <a:t>8,970 votes</a:t>
            </a:r>
            <a:r>
              <a:rPr lang="en-US" sz="1600" dirty="0" smtClean="0">
                <a:latin typeface="Helvetica"/>
                <a:cs typeface="Helvetica"/>
              </a:rPr>
              <a:t> </a:t>
            </a:r>
            <a:br>
              <a:rPr lang="en-US" sz="1600" dirty="0" smtClean="0">
                <a:latin typeface="Helvetica"/>
                <a:cs typeface="Helvetica"/>
              </a:rPr>
            </a:br>
            <a:endParaRPr lang="en-US" sz="1600" dirty="0" smtClean="0">
              <a:latin typeface="Helvetica"/>
              <a:cs typeface="Helvetica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1600" b="1" dirty="0" smtClean="0">
                <a:latin typeface="Helvetica"/>
                <a:cs typeface="Helvetica"/>
              </a:rPr>
              <a:t>Successfully defended energy efficiency against significant rollbacks</a:t>
            </a:r>
            <a:r>
              <a:rPr lang="en-US" sz="1600" dirty="0" smtClean="0">
                <a:latin typeface="Helvetica"/>
                <a:cs typeface="Helvetica"/>
              </a:rPr>
              <a:t> </a:t>
            </a: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4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102100" y="685512"/>
            <a:ext cx="353634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Setting the Stage</a:t>
            </a:r>
            <a:endParaRPr lang="en-US" sz="32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1520306"/>
            <a:ext cx="55245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Prior to Atlantic City, many experts expected significant rollbacks in EE to occur</a:t>
            </a:r>
            <a:br>
              <a:rPr lang="en-US" sz="1600" dirty="0" smtClean="0">
                <a:latin typeface="Helvetica"/>
                <a:cs typeface="Helvetica"/>
              </a:rPr>
            </a:br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Potential the 2015 IECC could have been less efficient than the 2012 IECC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Would </a:t>
            </a:r>
            <a:r>
              <a:rPr lang="en-US" sz="1600" dirty="0">
                <a:latin typeface="Helvetica"/>
                <a:cs typeface="Helvetica"/>
              </a:rPr>
              <a:t>have been first time in </a:t>
            </a:r>
            <a:r>
              <a:rPr lang="en-US" sz="1600" dirty="0" smtClean="0">
                <a:latin typeface="Helvetica"/>
                <a:cs typeface="Helvetica"/>
              </a:rPr>
              <a:t>history</a:t>
            </a:r>
            <a:endParaRPr lang="en-US" sz="1600" dirty="0">
              <a:latin typeface="Helvetica"/>
              <a:cs typeface="Helvetica"/>
            </a:endParaRP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Could have failed DOE determination</a:t>
            </a:r>
            <a:br>
              <a:rPr lang="en-US" sz="1600" dirty="0" smtClean="0">
                <a:latin typeface="Helvetica"/>
                <a:cs typeface="Helvetica"/>
              </a:rPr>
            </a:br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“Holding the line” would have been considered a major victory </a:t>
            </a: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64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3619500" y="685224"/>
            <a:ext cx="466145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Results of Atlantic City</a:t>
            </a:r>
            <a:endParaRPr lang="en-US" sz="32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1522153"/>
            <a:ext cx="55245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“When you leave Atlantic City with more than you came with, you count yourself lucky”</a:t>
            </a:r>
          </a:p>
          <a:p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Major “rollback” proposals were defeated </a:t>
            </a:r>
            <a:br>
              <a:rPr lang="en-US" sz="1600" dirty="0" smtClean="0">
                <a:latin typeface="Helvetica"/>
                <a:cs typeface="Helvetica"/>
              </a:rPr>
            </a:br>
            <a:r>
              <a:rPr lang="en-US" sz="1600" dirty="0" smtClean="0">
                <a:latin typeface="Helvetica"/>
                <a:cs typeface="Helvetica"/>
              </a:rPr>
              <a:t>(</a:t>
            </a:r>
            <a:r>
              <a:rPr lang="en-US" sz="1600" b="1" dirty="0" smtClean="0">
                <a:latin typeface="Helvetica"/>
                <a:cs typeface="Helvetica"/>
              </a:rPr>
              <a:t>RE-166</a:t>
            </a:r>
            <a:r>
              <a:rPr lang="en-US" sz="1600" dirty="0" smtClean="0">
                <a:latin typeface="Helvetica"/>
                <a:cs typeface="Helvetica"/>
              </a:rPr>
              <a:t>)</a:t>
            </a:r>
          </a:p>
          <a:p>
            <a:pPr marL="342900" indent="-342900">
              <a:buFontTx/>
              <a:buChar char="-"/>
            </a:pPr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One major energy efficiency win</a:t>
            </a:r>
            <a:br>
              <a:rPr lang="en-US" sz="1600" dirty="0" smtClean="0">
                <a:latin typeface="Helvetica"/>
                <a:cs typeface="Helvetica"/>
              </a:rPr>
            </a:br>
            <a:r>
              <a:rPr lang="en-US" sz="1600" dirty="0" smtClean="0">
                <a:latin typeface="Helvetica"/>
                <a:cs typeface="Helvetica"/>
              </a:rPr>
              <a:t> (</a:t>
            </a:r>
            <a:r>
              <a:rPr lang="en-US" sz="1600" b="1" dirty="0" smtClean="0">
                <a:latin typeface="Helvetica"/>
                <a:cs typeface="Helvetica"/>
              </a:rPr>
              <a:t>RE-188</a:t>
            </a:r>
            <a:r>
              <a:rPr lang="en-US" sz="1600" dirty="0" smtClean="0">
                <a:latin typeface="Helvetica"/>
                <a:cs typeface="Helvetica"/>
              </a:rPr>
              <a:t>)</a:t>
            </a:r>
            <a:br>
              <a:rPr lang="en-US" sz="1600" dirty="0" smtClean="0">
                <a:latin typeface="Helvetica"/>
                <a:cs typeface="Helvetica"/>
              </a:rPr>
            </a:br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All-in-all: not significantly different energy savings than the 2012 IECC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However, the 2015 IECC will be clearer, more ‘user-friendly’, making it easier to realize those energy savings</a:t>
            </a: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04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Helvetica"/>
                <a:cs typeface="Helvetica"/>
              </a:rPr>
              <a:t>Overview</a:t>
            </a:r>
            <a:endParaRPr lang="en-US" dirty="0">
              <a:latin typeface="Helvetica"/>
              <a:cs typeface="Helvetic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19500" y="685224"/>
            <a:ext cx="483758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2015 IECC – Residential</a:t>
            </a:r>
          </a:p>
          <a:p>
            <a:pPr algn="ctr"/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Overview</a:t>
            </a:r>
            <a:endParaRPr lang="en-US" sz="32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1864042"/>
            <a:ext cx="55245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Not many significant changes</a:t>
            </a:r>
          </a:p>
          <a:p>
            <a:pPr marL="342900" indent="-342900">
              <a:buFontTx/>
              <a:buChar char="-"/>
            </a:pPr>
            <a:endParaRPr lang="en-US" sz="1600" dirty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Many of the proposals were fights over preventing backsliding</a:t>
            </a:r>
          </a:p>
          <a:p>
            <a:pPr marL="800100" lvl="1" indent="-342900">
              <a:buFontTx/>
              <a:buChar char="-"/>
            </a:pPr>
            <a:r>
              <a:rPr lang="en-US" sz="1600" b="1" dirty="0" smtClean="0">
                <a:latin typeface="Helvetica"/>
                <a:cs typeface="Helvetica"/>
              </a:rPr>
              <a:t>RE-166 </a:t>
            </a:r>
            <a:r>
              <a:rPr lang="en-US" sz="1600" dirty="0" smtClean="0">
                <a:latin typeface="Helvetica"/>
                <a:cs typeface="Helvetica"/>
              </a:rPr>
              <a:t>would have re-instituted unrestricted equipment trade-offs </a:t>
            </a:r>
          </a:p>
          <a:p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One major change: </a:t>
            </a:r>
            <a:r>
              <a:rPr lang="en-US" sz="1600" b="1" dirty="0" smtClean="0">
                <a:latin typeface="Helvetica"/>
                <a:cs typeface="Helvetica"/>
              </a:rPr>
              <a:t>RE-188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Institutes an Energy Rating Index compliance path </a:t>
            </a: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56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Helvetica"/>
                <a:cs typeface="Helvetica"/>
              </a:rPr>
              <a:t>Scope and</a:t>
            </a:r>
          </a:p>
          <a:p>
            <a:pPr algn="ctr"/>
            <a:r>
              <a:rPr lang="en-US" dirty="0" smtClean="0">
                <a:latin typeface="Helvetica"/>
                <a:cs typeface="Helvetica"/>
              </a:rPr>
              <a:t>Administration</a:t>
            </a:r>
            <a:endParaRPr lang="en-US" dirty="0">
              <a:latin typeface="Helvetica"/>
              <a:cs typeface="Helvetic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19500" y="685224"/>
            <a:ext cx="48375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2015 IECC – Residential</a:t>
            </a:r>
          </a:p>
          <a:p>
            <a:pPr algn="ctr"/>
            <a:r>
              <a:rPr lang="en-US" sz="2800" b="1" dirty="0" err="1" smtClean="0">
                <a:solidFill>
                  <a:srgbClr val="1A3A64"/>
                </a:solidFill>
                <a:latin typeface="Helvetica"/>
                <a:cs typeface="Helvetica"/>
              </a:rPr>
              <a:t>Ch</a:t>
            </a:r>
            <a:r>
              <a:rPr lang="en-US" sz="2800" b="1" dirty="0" smtClean="0">
                <a:solidFill>
                  <a:srgbClr val="1A3A64"/>
                </a:solidFill>
                <a:latin typeface="Helvetica"/>
                <a:cs typeface="Helvetica"/>
              </a:rPr>
              <a:t> 1: Scope &amp; Admin</a:t>
            </a:r>
            <a:endParaRPr lang="en-US" sz="28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1864042"/>
            <a:ext cx="55245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‘Existing Buildings’, Historic Buildings’, and ‘additions, alterations, renovations, and repairs’ sections removed from </a:t>
            </a:r>
            <a:r>
              <a:rPr lang="en-US" sz="1600" b="1" dirty="0" smtClean="0">
                <a:latin typeface="Helvetica"/>
                <a:cs typeface="Helvetica"/>
              </a:rPr>
              <a:t>Ch. 1</a:t>
            </a: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Will be given a new section (likely a new </a:t>
            </a:r>
            <a:r>
              <a:rPr lang="en-US" sz="1600" b="1" dirty="0">
                <a:latin typeface="Helvetica"/>
                <a:cs typeface="Helvetica"/>
              </a:rPr>
              <a:t>Ch. 5</a:t>
            </a:r>
            <a:r>
              <a:rPr lang="en-US" sz="1600" dirty="0" smtClean="0">
                <a:latin typeface="Helvetica"/>
                <a:cs typeface="Helvetica"/>
              </a:rPr>
              <a:t>)</a:t>
            </a:r>
          </a:p>
          <a:p>
            <a:pPr lvl="1"/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Historic Buildings are no longer exempt from the IECC</a:t>
            </a: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Alterations and repairs must comply with IECC to the extent that compliance does not compromise the historic </a:t>
            </a:r>
            <a:r>
              <a:rPr lang="en-US" sz="1600" dirty="0" smtClean="0">
                <a:latin typeface="Helvetica"/>
                <a:cs typeface="Helvetica"/>
              </a:rPr>
              <a:t>nature</a:t>
            </a:r>
          </a:p>
          <a:p>
            <a:pPr marL="800100" lvl="1" indent="-342900">
              <a:buFontTx/>
              <a:buChar char="-"/>
            </a:pPr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b="1" dirty="0" smtClean="0">
                <a:latin typeface="Helvetica"/>
                <a:ea typeface="Lucida Grande"/>
                <a:cs typeface="Helvetica"/>
              </a:rPr>
              <a:t>§ </a:t>
            </a:r>
            <a:r>
              <a:rPr lang="en-US" sz="1600" b="1" dirty="0" smtClean="0">
                <a:latin typeface="Helvetica"/>
                <a:cs typeface="Helvetica"/>
              </a:rPr>
              <a:t>104</a:t>
            </a:r>
            <a:r>
              <a:rPr lang="en-US" sz="1600" dirty="0" smtClean="0">
                <a:latin typeface="Helvetica"/>
                <a:cs typeface="Helvetica"/>
              </a:rPr>
              <a:t> has been revised to list and describe the required inspections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1600" dirty="0" smtClean="0">
                <a:latin typeface="Helvetica"/>
                <a:cs typeface="Helvetica"/>
              </a:rPr>
              <a:t>Footing and foundation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1600" dirty="0" smtClean="0">
                <a:latin typeface="Helvetica"/>
                <a:cs typeface="Helvetica"/>
              </a:rPr>
              <a:t>Framing and rough-in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1600" dirty="0" smtClean="0">
                <a:latin typeface="Helvetica"/>
                <a:cs typeface="Helvetica"/>
              </a:rPr>
              <a:t>Plumbing rough-in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1600" dirty="0" smtClean="0">
                <a:latin typeface="Helvetica"/>
                <a:cs typeface="Helvetica"/>
              </a:rPr>
              <a:t>Mechanical rough-in</a:t>
            </a: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14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Helvetica"/>
                <a:cs typeface="Helvetica"/>
              </a:rPr>
              <a:t>Definitions</a:t>
            </a:r>
            <a:endParaRPr lang="en-US" dirty="0">
              <a:latin typeface="Helvetica"/>
              <a:cs typeface="Helvetic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19500" y="685224"/>
            <a:ext cx="48375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2015 IECC – Residential</a:t>
            </a:r>
          </a:p>
          <a:p>
            <a:pPr algn="ctr"/>
            <a:r>
              <a:rPr lang="en-US" sz="2800" b="1" dirty="0" err="1" smtClean="0">
                <a:solidFill>
                  <a:srgbClr val="1A3A64"/>
                </a:solidFill>
                <a:latin typeface="Helvetica"/>
                <a:cs typeface="Helvetica"/>
              </a:rPr>
              <a:t>Ch</a:t>
            </a:r>
            <a:r>
              <a:rPr lang="en-US" sz="2800" b="1" dirty="0" smtClean="0">
                <a:solidFill>
                  <a:srgbClr val="1A3A64"/>
                </a:solidFill>
                <a:latin typeface="Helvetica"/>
                <a:cs typeface="Helvetica"/>
              </a:rPr>
              <a:t> 2: Definitions</a:t>
            </a:r>
            <a:endParaRPr lang="en-US" sz="28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1864042"/>
            <a:ext cx="55245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The following definitions have been added or revised for the 2015 IECC: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Continuous Insulation (ci)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ERI Reference Design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Fenestration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Historic Building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Insulated Siding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Skylight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Vertical Fenestration</a:t>
            </a: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017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Helvetica"/>
                <a:cs typeface="Helvetica"/>
              </a:rPr>
              <a:t>General</a:t>
            </a:r>
          </a:p>
          <a:p>
            <a:pPr algn="ctr"/>
            <a:r>
              <a:rPr lang="en-US" dirty="0" smtClean="0">
                <a:latin typeface="Helvetica"/>
                <a:cs typeface="Helvetica"/>
              </a:rPr>
              <a:t>Requirements</a:t>
            </a:r>
            <a:endParaRPr lang="en-US" dirty="0">
              <a:latin typeface="Helvetica"/>
              <a:cs typeface="Helvetic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31510" y="685224"/>
            <a:ext cx="50135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2015 IECC – Residential</a:t>
            </a:r>
          </a:p>
          <a:p>
            <a:pPr algn="ctr"/>
            <a:r>
              <a:rPr lang="en-US" sz="2800" b="1" dirty="0" err="1" smtClean="0">
                <a:solidFill>
                  <a:srgbClr val="1A3A64"/>
                </a:solidFill>
                <a:latin typeface="Helvetica"/>
                <a:cs typeface="Helvetica"/>
              </a:rPr>
              <a:t>Ch</a:t>
            </a:r>
            <a:r>
              <a:rPr lang="en-US" sz="2800" b="1" dirty="0" smtClean="0">
                <a:solidFill>
                  <a:srgbClr val="1A3A64"/>
                </a:solidFill>
                <a:latin typeface="Helvetica"/>
                <a:cs typeface="Helvetica"/>
              </a:rPr>
              <a:t> 3: General Requirements</a:t>
            </a:r>
            <a:endParaRPr lang="en-US" sz="28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1864042"/>
            <a:ext cx="55245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New climate zone added</a:t>
            </a:r>
          </a:p>
          <a:p>
            <a:pPr marL="800100" lvl="1" indent="-342900">
              <a:buFontTx/>
              <a:buChar char="-"/>
            </a:pPr>
            <a:r>
              <a:rPr lang="en-US" sz="1600" b="1" dirty="0" smtClean="0">
                <a:latin typeface="Helvetica"/>
                <a:ea typeface="Lucida Grande"/>
                <a:cs typeface="Helvetica"/>
              </a:rPr>
              <a:t>§ </a:t>
            </a:r>
            <a:r>
              <a:rPr lang="en-US" sz="1600" b="1" dirty="0" smtClean="0">
                <a:latin typeface="Helvetica"/>
                <a:cs typeface="Helvetica"/>
              </a:rPr>
              <a:t>301.4</a:t>
            </a:r>
            <a:r>
              <a:rPr lang="en-US" sz="1600" dirty="0" smtClean="0">
                <a:latin typeface="Helvetica"/>
                <a:cs typeface="Helvetica"/>
              </a:rPr>
              <a:t> </a:t>
            </a:r>
            <a:r>
              <a:rPr lang="en-US" sz="1600" dirty="0">
                <a:latin typeface="Helvetica"/>
                <a:cs typeface="Helvetica"/>
              </a:rPr>
              <a:t>will define what regions would constitute a “Tropical Climate Zone”</a:t>
            </a:r>
          </a:p>
          <a:p>
            <a:pPr lvl="1"/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New section added for “insulated siding”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Lists </a:t>
            </a:r>
            <a:r>
              <a:rPr lang="en-US" sz="1600" b="1" dirty="0" smtClean="0">
                <a:latin typeface="Helvetica"/>
                <a:cs typeface="Helvetica"/>
              </a:rPr>
              <a:t>ASTM C1363 </a:t>
            </a:r>
            <a:r>
              <a:rPr lang="en-US" sz="1600" dirty="0" smtClean="0">
                <a:latin typeface="Helvetica"/>
                <a:cs typeface="Helvetica"/>
              </a:rPr>
              <a:t>as the test standard to determine R-Value of insulated siding</a:t>
            </a: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Helvetica"/>
                <a:cs typeface="Helvetica"/>
              </a:rPr>
              <a:t>Building Envelope</a:t>
            </a:r>
          </a:p>
          <a:p>
            <a:pPr algn="ctr"/>
            <a:r>
              <a:rPr lang="en-US" dirty="0" smtClean="0">
                <a:latin typeface="Helvetica"/>
                <a:cs typeface="Helvetica"/>
              </a:rPr>
              <a:t>Provisions</a:t>
            </a:r>
            <a:endParaRPr lang="en-US" dirty="0">
              <a:latin typeface="Helvetica"/>
              <a:cs typeface="Helvetic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31510" y="685224"/>
            <a:ext cx="50135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2015 IECC – Residential</a:t>
            </a:r>
          </a:p>
          <a:p>
            <a:pPr algn="ctr"/>
            <a:r>
              <a:rPr lang="en-US" sz="2800" b="1" dirty="0" err="1" smtClean="0">
                <a:solidFill>
                  <a:srgbClr val="1A3A64"/>
                </a:solidFill>
                <a:latin typeface="Helvetica"/>
                <a:cs typeface="Helvetica"/>
              </a:rPr>
              <a:t>Ch</a:t>
            </a:r>
            <a:r>
              <a:rPr lang="en-US" sz="2800" b="1" dirty="0" smtClean="0">
                <a:solidFill>
                  <a:srgbClr val="1A3A64"/>
                </a:solidFill>
                <a:latin typeface="Helvetica"/>
                <a:cs typeface="Helvetica"/>
              </a:rPr>
              <a:t> 4: Energy Efficiency</a:t>
            </a:r>
            <a:endParaRPr lang="en-US" sz="28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1864042"/>
            <a:ext cx="5524500" cy="3077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New exemption to </a:t>
            </a:r>
            <a:r>
              <a:rPr lang="en-US" sz="1600" b="1" dirty="0" smtClean="0">
                <a:latin typeface="Helvetica"/>
                <a:ea typeface="Lucida Grande"/>
                <a:cs typeface="Helvetica"/>
              </a:rPr>
              <a:t>§ </a:t>
            </a:r>
            <a:r>
              <a:rPr lang="en-US" sz="1600" b="1" dirty="0" smtClean="0">
                <a:latin typeface="Helvetica"/>
                <a:cs typeface="Helvetica"/>
              </a:rPr>
              <a:t>R402.2.4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Allows for vertical doors that provide access to conditioned space from unconditioned spaces to meet the fenestration requirements in </a:t>
            </a:r>
            <a:r>
              <a:rPr lang="en-US" sz="1600" b="1" dirty="0" smtClean="0">
                <a:latin typeface="Helvetica"/>
                <a:cs typeface="Helvetica"/>
              </a:rPr>
              <a:t>Table R402.1.1</a:t>
            </a:r>
            <a:br>
              <a:rPr lang="en-US" sz="1600" b="1" dirty="0" smtClean="0">
                <a:latin typeface="Helvetica"/>
                <a:cs typeface="Helvetica"/>
              </a:rPr>
            </a:br>
            <a:endParaRPr lang="en-US" sz="1600" b="1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New exemption to </a:t>
            </a:r>
            <a:r>
              <a:rPr lang="en-US" sz="1600" b="1" dirty="0" smtClean="0">
                <a:latin typeface="Helvetica"/>
                <a:ea typeface="Lucida Grande"/>
                <a:cs typeface="Helvetica"/>
              </a:rPr>
              <a:t>§ </a:t>
            </a:r>
            <a:r>
              <a:rPr lang="en-US" sz="1600" b="1" dirty="0" smtClean="0">
                <a:latin typeface="Helvetica"/>
                <a:cs typeface="Helvetica"/>
              </a:rPr>
              <a:t>R402.2.7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Allows for floor framing cavity insulation not to be in contact with the underside of the subfloor decking as long as it is in contact w/ the topside of sheathing or continuous insulation installed on the bottom side of floor framing</a:t>
            </a: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598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Helvetica"/>
                <a:cs typeface="Helvetica"/>
              </a:rPr>
              <a:t>Building Envelope</a:t>
            </a:r>
          </a:p>
          <a:p>
            <a:pPr algn="ctr"/>
            <a:r>
              <a:rPr lang="en-US" dirty="0">
                <a:latin typeface="Helvetica"/>
                <a:cs typeface="Helvetica"/>
              </a:rPr>
              <a:t>Provisions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232576" y="685224"/>
            <a:ext cx="56114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2015 IECC – Residential</a:t>
            </a:r>
          </a:p>
          <a:p>
            <a:pPr algn="ctr"/>
            <a:r>
              <a:rPr lang="en-US" sz="2800" b="1" dirty="0" err="1" smtClean="0">
                <a:solidFill>
                  <a:srgbClr val="1A3A64"/>
                </a:solidFill>
                <a:latin typeface="Helvetica"/>
                <a:cs typeface="Helvetica"/>
              </a:rPr>
              <a:t>Ch</a:t>
            </a:r>
            <a:r>
              <a:rPr lang="en-US" sz="2800" b="1" dirty="0" smtClean="0">
                <a:solidFill>
                  <a:srgbClr val="1A3A64"/>
                </a:solidFill>
                <a:latin typeface="Helvetica"/>
                <a:cs typeface="Helvetica"/>
              </a:rPr>
              <a:t> 4: Energy Efficiency (cont’d)</a:t>
            </a:r>
            <a:endParaRPr lang="en-US" sz="28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1864042"/>
            <a:ext cx="55245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New section </a:t>
            </a:r>
            <a:r>
              <a:rPr lang="en-US" sz="1600" b="1" dirty="0" smtClean="0">
                <a:latin typeface="Helvetica"/>
                <a:cs typeface="Helvetica"/>
              </a:rPr>
              <a:t>R402.2.13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Addresses “walls with partial structural sheathing”</a:t>
            </a: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Section </a:t>
            </a:r>
            <a:r>
              <a:rPr lang="en-US" sz="1600" b="1" dirty="0" smtClean="0">
                <a:latin typeface="Helvetica"/>
                <a:cs typeface="Helvetica"/>
              </a:rPr>
              <a:t>R402.3.2</a:t>
            </a:r>
            <a:r>
              <a:rPr lang="en-US" sz="1600" dirty="0" smtClean="0">
                <a:latin typeface="Helvetica"/>
                <a:cs typeface="Helvetica"/>
              </a:rPr>
              <a:t> ‘Glazed fenestration SHGC’</a:t>
            </a: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Revised to recognize dynamic </a:t>
            </a:r>
            <a:r>
              <a:rPr lang="en-US" sz="1600" dirty="0" smtClean="0">
                <a:latin typeface="Helvetica"/>
                <a:cs typeface="Helvetica"/>
              </a:rPr>
              <a:t>glazing</a:t>
            </a:r>
            <a:endParaRPr lang="en-US" sz="1600" dirty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Significant revision to </a:t>
            </a:r>
            <a:r>
              <a:rPr lang="en-US" sz="1600" b="1" dirty="0" smtClean="0">
                <a:latin typeface="Helvetica"/>
                <a:cs typeface="Helvetica"/>
              </a:rPr>
              <a:t>R402.4.1.1</a:t>
            </a:r>
            <a:r>
              <a:rPr lang="en-US" sz="1600" dirty="0" smtClean="0">
                <a:latin typeface="Helvetica"/>
                <a:cs typeface="Helvetica"/>
              </a:rPr>
              <a:t> ‘Air Barrier and Insulation Installation’</a:t>
            </a: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Splits the ‘criteria’ column into separate ‘air barrier’ and ‘insulation installation’ criteria. Plus new criteria for </a:t>
            </a:r>
            <a:r>
              <a:rPr lang="en-US" sz="1600" dirty="0" smtClean="0">
                <a:latin typeface="Helvetica"/>
                <a:cs typeface="Helvetica"/>
              </a:rPr>
              <a:t>‘concealed sprinklers’, ‘walls</a:t>
            </a:r>
            <a:r>
              <a:rPr lang="en-US" sz="1600" dirty="0">
                <a:latin typeface="Helvetica"/>
                <a:cs typeface="Helvetica"/>
              </a:rPr>
              <a:t>’, ‘floors’, and ‘fireplaces</a:t>
            </a:r>
            <a:r>
              <a:rPr lang="en-US" sz="1600" dirty="0" smtClean="0">
                <a:latin typeface="Helvetica"/>
                <a:cs typeface="Helvetica"/>
              </a:rPr>
              <a:t>’</a:t>
            </a: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Testing for building envelop air leakage under </a:t>
            </a:r>
            <a:r>
              <a:rPr lang="en-US" sz="1600" b="1" dirty="0" smtClean="0">
                <a:latin typeface="Helvetica"/>
                <a:ea typeface="Lucida Grande"/>
                <a:cs typeface="Helvetica"/>
              </a:rPr>
              <a:t>§ </a:t>
            </a:r>
            <a:r>
              <a:rPr lang="en-US" sz="1600" b="1" dirty="0" smtClean="0">
                <a:latin typeface="Helvetica"/>
                <a:cs typeface="Helvetica"/>
              </a:rPr>
              <a:t>402.4.1.2</a:t>
            </a:r>
            <a:r>
              <a:rPr lang="en-US" sz="1600" dirty="0" smtClean="0">
                <a:latin typeface="Helvetica"/>
                <a:cs typeface="Helvetica"/>
              </a:rPr>
              <a:t> revised to require that all testing been done in accordance w/ </a:t>
            </a:r>
            <a:r>
              <a:rPr lang="en-US" sz="1600" b="1" dirty="0" smtClean="0">
                <a:latin typeface="Helvetica"/>
                <a:cs typeface="Helvetica"/>
              </a:rPr>
              <a:t>ASTM E 779 </a:t>
            </a:r>
            <a:r>
              <a:rPr lang="en-US" sz="1600" dirty="0" smtClean="0">
                <a:latin typeface="Helvetica"/>
                <a:cs typeface="Helvetica"/>
              </a:rPr>
              <a:t>or </a:t>
            </a:r>
            <a:r>
              <a:rPr lang="en-US" sz="1600" b="1" dirty="0" smtClean="0">
                <a:latin typeface="Helvetica"/>
                <a:cs typeface="Helvetica"/>
              </a:rPr>
              <a:t>ASTM E 1827</a:t>
            </a: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Tight-fitting doors on factory-built fireplaces also be listed and labeled for the fireplace</a:t>
            </a: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21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Helvetica"/>
                <a:cs typeface="Helvetica"/>
              </a:rPr>
              <a:t>Mechanical Systems</a:t>
            </a:r>
            <a:endParaRPr lang="en-US" dirty="0">
              <a:latin typeface="Helvetica"/>
              <a:cs typeface="Helvetica"/>
            </a:endParaRPr>
          </a:p>
          <a:p>
            <a:pPr algn="ctr"/>
            <a:r>
              <a:rPr lang="en-US" dirty="0">
                <a:latin typeface="Helvetica"/>
                <a:cs typeface="Helvetica"/>
              </a:rPr>
              <a:t>Provisions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232576" y="685224"/>
            <a:ext cx="56114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2015 IECC – Residential</a:t>
            </a:r>
          </a:p>
          <a:p>
            <a:pPr algn="ctr"/>
            <a:r>
              <a:rPr lang="en-US" sz="2800" b="1" dirty="0" err="1" smtClean="0">
                <a:solidFill>
                  <a:srgbClr val="1A3A64"/>
                </a:solidFill>
                <a:latin typeface="Helvetica"/>
                <a:cs typeface="Helvetica"/>
              </a:rPr>
              <a:t>Ch</a:t>
            </a:r>
            <a:r>
              <a:rPr lang="en-US" sz="2800" b="1" dirty="0" smtClean="0">
                <a:solidFill>
                  <a:srgbClr val="1A3A64"/>
                </a:solidFill>
                <a:latin typeface="Helvetica"/>
                <a:cs typeface="Helvetica"/>
              </a:rPr>
              <a:t> 4: Energy Efficiency (cont’d)</a:t>
            </a:r>
            <a:endParaRPr lang="en-US" sz="28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1864042"/>
            <a:ext cx="55245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Change re: new equipment and combustion closets</a:t>
            </a:r>
          </a:p>
          <a:p>
            <a:pPr marL="800100" lvl="1" indent="-342900">
              <a:buFontTx/>
              <a:buChar char="-"/>
            </a:pPr>
            <a:r>
              <a:rPr lang="en-US" sz="1600" b="1" dirty="0" smtClean="0">
                <a:latin typeface="Helvetica"/>
                <a:cs typeface="Helvetica"/>
              </a:rPr>
              <a:t>Climate Zones 3-8 only</a:t>
            </a:r>
            <a:r>
              <a:rPr lang="en-US" sz="1600" dirty="0" smtClean="0">
                <a:latin typeface="Helvetica"/>
                <a:cs typeface="Helvetica"/>
              </a:rPr>
              <a:t>: </a:t>
            </a:r>
            <a:r>
              <a:rPr lang="en-US" sz="1600" dirty="0">
                <a:latin typeface="Helvetica"/>
                <a:cs typeface="Helvetica"/>
              </a:rPr>
              <a:t>Atmospheric vented appliances inside the building envelope…must be in closet sealed and insulated according to </a:t>
            </a:r>
            <a:r>
              <a:rPr lang="en-US" sz="1600" b="1" dirty="0" smtClean="0">
                <a:latin typeface="Helvetica"/>
                <a:cs typeface="Helvetica"/>
              </a:rPr>
              <a:t>Table R402.1.1</a:t>
            </a:r>
            <a:r>
              <a:rPr lang="en-US" sz="1600" dirty="0" smtClean="0">
                <a:latin typeface="Helvetica"/>
                <a:cs typeface="Helvetica"/>
              </a:rPr>
              <a:t> </a:t>
            </a: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Duct insulation provisions:</a:t>
            </a: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Clarifies both supply &amp; return ducts in attics must be insulated to a min. R-8, where 3 in. or &gt; in diameter and R-6 where &lt; 3 in.</a:t>
            </a: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Elsewhere must be insulated to a min. of R-6 where 3 in. or &gt; and R-4.2 where &lt; 3 in. </a:t>
            </a:r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The testing option of ‘rough-in test’ is listed before ‘post-construction’ test</a:t>
            </a: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Change to </a:t>
            </a:r>
            <a:r>
              <a:rPr lang="en-US" sz="1600" b="1" dirty="0" smtClean="0">
                <a:latin typeface="Helvetica"/>
                <a:ea typeface="Lucida Grande"/>
                <a:cs typeface="Helvetica"/>
              </a:rPr>
              <a:t>§ </a:t>
            </a:r>
            <a:r>
              <a:rPr lang="en-US" sz="1600" b="1" dirty="0" smtClean="0">
                <a:latin typeface="Helvetica"/>
                <a:cs typeface="Helvetica"/>
              </a:rPr>
              <a:t>R403.6</a:t>
            </a:r>
            <a:r>
              <a:rPr lang="en-US" sz="1600" dirty="0" smtClean="0">
                <a:latin typeface="Helvetica"/>
                <a:cs typeface="Helvetica"/>
              </a:rPr>
              <a:t> ‘Equipment Sizing’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“New or replacement heating and cooling equip. shall have an efficiency rating &gt; or = the min. required by fed. law”</a:t>
            </a: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948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Helvetica"/>
                <a:cs typeface="Helvetica"/>
              </a:rPr>
              <a:t>Hot Water </a:t>
            </a:r>
            <a:endParaRPr lang="en-US" dirty="0">
              <a:latin typeface="Helvetica"/>
              <a:cs typeface="Helvetica"/>
            </a:endParaRPr>
          </a:p>
          <a:p>
            <a:pPr algn="ctr"/>
            <a:r>
              <a:rPr lang="en-US" dirty="0">
                <a:latin typeface="Helvetica"/>
                <a:cs typeface="Helvetica"/>
              </a:rPr>
              <a:t>Provisions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232576" y="685224"/>
            <a:ext cx="56114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2015 IECC – Residential</a:t>
            </a:r>
          </a:p>
          <a:p>
            <a:pPr algn="ctr"/>
            <a:r>
              <a:rPr lang="en-US" sz="2800" b="1" dirty="0" err="1" smtClean="0">
                <a:solidFill>
                  <a:srgbClr val="1A3A64"/>
                </a:solidFill>
                <a:latin typeface="Helvetica"/>
                <a:cs typeface="Helvetica"/>
              </a:rPr>
              <a:t>Ch</a:t>
            </a:r>
            <a:r>
              <a:rPr lang="en-US" sz="2800" b="1" dirty="0" smtClean="0">
                <a:solidFill>
                  <a:srgbClr val="1A3A64"/>
                </a:solidFill>
                <a:latin typeface="Helvetica"/>
                <a:cs typeface="Helvetica"/>
              </a:rPr>
              <a:t> 4: Energy Efficiency (cont’d)</a:t>
            </a:r>
            <a:endParaRPr lang="en-US" sz="28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1864042"/>
            <a:ext cx="55245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Change prohibits both gravity and thermo-syphon </a:t>
            </a:r>
            <a:br>
              <a:rPr lang="en-US" sz="1600" dirty="0" smtClean="0">
                <a:latin typeface="Helvetica"/>
                <a:cs typeface="Helvetica"/>
              </a:rPr>
            </a:br>
            <a:r>
              <a:rPr lang="en-US" sz="1600" dirty="0" smtClean="0">
                <a:latin typeface="Helvetica"/>
                <a:cs typeface="Helvetica"/>
              </a:rPr>
              <a:t>circulation systems </a:t>
            </a:r>
            <a:br>
              <a:rPr lang="en-US" sz="1600" dirty="0" smtClean="0">
                <a:latin typeface="Helvetica"/>
                <a:cs typeface="Helvetica"/>
              </a:rPr>
            </a:br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Change requires recirculation systems to be demand-controlled</a:t>
            </a:r>
            <a:br>
              <a:rPr lang="en-US" sz="1600" dirty="0" smtClean="0">
                <a:latin typeface="Helvetica"/>
                <a:cs typeface="Helvetica"/>
              </a:rPr>
            </a:br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Hot water pipe insulation remains R-3 but the provisions have been simplified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‘Maximum run length’ table deleted </a:t>
            </a: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67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Helvetica"/>
                <a:cs typeface="Helvetica"/>
              </a:rPr>
              <a:t>Performance Path</a:t>
            </a:r>
            <a:endParaRPr lang="en-US" dirty="0">
              <a:latin typeface="Helvetica"/>
              <a:cs typeface="Helvetica"/>
            </a:endParaRPr>
          </a:p>
          <a:p>
            <a:pPr algn="ctr"/>
            <a:r>
              <a:rPr lang="en-US" dirty="0">
                <a:latin typeface="Helvetica"/>
                <a:cs typeface="Helvetica"/>
              </a:rPr>
              <a:t>Provisions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232576" y="685224"/>
            <a:ext cx="56114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2015 IECC – Residential</a:t>
            </a:r>
          </a:p>
          <a:p>
            <a:pPr algn="ctr"/>
            <a:r>
              <a:rPr lang="en-US" sz="2800" b="1" dirty="0" err="1" smtClean="0">
                <a:solidFill>
                  <a:srgbClr val="1A3A64"/>
                </a:solidFill>
                <a:latin typeface="Helvetica"/>
                <a:cs typeface="Helvetica"/>
              </a:rPr>
              <a:t>Ch</a:t>
            </a:r>
            <a:r>
              <a:rPr lang="en-US" sz="2800" b="1" dirty="0" smtClean="0">
                <a:solidFill>
                  <a:srgbClr val="1A3A64"/>
                </a:solidFill>
                <a:latin typeface="Helvetica"/>
                <a:cs typeface="Helvetica"/>
              </a:rPr>
              <a:t> 4: Energy Efficiency (cont’d)</a:t>
            </a:r>
            <a:endParaRPr lang="en-US" sz="28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2327987"/>
            <a:ext cx="5524500" cy="2800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b="1" dirty="0" smtClean="0">
                <a:latin typeface="Helvetica"/>
                <a:cs typeface="Helvetica"/>
              </a:rPr>
              <a:t>RE-188</a:t>
            </a: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Only significant change to the 2015 IECC</a:t>
            </a: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A win for efficiency advocates</a:t>
            </a: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A new performance path compliance option and will become Sec. R406, ‘Energy Rating Index’</a:t>
            </a: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Will set ERI score between </a:t>
            </a:r>
            <a:r>
              <a:rPr lang="en-US" sz="1600" b="1" dirty="0">
                <a:latin typeface="Helvetica"/>
                <a:cs typeface="Helvetica"/>
              </a:rPr>
              <a:t>51-55</a:t>
            </a: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Sets building-envelope stringency levels at 2009 IECC levels</a:t>
            </a: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Requires 3</a:t>
            </a:r>
            <a:r>
              <a:rPr lang="en-US" sz="1600" baseline="30000" dirty="0">
                <a:latin typeface="Helvetica"/>
                <a:cs typeface="Helvetica"/>
              </a:rPr>
              <a:t>rd</a:t>
            </a:r>
            <a:r>
              <a:rPr lang="en-US" sz="1600" dirty="0">
                <a:latin typeface="Helvetica"/>
                <a:cs typeface="Helvetica"/>
              </a:rPr>
              <a:t> Party verification </a:t>
            </a:r>
          </a:p>
          <a:p>
            <a:endParaRPr lang="en-US" sz="1600" b="1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b="1" dirty="0" smtClean="0">
                <a:latin typeface="Helvetica"/>
                <a:cs typeface="Helvetica"/>
              </a:rPr>
              <a:t>** IMT has several educational resources on RE-188</a:t>
            </a: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0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Helvetica"/>
                <a:cs typeface="Helvetica"/>
              </a:rPr>
              <a:t>RE-188</a:t>
            </a:r>
            <a:endParaRPr lang="en-US" dirty="0">
              <a:latin typeface="Helvetica"/>
              <a:cs typeface="Helvetica"/>
            </a:endParaRPr>
          </a:p>
        </p:txBody>
      </p:sp>
      <p:pic>
        <p:nvPicPr>
          <p:cNvPr id="4" name="Picture 3" descr="Screen Shot 2013-11-19 at 3.52.58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916" y="18287"/>
            <a:ext cx="6355080" cy="6858000"/>
          </a:xfrm>
          <a:prstGeom prst="rect">
            <a:avLst/>
          </a:prstGeom>
        </p:spPr>
      </p:pic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41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Helvetica"/>
                <a:cs typeface="Helvetica"/>
              </a:rPr>
              <a:t>Overview</a:t>
            </a:r>
            <a:endParaRPr lang="en-US" dirty="0">
              <a:latin typeface="Helvetica"/>
              <a:cs typeface="Helvetic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39551" y="685224"/>
            <a:ext cx="49974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2015 IECC – Commercial</a:t>
            </a:r>
          </a:p>
          <a:p>
            <a:pPr algn="ctr"/>
            <a:r>
              <a:rPr lang="en-US" sz="2800" b="1" dirty="0" smtClean="0">
                <a:solidFill>
                  <a:srgbClr val="1A3A64"/>
                </a:solidFill>
                <a:latin typeface="Helvetica"/>
                <a:cs typeface="Helvetica"/>
              </a:rPr>
              <a:t>Overview</a:t>
            </a:r>
            <a:endParaRPr lang="en-US" sz="28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2092642"/>
            <a:ext cx="55245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Several changes to the Commercial Code</a:t>
            </a:r>
          </a:p>
          <a:p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Many of these yield incremental efficiency gains</a:t>
            </a: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The rest reorganize and clarify the code</a:t>
            </a:r>
          </a:p>
          <a:p>
            <a:pPr lvl="1"/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Most changes concentrated in Lighting and HVAC</a:t>
            </a: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08300" y="6067471"/>
            <a:ext cx="382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Helvetica"/>
                <a:cs typeface="Helvetica"/>
              </a:rPr>
              <a:t>Source: NEEP Presentation on ICC PCH Reactions and Next Steps</a:t>
            </a:r>
            <a:r>
              <a:rPr lang="en-US" sz="1200" dirty="0">
                <a:latin typeface="Helvetica"/>
                <a:cs typeface="Helvetica"/>
              </a:rPr>
              <a:t> </a:t>
            </a:r>
            <a:r>
              <a:rPr lang="en-US" sz="1200" dirty="0" smtClean="0">
                <a:latin typeface="Helvetica"/>
                <a:cs typeface="Helvetica"/>
              </a:rPr>
              <a:t>by Don </a:t>
            </a:r>
            <a:r>
              <a:rPr lang="en-US" sz="1200" dirty="0" err="1" smtClean="0">
                <a:latin typeface="Helvetica"/>
                <a:cs typeface="Helvetica"/>
              </a:rPr>
              <a:t>Vigneau</a:t>
            </a:r>
            <a:r>
              <a:rPr lang="en-US" sz="1200" dirty="0" smtClean="0">
                <a:latin typeface="Helvetica"/>
                <a:cs typeface="Helvetica"/>
              </a:rPr>
              <a:t> and Kevin Rose</a:t>
            </a:r>
            <a:endParaRPr lang="en-US" sz="12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274951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Helvetica"/>
                <a:cs typeface="Helvetica"/>
              </a:rPr>
              <a:t>Lighting</a:t>
            </a:r>
            <a:endParaRPr lang="en-US" dirty="0">
              <a:latin typeface="Helvetica"/>
              <a:cs typeface="Helvetic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39551" y="685224"/>
            <a:ext cx="49974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2015 IECC – Commercial</a:t>
            </a:r>
          </a:p>
          <a:p>
            <a:pPr algn="ctr"/>
            <a:r>
              <a:rPr lang="en-US" sz="2800" b="1" dirty="0" smtClean="0">
                <a:solidFill>
                  <a:srgbClr val="1A3A64"/>
                </a:solidFill>
                <a:latin typeface="Helvetica"/>
                <a:cs typeface="Helvetica"/>
              </a:rPr>
              <a:t>Lighting</a:t>
            </a:r>
            <a:endParaRPr lang="en-US" sz="28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2092642"/>
            <a:ext cx="55245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More requirements for </a:t>
            </a:r>
            <a:r>
              <a:rPr lang="en-US" sz="1600" dirty="0" err="1" smtClean="0">
                <a:latin typeface="Helvetica"/>
                <a:cs typeface="Helvetica"/>
              </a:rPr>
              <a:t>daylighting</a:t>
            </a:r>
            <a:r>
              <a:rPr lang="en-US" sz="1600" dirty="0">
                <a:latin typeface="Helvetica"/>
                <a:cs typeface="Helvetica"/>
              </a:rPr>
              <a:t> </a:t>
            </a:r>
            <a:r>
              <a:rPr lang="en-US" sz="1600" dirty="0" smtClean="0">
                <a:latin typeface="Helvetica"/>
                <a:cs typeface="Helvetica"/>
              </a:rPr>
              <a:t>controls and zones</a:t>
            </a:r>
          </a:p>
          <a:p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Occupancy sensors in warehouses, lounges, etc.</a:t>
            </a:r>
          </a:p>
          <a:p>
            <a:pPr lvl="1"/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Minimum </a:t>
            </a:r>
            <a:r>
              <a:rPr lang="en-US" sz="1600" dirty="0" err="1" smtClean="0">
                <a:latin typeface="Helvetica"/>
                <a:cs typeface="Helvetica"/>
              </a:rPr>
              <a:t>skylighting</a:t>
            </a:r>
            <a:r>
              <a:rPr lang="en-US" sz="1600" dirty="0" smtClean="0">
                <a:latin typeface="Helvetica"/>
                <a:cs typeface="Helvetica"/>
              </a:rPr>
              <a:t> area requirement extended</a:t>
            </a:r>
            <a:br>
              <a:rPr lang="en-US" sz="1600" dirty="0" smtClean="0">
                <a:latin typeface="Helvetica"/>
                <a:cs typeface="Helvetica"/>
              </a:rPr>
            </a:br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Commissioning of occupancy sensors and </a:t>
            </a:r>
            <a:r>
              <a:rPr lang="en-US" sz="1600" dirty="0" err="1" smtClean="0">
                <a:latin typeface="Helvetica"/>
                <a:cs typeface="Helvetica"/>
              </a:rPr>
              <a:t>daylighting</a:t>
            </a:r>
            <a:r>
              <a:rPr lang="en-US" sz="1600" dirty="0" smtClean="0">
                <a:latin typeface="Helvetica"/>
                <a:cs typeface="Helvetica"/>
              </a:rPr>
              <a:t> controls</a:t>
            </a:r>
            <a:br>
              <a:rPr lang="en-US" sz="1600" dirty="0" smtClean="0">
                <a:latin typeface="Helvetica"/>
                <a:cs typeface="Helvetica"/>
              </a:rPr>
            </a:br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Three new options to </a:t>
            </a:r>
            <a:r>
              <a:rPr lang="en-US" sz="1600" b="1" dirty="0" smtClean="0">
                <a:latin typeface="Lucida Grande"/>
                <a:ea typeface="Lucida Grande"/>
                <a:cs typeface="Lucida Grande"/>
              </a:rPr>
              <a:t>§ C406: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1600" dirty="0" smtClean="0">
                <a:latin typeface="Helvetica"/>
                <a:cs typeface="Helvetica"/>
              </a:rPr>
              <a:t>Enhanced lighting controls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1600" dirty="0" smtClean="0">
                <a:latin typeface="Helvetica"/>
                <a:cs typeface="Helvetica"/>
              </a:rPr>
              <a:t>Dedicated outdoor air system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1600" dirty="0" smtClean="0">
                <a:latin typeface="Helvetica"/>
                <a:cs typeface="Helvetica"/>
              </a:rPr>
              <a:t>High efficiency service water heating</a:t>
            </a:r>
          </a:p>
          <a:p>
            <a:pPr marL="342900" indent="-342900">
              <a:buFontTx/>
              <a:buChar char="-"/>
            </a:pPr>
            <a:endParaRPr lang="en-US" sz="1600" dirty="0" smtClean="0">
              <a:latin typeface="Helvetica"/>
              <a:cs typeface="Helvetica"/>
            </a:endParaRP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93616" y="6067471"/>
            <a:ext cx="37738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Helvetica"/>
                <a:cs typeface="Helvetica"/>
              </a:rPr>
              <a:t>Source: NEEP Presentation on ICC PCH Reactions and Next Steps by Don </a:t>
            </a:r>
            <a:r>
              <a:rPr lang="en-US" sz="1200" dirty="0" err="1">
                <a:latin typeface="Helvetica"/>
                <a:cs typeface="Helvetica"/>
              </a:rPr>
              <a:t>Vigneau</a:t>
            </a:r>
            <a:r>
              <a:rPr lang="en-US" sz="1200" dirty="0">
                <a:latin typeface="Helvetica"/>
                <a:cs typeface="Helvetica"/>
              </a:rPr>
              <a:t> and Kevin Rose</a:t>
            </a:r>
          </a:p>
        </p:txBody>
      </p:sp>
    </p:spTree>
    <p:extLst>
      <p:ext uri="{BB962C8B-B14F-4D97-AF65-F5344CB8AC3E}">
        <p14:creationId xmlns:p14="http://schemas.microsoft.com/office/powerpoint/2010/main" val="42514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Helvetica"/>
                <a:cs typeface="Helvetica"/>
              </a:rPr>
              <a:t>HVAC, Water Heating,</a:t>
            </a:r>
          </a:p>
          <a:p>
            <a:pPr algn="ctr"/>
            <a:r>
              <a:rPr lang="en-US" dirty="0">
                <a:latin typeface="Helvetica"/>
                <a:cs typeface="Helvetica"/>
              </a:rPr>
              <a:t>a</a:t>
            </a:r>
            <a:r>
              <a:rPr lang="en-US" dirty="0" smtClean="0">
                <a:latin typeface="Helvetica"/>
                <a:cs typeface="Helvetica"/>
              </a:rPr>
              <a:t>nd Lighting</a:t>
            </a:r>
            <a:endParaRPr lang="en-US" dirty="0">
              <a:latin typeface="Helvetica"/>
              <a:cs typeface="Helvetic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42595" y="685224"/>
            <a:ext cx="539139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2015 IECC – Commercial</a:t>
            </a:r>
          </a:p>
          <a:p>
            <a:pPr algn="ctr"/>
            <a:r>
              <a:rPr lang="en-US" sz="2800" b="1" dirty="0" smtClean="0">
                <a:solidFill>
                  <a:srgbClr val="1A3A64"/>
                </a:solidFill>
                <a:latin typeface="Helvetica"/>
                <a:cs typeface="Helvetica"/>
              </a:rPr>
              <a:t>HVAC, Water Heating, Lighting</a:t>
            </a:r>
            <a:endParaRPr lang="en-US" sz="28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2092642"/>
            <a:ext cx="55245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Minimum HVAC, Water Heating, and Lighting Efficiency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Min. performance criteria were improved for the following to match </a:t>
            </a:r>
            <a:r>
              <a:rPr lang="en-US" sz="1600" b="1" dirty="0" smtClean="0">
                <a:latin typeface="Helvetica"/>
                <a:cs typeface="Helvetica"/>
              </a:rPr>
              <a:t>ASHRAE 90.1-2013:</a:t>
            </a:r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endParaRPr lang="en-US" sz="1600" dirty="0" smtClean="0">
              <a:latin typeface="Helvetica"/>
              <a:cs typeface="Helvetica"/>
            </a:endParaRP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93616" y="6067471"/>
            <a:ext cx="37738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Helvetica"/>
                <a:cs typeface="Helvetica"/>
              </a:rPr>
              <a:t>Source: NEEP Presentation on ICC PCH Reactions and Next Steps by Don </a:t>
            </a:r>
            <a:r>
              <a:rPr lang="en-US" sz="1200" dirty="0" err="1">
                <a:latin typeface="Helvetica"/>
                <a:cs typeface="Helvetica"/>
              </a:rPr>
              <a:t>Vigneau</a:t>
            </a:r>
            <a:r>
              <a:rPr lang="en-US" sz="1200" dirty="0">
                <a:latin typeface="Helvetica"/>
                <a:cs typeface="Helvetica"/>
              </a:rPr>
              <a:t> and Kevin Rose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173687"/>
              </p:ext>
            </p:extLst>
          </p:nvPr>
        </p:nvGraphicFramePr>
        <p:xfrm>
          <a:off x="2893616" y="2991668"/>
          <a:ext cx="6096000" cy="29260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40734">
                <a:tc>
                  <a:txBody>
                    <a:bodyPr/>
                    <a:lstStyle/>
                    <a:p>
                      <a:r>
                        <a:rPr lang="en-US" dirty="0" smtClean="0"/>
                        <a:t>AC/Heat pump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Multi-zone VAV</a:t>
                      </a:r>
                      <a:r>
                        <a:rPr lang="en-US" baseline="0" dirty="0" smtClean="0"/>
                        <a:t> systems</a:t>
                      </a:r>
                      <a:endParaRPr lang="en-US" dirty="0"/>
                    </a:p>
                  </a:txBody>
                  <a:tcPr/>
                </a:tc>
              </a:tr>
              <a:tr h="340734">
                <a:tc>
                  <a:txBody>
                    <a:bodyPr/>
                    <a:lstStyle/>
                    <a:p>
                      <a:r>
                        <a:rPr lang="en-US" dirty="0" smtClean="0"/>
                        <a:t>Energy recovery</a:t>
                      </a:r>
                      <a:r>
                        <a:rPr lang="en-US" baseline="0" dirty="0" smtClean="0"/>
                        <a:t> equip.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Hot water system controls</a:t>
                      </a:r>
                      <a:endParaRPr lang="en-US" dirty="0"/>
                    </a:p>
                  </a:txBody>
                  <a:tcPr/>
                </a:tc>
              </a:tr>
              <a:tr h="340734">
                <a:tc>
                  <a:txBody>
                    <a:bodyPr/>
                    <a:lstStyle/>
                    <a:p>
                      <a:r>
                        <a:rPr lang="en-US" dirty="0" smtClean="0"/>
                        <a:t>Kitchen</a:t>
                      </a:r>
                      <a:r>
                        <a:rPr lang="en-US" baseline="0" dirty="0" smtClean="0"/>
                        <a:t> exhaust flow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Exterior lighting controls</a:t>
                      </a:r>
                      <a:endParaRPr lang="en-US" dirty="0"/>
                    </a:p>
                  </a:txBody>
                  <a:tcPr/>
                </a:tc>
              </a:tr>
              <a:tr h="340734">
                <a:tc>
                  <a:txBody>
                    <a:bodyPr/>
                    <a:lstStyle/>
                    <a:p>
                      <a:r>
                        <a:rPr lang="en-US" dirty="0" smtClean="0"/>
                        <a:t>Refrigeration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Lighting</a:t>
                      </a:r>
                      <a:r>
                        <a:rPr lang="en-US" baseline="0" dirty="0" smtClean="0"/>
                        <a:t> power densities</a:t>
                      </a:r>
                      <a:endParaRPr lang="en-US" dirty="0"/>
                    </a:p>
                  </a:txBody>
                  <a:tcPr/>
                </a:tc>
              </a:tr>
              <a:tr h="340734">
                <a:tc>
                  <a:txBody>
                    <a:bodyPr/>
                    <a:lstStyle/>
                    <a:p>
                      <a:r>
                        <a:rPr lang="en-US" dirty="0" smtClean="0"/>
                        <a:t>Economizers</a:t>
                      </a:r>
                      <a:r>
                        <a:rPr lang="en-US" baseline="0" dirty="0" smtClean="0"/>
                        <a:t> and controls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</a:t>
                      </a:r>
                      <a:r>
                        <a:rPr lang="en-US" baseline="0" dirty="0" smtClean="0"/>
                        <a:t> transformers</a:t>
                      </a:r>
                      <a:endParaRPr lang="en-US" dirty="0"/>
                    </a:p>
                  </a:txBody>
                  <a:tcPr/>
                </a:tc>
              </a:tr>
              <a:tr h="340734">
                <a:tc>
                  <a:txBody>
                    <a:bodyPr/>
                    <a:lstStyle/>
                    <a:p>
                      <a:r>
                        <a:rPr lang="en-US" dirty="0" smtClean="0"/>
                        <a:t>VAV fans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Electrical motors</a:t>
                      </a:r>
                      <a:endParaRPr lang="en-US" dirty="0"/>
                    </a:p>
                  </a:txBody>
                  <a:tcPr/>
                </a:tc>
              </a:tr>
              <a:tr h="340734">
                <a:tc>
                  <a:txBody>
                    <a:bodyPr/>
                    <a:lstStyle/>
                    <a:p>
                      <a:r>
                        <a:rPr lang="en-US" dirty="0" smtClean="0"/>
                        <a:t>Heat rejection equip.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People movers</a:t>
                      </a:r>
                      <a:endParaRPr lang="en-US" dirty="0"/>
                    </a:p>
                  </a:txBody>
                  <a:tcPr/>
                </a:tc>
              </a:tr>
              <a:tr h="340734">
                <a:tc>
                  <a:txBody>
                    <a:bodyPr/>
                    <a:lstStyle/>
                    <a:p>
                      <a:r>
                        <a:rPr lang="en-US" dirty="0" smtClean="0"/>
                        <a:t>1/12</a:t>
                      </a:r>
                      <a:r>
                        <a:rPr lang="en-US" baseline="0" dirty="0" smtClean="0"/>
                        <a:t> – 1 HP fans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Lighting</a:t>
                      </a:r>
                      <a:r>
                        <a:rPr lang="en-US" baseline="0" dirty="0" smtClean="0"/>
                        <a:t> O&amp;M manual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23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Helvetica"/>
                <a:cs typeface="Helvetica"/>
              </a:rPr>
              <a:t>Next Steps</a:t>
            </a:r>
            <a:endParaRPr lang="en-US" dirty="0">
              <a:latin typeface="Helvetica"/>
              <a:cs typeface="Helvetic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779174" y="685224"/>
            <a:ext cx="251823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What’s Next</a:t>
            </a:r>
            <a:endParaRPr lang="en-US" sz="28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1673542"/>
            <a:ext cx="55245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Education and Training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Review supporting documents and resources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Train internal staff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Stay engaged</a:t>
            </a:r>
          </a:p>
          <a:p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Support adoption of the 2015 IECC</a:t>
            </a: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No sweeping changes. </a:t>
            </a:r>
            <a:r>
              <a:rPr lang="en-US" sz="1600" b="1" dirty="0">
                <a:latin typeface="Helvetica"/>
                <a:cs typeface="Helvetica"/>
              </a:rPr>
              <a:t>BUT</a:t>
            </a:r>
            <a:r>
              <a:rPr lang="en-US" sz="1600" dirty="0">
                <a:latin typeface="Helvetica"/>
                <a:cs typeface="Helvetica"/>
              </a:rPr>
              <a:t> the changes that were made make the code clearer and easier to comply with</a:t>
            </a:r>
            <a:r>
              <a:rPr lang="en-US" sz="1600" dirty="0" smtClean="0">
                <a:latin typeface="Helvetica"/>
                <a:cs typeface="Helvetica"/>
              </a:rPr>
              <a:t>.</a:t>
            </a:r>
            <a:br>
              <a:rPr lang="en-US" sz="1600" dirty="0" smtClean="0">
                <a:latin typeface="Helvetica"/>
                <a:cs typeface="Helvetica"/>
              </a:rPr>
            </a:br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Assess overlaps in policy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Current sustainable building policies may have overlap with the Code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Allows for more targeted policies</a:t>
            </a:r>
            <a:br>
              <a:rPr lang="en-US" sz="1600" dirty="0" smtClean="0">
                <a:latin typeface="Helvetica"/>
                <a:cs typeface="Helvetica"/>
              </a:rPr>
            </a:br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b="1" dirty="0" smtClean="0">
                <a:latin typeface="Helvetica"/>
                <a:cs typeface="Helvetica"/>
              </a:rPr>
              <a:t>Get educated on </a:t>
            </a:r>
            <a:r>
              <a:rPr lang="en-US" sz="1600" b="1" i="1" dirty="0" err="1" smtClean="0">
                <a:latin typeface="Helvetica"/>
                <a:cs typeface="Helvetica"/>
              </a:rPr>
              <a:t>cdpACCESS</a:t>
            </a:r>
            <a:endParaRPr lang="en-US" sz="1600" b="1" dirty="0" smtClean="0">
              <a:latin typeface="Helvetica"/>
              <a:cs typeface="Helvetica"/>
            </a:endParaRP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733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Helvetica"/>
                <a:cs typeface="Helvetica"/>
              </a:rPr>
              <a:t>Overview</a:t>
            </a:r>
            <a:endParaRPr lang="en-US" dirty="0">
              <a:latin typeface="Helvetica"/>
              <a:cs typeface="Helvetic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726077" y="685224"/>
            <a:ext cx="262443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1A3A64"/>
                </a:solidFill>
                <a:latin typeface="Helvetica"/>
                <a:cs typeface="Helvetica"/>
              </a:rPr>
              <a:t>cdpACCESS</a:t>
            </a:r>
            <a:endParaRPr lang="en-US" sz="28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1683384"/>
            <a:ext cx="55245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What is it? </a:t>
            </a:r>
          </a:p>
          <a:p>
            <a:pPr marL="800100" lvl="1" indent="-342900">
              <a:buFontTx/>
              <a:buChar char="-"/>
            </a:pPr>
            <a:r>
              <a:rPr lang="en-US" sz="1600" dirty="0" err="1" smtClean="0">
                <a:latin typeface="Helvetica"/>
                <a:cs typeface="Helvetica"/>
              </a:rPr>
              <a:t>cdp</a:t>
            </a:r>
            <a:r>
              <a:rPr lang="en-US" sz="1600" dirty="0" smtClean="0">
                <a:latin typeface="Helvetica"/>
                <a:cs typeface="Helvetica"/>
              </a:rPr>
              <a:t> </a:t>
            </a:r>
            <a:r>
              <a:rPr lang="en-US" sz="1600" dirty="0">
                <a:latin typeface="Helvetica"/>
                <a:cs typeface="Helvetica"/>
              </a:rPr>
              <a:t>(code development process</a:t>
            </a:r>
            <a:r>
              <a:rPr lang="en-US" sz="1600" dirty="0" smtClean="0">
                <a:latin typeface="Helvetica"/>
                <a:cs typeface="Helvetica"/>
              </a:rPr>
              <a:t>) ACCESS</a:t>
            </a:r>
            <a:endParaRPr lang="en-US" sz="1600" dirty="0">
              <a:latin typeface="Helvetica"/>
              <a:cs typeface="Helvetica"/>
            </a:endParaRP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NEW online voting portal</a:t>
            </a:r>
          </a:p>
          <a:p>
            <a:pPr marL="800100" lvl="1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Administered by the International Code Council</a:t>
            </a:r>
          </a:p>
          <a:p>
            <a:pPr lvl="1"/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What will it do? 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Allow you to vote on code changes remotely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Removes cost and time burden of traveling to Public Comment Hearings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Significantly increase participation in code development </a:t>
            </a:r>
            <a:br>
              <a:rPr lang="en-US" sz="1600" dirty="0" smtClean="0">
                <a:latin typeface="Helvetica"/>
                <a:cs typeface="Helvetica"/>
              </a:rPr>
            </a:br>
            <a:endParaRPr lang="en-US" sz="1600" dirty="0" smtClean="0">
              <a:latin typeface="Helvetica"/>
              <a:cs typeface="Helvetica"/>
            </a:endParaRPr>
          </a:p>
          <a:p>
            <a:pPr marL="800100" lvl="1" indent="-342900">
              <a:buFontTx/>
              <a:buChar char="-"/>
            </a:pPr>
            <a:endParaRPr lang="en-US" sz="1600" dirty="0" smtClean="0">
              <a:latin typeface="Helvetica"/>
              <a:cs typeface="Helvetica"/>
            </a:endParaRP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97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dpACCESS Flowchart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0"/>
            <a:ext cx="110363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92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Helvetica"/>
                <a:cs typeface="Helvetica"/>
              </a:rPr>
              <a:t>Next Steps</a:t>
            </a:r>
            <a:endParaRPr lang="en-US" dirty="0">
              <a:latin typeface="Helvetica"/>
              <a:cs typeface="Helvetic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726077" y="685224"/>
            <a:ext cx="262443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1A3A64"/>
                </a:solidFill>
                <a:latin typeface="Helvetica"/>
                <a:cs typeface="Helvetica"/>
              </a:rPr>
              <a:t>cdpACCESS</a:t>
            </a:r>
            <a:endParaRPr lang="en-US" sz="28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1505584"/>
            <a:ext cx="55245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1600" smtClean="0">
                <a:latin typeface="Helvetica"/>
                <a:cs typeface="Helvetica"/>
              </a:rPr>
              <a:t>What effect </a:t>
            </a:r>
            <a:r>
              <a:rPr lang="en-US" sz="1600" dirty="0" smtClean="0">
                <a:latin typeface="Helvetica"/>
                <a:cs typeface="Helvetica"/>
              </a:rPr>
              <a:t>will it have?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Make it easier for </a:t>
            </a:r>
            <a:r>
              <a:rPr lang="en-US" sz="1600" i="1" dirty="0" smtClean="0">
                <a:latin typeface="Helvetica"/>
                <a:cs typeface="Helvetica"/>
              </a:rPr>
              <a:t>all</a:t>
            </a:r>
            <a:r>
              <a:rPr lang="en-US" sz="1600" dirty="0" smtClean="0">
                <a:latin typeface="Helvetica"/>
                <a:cs typeface="Helvetica"/>
              </a:rPr>
              <a:t> code officials to participate in the process</a:t>
            </a:r>
          </a:p>
          <a:p>
            <a:pPr marL="800100" lvl="1" indent="-342900">
              <a:buFontTx/>
              <a:buChar char="-"/>
            </a:pPr>
            <a:r>
              <a:rPr lang="en-US" sz="1600" b="1" dirty="0" smtClean="0">
                <a:latin typeface="Helvetica"/>
                <a:cs typeface="Helvetica"/>
              </a:rPr>
              <a:t>BUT</a:t>
            </a:r>
            <a:r>
              <a:rPr lang="en-US" sz="1600" dirty="0" smtClean="0">
                <a:latin typeface="Helvetica"/>
                <a:cs typeface="Helvetica"/>
              </a:rPr>
              <a:t> – efficiency opponents will be significantly advantaged when it comes to ‘voter outreach’ thanks to existing infrastructures</a:t>
            </a:r>
            <a:endParaRPr lang="en-US" sz="1600" b="1" dirty="0">
              <a:latin typeface="Helvetica"/>
              <a:cs typeface="Helvetica"/>
            </a:endParaRPr>
          </a:p>
          <a:p>
            <a:pPr lvl="1"/>
            <a:endParaRPr lang="en-US" sz="1600" dirty="0" smtClean="0"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What are the next step?</a:t>
            </a: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Education</a:t>
            </a:r>
          </a:p>
          <a:p>
            <a:pPr marL="1257300" lvl="2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ICC hosting several webinars</a:t>
            </a:r>
          </a:p>
          <a:p>
            <a:pPr marL="1257300" lvl="2" indent="-342900">
              <a:buFontTx/>
              <a:buChar char="-"/>
            </a:pPr>
            <a:r>
              <a:rPr lang="en-US" sz="1600" dirty="0">
                <a:latin typeface="Helvetica"/>
                <a:cs typeface="Helvetica"/>
              </a:rPr>
              <a:t>IMT developing tools and guides </a:t>
            </a:r>
            <a:endParaRPr lang="en-US" sz="1600" dirty="0" smtClean="0">
              <a:latin typeface="Helvetica"/>
              <a:cs typeface="Helvetica"/>
            </a:endParaRPr>
          </a:p>
          <a:p>
            <a:pPr marL="800100" lvl="1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Plan for the future</a:t>
            </a:r>
          </a:p>
          <a:p>
            <a:pPr marL="1257300" lvl="2" indent="-342900">
              <a:buFontTx/>
              <a:buChar char="-"/>
            </a:pPr>
            <a:r>
              <a:rPr lang="en-US" sz="1600" dirty="0" smtClean="0">
                <a:latin typeface="Helvetica"/>
                <a:cs typeface="Helvetica"/>
              </a:rPr>
              <a:t>First opportunity to use it: Group C Committee Action Hearing, April 27 – May 4, Memphis, TN </a:t>
            </a: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27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626916" cy="2321221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71999"/>
            <a:ext cx="2626916" cy="2304288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304288"/>
            <a:ext cx="2626916" cy="2267710"/>
          </a:xfrm>
          <a:prstGeom prst="rect">
            <a:avLst/>
          </a:prstGeom>
          <a:solidFill>
            <a:srgbClr val="1A39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Helvetica"/>
              <a:cs typeface="Helvetic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15933" y="685224"/>
            <a:ext cx="224472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1A3A64"/>
                </a:solidFill>
                <a:latin typeface="Helvetica"/>
                <a:cs typeface="Helvetica"/>
              </a:rPr>
              <a:t>Thank You</a:t>
            </a:r>
            <a:endParaRPr lang="en-US" sz="2800" b="1" dirty="0">
              <a:solidFill>
                <a:srgbClr val="1A3A64"/>
              </a:solidFill>
              <a:latin typeface="Helvetica"/>
              <a:cs typeface="Helvetic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1659501"/>
            <a:ext cx="55245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1A3A64"/>
                </a:solidFill>
                <a:latin typeface="Helvetica"/>
                <a:cs typeface="Helvetica"/>
              </a:rPr>
              <a:t>TODD SIMS</a:t>
            </a:r>
          </a:p>
          <a:p>
            <a:r>
              <a:rPr lang="en-US" sz="2000" dirty="0" smtClean="0">
                <a:solidFill>
                  <a:srgbClr val="1A3A64"/>
                </a:solidFill>
                <a:latin typeface="Helvetica"/>
                <a:cs typeface="Helvetica"/>
              </a:rPr>
              <a:t>Program Associate</a:t>
            </a:r>
          </a:p>
          <a:p>
            <a:r>
              <a:rPr lang="en-US" sz="2000" dirty="0" smtClean="0">
                <a:solidFill>
                  <a:srgbClr val="1A3A64"/>
                </a:solidFill>
                <a:latin typeface="Helvetica"/>
                <a:cs typeface="Helvetica"/>
              </a:rPr>
              <a:t>Institute for Market Transformation</a:t>
            </a:r>
          </a:p>
          <a:p>
            <a:r>
              <a:rPr lang="en-US" sz="2000" dirty="0" smtClean="0">
                <a:solidFill>
                  <a:srgbClr val="1A3A64"/>
                </a:solidFill>
                <a:latin typeface="Helvetica"/>
                <a:cs typeface="Helvetica"/>
                <a:hlinkClick r:id="rId3"/>
              </a:rPr>
              <a:t>todd@imt.org</a:t>
            </a:r>
            <a:endParaRPr lang="en-US" sz="2000" dirty="0" smtClean="0">
              <a:solidFill>
                <a:srgbClr val="1A3A64"/>
              </a:solidFill>
              <a:latin typeface="Helvetica"/>
              <a:cs typeface="Helvetica"/>
            </a:endParaRPr>
          </a:p>
          <a:p>
            <a:r>
              <a:rPr lang="en-US" sz="2000" dirty="0" smtClean="0">
                <a:solidFill>
                  <a:srgbClr val="1A3A64"/>
                </a:solidFill>
                <a:latin typeface="Helvetica"/>
                <a:cs typeface="Helvetica"/>
              </a:rPr>
              <a:t>202.525.2883 x321</a:t>
            </a:r>
          </a:p>
        </p:txBody>
      </p:sp>
      <p:pic>
        <p:nvPicPr>
          <p:cNvPr id="10" name="Picture 9" descr="IMT_4C.ep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890" y="5917748"/>
            <a:ext cx="1737310" cy="61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67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3061</TotalTime>
  <Words>1276</Words>
  <Application>Microsoft Office PowerPoint</Application>
  <PresentationFormat>On-screen Show (4:3)</PresentationFormat>
  <Paragraphs>246</Paragraphs>
  <Slides>24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2004 Test Drive User</dc:creator>
  <cp:lastModifiedBy>Isabel Ricker</cp:lastModifiedBy>
  <cp:revision>109</cp:revision>
  <cp:lastPrinted>2013-11-19T21:08:43Z</cp:lastPrinted>
  <dcterms:created xsi:type="dcterms:W3CDTF">2012-05-23T14:31:21Z</dcterms:created>
  <dcterms:modified xsi:type="dcterms:W3CDTF">2013-11-21T14:13:19Z</dcterms:modified>
</cp:coreProperties>
</file>