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9" r:id="rId3"/>
    <p:sldId id="257" r:id="rId4"/>
    <p:sldId id="261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19FB2-3AAB-4D03-B13A-2960828C78E3}" type="datetimeFigureOut">
              <a:rPr lang="en-US" dirty="0"/>
              <a:t>4/17/2015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16976-5D93-46E4-A98A-FAD63E4D0EA8}" type="datetimeFigureOut">
              <a:rPr lang="en-US" dirty="0"/>
              <a:t>4/17/2015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9F4F5-F4D2-4D2A-AB60-88D37ADCB869}" type="datetimeFigureOut">
              <a:rPr lang="en-US" dirty="0"/>
              <a:t>4/17/2015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BC6CE-6D1E-47E5-8859-F31AC5380EB2}" type="datetimeFigureOut">
              <a:rPr lang="en-US" dirty="0"/>
              <a:t>4/17/2015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E7C4-4DA4-404D-9965-B13F2DD7D8BF}" type="datetimeFigureOut">
              <a:rPr lang="en-US" dirty="0"/>
              <a:t>4/17/2015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7AA-4A53-424F-AD41-70827B6504BA}" type="datetimeFigureOut">
              <a:rPr lang="en-US" dirty="0"/>
              <a:t>4/17/2015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4882-FB12-4BC8-9960-9AD8104D7FAE}" type="datetimeFigureOut">
              <a:rPr lang="en-US" dirty="0"/>
              <a:t>4/17/2015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1BD23-6E54-4D9D-AD88-A2813C73CC25}" type="datetimeFigureOut">
              <a:rPr lang="en-US" dirty="0"/>
              <a:t>4/17/2015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A834-4F3C-4AF9-9C74-05EC35A0F292}" type="datetimeFigureOut">
              <a:rPr lang="en-US" dirty="0"/>
              <a:t>4/17/2015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0C674-7DFC-42FE-B9CD-82963CDB1557}" type="datetimeFigureOut">
              <a:rPr lang="en-US" dirty="0"/>
              <a:t>4/17/2015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6456F-F47D-4F25-8053-2A695DA0CA7D}" type="datetimeFigureOut">
              <a:rPr lang="en-US" dirty="0"/>
              <a:t>4/17/2015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C7379-69CC-4837-9905-BEBA22830C8A}" type="datetimeFigureOut">
              <a:rPr lang="en-US" dirty="0"/>
              <a:t>4/17/2015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B8B7E-8AEE-4F10-BFEE-C999AD004D36}" type="datetimeFigureOut">
              <a:rPr lang="en-US" dirty="0"/>
              <a:t>4/17/2015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8F3F9-58BC-440B-B37B-805B9055EF92}" type="datetimeFigureOut">
              <a:rPr lang="en-US" dirty="0"/>
              <a:t>4/17/2015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A53AF-48EA-489D-8260-9DCAB666386A}" type="datetimeFigureOut">
              <a:rPr lang="en-US" dirty="0"/>
              <a:t>4/17/2015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D02AE-B9A4-47BD-AF8E-97E16144138B}" type="datetimeFigureOut">
              <a:rPr lang="en-US" dirty="0"/>
              <a:t>4/17/2015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D78B-DB02-4362-BCDC-98A55456977C}" type="datetimeFigureOut">
              <a:rPr lang="en-US" dirty="0"/>
              <a:t>4/17/2015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1CF1133-3259-4C45-BABA-5B62D9C6F78D}" type="datetimeFigureOut">
              <a:rPr lang="en-US" dirty="0"/>
              <a:t>4/17/2015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500" y="317500"/>
            <a:ext cx="9144000" cy="1660518"/>
          </a:xfrm>
        </p:spPr>
        <p:txBody>
          <a:bodyPr>
            <a:normAutofit/>
          </a:bodyPr>
          <a:lstStyle/>
          <a:p>
            <a:r>
              <a:rPr lang="en-US" sz="6600" dirty="0" smtClean="0"/>
              <a:t>The </a:t>
            </a:r>
            <a:r>
              <a:rPr lang="en-US" sz="6600" dirty="0" err="1" smtClean="0"/>
              <a:t>Bonifant</a:t>
            </a:r>
            <a:r>
              <a:rPr lang="en-US" sz="6600" dirty="0" smtClean="0"/>
              <a:t> at Silver Spring</a:t>
            </a:r>
            <a:endParaRPr lang="en-US" sz="6600" dirty="0"/>
          </a:p>
        </p:txBody>
      </p:sp>
      <p:sp>
        <p:nvSpPr>
          <p:cNvPr id="5" name="TextBox 5"/>
          <p:cNvSpPr txBox="1">
            <a:spLocks noGrp="1"/>
          </p:cNvSpPr>
          <p:nvPr>
            <p:ph type="subTitle" idx="1"/>
          </p:nvPr>
        </p:nvSpPr>
        <p:spPr>
          <a:xfrm>
            <a:off x="190500" y="1674330"/>
            <a:ext cx="11722100" cy="1106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endParaRPr lang="en-US" dirty="0"/>
          </a:p>
          <a:p>
            <a:pPr lvl="0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016774" y="1857520"/>
            <a:ext cx="1006955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149 unit mixed-income senior living apartments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Currently under construction with scheduled completion in June 2016.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Joint venture between Montgomery Housing Partnership and </a:t>
            </a:r>
            <a:r>
              <a:rPr lang="en-US" dirty="0" err="1" smtClean="0"/>
              <a:t>Donohoe</a:t>
            </a:r>
            <a:r>
              <a:rPr lang="en-US" dirty="0" smtClean="0"/>
              <a:t> Development.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MHP will be the long-term property owner.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The Montgomery County Department of Housing and Community Affairs acquired the land in the 90’s as an effort to remedy a dilapidated apartment building with a history of various health, fire, and building code violations. 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067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0751" y="246674"/>
            <a:ext cx="6617019" cy="45802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0450" y="5526841"/>
            <a:ext cx="2575751" cy="101009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82488" y="5401080"/>
            <a:ext cx="1221875" cy="12218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98866" y="5526841"/>
            <a:ext cx="2241161" cy="109611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4800" y="584200"/>
            <a:ext cx="511595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The 11 story property will include 10 studio, 119 one bedroom and 20 two bedroom apartments. 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Most of the apartments will rent at prices </a:t>
            </a:r>
            <a:r>
              <a:rPr lang="en-US" dirty="0" smtClean="0"/>
              <a:t>affordable to </a:t>
            </a:r>
            <a:r>
              <a:rPr lang="en-US" dirty="0" smtClean="0"/>
              <a:t>seniors earning between 30 and 60 percent of the area median income (AMI).  </a:t>
            </a:r>
          </a:p>
        </p:txBody>
      </p:sp>
    </p:spTree>
    <p:extLst>
      <p:ext uri="{BB962C8B-B14F-4D97-AF65-F5344CB8AC3E}">
        <p14:creationId xmlns:p14="http://schemas.microsoft.com/office/powerpoint/2010/main" val="2330823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3022600" cy="81597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Financing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838200" y="18796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168400" y="18796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57201" y="1181100"/>
            <a:ext cx="11351941" cy="7155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FHA Insured Loan of $15.1M from Wells Fargo.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Total cost is expected to be $44.8M or $300k per unit.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With deeply affordable rents, the property relies heavily on multiple sources of public funds to cover development costs.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A key subsidy is the profound discount on the ground lease at $25K per year. 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Over a 77-year term, ground lease fees will total $1.925M compared to an independent appraisal valuing the land at $8.2M.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Public support include $11.7M from DHCA for permanent financing.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Additional $1.7M in operating funds due to the 30% AMI units from DHCA.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4% low-income housing tax and bond proceeds from MD DHCA.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Property tax exemption through county’s payment in lieu of taxes (PILOT) program. 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4007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000" y="301625"/>
            <a:ext cx="6997700" cy="930275"/>
          </a:xfrm>
        </p:spPr>
        <p:txBody>
          <a:bodyPr/>
          <a:lstStyle/>
          <a:p>
            <a:r>
              <a:rPr lang="en-US" dirty="0" smtClean="0"/>
              <a:t>Greatest Challenges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>
          <a:xfrm>
            <a:off x="254000" y="1506903"/>
            <a:ext cx="9038896" cy="4106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020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TM04033923[[fn=Depth]]</Template>
  <TotalTime>122</TotalTime>
  <Words>263</Words>
  <Application>Microsoft Office PowerPoint</Application>
  <PresentationFormat>Widescreen</PresentationFormat>
  <Paragraphs>23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Corbel</vt:lpstr>
      <vt:lpstr>Depth</vt:lpstr>
      <vt:lpstr>The Bonifant at Silver Spring</vt:lpstr>
      <vt:lpstr>PowerPoint Presentation</vt:lpstr>
      <vt:lpstr>Financing</vt:lpstr>
      <vt:lpstr>Greatest Challenges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Bonifant at Silver Spring</dc:title>
  <dc:creator>Harris, Walton</dc:creator>
  <cp:lastModifiedBy>Harris, Walton</cp:lastModifiedBy>
  <cp:revision>12</cp:revision>
  <dcterms:created xsi:type="dcterms:W3CDTF">2015-04-17T13:39:10Z</dcterms:created>
  <dcterms:modified xsi:type="dcterms:W3CDTF">2015-04-17T15:50:46Z</dcterms:modified>
</cp:coreProperties>
</file>