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25" r:id="rId2"/>
    <p:sldId id="387" r:id="rId3"/>
    <p:sldId id="365" r:id="rId4"/>
    <p:sldId id="366" r:id="rId5"/>
    <p:sldId id="367" r:id="rId6"/>
    <p:sldId id="369" r:id="rId7"/>
    <p:sldId id="370" r:id="rId8"/>
    <p:sldId id="368" r:id="rId9"/>
    <p:sldId id="372" r:id="rId10"/>
    <p:sldId id="373" r:id="rId11"/>
    <p:sldId id="374" r:id="rId12"/>
    <p:sldId id="375" r:id="rId13"/>
    <p:sldId id="386" r:id="rId14"/>
    <p:sldId id="377" r:id="rId15"/>
    <p:sldId id="378" r:id="rId16"/>
    <p:sldId id="379" r:id="rId17"/>
    <p:sldId id="380" r:id="rId18"/>
    <p:sldId id="381" r:id="rId19"/>
    <p:sldId id="382" r:id="rId20"/>
    <p:sldId id="383" r:id="rId21"/>
    <p:sldId id="384" r:id="rId22"/>
    <p:sldId id="385" r:id="rId23"/>
    <p:sldId id="363" r:id="rId2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632"/>
    <a:srgbClr val="098698"/>
    <a:srgbClr val="0EA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179" autoAdjust="0"/>
  </p:normalViewPr>
  <p:slideViewPr>
    <p:cSldViewPr>
      <p:cViewPr>
        <p:scale>
          <a:sx n="100" d="100"/>
          <a:sy n="100" d="100"/>
        </p:scale>
        <p:origin x="-1944" y="-438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r">
              <a:defRPr sz="1200"/>
            </a:lvl1pPr>
          </a:lstStyle>
          <a:p>
            <a:fld id="{1208E347-3415-4409-8C72-CCAAC3002D32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r">
              <a:defRPr sz="1200"/>
            </a:lvl1pPr>
          </a:lstStyle>
          <a:p>
            <a:fld id="{21FDC46C-392B-4A15-9655-363AD5495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9488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/>
          <a:lstStyle>
            <a:lvl1pPr algn="r">
              <a:defRPr sz="1200"/>
            </a:lvl1pPr>
          </a:lstStyle>
          <a:p>
            <a:fld id="{7420FCEF-59BF-4102-AB9E-082BE5616750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0" tIns="46576" rIns="93150" bIns="4657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50" tIns="46576" rIns="93150" bIns="4657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50" tIns="46576" rIns="93150" bIns="46576" rtlCol="0" anchor="b"/>
          <a:lstStyle>
            <a:lvl1pPr algn="r">
              <a:defRPr sz="1200"/>
            </a:lvl1pPr>
          </a:lstStyle>
          <a:p>
            <a:fld id="{2BA317F8-2A4F-496C-ADC4-BE8C7B996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334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17F8-2A4F-496C-ADC4-BE8C7B996E1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8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919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479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807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38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764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93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41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735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802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77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255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17B10-55FF-44AE-8512-7248C857F5C1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4144C-6CFD-4199-9CEB-DCF26678F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0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453" y="-69500"/>
            <a:ext cx="10505106" cy="697727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0600" y="1219200"/>
            <a:ext cx="7239000" cy="4343400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16996" y="1554124"/>
            <a:ext cx="670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098698"/>
                </a:solidFill>
              </a:rPr>
              <a:t>NCR Emergency </a:t>
            </a:r>
            <a:r>
              <a:rPr lang="en-US" sz="4000" dirty="0">
                <a:solidFill>
                  <a:srgbClr val="098698"/>
                </a:solidFill>
              </a:rPr>
              <a:t>P</a:t>
            </a:r>
            <a:r>
              <a:rPr lang="en-US" sz="4000" dirty="0" smtClean="0">
                <a:solidFill>
                  <a:srgbClr val="098698"/>
                </a:solidFill>
              </a:rPr>
              <a:t>reparedness </a:t>
            </a:r>
            <a:r>
              <a:rPr lang="en-US" sz="4000" dirty="0">
                <a:solidFill>
                  <a:srgbClr val="098698"/>
                </a:solidFill>
              </a:rPr>
              <a:t>C</a:t>
            </a:r>
            <a:r>
              <a:rPr lang="en-US" sz="4000" dirty="0" smtClean="0">
                <a:solidFill>
                  <a:srgbClr val="098698"/>
                </a:solidFill>
              </a:rPr>
              <a:t>ouncil </a:t>
            </a:r>
          </a:p>
          <a:p>
            <a:endParaRPr lang="en-US" sz="4000" dirty="0">
              <a:solidFill>
                <a:srgbClr val="098698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7496" y="4572000"/>
            <a:ext cx="1839704" cy="7108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9368" y="4696608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098698"/>
                </a:solidFill>
              </a:rPr>
              <a:t>September 10, 2014</a:t>
            </a:r>
            <a:endParaRPr lang="en-US" sz="2400" i="1" dirty="0">
              <a:solidFill>
                <a:srgbClr val="098698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510667" y="3496540"/>
            <a:ext cx="5656410" cy="131929"/>
          </a:xfrm>
          <a:prstGeom prst="rect">
            <a:avLst/>
          </a:prstGeom>
          <a:solidFill>
            <a:srgbClr val="FFA63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3" name="Group 32"/>
          <p:cNvGrpSpPr/>
          <p:nvPr/>
        </p:nvGrpSpPr>
        <p:grpSpPr>
          <a:xfrm>
            <a:off x="3440926" y="3123898"/>
            <a:ext cx="921826" cy="837064"/>
            <a:chOff x="2917375" y="3031553"/>
            <a:chExt cx="921826" cy="837064"/>
          </a:xfrm>
        </p:grpSpPr>
        <p:sp>
          <p:nvSpPr>
            <p:cNvPr id="17" name="Freeform 16"/>
            <p:cNvSpPr/>
            <p:nvPr/>
          </p:nvSpPr>
          <p:spPr>
            <a:xfrm>
              <a:off x="2917375" y="3031553"/>
              <a:ext cx="921826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19" name="Picture 8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7535" y="3194524"/>
              <a:ext cx="746274" cy="511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2178590" y="3123898"/>
            <a:ext cx="965722" cy="837064"/>
            <a:chOff x="1655039" y="3031553"/>
            <a:chExt cx="965722" cy="837064"/>
          </a:xfrm>
        </p:grpSpPr>
        <p:sp>
          <p:nvSpPr>
            <p:cNvPr id="16" name="Freeform 15"/>
            <p:cNvSpPr/>
            <p:nvPr/>
          </p:nvSpPr>
          <p:spPr>
            <a:xfrm>
              <a:off x="1655039" y="3031553"/>
              <a:ext cx="965722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20" name="Picture 10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4557" y="3123898"/>
              <a:ext cx="766686" cy="613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" name="Group 33"/>
          <p:cNvGrpSpPr/>
          <p:nvPr/>
        </p:nvGrpSpPr>
        <p:grpSpPr>
          <a:xfrm>
            <a:off x="4659366" y="3123898"/>
            <a:ext cx="877930" cy="837064"/>
            <a:chOff x="4135815" y="3031553"/>
            <a:chExt cx="877930" cy="837064"/>
          </a:xfrm>
        </p:grpSpPr>
        <p:sp>
          <p:nvSpPr>
            <p:cNvPr id="18" name="Freeform 17"/>
            <p:cNvSpPr/>
            <p:nvPr/>
          </p:nvSpPr>
          <p:spPr>
            <a:xfrm>
              <a:off x="4135815" y="3031553"/>
              <a:ext cx="877930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21" name="Picture 9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5923" y="3235895"/>
              <a:ext cx="681498" cy="468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Group 34"/>
          <p:cNvGrpSpPr/>
          <p:nvPr/>
        </p:nvGrpSpPr>
        <p:grpSpPr>
          <a:xfrm>
            <a:off x="5833910" y="3123898"/>
            <a:ext cx="861841" cy="837064"/>
            <a:chOff x="5310359" y="3031553"/>
            <a:chExt cx="861841" cy="837064"/>
          </a:xfrm>
        </p:grpSpPr>
        <p:sp>
          <p:nvSpPr>
            <p:cNvPr id="28" name="Freeform 27"/>
            <p:cNvSpPr/>
            <p:nvPr/>
          </p:nvSpPr>
          <p:spPr>
            <a:xfrm>
              <a:off x="5310359" y="3031553"/>
              <a:ext cx="861841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26" name="Picture 16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37" y="3215393"/>
              <a:ext cx="691484" cy="48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7839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16996" y="1554124"/>
            <a:ext cx="670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98698"/>
                </a:solidFill>
              </a:rPr>
              <a:t>National Capital Region</a:t>
            </a:r>
          </a:p>
          <a:p>
            <a:r>
              <a:rPr lang="en-US" sz="4000" dirty="0" smtClean="0">
                <a:solidFill>
                  <a:srgbClr val="098698"/>
                </a:solidFill>
              </a:rPr>
              <a:t>Interoperable Communications</a:t>
            </a:r>
          </a:p>
          <a:p>
            <a:r>
              <a:rPr lang="en-US" sz="4000" dirty="0" smtClean="0">
                <a:solidFill>
                  <a:srgbClr val="098698"/>
                </a:solidFill>
              </a:rPr>
              <a:t>Infrastructure</a:t>
            </a:r>
            <a:endParaRPr lang="en-US" sz="4000" dirty="0">
              <a:solidFill>
                <a:srgbClr val="098698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7496" y="4572000"/>
            <a:ext cx="1839704" cy="7108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29368" y="4696608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098698"/>
                </a:solidFill>
              </a:rPr>
              <a:t>September 10, 2014</a:t>
            </a:r>
            <a:endParaRPr lang="en-US" sz="2400" i="1" dirty="0">
              <a:solidFill>
                <a:srgbClr val="098698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510667" y="3954042"/>
            <a:ext cx="5656410" cy="131929"/>
          </a:xfrm>
          <a:prstGeom prst="rect">
            <a:avLst/>
          </a:prstGeom>
          <a:solidFill>
            <a:srgbClr val="FFA63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3" name="Group 32"/>
          <p:cNvGrpSpPr/>
          <p:nvPr/>
        </p:nvGrpSpPr>
        <p:grpSpPr>
          <a:xfrm>
            <a:off x="3440926" y="3581400"/>
            <a:ext cx="921826" cy="837064"/>
            <a:chOff x="2917375" y="3031553"/>
            <a:chExt cx="921826" cy="837064"/>
          </a:xfrm>
        </p:grpSpPr>
        <p:sp>
          <p:nvSpPr>
            <p:cNvPr id="17" name="Freeform 16"/>
            <p:cNvSpPr/>
            <p:nvPr/>
          </p:nvSpPr>
          <p:spPr>
            <a:xfrm>
              <a:off x="2917375" y="3031553"/>
              <a:ext cx="921826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19" name="Picture 8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7535" y="3194524"/>
              <a:ext cx="746274" cy="511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2178590" y="3581400"/>
            <a:ext cx="965722" cy="837064"/>
            <a:chOff x="1655039" y="3031553"/>
            <a:chExt cx="965722" cy="837064"/>
          </a:xfrm>
        </p:grpSpPr>
        <p:sp>
          <p:nvSpPr>
            <p:cNvPr id="16" name="Freeform 15"/>
            <p:cNvSpPr/>
            <p:nvPr/>
          </p:nvSpPr>
          <p:spPr>
            <a:xfrm>
              <a:off x="1655039" y="3031553"/>
              <a:ext cx="965722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20" name="Picture 10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4557" y="3123898"/>
              <a:ext cx="766686" cy="613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" name="Group 33"/>
          <p:cNvGrpSpPr/>
          <p:nvPr/>
        </p:nvGrpSpPr>
        <p:grpSpPr>
          <a:xfrm>
            <a:off x="4659366" y="3581400"/>
            <a:ext cx="877930" cy="837064"/>
            <a:chOff x="4135815" y="3031553"/>
            <a:chExt cx="877930" cy="837064"/>
          </a:xfrm>
        </p:grpSpPr>
        <p:sp>
          <p:nvSpPr>
            <p:cNvPr id="18" name="Freeform 17"/>
            <p:cNvSpPr/>
            <p:nvPr/>
          </p:nvSpPr>
          <p:spPr>
            <a:xfrm>
              <a:off x="4135815" y="3031553"/>
              <a:ext cx="877930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21" name="Picture 9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5923" y="3235895"/>
              <a:ext cx="681498" cy="468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Group 34"/>
          <p:cNvGrpSpPr/>
          <p:nvPr/>
        </p:nvGrpSpPr>
        <p:grpSpPr>
          <a:xfrm>
            <a:off x="5833910" y="3581400"/>
            <a:ext cx="861841" cy="837064"/>
            <a:chOff x="5310359" y="3031553"/>
            <a:chExt cx="861841" cy="837064"/>
          </a:xfrm>
        </p:grpSpPr>
        <p:sp>
          <p:nvSpPr>
            <p:cNvPr id="28" name="Freeform 27"/>
            <p:cNvSpPr/>
            <p:nvPr/>
          </p:nvSpPr>
          <p:spPr>
            <a:xfrm>
              <a:off x="5310359" y="3031553"/>
              <a:ext cx="861841" cy="837064"/>
            </a:xfrm>
            <a:custGeom>
              <a:avLst/>
              <a:gdLst>
                <a:gd name="connsiteX0" fmla="*/ 0 w 2495847"/>
                <a:gd name="connsiteY0" fmla="*/ 149751 h 1497508"/>
                <a:gd name="connsiteX1" fmla="*/ 149751 w 2495847"/>
                <a:gd name="connsiteY1" fmla="*/ 0 h 1497508"/>
                <a:gd name="connsiteX2" fmla="*/ 2346096 w 2495847"/>
                <a:gd name="connsiteY2" fmla="*/ 0 h 1497508"/>
                <a:gd name="connsiteX3" fmla="*/ 2495847 w 2495847"/>
                <a:gd name="connsiteY3" fmla="*/ 149751 h 1497508"/>
                <a:gd name="connsiteX4" fmla="*/ 2495847 w 2495847"/>
                <a:gd name="connsiteY4" fmla="*/ 1347757 h 1497508"/>
                <a:gd name="connsiteX5" fmla="*/ 2346096 w 2495847"/>
                <a:gd name="connsiteY5" fmla="*/ 1497508 h 1497508"/>
                <a:gd name="connsiteX6" fmla="*/ 149751 w 2495847"/>
                <a:gd name="connsiteY6" fmla="*/ 1497508 h 1497508"/>
                <a:gd name="connsiteX7" fmla="*/ 0 w 2495847"/>
                <a:gd name="connsiteY7" fmla="*/ 1347757 h 1497508"/>
                <a:gd name="connsiteX8" fmla="*/ 0 w 2495847"/>
                <a:gd name="connsiteY8" fmla="*/ 149751 h 149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5847" h="1497508">
                  <a:moveTo>
                    <a:pt x="0" y="149751"/>
                  </a:moveTo>
                  <a:cubicBezTo>
                    <a:pt x="0" y="67046"/>
                    <a:pt x="67046" y="0"/>
                    <a:pt x="149751" y="0"/>
                  </a:cubicBezTo>
                  <a:lnTo>
                    <a:pt x="2346096" y="0"/>
                  </a:lnTo>
                  <a:cubicBezTo>
                    <a:pt x="2428801" y="0"/>
                    <a:pt x="2495847" y="67046"/>
                    <a:pt x="2495847" y="149751"/>
                  </a:cubicBezTo>
                  <a:lnTo>
                    <a:pt x="2495847" y="1347757"/>
                  </a:lnTo>
                  <a:cubicBezTo>
                    <a:pt x="2495847" y="1430462"/>
                    <a:pt x="2428801" y="1497508"/>
                    <a:pt x="2346096" y="1497508"/>
                  </a:cubicBezTo>
                  <a:lnTo>
                    <a:pt x="149751" y="1497508"/>
                  </a:lnTo>
                  <a:cubicBezTo>
                    <a:pt x="67046" y="1497508"/>
                    <a:pt x="0" y="1430462"/>
                    <a:pt x="0" y="1347757"/>
                  </a:cubicBezTo>
                  <a:lnTo>
                    <a:pt x="0" y="149751"/>
                  </a:lnTo>
                  <a:close/>
                </a:path>
              </a:pathLst>
            </a:custGeom>
            <a:ln>
              <a:solidFill>
                <a:srgbClr val="FFA63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1511" tIns="291511" rIns="291511" bIns="29151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 dirty="0"/>
            </a:p>
          </p:txBody>
        </p:sp>
        <p:pic>
          <p:nvPicPr>
            <p:cNvPr id="26" name="Picture 16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37" y="3215393"/>
              <a:ext cx="691484" cy="48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1365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4392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Agenda &amp; Perspectives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4031873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National Capital Region Public Safety Communications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Wanda Gibson, Fairfax County CIO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Chair of COG Chief Information Officers (CIO) Committee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1600" b="1" dirty="0">
              <a:solidFill>
                <a:schemeClr val="bg1"/>
              </a:solidFill>
              <a:latin typeface="Myriad Pro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9-1-1 Operations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Steve Souder, Fairfax County 9-1-1 Director 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Chair of COG 9-1-1 Directors Committee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endParaRPr lang="en-US" sz="1600" b="1" dirty="0">
              <a:solidFill>
                <a:schemeClr val="bg1"/>
              </a:solidFill>
              <a:latin typeface="Myriad Pro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FCC and 9-1-1 Governance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David Simpson, FCC Chief, Public Safety and Homeland Safety Bureau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1600" b="1" dirty="0">
              <a:solidFill>
                <a:schemeClr val="bg1"/>
              </a:solidFill>
              <a:latin typeface="Myriad Pro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NG9-1-1 Implementer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Christy Williams, 9-1-1 Program Manager</a:t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North Central Texas Council Of Governments (NCTCOG) (Dallas/Ft. Worth </a:t>
            </a:r>
            <a:r>
              <a:rPr lang="en-US" sz="1600" b="1" dirty="0" err="1">
                <a:solidFill>
                  <a:schemeClr val="bg1"/>
                </a:solidFill>
                <a:latin typeface="Myriad Pro" pitchFamily="34" charset="0"/>
              </a:rPr>
              <a:t>metroplex</a:t>
            </a: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) President of National Emergency Number Association (NENA)</a:t>
            </a:r>
          </a:p>
          <a:p>
            <a:pPr marL="228600" lvl="1"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1600" b="1" dirty="0">
              <a:solidFill>
                <a:schemeClr val="bg1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32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Public Safety Communications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4001095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Building on a decade of regional collaboration to advance interoperability and communications infrastructure, the </a:t>
            </a:r>
            <a:r>
              <a:rPr lang="en-US" b="1" cap="small" dirty="0">
                <a:solidFill>
                  <a:schemeClr val="bg1"/>
                </a:solidFill>
                <a:latin typeface="Myriad Pro" pitchFamily="34" charset="0"/>
              </a:rPr>
              <a:t>NCR Interoperable Communications Infrastructure (NCR ICI)</a:t>
            </a:r>
            <a:r>
              <a:rPr lang="en-US" sz="1600" cap="small" dirty="0">
                <a:solidFill>
                  <a:schemeClr val="bg1"/>
                </a:solidFill>
                <a:latin typeface="Myriad Pro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was implemented with funding from UASI grants and affirms the region’s commitment to a common vision of working together towards a safe and secure National Capital Region.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chemeClr val="bg1"/>
              </a:solidFill>
              <a:latin typeface="Myriad Pro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NCR ICI is a shared jurisdiction-managed private IP based network transport infrastructure, data exchange engine, shared applications and tools, and IT (cyber) security that can be leveraged of: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(</a:t>
            </a:r>
            <a:r>
              <a:rPr lang="en-US" sz="1400" dirty="0" err="1">
                <a:solidFill>
                  <a:schemeClr val="bg1"/>
                </a:solidFill>
                <a:latin typeface="Myriad Pro" pitchFamily="34" charset="0"/>
              </a:rPr>
              <a:t>NCRnet</a:t>
            </a: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) to include monitoring and security risk mitigation technologies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Identity and Access Management System (IAMS) 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Data Exchange Hub (DEH) Services </a:t>
            </a:r>
            <a:r>
              <a:rPr lang="en-US" sz="1400" i="1" dirty="0">
                <a:solidFill>
                  <a:schemeClr val="bg1"/>
                </a:solidFill>
                <a:latin typeface="Myriad Pro" pitchFamily="34" charset="0"/>
              </a:rPr>
              <a:t>(technology standards and guidelines) </a:t>
            </a: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to support cross-jurisdictional data sharing between disparate systems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Geospatial Data Exchange (GDX):  links regional maps and updated data on emergency response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82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2577629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fontAlgn="t">
              <a:spcBef>
                <a:spcPts val="100"/>
              </a:spcBef>
              <a:spcAft>
                <a:spcPts val="100"/>
              </a:spcAft>
              <a:defRPr/>
            </a:pPr>
            <a:r>
              <a:rPr lang="en-US" altLang="en-US" b="1" dirty="0">
                <a:solidFill>
                  <a:schemeClr val="bg1"/>
                </a:solidFill>
                <a:latin typeface="Myriad Pro" pitchFamily="34" charset="0"/>
              </a:rPr>
              <a:t>National Capital Region</a:t>
            </a:r>
            <a:br>
              <a:rPr lang="en-US" altLang="en-US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altLang="en-US" b="1" dirty="0">
                <a:solidFill>
                  <a:schemeClr val="bg1"/>
                </a:solidFill>
                <a:latin typeface="Myriad Pro" pitchFamily="34" charset="0"/>
              </a:rPr>
              <a:t>Interoperable Communications Infrastructure (NCR ICI)</a:t>
            </a:r>
          </a:p>
          <a:p>
            <a:pPr marL="742950" lvl="1" indent="-285750" fontAlgn="t">
              <a:spcBef>
                <a:spcPts val="10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schemeClr val="bg1"/>
                </a:solidFill>
                <a:latin typeface="Myriad Pro" pitchFamily="34" charset="0"/>
              </a:rPr>
              <a:t>Nearly a dozen public safety applications</a:t>
            </a:r>
          </a:p>
          <a:p>
            <a:pPr marL="742950" lvl="1" indent="-285750" fontAlgn="t">
              <a:spcBef>
                <a:spcPts val="10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1400" dirty="0">
                <a:solidFill>
                  <a:schemeClr val="bg1"/>
                </a:solidFill>
                <a:latin typeface="Myriad Pro" pitchFamily="34" charset="0"/>
              </a:rPr>
              <a:t>Capabilities support all aspects of law enforcement and emergency response</a:t>
            </a:r>
          </a:p>
          <a:p>
            <a:pPr lvl="1" fontAlgn="t">
              <a:spcBef>
                <a:spcPts val="100"/>
              </a:spcBef>
              <a:spcAft>
                <a:spcPts val="100"/>
              </a:spcAft>
              <a:defRPr/>
            </a:pPr>
            <a:endParaRPr lang="en-US" altLang="en-US" sz="1300" dirty="0">
              <a:solidFill>
                <a:schemeClr val="bg1"/>
              </a:solidFill>
              <a:latin typeface="Myriad Pro" pitchFamily="34" charset="0"/>
            </a:endParaRPr>
          </a:p>
          <a:p>
            <a:pPr fontAlgn="t">
              <a:spcBef>
                <a:spcPts val="100"/>
              </a:spcBef>
              <a:spcAft>
                <a:spcPts val="10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Governance and Support</a:t>
            </a:r>
          </a:p>
          <a:p>
            <a:pPr marL="742950" lvl="1" indent="-285750" fontAlgn="t">
              <a:spcBef>
                <a:spcPts val="10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Direct oversight by COG Chief Information Officers Committee</a:t>
            </a:r>
          </a:p>
          <a:p>
            <a:pPr marL="742950" lvl="1" indent="-285750" fontAlgn="t">
              <a:spcBef>
                <a:spcPts val="10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Supporting governance by multiple COG technical committees</a:t>
            </a:r>
          </a:p>
          <a:p>
            <a:pPr marL="742950" lvl="1" indent="-285750" fontAlgn="t">
              <a:spcBef>
                <a:spcPts val="100"/>
              </a:spcBef>
              <a:spcAft>
                <a:spcPts val="10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Policy guidance from Homeland Security Executive Committee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solidFill>
                <a:schemeClr val="bg1"/>
              </a:solidFill>
              <a:latin typeface="Myriad Pro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Public Safety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59136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2329302" cy="353943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bg1"/>
                </a:solidFill>
              </a:rPr>
              <a:t>Region-wide, physical interoperable network infrastructure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solidFill>
                <a:schemeClr val="bg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bg1"/>
                </a:solidFill>
              </a:rPr>
              <a:t>Scalable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solidFill>
                <a:schemeClr val="bg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bg1"/>
                </a:solidFill>
              </a:rPr>
              <a:t>Does not share bandwidth with any other users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solidFill>
                <a:schemeClr val="bg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bg1"/>
                </a:solidFill>
              </a:rPr>
              <a:t>Controlled Access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solidFill>
                <a:schemeClr val="bg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bg1"/>
                </a:solidFill>
              </a:rPr>
              <a:t>24x7 monitoring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8534400" cy="507831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700" dirty="0" smtClean="0">
                <a:solidFill>
                  <a:schemeClr val="bg1"/>
                </a:solidFill>
              </a:rPr>
              <a:t>Public Safety Communications – </a:t>
            </a:r>
            <a:r>
              <a:rPr lang="en-US" sz="2700" b="1" dirty="0" err="1" smtClean="0">
                <a:solidFill>
                  <a:schemeClr val="bg1"/>
                </a:solidFill>
              </a:rPr>
              <a:t>NCRnet</a:t>
            </a:r>
            <a:r>
              <a:rPr lang="en-US" sz="2700" b="1" dirty="0" smtClean="0">
                <a:solidFill>
                  <a:schemeClr val="bg1"/>
                </a:solidFill>
              </a:rPr>
              <a:t> Connectivity Map</a:t>
            </a:r>
            <a:endParaRPr lang="en-US" sz="2700" dirty="0" smtClean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64585" y="1505158"/>
            <a:ext cx="5319576" cy="438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02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754874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Pre-</a:t>
            </a:r>
            <a:r>
              <a:rPr lang="en-US" b="1" dirty="0" err="1">
                <a:solidFill>
                  <a:schemeClr val="bg1"/>
                </a:solidFill>
                <a:latin typeface="Myriad Pro" pitchFamily="34" charset="0"/>
              </a:rPr>
              <a:t>FirstNet</a:t>
            </a: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: Public Safety Broadband </a:t>
            </a:r>
            <a:endParaRPr lang="en-US" b="1" dirty="0" smtClean="0">
              <a:solidFill>
                <a:schemeClr val="bg1"/>
              </a:solidFill>
              <a:latin typeface="Myriad Pro" pitchFamily="34" charset="0"/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solidFill>
                <a:schemeClr val="bg1"/>
              </a:solidFill>
              <a:latin typeface="Myriad Pro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In 2005, Wireless Broadband was initially the final planed component for the NCR Interoperable Infrastructure (NCR ICI</a:t>
            </a:r>
            <a:r>
              <a:rPr lang="en-US" sz="1600" dirty="0" smtClean="0">
                <a:solidFill>
                  <a:schemeClr val="bg1"/>
                </a:solidFill>
                <a:latin typeface="Myriad Pro" pitchFamily="34" charset="0"/>
              </a:rPr>
              <a:t>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chemeClr val="bg1"/>
              </a:solidFill>
              <a:latin typeface="Myriad Pro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Goal was to provide the secure communication infrastructure for communications for data and video between the 9-1-1 Center and the responding mobile field units.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chemeClr val="bg1"/>
              </a:solidFill>
              <a:latin typeface="Myriad Pro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Post-</a:t>
            </a:r>
            <a:r>
              <a:rPr lang="en-US" b="1" dirty="0" err="1">
                <a:solidFill>
                  <a:schemeClr val="bg1"/>
                </a:solidFill>
                <a:latin typeface="Myriad Pro" pitchFamily="34" charset="0"/>
              </a:rPr>
              <a:t>FirstNet</a:t>
            </a:r>
            <a:endParaRPr lang="en-US" b="1" dirty="0">
              <a:solidFill>
                <a:schemeClr val="bg1"/>
              </a:solidFill>
              <a:latin typeface="Myriad Pro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bg1"/>
                </a:solidFill>
                <a:latin typeface="Myriad Pro" pitchFamily="34" charset="0"/>
              </a:rPr>
              <a:t>FirstNet</a:t>
            </a: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  goal is to provide a nation-wide broadband network primarily for public safety use that can be focused based on on-demand capacity need.  </a:t>
            </a:r>
          </a:p>
          <a:p>
            <a:pPr marL="628650" lvl="1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Individual State decision required to Opt-in or Opt-out</a:t>
            </a:r>
          </a:p>
          <a:p>
            <a:pPr marL="628650" lvl="1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Uses similar technical architecture previously developed as a part of the NCR ICI</a:t>
            </a:r>
          </a:p>
          <a:p>
            <a:pPr marL="628650" lvl="1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On July 29,2014 MD became the first state to begin the </a:t>
            </a:r>
            <a:r>
              <a:rPr lang="en-US" sz="1400" dirty="0" err="1">
                <a:solidFill>
                  <a:schemeClr val="bg1"/>
                </a:solidFill>
                <a:latin typeface="Myriad Pro" pitchFamily="34" charset="0"/>
              </a:rPr>
              <a:t>FirstNet</a:t>
            </a: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 Consultation process and stakeholder Education and Outreach and Data Collection that will continue into 2015.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Public Safety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377302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4" y="-300666"/>
            <a:ext cx="9150304" cy="600107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508653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Local 9-1-1 Center Technologies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>
              <a:solidFill>
                <a:schemeClr val="bg1"/>
              </a:solidFill>
              <a:latin typeface="Myriad Pro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Secure locality controlled environments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Voice platform and Common Carrier 9-1-1 distribution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Computer Aided Dispatch (CAD) software solution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Geospatial Information Systems (GIS)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Automated Vehicle Locater (AVL)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800 or 700 MHz narrowband voice radio systems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Commercial carrier wireless services to the mobile computers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>
              <a:solidFill>
                <a:schemeClr val="bg1"/>
              </a:solidFill>
              <a:latin typeface="Myriad Pro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9-1-1 Technology Support</a:t>
            </a:r>
          </a:p>
        </p:txBody>
      </p:sp>
    </p:spTree>
    <p:extLst>
      <p:ext uri="{BB962C8B-B14F-4D97-AF65-F5344CB8AC3E}">
        <p14:creationId xmlns:p14="http://schemas.microsoft.com/office/powerpoint/2010/main" val="377302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4" y="-300666"/>
            <a:ext cx="9150304" cy="600107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4039504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Next Gen 9-1-1 Opportunities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chemeClr val="bg1"/>
              </a:solidFill>
              <a:latin typeface="Myriad Pro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Opportunity for a more local/ regional collaboration and  approach to 9-1-1 operations that could optimize costs and investments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Promote shared systems, data and response; eliminate duplicate system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Provide regional views and information across jurisdictional boundaries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Enhance 9-1-1 Center staff to stay informed with voice, data, Texting, Web, and visual information at fingertips supporting response and coordination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Shared Back-up Center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Better use of Social Media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Enhance Mobile experience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Myriad Pro" pitchFamily="34" charset="0"/>
              </a:rPr>
              <a:t>Improve overall response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9-1-1 Technology Support</a:t>
            </a:r>
          </a:p>
        </p:txBody>
      </p:sp>
    </p:spTree>
    <p:extLst>
      <p:ext uri="{BB962C8B-B14F-4D97-AF65-F5344CB8AC3E}">
        <p14:creationId xmlns:p14="http://schemas.microsoft.com/office/powerpoint/2010/main" val="18899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4" y="-300666"/>
            <a:ext cx="9150304" cy="600107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816429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Locality Challenges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Rapid use of  wireless by public with less accurate location information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Penetration of in-building wireless not optimal Required investment and funding options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Adoption into new business culture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Equal or better response times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Limited market availability currently of next gen platform providers</a:t>
            </a:r>
          </a:p>
          <a:p>
            <a:pP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Regional Challenges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Overcoming discrete independent jurisdictional  and state legal  boundaries</a:t>
            </a:r>
          </a:p>
          <a:p>
            <a:pPr marL="742950" lvl="2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Uniform response protocols</a:t>
            </a:r>
          </a:p>
          <a:p>
            <a:pPr marL="742950" lvl="2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Different Public Service Commission regulatory authorities 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Giving up local control over system preferences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Individual states’ planning (MD, VA, DC)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9-1-1 Operations</a:t>
            </a:r>
          </a:p>
        </p:txBody>
      </p:sp>
    </p:spTree>
    <p:extLst>
      <p:ext uri="{BB962C8B-B14F-4D97-AF65-F5344CB8AC3E}">
        <p14:creationId xmlns:p14="http://schemas.microsoft.com/office/powerpoint/2010/main" val="18899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4" y="-300666"/>
            <a:ext cx="9150304" cy="600107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662541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What is NG9-1-1?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Providing ability for 9-1-1 PSAP to keep pace with today’s wireless and broadband technologies and public’s expectations – voice, text, pictures, video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Replacement of Verizon 911 Call Routing Network with a New digital Network (</a:t>
            </a:r>
            <a:r>
              <a:rPr lang="en-US" sz="1400" dirty="0" err="1">
                <a:solidFill>
                  <a:schemeClr val="bg1"/>
                </a:solidFill>
                <a:latin typeface="Myriad Pro" pitchFamily="34" charset="0"/>
              </a:rPr>
              <a:t>ESInet</a:t>
            </a: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) and implement a new way to “Direct” calls to proper PSAP using GIS data, not tabular data as is done today.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Why is it Necessary?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Wire line phone networks are rapidly decreasing and wireless and IP networks are rapidly increasing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9-1-1 network designed 40+ years ago and is a low capacity voice only network.  It is inflexible and doesn’t fully support the ways people communicate today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NG9-1-1 network is a high capacity network.  It is a more resilient voice and data network.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What Did We Learn from Previous Technology Crossroads?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Example: COG wide Interoperability Radio system upgrade (system of systems) – Led to cost and operational inefficiencies due to stovepipe, incremental approach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Maximize GIS (Geographical Information System) efficiencies in NG9-1-1 Call Routing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NG9-1-1 Management and Contract Structures could be Regional, not parochial, in order to maximize benefits and minimize costs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9-1-1 Operations</a:t>
            </a:r>
          </a:p>
        </p:txBody>
      </p:sp>
    </p:spTree>
    <p:extLst>
      <p:ext uri="{BB962C8B-B14F-4D97-AF65-F5344CB8AC3E}">
        <p14:creationId xmlns:p14="http://schemas.microsoft.com/office/powerpoint/2010/main" val="18899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04" y="-300666"/>
            <a:ext cx="9150304" cy="600107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4001095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When and How Do We Start?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Implement Regional Text-to-9-1-1 Capability – Contract to be awarded soon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By use of a UASI recently awarded grant, Identify NG9-1-1 Implementation Strategy for COG with Industry Input</a:t>
            </a:r>
          </a:p>
          <a:p>
            <a:pPr marL="697230" lvl="2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Implementation Strategy Study begins in October under COG 9-1-1 Director’s Committee </a:t>
            </a:r>
          </a:p>
          <a:p>
            <a:pPr marL="697230" lvl="2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Study will identify Timelines and Cost Estimates for NG9-1-1 Regional Call Routing and </a:t>
            </a:r>
            <a:r>
              <a:rPr lang="en-US" sz="1400" dirty="0" err="1">
                <a:solidFill>
                  <a:schemeClr val="bg1"/>
                </a:solidFill>
                <a:latin typeface="Myriad Pro" pitchFamily="34" charset="0"/>
              </a:rPr>
              <a:t>ESInet</a:t>
            </a: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Report back to COG Board of Directors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What’s Most Important?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Do it right and cost effectively and learn from other COG regions what has worked (NCTCOG)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Funding: Most funding formulas for 9-1-1 services are as old as 9-1-1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Technology aside, the most important aspect of NG9-1-1, will be as it is today, the Public Safety Communicator. In the future they will operate with evermore complex systems and responsibilities. Personnel investments are critical.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What Legal Changes Might be Necessary?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Current laws, regulations, and funding mechanisms are geared to traditional telephone networks and dated telephone terminology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FCC has identified primary areas for consideration.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9-1-1 Operations</a:t>
            </a:r>
          </a:p>
        </p:txBody>
      </p:sp>
    </p:spTree>
    <p:extLst>
      <p:ext uri="{BB962C8B-B14F-4D97-AF65-F5344CB8AC3E}">
        <p14:creationId xmlns:p14="http://schemas.microsoft.com/office/powerpoint/2010/main" val="18899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866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914918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rgbClr val="7F7F7F"/>
              </a:buClr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Text-to-911 Rules</a:t>
            </a:r>
          </a:p>
          <a:p>
            <a:pPr marL="514350" lvl="1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On August 8, 2014, the Commission adopted a </a:t>
            </a:r>
            <a:r>
              <a:rPr lang="en-US" sz="1200" i="1" dirty="0">
                <a:solidFill>
                  <a:schemeClr val="bg1"/>
                </a:solidFill>
                <a:latin typeface="Myriad Pro" pitchFamily="34" charset="0"/>
              </a:rPr>
              <a:t>Second Report and Order </a:t>
            </a: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which requires that all CMRS providers and providers of interconnected text messaging must:</a:t>
            </a:r>
          </a:p>
          <a:p>
            <a:pPr marL="1062037" lvl="4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Be capable of supporting text-to-911 by December 31, 2014.</a:t>
            </a:r>
          </a:p>
          <a:p>
            <a:pPr marL="1062037" lvl="4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Commence delivery of 911 text messages to requesting PSAPs by June 30, 2015, or within 6 months of the date of a PSAP’s request (whichever is later).</a:t>
            </a:r>
          </a:p>
          <a:p>
            <a:pPr marL="1062037" lvl="4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Route 911 text messages to the appropriate PSAP, using coarse location or other equivalent means.</a:t>
            </a:r>
          </a:p>
          <a:p>
            <a:pPr marL="514350" lvl="1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The Commission also adopted a </a:t>
            </a:r>
            <a:r>
              <a:rPr lang="en-US" sz="1200" i="1" dirty="0">
                <a:solidFill>
                  <a:schemeClr val="bg1"/>
                </a:solidFill>
                <a:latin typeface="Myriad Pro" pitchFamily="34" charset="0"/>
              </a:rPr>
              <a:t>Third Further Notice</a:t>
            </a: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, which sought comment on:</a:t>
            </a:r>
          </a:p>
          <a:p>
            <a:pPr marL="696912" lvl="2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Enhanced location for text-to-911, </a:t>
            </a:r>
          </a:p>
          <a:p>
            <a:pPr marL="696912" lvl="2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Roaming support for text-to-911</a:t>
            </a:r>
          </a:p>
          <a:p>
            <a:pPr>
              <a:spcBef>
                <a:spcPts val="1200"/>
              </a:spcBef>
              <a:buClr>
                <a:srgbClr val="7F7F7F"/>
              </a:buClr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Text-to-911 Deployment</a:t>
            </a:r>
          </a:p>
          <a:p>
            <a:pPr marL="514350" lvl="1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As of August 8, 2014, 121 PSAPS support text-to-911, and at least 48 others plan to go live this year or in early 2015:</a:t>
            </a:r>
          </a:p>
          <a:p>
            <a:pPr marL="696912" lvl="2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Available statewide in Iowa, Maine, Vermont, and in a number of jurisdictions in Colorado, Maryland, New York, North Carolina, Ohio, Pennsylvania, Texas, South Carolina, and Virginia. </a:t>
            </a:r>
          </a:p>
          <a:p>
            <a:pPr marL="514350" lvl="1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Early adopters have had positive experiences with text-to-911 so far. </a:t>
            </a:r>
          </a:p>
          <a:p>
            <a:pPr marL="514350" lvl="1" indent="-285750">
              <a:spcBef>
                <a:spcPct val="20000"/>
              </a:spcBef>
              <a:buClr>
                <a:srgbClr val="7F7F7F"/>
              </a:buClr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The Commission will establish a centralized database in which PSAPs can declare their text-readiness to covered text providers.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FCC &amp; 9-1-1</a:t>
            </a:r>
          </a:p>
        </p:txBody>
      </p:sp>
    </p:spTree>
    <p:extLst>
      <p:ext uri="{BB962C8B-B14F-4D97-AF65-F5344CB8AC3E}">
        <p14:creationId xmlns:p14="http://schemas.microsoft.com/office/powerpoint/2010/main" val="192799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866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170099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E911 Location Accuracy</a:t>
            </a:r>
          </a:p>
          <a:p>
            <a:pPr marL="514350" lvl="1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There have been major changes in consumer habits since the Commission first adopted E911 rules. </a:t>
            </a:r>
          </a:p>
          <a:p>
            <a:pPr marL="514350" lvl="1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The Commission adopted a </a:t>
            </a:r>
            <a:r>
              <a:rPr lang="en-US" sz="1400" i="1" dirty="0">
                <a:solidFill>
                  <a:schemeClr val="bg1"/>
                </a:solidFill>
                <a:latin typeface="Myriad Pro" pitchFamily="34" charset="0"/>
              </a:rPr>
              <a:t>Third Further Notice </a:t>
            </a: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in February 2014, which:</a:t>
            </a:r>
          </a:p>
          <a:p>
            <a:pPr marL="697230" lvl="2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Proposed to require CMRS providers to locate callers indoors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Wireless Alerting and 911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There is a logical nexus between 911 and wireless alerting for emergencies.  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We want to encourage the full exploitation of wireless alerting protocols and systems that are already in place, or soon will be:</a:t>
            </a:r>
          </a:p>
          <a:p>
            <a:pPr marL="697230" lvl="2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Wireless Emergency Alerts (WEA)</a:t>
            </a:r>
          </a:p>
          <a:p>
            <a:pPr marL="697230" lvl="2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Emergency Alert System (EAS)</a:t>
            </a:r>
          </a:p>
          <a:p>
            <a:pPr marL="697230" lvl="2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Integrated Public Alert and Warning System (IPAWS)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PSAPs are uniquely positioned to make the best use of wireless alerts, and we encourage them to do so. 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b="1" i="1" dirty="0">
                <a:solidFill>
                  <a:schemeClr val="bg1"/>
                </a:solidFill>
                <a:latin typeface="Myriad Pro" pitchFamily="34" charset="0"/>
              </a:rPr>
              <a:t>What are the impediments to PSAPs making greater use of WEA/EAS? How can we overcome them?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FCC &amp; 9-1-1</a:t>
            </a:r>
          </a:p>
        </p:txBody>
      </p:sp>
    </p:spTree>
    <p:extLst>
      <p:ext uri="{BB962C8B-B14F-4D97-AF65-F5344CB8AC3E}">
        <p14:creationId xmlns:p14="http://schemas.microsoft.com/office/powerpoint/2010/main" val="236494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866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60868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The Commission is working to protect 911 service both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before and during the approaching Technology Transition.</a:t>
            </a:r>
          </a:p>
          <a:p>
            <a:pPr marL="228600" lvl="1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1600" b="1" dirty="0">
              <a:solidFill>
                <a:schemeClr val="bg1"/>
              </a:solidFill>
              <a:latin typeface="Myriad Pro" pitchFamily="34" charset="0"/>
            </a:endParaRPr>
          </a:p>
          <a:p>
            <a:pPr indent="-171450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Recent 911 Outages</a:t>
            </a:r>
          </a:p>
          <a:p>
            <a:pPr marL="697230" lvl="2" indent="-285750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The April multi-state outage has provided insight into the challenges for 911 service in an all-IP environment:</a:t>
            </a:r>
          </a:p>
          <a:p>
            <a:pPr marL="1062672" lvl="4" indent="-285750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NG911 transition architectures pose greater risk to 911 reliability than legacy 911 or full NG911.</a:t>
            </a:r>
          </a:p>
          <a:p>
            <a:pPr marL="1062672" lvl="4" indent="-285750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System providers and state/local authorities need to coordinate on respective responsibilities in the event of an outage</a:t>
            </a:r>
            <a:r>
              <a:rPr lang="en-US" sz="1400" b="1" dirty="0">
                <a:solidFill>
                  <a:schemeClr val="bg1"/>
                </a:solidFill>
                <a:latin typeface="Myriad Pro" pitchFamily="34" charset="0"/>
              </a:rPr>
              <a:t>.</a:t>
            </a:r>
          </a:p>
          <a:p>
            <a:pPr marL="697547" lvl="2" indent="-285750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There is a growing imperative  for clarity in 911 governance, situational awareness, and coordination of service restoration.  </a:t>
            </a:r>
          </a:p>
          <a:p>
            <a:pPr marL="697547" lvl="2" indent="-285750">
              <a:spcBef>
                <a:spcPts val="900"/>
              </a:spcBef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bg1"/>
                </a:solidFill>
                <a:latin typeface="Myriad Pro" pitchFamily="34" charset="0"/>
              </a:rPr>
              <a:t>Subsequent Vermont and nationwide T-Mobile outages further validate this imperative.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FCC &amp; 9-1-1 Governance</a:t>
            </a:r>
          </a:p>
        </p:txBody>
      </p:sp>
    </p:spTree>
    <p:extLst>
      <p:ext uri="{BB962C8B-B14F-4D97-AF65-F5344CB8AC3E}">
        <p14:creationId xmlns:p14="http://schemas.microsoft.com/office/powerpoint/2010/main" val="236494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866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824124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400" b="1" dirty="0">
                <a:solidFill>
                  <a:schemeClr val="bg1"/>
                </a:solidFill>
                <a:latin typeface="Myriad Pro" pitchFamily="34" charset="0"/>
              </a:rPr>
              <a:t>The Commission and MWCOG can and should work together towards secure and efficient deployment of NG911.</a:t>
            </a:r>
            <a:endParaRPr lang="en-US" sz="1400" dirty="0">
              <a:solidFill>
                <a:schemeClr val="bg1"/>
              </a:solidFill>
              <a:latin typeface="Myriad Pro" pitchFamily="34" charset="0"/>
            </a:endParaRPr>
          </a:p>
          <a:p>
            <a:pPr>
              <a:spcBef>
                <a:spcPts val="600"/>
              </a:spcBef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 err="1">
                <a:solidFill>
                  <a:schemeClr val="bg1"/>
                </a:solidFill>
                <a:latin typeface="Myriad Pro" pitchFamily="34" charset="0"/>
              </a:rPr>
              <a:t>Cybersecurity</a:t>
            </a:r>
            <a:endParaRPr lang="en-US" sz="1400" b="1" dirty="0">
              <a:solidFill>
                <a:schemeClr val="bg1"/>
              </a:solidFill>
              <a:latin typeface="Myriad Pro" pitchFamily="34" charset="0"/>
            </a:endParaRP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The Commission’s core mission is to protect the safety of life and property, and in the modern context, that necessarily includes the security of IP networks.</a:t>
            </a: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The National Institute for Standards and Technology (NIST) has developed a Cyber Security Framework (CSF) that PSAPs can use to evaluate and develop plans for addressing risk, and we encourage them to do so. </a:t>
            </a: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Cyber threats are real, and it takes only one hacker to create a major public safety hazard. </a:t>
            </a:r>
          </a:p>
          <a:p>
            <a:pPr marL="11430" lvl="1" indent="0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None/>
              <a:defRPr/>
            </a:pPr>
            <a:r>
              <a:rPr lang="en-US" sz="1600" b="1" dirty="0" err="1">
                <a:solidFill>
                  <a:schemeClr val="bg1"/>
                </a:solidFill>
                <a:latin typeface="Myriad Pro" pitchFamily="34" charset="0"/>
              </a:rPr>
              <a:t>FirstNet</a:t>
            </a:r>
            <a:endParaRPr lang="en-US" b="1" dirty="0">
              <a:solidFill>
                <a:schemeClr val="bg1"/>
              </a:solidFill>
              <a:latin typeface="Myriad Pro" pitchFamily="34" charset="0"/>
            </a:endParaRP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 err="1">
                <a:solidFill>
                  <a:schemeClr val="bg1"/>
                </a:solidFill>
                <a:latin typeface="Myriad Pro" pitchFamily="34" charset="0"/>
              </a:rPr>
              <a:t>FirstNet</a:t>
            </a: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 and the </a:t>
            </a:r>
            <a:r>
              <a:rPr lang="en-US" sz="1200" dirty="0" err="1">
                <a:solidFill>
                  <a:schemeClr val="bg1"/>
                </a:solidFill>
                <a:latin typeface="Myriad Pro" pitchFamily="34" charset="0"/>
              </a:rPr>
              <a:t>ESInets</a:t>
            </a: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 that will support NG911 may be able to use some of the same infrastructure. </a:t>
            </a: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As the two services are built out, federal, state, and local governments have an opportunity to leverage the limited resources that are available for both. </a:t>
            </a:r>
          </a:p>
          <a:p>
            <a:pPr indent="-171132">
              <a:spcBef>
                <a:spcPts val="1200"/>
              </a:spcBef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>Task Force for Optimal PSAP Architecture</a:t>
            </a: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PSHSB has been tasked with conducting a study on optimal PSAP architecture. </a:t>
            </a: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As we move forward with this study, we want to work with state and local 911 authorities, along with CSRIC, in studying the makeup of an ideal 21</a:t>
            </a:r>
            <a:r>
              <a:rPr lang="en-US" sz="1200" baseline="30000" dirty="0">
                <a:solidFill>
                  <a:schemeClr val="bg1"/>
                </a:solidFill>
                <a:latin typeface="Myriad Pro" pitchFamily="34" charset="0"/>
              </a:rPr>
              <a:t>st</a:t>
            </a:r>
            <a:r>
              <a:rPr lang="en-US" sz="1200" dirty="0">
                <a:solidFill>
                  <a:schemeClr val="bg1"/>
                </a:solidFill>
                <a:latin typeface="Myriad Pro" pitchFamily="34" charset="0"/>
              </a:rPr>
              <a:t> Century PSAP. </a:t>
            </a:r>
          </a:p>
          <a:p>
            <a:pPr marL="594360" lvl="2" indent="-182880"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1200" dirty="0">
              <a:solidFill>
                <a:schemeClr val="bg1"/>
              </a:solidFill>
              <a:latin typeface="Myriad Pro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FCC &amp; 9-1-1 Governance</a:t>
            </a:r>
          </a:p>
        </p:txBody>
      </p:sp>
    </p:spTree>
    <p:extLst>
      <p:ext uri="{BB962C8B-B14F-4D97-AF65-F5344CB8AC3E}">
        <p14:creationId xmlns:p14="http://schemas.microsoft.com/office/powerpoint/2010/main" val="224843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970318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b="1" dirty="0">
                <a:solidFill>
                  <a:schemeClr val="bg1"/>
                </a:solidFill>
                <a:latin typeface="Myriad Pro" pitchFamily="34" charset="0"/>
              </a:rPr>
              <a:t>North Central Texas </a:t>
            </a:r>
            <a:br>
              <a:rPr lang="en-US" sz="20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sz="2000" b="1" dirty="0">
                <a:solidFill>
                  <a:schemeClr val="bg1"/>
                </a:solidFill>
                <a:latin typeface="Myriad Pro" pitchFamily="34" charset="0"/>
              </a:rPr>
              <a:t>Council of Governments 9-1-1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Myriad Pro" pitchFamily="34" charset="0"/>
              </a:rPr>
            </a:b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SIZE and AREA COVERED:</a:t>
            </a:r>
            <a:endParaRPr lang="en-US" dirty="0">
              <a:solidFill>
                <a:schemeClr val="bg1"/>
              </a:solidFill>
              <a:latin typeface="Myriad Pro" pitchFamily="34" charset="0"/>
            </a:endParaRP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14 counties (include 134 cities) surrounding Dallas/Fort Worth </a:t>
            </a:r>
            <a:r>
              <a:rPr lang="en-US" sz="1600" dirty="0" err="1">
                <a:solidFill>
                  <a:schemeClr val="bg1"/>
                </a:solidFill>
                <a:latin typeface="Myriad Pro" pitchFamily="34" charset="0"/>
              </a:rPr>
              <a:t>Metroplex</a:t>
            </a:r>
            <a:endParaRPr lang="en-US" sz="1600" dirty="0">
              <a:solidFill>
                <a:schemeClr val="bg1"/>
              </a:solidFill>
              <a:latin typeface="Myriad Pro" pitchFamily="34" charset="0"/>
            </a:endParaRP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44 Public Safety Answering Points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Geographically dispersed with 12, 800 square miles (rural and urban)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9-1-1 Program covers 1.7 million population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chemeClr val="bg1"/>
              </a:solidFill>
              <a:latin typeface="Myriad Pro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GOVERNANCE: 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9-1-1 Program – in house staff – set up based on legislation 1989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Regional Advisory Committee – Executive Board – CSEC (state 9-1-1 agency)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Local Control and autonomy – some standardization of technology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Regional 9-1-1 System – one network (shared  and disparate technology)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Not consolidation of centers or people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NG 9-1-1 Implementer</a:t>
            </a:r>
          </a:p>
        </p:txBody>
      </p:sp>
    </p:spTree>
    <p:extLst>
      <p:ext uri="{BB962C8B-B14F-4D97-AF65-F5344CB8AC3E}">
        <p14:creationId xmlns:p14="http://schemas.microsoft.com/office/powerpoint/2010/main" val="224843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139321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altLang="en-US" b="1" dirty="0">
                <a:solidFill>
                  <a:schemeClr val="bg1"/>
                </a:solidFill>
              </a:rPr>
              <a:t>Drivers for NG9-1-1</a:t>
            </a:r>
          </a:p>
          <a:p>
            <a:pPr marL="285750" indent="-285750"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Limitations of current system – 1968 Infrastructure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Didn’t have connectivity – transfer problems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Lack of contingency options in a disaster or outages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Lack of equal access for Deaf, hard of hearing and &amp; speech impaired community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Need a consistent level of 9-1-1 service throughout the </a:t>
            </a:r>
            <a:r>
              <a:rPr lang="en-US" dirty="0" err="1">
                <a:solidFill>
                  <a:schemeClr val="bg1"/>
                </a:solidFill>
              </a:rPr>
              <a:t>Metroplex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Provide improved 9-1-1 service to our citizens 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Not meeting public expectations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Shared costs and services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provide efficiencies to each participant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NG 9-1-1 Implementer</a:t>
            </a:r>
          </a:p>
        </p:txBody>
      </p:sp>
    </p:spTree>
    <p:extLst>
      <p:ext uri="{BB962C8B-B14F-4D97-AF65-F5344CB8AC3E}">
        <p14:creationId xmlns:p14="http://schemas.microsoft.com/office/powerpoint/2010/main" val="224843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2846933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en-US" sz="1900" b="1" dirty="0">
                <a:solidFill>
                  <a:schemeClr val="bg1"/>
                </a:solidFill>
                <a:latin typeface="Myriad Pro" pitchFamily="34" charset="0"/>
              </a:rPr>
              <a:t>Process</a:t>
            </a:r>
            <a:endParaRPr lang="en-US" altLang="en-US" sz="2000" b="1" dirty="0">
              <a:solidFill>
                <a:schemeClr val="bg1"/>
              </a:solidFill>
              <a:latin typeface="Myriad Pro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bg1"/>
                </a:solidFill>
                <a:latin typeface="Myriad Pro" pitchFamily="34" charset="0"/>
              </a:rPr>
              <a:t>Started by developing a plan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bg1"/>
                </a:solidFill>
                <a:latin typeface="Myriad Pro" pitchFamily="34" charset="0"/>
              </a:rPr>
              <a:t>Conducted studies and analysis (third party)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bg1"/>
                </a:solidFill>
                <a:latin typeface="Myriad Pro" pitchFamily="34" charset="0"/>
              </a:rPr>
              <a:t>Multi-year, phased plan based on our diversity/complexity and funding model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bg1"/>
                </a:solidFill>
                <a:latin typeface="Myriad Pro" pitchFamily="34" charset="0"/>
              </a:rPr>
              <a:t>Design, testing and implementation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bg1"/>
                </a:solidFill>
                <a:latin typeface="Myriad Pro" pitchFamily="34" charset="0"/>
              </a:rPr>
              <a:t>ROADBLOCKS:  Regulatory and Legislative /funding issues (mitigation in plan)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bg1"/>
                </a:solidFill>
                <a:latin typeface="Myriad Pro" pitchFamily="34" charset="0"/>
              </a:rPr>
              <a:t>NG9-1-1 is not a project, it is a journey.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NG 9-1-1 Implementer</a:t>
            </a:r>
          </a:p>
        </p:txBody>
      </p:sp>
    </p:spTree>
    <p:extLst>
      <p:ext uri="{BB962C8B-B14F-4D97-AF65-F5344CB8AC3E}">
        <p14:creationId xmlns:p14="http://schemas.microsoft.com/office/powerpoint/2010/main" val="5381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289310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b="1" dirty="0">
                <a:solidFill>
                  <a:schemeClr val="bg1"/>
                </a:solidFill>
              </a:rPr>
              <a:t>The New 9-1-1 Network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RFI – network analysis to find options – looking for existing networks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Network must be public safety grade with uptime requirements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Other states have utilized existing networks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Standards based solution - strong requirements for RFP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Digital network is the foundation for:  features, applications, functionality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Text, videos, intelligent medical devices, sensors, telematics, etc.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1"/>
                </a:solidFill>
              </a:rPr>
              <a:t>Added redundancy and diversity</a:t>
            </a:r>
          </a:p>
          <a:p>
            <a:pPr marL="182880" indent="-182880"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dirty="0">
              <a:solidFill>
                <a:schemeClr val="bg1"/>
              </a:solidFill>
            </a:endParaRP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NG 9-1-1 Implementer</a:t>
            </a:r>
          </a:p>
        </p:txBody>
      </p:sp>
    </p:spTree>
    <p:extLst>
      <p:ext uri="{BB962C8B-B14F-4D97-AF65-F5344CB8AC3E}">
        <p14:creationId xmlns:p14="http://schemas.microsoft.com/office/powerpoint/2010/main" val="200059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1600438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en-US" b="1" dirty="0">
                <a:solidFill>
                  <a:schemeClr val="bg1"/>
                </a:solidFill>
                <a:latin typeface="Myriad Pro" pitchFamily="34" charset="0"/>
              </a:rPr>
              <a:t>Geospatial Information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chemeClr val="bg1"/>
                </a:solidFill>
                <a:latin typeface="Myriad Pro" pitchFamily="34" charset="0"/>
              </a:rPr>
              <a:t>GIS went from a “nice to have” to a “must have” with NG9-1-1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chemeClr val="bg1"/>
                </a:solidFill>
                <a:latin typeface="Myriad Pro" pitchFamily="34" charset="0"/>
              </a:rPr>
              <a:t>Regional maps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chemeClr val="bg1"/>
                </a:solidFill>
                <a:latin typeface="Myriad Pro" pitchFamily="34" charset="0"/>
              </a:rPr>
              <a:t>Leveraging the existing geographic data from our counties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chemeClr val="bg1"/>
                </a:solidFill>
                <a:latin typeface="Myriad Pro" pitchFamily="34" charset="0"/>
              </a:rPr>
              <a:t>Using 3</a:t>
            </a:r>
            <a:r>
              <a:rPr lang="en-US" altLang="en-US" sz="1600" baseline="30000" dirty="0">
                <a:solidFill>
                  <a:schemeClr val="bg1"/>
                </a:solidFill>
                <a:latin typeface="Myriad Pro" pitchFamily="34" charset="0"/>
              </a:rPr>
              <a:t>rd</a:t>
            </a:r>
            <a:r>
              <a:rPr lang="en-US" altLang="en-US" sz="1600" dirty="0">
                <a:solidFill>
                  <a:schemeClr val="bg1"/>
                </a:solidFill>
                <a:latin typeface="Myriad Pro" pitchFamily="34" charset="0"/>
              </a:rPr>
              <a:t> party vendors to supplement staff/resources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chemeClr val="bg1"/>
                </a:solidFill>
                <a:latin typeface="Myriad Pro" pitchFamily="34" charset="0"/>
              </a:rPr>
              <a:t>Analyze current GIS, Compare, Gap Analysis, clean data project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NG 9-1-1 Implementer</a:t>
            </a:r>
          </a:p>
        </p:txBody>
      </p:sp>
    </p:spTree>
    <p:extLst>
      <p:ext uri="{BB962C8B-B14F-4D97-AF65-F5344CB8AC3E}">
        <p14:creationId xmlns:p14="http://schemas.microsoft.com/office/powerpoint/2010/main" val="200059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6" name="Rectangle 5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" name="Group 6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8" name="Freeform 7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9" name="Picture 8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oup 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11" name="Freeform 10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3" name="Group 12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5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18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" name="TextBox 19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200" y="0"/>
            <a:ext cx="2799946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NCR ICI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1600200"/>
            <a:ext cx="8305800" cy="3077766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b="1" dirty="0">
                <a:solidFill>
                  <a:schemeClr val="bg1"/>
                </a:solidFill>
                <a:latin typeface="Myriad Pro" pitchFamily="34" charset="0"/>
              </a:rPr>
              <a:t>Text to 9-1-1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Drivers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Equal level of service for the Deaf/hard of hearing/speech impaired 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Increase in school and public active shooters/domestic violence – not safe to speak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Citizen expectations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Fear of the Unknown (Less than 2% of PSAPs have implemented 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           text to 9-1-1)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Facts – low volume of texts, not seeing language barrier, technology has limitations, but is working for interim solution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Need a Plan – technology, training, public education and SOPs</a:t>
            </a:r>
          </a:p>
          <a:p>
            <a:pPr marL="514350" lvl="1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National Emergency Number Association has resource materials </a:t>
            </a:r>
          </a:p>
          <a:p>
            <a:pPr marL="285750" indent="-285750"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bg1"/>
                </a:solidFill>
                <a:latin typeface="Myriad Pro" pitchFamily="34" charset="0"/>
              </a:rPr>
              <a:t>It’s the RIGHT thing to do!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997326"/>
            <a:ext cx="5812194" cy="523220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NG 9-1-1 Implementer</a:t>
            </a:r>
          </a:p>
        </p:txBody>
      </p:sp>
    </p:spTree>
    <p:extLst>
      <p:ext uri="{BB962C8B-B14F-4D97-AF65-F5344CB8AC3E}">
        <p14:creationId xmlns:p14="http://schemas.microsoft.com/office/powerpoint/2010/main" val="200059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457200" y="0"/>
            <a:ext cx="3246384" cy="914400"/>
          </a:xfrm>
          <a:prstGeom prst="rect">
            <a:avLst/>
          </a:prstGeom>
          <a:solidFill>
            <a:srgbClr val="FFA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85800" y="228600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Questions?</a:t>
            </a:r>
            <a:endParaRPr lang="en-US" sz="2400" b="1" dirty="0">
              <a:solidFill>
                <a:schemeClr val="bg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491614" y="5948813"/>
            <a:ext cx="2765532" cy="409258"/>
            <a:chOff x="1831161" y="723598"/>
            <a:chExt cx="5656410" cy="837064"/>
          </a:xfrm>
        </p:grpSpPr>
        <p:sp>
          <p:nvSpPr>
            <p:cNvPr id="24" name="Rectangle 23"/>
            <p:cNvSpPr/>
            <p:nvPr/>
          </p:nvSpPr>
          <p:spPr>
            <a:xfrm>
              <a:off x="1831161" y="1089363"/>
              <a:ext cx="5656410" cy="93510"/>
            </a:xfrm>
            <a:prstGeom prst="rect">
              <a:avLst/>
            </a:prstGeom>
            <a:solidFill>
              <a:srgbClr val="FFA63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29" name="Group 28"/>
            <p:cNvGrpSpPr/>
            <p:nvPr/>
          </p:nvGrpSpPr>
          <p:grpSpPr>
            <a:xfrm>
              <a:off x="3771148" y="723598"/>
              <a:ext cx="921826" cy="837064"/>
              <a:chOff x="2917375" y="3031553"/>
              <a:chExt cx="921826" cy="837064"/>
            </a:xfrm>
          </p:grpSpPr>
          <p:sp>
            <p:nvSpPr>
              <p:cNvPr id="39" name="Freeform 38"/>
              <p:cNvSpPr/>
              <p:nvPr/>
            </p:nvSpPr>
            <p:spPr>
              <a:xfrm>
                <a:off x="2917375" y="3031553"/>
                <a:ext cx="921826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40" name="Picture 39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7535" y="3194524"/>
                <a:ext cx="746274" cy="511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" name="Group 29"/>
            <p:cNvGrpSpPr/>
            <p:nvPr/>
          </p:nvGrpSpPr>
          <p:grpSpPr>
            <a:xfrm>
              <a:off x="2508812" y="723598"/>
              <a:ext cx="965722" cy="837064"/>
              <a:chOff x="1655039" y="3031553"/>
              <a:chExt cx="965722" cy="837064"/>
            </a:xfrm>
          </p:grpSpPr>
          <p:sp>
            <p:nvSpPr>
              <p:cNvPr id="37" name="Freeform 36"/>
              <p:cNvSpPr/>
              <p:nvPr/>
            </p:nvSpPr>
            <p:spPr>
              <a:xfrm>
                <a:off x="1655039" y="3031553"/>
                <a:ext cx="965722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38" name="Picture 10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557" y="3123898"/>
                <a:ext cx="766686" cy="6131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1" name="Group 30"/>
            <p:cNvGrpSpPr/>
            <p:nvPr/>
          </p:nvGrpSpPr>
          <p:grpSpPr>
            <a:xfrm>
              <a:off x="4989588" y="723598"/>
              <a:ext cx="877930" cy="837064"/>
              <a:chOff x="4135815" y="3031553"/>
              <a:chExt cx="877930" cy="837064"/>
            </a:xfrm>
          </p:grpSpPr>
          <p:sp>
            <p:nvSpPr>
              <p:cNvPr id="35" name="Freeform 34"/>
              <p:cNvSpPr/>
              <p:nvPr/>
            </p:nvSpPr>
            <p:spPr>
              <a:xfrm>
                <a:off x="4135815" y="3031553"/>
                <a:ext cx="877930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36" name="Picture 9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25923" y="3235895"/>
                <a:ext cx="681498" cy="468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2" name="Group 31"/>
            <p:cNvGrpSpPr/>
            <p:nvPr/>
          </p:nvGrpSpPr>
          <p:grpSpPr>
            <a:xfrm>
              <a:off x="6164132" y="723598"/>
              <a:ext cx="861841" cy="837064"/>
              <a:chOff x="5310359" y="3031553"/>
              <a:chExt cx="861841" cy="837064"/>
            </a:xfrm>
          </p:grpSpPr>
          <p:sp>
            <p:nvSpPr>
              <p:cNvPr id="33" name="Freeform 32"/>
              <p:cNvSpPr/>
              <p:nvPr/>
            </p:nvSpPr>
            <p:spPr>
              <a:xfrm>
                <a:off x="5310359" y="3031553"/>
                <a:ext cx="861841" cy="837064"/>
              </a:xfrm>
              <a:custGeom>
                <a:avLst/>
                <a:gdLst>
                  <a:gd name="connsiteX0" fmla="*/ 0 w 2495847"/>
                  <a:gd name="connsiteY0" fmla="*/ 149751 h 1497508"/>
                  <a:gd name="connsiteX1" fmla="*/ 149751 w 2495847"/>
                  <a:gd name="connsiteY1" fmla="*/ 0 h 1497508"/>
                  <a:gd name="connsiteX2" fmla="*/ 2346096 w 2495847"/>
                  <a:gd name="connsiteY2" fmla="*/ 0 h 1497508"/>
                  <a:gd name="connsiteX3" fmla="*/ 2495847 w 2495847"/>
                  <a:gd name="connsiteY3" fmla="*/ 149751 h 1497508"/>
                  <a:gd name="connsiteX4" fmla="*/ 2495847 w 2495847"/>
                  <a:gd name="connsiteY4" fmla="*/ 1347757 h 1497508"/>
                  <a:gd name="connsiteX5" fmla="*/ 2346096 w 2495847"/>
                  <a:gd name="connsiteY5" fmla="*/ 1497508 h 1497508"/>
                  <a:gd name="connsiteX6" fmla="*/ 149751 w 2495847"/>
                  <a:gd name="connsiteY6" fmla="*/ 1497508 h 1497508"/>
                  <a:gd name="connsiteX7" fmla="*/ 0 w 2495847"/>
                  <a:gd name="connsiteY7" fmla="*/ 1347757 h 1497508"/>
                  <a:gd name="connsiteX8" fmla="*/ 0 w 2495847"/>
                  <a:gd name="connsiteY8" fmla="*/ 149751 h 1497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5847" h="1497508">
                    <a:moveTo>
                      <a:pt x="0" y="149751"/>
                    </a:moveTo>
                    <a:cubicBezTo>
                      <a:pt x="0" y="67046"/>
                      <a:pt x="67046" y="0"/>
                      <a:pt x="149751" y="0"/>
                    </a:cubicBezTo>
                    <a:lnTo>
                      <a:pt x="2346096" y="0"/>
                    </a:lnTo>
                    <a:cubicBezTo>
                      <a:pt x="2428801" y="0"/>
                      <a:pt x="2495847" y="67046"/>
                      <a:pt x="2495847" y="149751"/>
                    </a:cubicBezTo>
                    <a:lnTo>
                      <a:pt x="2495847" y="1347757"/>
                    </a:lnTo>
                    <a:cubicBezTo>
                      <a:pt x="2495847" y="1430462"/>
                      <a:pt x="2428801" y="1497508"/>
                      <a:pt x="2346096" y="1497508"/>
                    </a:cubicBezTo>
                    <a:lnTo>
                      <a:pt x="149751" y="1497508"/>
                    </a:lnTo>
                    <a:cubicBezTo>
                      <a:pt x="67046" y="1497508"/>
                      <a:pt x="0" y="1430462"/>
                      <a:pt x="0" y="1347757"/>
                    </a:cubicBezTo>
                    <a:lnTo>
                      <a:pt x="0" y="149751"/>
                    </a:lnTo>
                    <a:close/>
                  </a:path>
                </a:pathLst>
              </a:custGeom>
              <a:ln>
                <a:solidFill>
                  <a:srgbClr val="FFA632"/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91511" tIns="291511" rIns="291511" bIns="291511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200" kern="1200" dirty="0"/>
              </a:p>
            </p:txBody>
          </p:sp>
          <p:pic>
            <p:nvPicPr>
              <p:cNvPr id="34" name="Picture 16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37" y="3215393"/>
                <a:ext cx="691484" cy="485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1" name="TextBox 40"/>
          <p:cNvSpPr txBox="1"/>
          <p:nvPr/>
        </p:nvSpPr>
        <p:spPr>
          <a:xfrm>
            <a:off x="860220" y="6382440"/>
            <a:ext cx="1926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FFA632"/>
                </a:solidFill>
              </a:rPr>
              <a:t>Regional Infrastructure</a:t>
            </a:r>
            <a:endParaRPr lang="en-US" sz="1400" b="1" dirty="0">
              <a:solidFill>
                <a:srgbClr val="FFA632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274335" y="6355037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m</a:t>
            </a:r>
            <a:r>
              <a:rPr lang="en-US" sz="1400" b="1" dirty="0" smtClean="0">
                <a:solidFill>
                  <a:schemeClr val="tx2"/>
                </a:solidFill>
              </a:rPr>
              <a:t>wcog.org</a:t>
            </a:r>
            <a:endParaRPr lang="en-US" sz="1400" b="1" dirty="0">
              <a:solidFill>
                <a:schemeClr val="tx2"/>
              </a:solidFill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5971477"/>
            <a:ext cx="644934" cy="38356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57200" y="4572000"/>
            <a:ext cx="4181475" cy="369332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defTabSz="228600">
              <a:spcBef>
                <a:spcPts val="1200"/>
              </a:spcBef>
            </a:pPr>
            <a:r>
              <a:rPr lang="en-US" dirty="0" smtClean="0">
                <a:solidFill>
                  <a:schemeClr val="bg1"/>
                </a:solidFill>
              </a:rPr>
              <a:t>Photos From Flickr</a:t>
            </a:r>
          </a:p>
        </p:txBody>
      </p:sp>
    </p:spTree>
    <p:extLst>
      <p:ext uri="{BB962C8B-B14F-4D97-AF65-F5344CB8AC3E}">
        <p14:creationId xmlns:p14="http://schemas.microsoft.com/office/powerpoint/2010/main" val="252804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19379</TotalTime>
  <Words>2096</Words>
  <Application>Microsoft Office PowerPoint</Application>
  <PresentationFormat>On-screen Show (4:3)</PresentationFormat>
  <Paragraphs>313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rhand</dc:creator>
  <cp:lastModifiedBy>dmcmillion</cp:lastModifiedBy>
  <cp:revision>204</cp:revision>
  <cp:lastPrinted>2014-03-11T20:36:54Z</cp:lastPrinted>
  <dcterms:created xsi:type="dcterms:W3CDTF">2013-09-09T18:02:14Z</dcterms:created>
  <dcterms:modified xsi:type="dcterms:W3CDTF">2014-09-05T19:12:27Z</dcterms:modified>
</cp:coreProperties>
</file>