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8" r:id="rId2"/>
  </p:sldMasterIdLst>
  <p:notesMasterIdLst>
    <p:notesMasterId r:id="rId25"/>
  </p:notesMasterIdLst>
  <p:sldIdLst>
    <p:sldId id="257" r:id="rId3"/>
    <p:sldId id="259" r:id="rId4"/>
    <p:sldId id="261" r:id="rId5"/>
    <p:sldId id="262" r:id="rId6"/>
    <p:sldId id="280" r:id="rId7"/>
    <p:sldId id="281" r:id="rId8"/>
    <p:sldId id="263" r:id="rId9"/>
    <p:sldId id="274" r:id="rId10"/>
    <p:sldId id="258" r:id="rId11"/>
    <p:sldId id="269" r:id="rId12"/>
    <p:sldId id="268" r:id="rId13"/>
    <p:sldId id="276" r:id="rId14"/>
    <p:sldId id="273" r:id="rId15"/>
    <p:sldId id="277" r:id="rId16"/>
    <p:sldId id="282" r:id="rId17"/>
    <p:sldId id="265" r:id="rId18"/>
    <p:sldId id="267" r:id="rId19"/>
    <p:sldId id="284" r:id="rId20"/>
    <p:sldId id="278" r:id="rId21"/>
    <p:sldId id="283" r:id="rId22"/>
    <p:sldId id="279" r:id="rId23"/>
    <p:sldId id="271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melia M. Atkins" initials="AMA" lastIdx="0" clrIdx="0">
    <p:extLst>
      <p:ext uri="{19B8F6BF-5375-455C-9EA6-DF929625EA0E}">
        <p15:presenceInfo xmlns:p15="http://schemas.microsoft.com/office/powerpoint/2012/main" xmlns="" userId="S-1-5-21-425866115-2142002435-311576647-329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5" autoAdjust="0"/>
    <p:restoredTop sz="94660"/>
  </p:normalViewPr>
  <p:slideViewPr>
    <p:cSldViewPr snapToGrid="0">
      <p:cViewPr varScale="1">
        <p:scale>
          <a:sx n="62" d="100"/>
          <a:sy n="62" d="100"/>
        </p:scale>
        <p:origin x="-84" y="-2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0" d="100"/>
          <a:sy n="70" d="100"/>
        </p:scale>
        <p:origin x="2760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spc="120" normalizeH="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Jones Falls Sediment TMDL Actions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invertIfNegative val="0"/>
          <c:dPt>
            <c:idx val="11"/>
            <c:invertIfNegative val="0"/>
            <c:bubble3D val="0"/>
            <c:spPr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50800" dir="5400000" algn="ctr" rotWithShape="0">
                  <a:srgbClr val="000000"/>
                </a:outerShdw>
                <a:softEdge rad="0"/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Street Sweeping Existing</c:v>
                </c:pt>
                <c:pt idx="1">
                  <c:v>Street Sweeping Proposed</c:v>
                </c:pt>
                <c:pt idx="2">
                  <c:v>Storm Drain Cleaning</c:v>
                </c:pt>
                <c:pt idx="3">
                  <c:v>Stream Restoration</c:v>
                </c:pt>
                <c:pt idx="4">
                  <c:v>Stormwater Pond Conversions</c:v>
                </c:pt>
                <c:pt idx="5">
                  <c:v>Stormwater Retrofits</c:v>
                </c:pt>
                <c:pt idx="6">
                  <c:v>Stream Buffer Reforestation</c:v>
                </c:pt>
                <c:pt idx="7">
                  <c:v>Upland Reforestation</c:v>
                </c:pt>
                <c:pt idx="8">
                  <c:v>Urban Tree Canopy</c:v>
                </c:pt>
                <c:pt idx="9">
                  <c:v>Redevelopment</c:v>
                </c:pt>
                <c:pt idx="10">
                  <c:v>Downspout Disconnection</c:v>
                </c:pt>
                <c:pt idx="11">
                  <c:v>Total</c:v>
                </c:pt>
              </c:strCache>
            </c:strRef>
          </c:cat>
          <c:val>
            <c:numRef>
              <c:f>Sheet1!$B$2:$B$13</c:f>
              <c:numCache>
                <c:formatCode>#,##0</c:formatCode>
                <c:ptCount val="12"/>
                <c:pt idx="0">
                  <c:v>47454</c:v>
                </c:pt>
                <c:pt idx="1">
                  <c:v>47454</c:v>
                </c:pt>
                <c:pt idx="2">
                  <c:v>5180</c:v>
                </c:pt>
                <c:pt idx="3">
                  <c:v>3204432</c:v>
                </c:pt>
                <c:pt idx="4">
                  <c:v>70280</c:v>
                </c:pt>
                <c:pt idx="5">
                  <c:v>885955</c:v>
                </c:pt>
                <c:pt idx="6">
                  <c:v>3971</c:v>
                </c:pt>
                <c:pt idx="7">
                  <c:v>5130</c:v>
                </c:pt>
                <c:pt idx="8">
                  <c:v>2052</c:v>
                </c:pt>
                <c:pt idx="9">
                  <c:v>135576</c:v>
                </c:pt>
                <c:pt idx="10">
                  <c:v>3486</c:v>
                </c:pt>
                <c:pt idx="11">
                  <c:v>4410972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1"/>
        <c:overlap val="-39"/>
        <c:axId val="61596416"/>
        <c:axId val="74567680"/>
      </c:barChart>
      <c:catAx>
        <c:axId val="6159641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cap="all" spc="120" normalizeH="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4567680"/>
        <c:crosses val="autoZero"/>
        <c:auto val="1"/>
        <c:lblAlgn val="ctr"/>
        <c:lblOffset val="100"/>
        <c:noMultiLvlLbl val="0"/>
      </c:catAx>
      <c:valAx>
        <c:axId val="74567680"/>
        <c:scaling>
          <c:orientation val="minMax"/>
        </c:scaling>
        <c:delete val="1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cap="all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/>
                  <a:t>Sediment Reduction (lbs/yr)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</c:title>
        <c:numFmt formatCode="#,##0" sourceLinked="1"/>
        <c:majorTickMark val="none"/>
        <c:minorTickMark val="none"/>
        <c:tickLblPos val="nextTo"/>
        <c:crossAx val="615964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rgbClr val="002060"/>
    </a:solidFill>
    <a:ln w="38100" cap="flat" cmpd="sng" algn="ctr">
      <a:solidFill>
        <a:schemeClr val="bg2">
          <a:lumMod val="60000"/>
          <a:lumOff val="40000"/>
        </a:schemeClr>
      </a:solidFill>
      <a:round/>
    </a:ln>
    <a:effectLst>
      <a:outerShdw blurRad="57150" dist="19050" dir="5400000" algn="ctr" rotWithShape="0">
        <a:srgbClr val="000000">
          <a:alpha val="63000"/>
        </a:srgbClr>
      </a:outerShdw>
    </a:effectLst>
  </c:spPr>
  <c:txPr>
    <a:bodyPr/>
    <a:lstStyle/>
    <a:p>
      <a:pPr>
        <a:defRPr>
          <a:solidFill>
            <a:schemeClr val="lt1"/>
          </a:solidFill>
          <a:latin typeface="+mn-lt"/>
          <a:ea typeface="+mn-ea"/>
          <a:cs typeface="+mn-cs"/>
        </a:defRPr>
      </a:pPr>
      <a:endParaRPr lang="en-US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1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499479-9C84-4B41-9DDA-0F6F14B7146C}" type="doc">
      <dgm:prSet loTypeId="urn:microsoft.com/office/officeart/2005/8/layout/vList5" loCatId="list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EC71CE4A-53DE-4D61-A2CE-5C589EA39233}">
      <dgm:prSet phldrT="[Text]"/>
      <dgm:spPr/>
      <dgm:t>
        <a:bodyPr/>
        <a:lstStyle/>
        <a:p>
          <a:r>
            <a:rPr lang="en-US" dirty="0" smtClean="0"/>
            <a:t>Approach by pollutant type</a:t>
          </a:r>
          <a:endParaRPr lang="en-US" dirty="0"/>
        </a:p>
      </dgm:t>
    </dgm:pt>
    <dgm:pt modelId="{728B69CF-A287-4C3F-9E1B-1EEAB7B5062B}">
      <dgm:prSet phldrT="[Text]"/>
      <dgm:spPr/>
      <dgm:t>
        <a:bodyPr/>
        <a:lstStyle/>
        <a:p>
          <a:r>
            <a:rPr lang="en-US" dirty="0" smtClean="0"/>
            <a:t>3. Approach and Monitoring</a:t>
          </a:r>
          <a:endParaRPr lang="en-US" dirty="0"/>
        </a:p>
      </dgm:t>
    </dgm:pt>
    <dgm:pt modelId="{CA17EDAF-0FF2-4820-A462-FA19DD25B773}" type="sibTrans" cxnId="{2AD88DD1-AF24-468C-9299-27FDEFAE3562}">
      <dgm:prSet/>
      <dgm:spPr/>
      <dgm:t>
        <a:bodyPr/>
        <a:lstStyle/>
        <a:p>
          <a:endParaRPr lang="en-US"/>
        </a:p>
      </dgm:t>
    </dgm:pt>
    <dgm:pt modelId="{4A9F9680-809D-4B66-A850-9FBE2465695C}" type="parTrans" cxnId="{2AD88DD1-AF24-468C-9299-27FDEFAE3562}">
      <dgm:prSet/>
      <dgm:spPr/>
      <dgm:t>
        <a:bodyPr/>
        <a:lstStyle/>
        <a:p>
          <a:endParaRPr lang="en-US"/>
        </a:p>
      </dgm:t>
    </dgm:pt>
    <dgm:pt modelId="{066E19F8-5C0B-4D12-870C-3A5DDD89607D}" type="sibTrans" cxnId="{E41396C3-D1B1-469A-A27E-4AE5B8ACE116}">
      <dgm:prSet/>
      <dgm:spPr/>
      <dgm:t>
        <a:bodyPr/>
        <a:lstStyle/>
        <a:p>
          <a:endParaRPr lang="en-US"/>
        </a:p>
      </dgm:t>
    </dgm:pt>
    <dgm:pt modelId="{4A4BC418-F42D-4990-90D6-0AA4F45C1800}" type="parTrans" cxnId="{E41396C3-D1B1-469A-A27E-4AE5B8ACE116}">
      <dgm:prSet/>
      <dgm:spPr/>
      <dgm:t>
        <a:bodyPr/>
        <a:lstStyle/>
        <a:p>
          <a:endParaRPr lang="en-US"/>
        </a:p>
      </dgm:t>
    </dgm:pt>
    <dgm:pt modelId="{5DCD6D7E-C3AA-4088-8F4C-212D25CB7B6D}">
      <dgm:prSet phldrT="[Text]"/>
      <dgm:spPr/>
      <dgm:t>
        <a:bodyPr/>
        <a:lstStyle/>
        <a:p>
          <a:r>
            <a:rPr lang="en-US" dirty="0" smtClean="0"/>
            <a:t>Timeline for meeting TMDL targets</a:t>
          </a:r>
          <a:endParaRPr lang="en-US" dirty="0"/>
        </a:p>
      </dgm:t>
    </dgm:pt>
    <dgm:pt modelId="{69FB5C7C-07C3-4A49-8B99-3A2BBD712442}">
      <dgm:prSet phldrT="[Text]"/>
      <dgm:spPr/>
      <dgm:t>
        <a:bodyPr/>
        <a:lstStyle/>
        <a:p>
          <a:r>
            <a:rPr lang="en-US" dirty="0" smtClean="0"/>
            <a:t>2. Timeline</a:t>
          </a:r>
          <a:endParaRPr lang="en-US" dirty="0"/>
        </a:p>
      </dgm:t>
    </dgm:pt>
    <dgm:pt modelId="{59F0CE59-1B8B-43BA-A301-F817761727E3}" type="sibTrans" cxnId="{A34CBFB9-E726-4A31-B2F9-424044DB45A5}">
      <dgm:prSet/>
      <dgm:spPr/>
      <dgm:t>
        <a:bodyPr/>
        <a:lstStyle/>
        <a:p>
          <a:endParaRPr lang="en-US"/>
        </a:p>
      </dgm:t>
    </dgm:pt>
    <dgm:pt modelId="{BA06F9BD-3F96-406E-9792-A8F217873FFA}" type="parTrans" cxnId="{A34CBFB9-E726-4A31-B2F9-424044DB45A5}">
      <dgm:prSet/>
      <dgm:spPr/>
      <dgm:t>
        <a:bodyPr/>
        <a:lstStyle/>
        <a:p>
          <a:endParaRPr lang="en-US"/>
        </a:p>
      </dgm:t>
    </dgm:pt>
    <dgm:pt modelId="{ACB5D385-4557-4768-95A8-904DEDC54DC8}" type="sibTrans" cxnId="{263A7B7A-735C-46FC-85B1-A4C4E1101DF1}">
      <dgm:prSet/>
      <dgm:spPr/>
      <dgm:t>
        <a:bodyPr/>
        <a:lstStyle/>
        <a:p>
          <a:endParaRPr lang="en-US"/>
        </a:p>
      </dgm:t>
    </dgm:pt>
    <dgm:pt modelId="{39005152-FDDE-433A-BBF2-8B4E2891AFE6}" type="parTrans" cxnId="{263A7B7A-735C-46FC-85B1-A4C4E1101DF1}">
      <dgm:prSet/>
      <dgm:spPr/>
      <dgm:t>
        <a:bodyPr/>
        <a:lstStyle/>
        <a:p>
          <a:endParaRPr lang="en-US"/>
        </a:p>
      </dgm:t>
    </dgm:pt>
    <dgm:pt modelId="{CB119B47-F537-47A0-B68C-E3A550C6380A}">
      <dgm:prSet phldrT="[Text]"/>
      <dgm:spPr/>
      <dgm:t>
        <a:bodyPr/>
        <a:lstStyle/>
        <a:p>
          <a:r>
            <a:rPr lang="en-US" dirty="0" smtClean="0"/>
            <a:t>Future TMDLs </a:t>
          </a:r>
          <a:endParaRPr lang="en-US" dirty="0"/>
        </a:p>
      </dgm:t>
    </dgm:pt>
    <dgm:pt modelId="{072EA666-F1BC-434C-AB3E-8CA5139BE2EE}">
      <dgm:prSet phldrT="[Text]"/>
      <dgm:spPr/>
      <dgm:t>
        <a:bodyPr/>
        <a:lstStyle/>
        <a:p>
          <a:r>
            <a:rPr lang="en-US" dirty="0" smtClean="0"/>
            <a:t>Completed TMDL Implementation Plans  by watershed </a:t>
          </a:r>
          <a:endParaRPr lang="en-US" dirty="0"/>
        </a:p>
      </dgm:t>
    </dgm:pt>
    <dgm:pt modelId="{411E5949-C604-4B13-B8EA-D30E962CE5F7}">
      <dgm:prSet phldrT="[Text]"/>
      <dgm:spPr/>
      <dgm:t>
        <a:bodyPr/>
        <a:lstStyle/>
        <a:p>
          <a:r>
            <a:rPr lang="en-US" dirty="0" smtClean="0"/>
            <a:t>1. TMDLs of Baltimore County</a:t>
          </a:r>
          <a:endParaRPr lang="en-US" dirty="0"/>
        </a:p>
      </dgm:t>
    </dgm:pt>
    <dgm:pt modelId="{3C3AD0A6-3791-4ADA-BC5C-E024F9AF3D87}" type="sibTrans" cxnId="{65108034-B949-434C-99E7-7208ADDEBA2A}">
      <dgm:prSet/>
      <dgm:spPr/>
      <dgm:t>
        <a:bodyPr/>
        <a:lstStyle/>
        <a:p>
          <a:endParaRPr lang="en-US"/>
        </a:p>
      </dgm:t>
    </dgm:pt>
    <dgm:pt modelId="{A4D206A4-BDD6-434A-ABFC-0666E9855C9D}" type="parTrans" cxnId="{65108034-B949-434C-99E7-7208ADDEBA2A}">
      <dgm:prSet/>
      <dgm:spPr/>
      <dgm:t>
        <a:bodyPr/>
        <a:lstStyle/>
        <a:p>
          <a:endParaRPr lang="en-US"/>
        </a:p>
      </dgm:t>
    </dgm:pt>
    <dgm:pt modelId="{6D19CCB1-E9A0-4054-A86F-D530853C7AA4}" type="sibTrans" cxnId="{E04AC1F3-28B2-4B5D-80E9-E1F18CCA20F6}">
      <dgm:prSet/>
      <dgm:spPr/>
      <dgm:t>
        <a:bodyPr/>
        <a:lstStyle/>
        <a:p>
          <a:endParaRPr lang="en-US"/>
        </a:p>
      </dgm:t>
    </dgm:pt>
    <dgm:pt modelId="{2AECB085-1DD0-4004-B612-525C3BEC9649}" type="parTrans" cxnId="{E04AC1F3-28B2-4B5D-80E9-E1F18CCA20F6}">
      <dgm:prSet/>
      <dgm:spPr/>
      <dgm:t>
        <a:bodyPr/>
        <a:lstStyle/>
        <a:p>
          <a:endParaRPr lang="en-US"/>
        </a:p>
      </dgm:t>
    </dgm:pt>
    <dgm:pt modelId="{5F284A20-3D45-40FD-A18B-F8FAF343A3FF}" type="sibTrans" cxnId="{09045C1F-2260-469B-8907-5652DA780930}">
      <dgm:prSet/>
      <dgm:spPr/>
      <dgm:t>
        <a:bodyPr/>
        <a:lstStyle/>
        <a:p>
          <a:endParaRPr lang="en-US"/>
        </a:p>
      </dgm:t>
    </dgm:pt>
    <dgm:pt modelId="{3190E902-4012-4BDF-AE19-16DA5B2BF762}" type="parTrans" cxnId="{09045C1F-2260-469B-8907-5652DA780930}">
      <dgm:prSet/>
      <dgm:spPr/>
      <dgm:t>
        <a:bodyPr/>
        <a:lstStyle/>
        <a:p>
          <a:endParaRPr lang="en-US"/>
        </a:p>
      </dgm:t>
    </dgm:pt>
    <dgm:pt modelId="{813F72B4-FFEE-460F-A924-F2BAF2F5EFEB}">
      <dgm:prSet phldrT="[Text]"/>
      <dgm:spPr/>
      <dgm:t>
        <a:bodyPr/>
        <a:lstStyle/>
        <a:p>
          <a:r>
            <a:rPr lang="en-US" dirty="0" smtClean="0"/>
            <a:t>Milestones</a:t>
          </a:r>
          <a:endParaRPr lang="en-US" dirty="0"/>
        </a:p>
      </dgm:t>
    </dgm:pt>
    <dgm:pt modelId="{CFF8CAC2-692A-44F1-B529-33111AEE175F}" type="parTrans" cxnId="{4D194FCA-7282-4FDA-B433-572F34E88BE8}">
      <dgm:prSet/>
      <dgm:spPr/>
      <dgm:t>
        <a:bodyPr/>
        <a:lstStyle/>
        <a:p>
          <a:endParaRPr lang="en-US"/>
        </a:p>
      </dgm:t>
    </dgm:pt>
    <dgm:pt modelId="{C75DB494-69BC-4EF2-9428-874A4767FA7C}" type="sibTrans" cxnId="{4D194FCA-7282-4FDA-B433-572F34E88BE8}">
      <dgm:prSet/>
      <dgm:spPr/>
      <dgm:t>
        <a:bodyPr/>
        <a:lstStyle/>
        <a:p>
          <a:endParaRPr lang="en-US"/>
        </a:p>
      </dgm:t>
    </dgm:pt>
    <dgm:pt modelId="{B9D84B3A-8480-4014-B563-A70559015C6D}">
      <dgm:prSet phldrT="[Text]"/>
      <dgm:spPr/>
      <dgm:t>
        <a:bodyPr/>
        <a:lstStyle/>
        <a:p>
          <a:r>
            <a:rPr lang="en-US" dirty="0" smtClean="0"/>
            <a:t>Reporting</a:t>
          </a:r>
          <a:endParaRPr lang="en-US" dirty="0"/>
        </a:p>
      </dgm:t>
    </dgm:pt>
    <dgm:pt modelId="{8553C0FB-DA55-4DCD-8857-08536D379F1B}" type="parTrans" cxnId="{AE965609-5942-4611-886F-0FD9C5D98091}">
      <dgm:prSet/>
      <dgm:spPr/>
      <dgm:t>
        <a:bodyPr/>
        <a:lstStyle/>
        <a:p>
          <a:endParaRPr lang="en-US"/>
        </a:p>
      </dgm:t>
    </dgm:pt>
    <dgm:pt modelId="{12220A4C-DFAB-492D-BF3F-7EA029FB3F44}" type="sibTrans" cxnId="{AE965609-5942-4611-886F-0FD9C5D98091}">
      <dgm:prSet/>
      <dgm:spPr/>
      <dgm:t>
        <a:bodyPr/>
        <a:lstStyle/>
        <a:p>
          <a:endParaRPr lang="en-US"/>
        </a:p>
      </dgm:t>
    </dgm:pt>
    <dgm:pt modelId="{A4A12FC8-921C-4249-915F-B81934163B34}">
      <dgm:prSet phldrT="[Text]"/>
      <dgm:spPr/>
      <dgm:t>
        <a:bodyPr/>
        <a:lstStyle/>
        <a:p>
          <a:r>
            <a:rPr lang="en-US" dirty="0" smtClean="0"/>
            <a:t>Monitoring by pollutant type</a:t>
          </a:r>
          <a:endParaRPr lang="en-US" dirty="0"/>
        </a:p>
      </dgm:t>
    </dgm:pt>
    <dgm:pt modelId="{F0C8FF96-7FAE-4FF9-946B-609A7ECD4C6E}" type="parTrans" cxnId="{91FFC01E-1028-4A04-AAED-0CC39C1B25AB}">
      <dgm:prSet/>
      <dgm:spPr/>
      <dgm:t>
        <a:bodyPr/>
        <a:lstStyle/>
        <a:p>
          <a:endParaRPr lang="en-US"/>
        </a:p>
      </dgm:t>
    </dgm:pt>
    <dgm:pt modelId="{DDC14AE5-1E99-4994-88E5-E2E24447D671}" type="sibTrans" cxnId="{91FFC01E-1028-4A04-AAED-0CC39C1B25AB}">
      <dgm:prSet/>
      <dgm:spPr/>
      <dgm:t>
        <a:bodyPr/>
        <a:lstStyle/>
        <a:p>
          <a:endParaRPr lang="en-US"/>
        </a:p>
      </dgm:t>
    </dgm:pt>
    <dgm:pt modelId="{F5D5CEB5-BF09-42EF-9BC5-1F91ABECFAAF}">
      <dgm:prSet phldrT="[Text]"/>
      <dgm:spPr/>
      <dgm:t>
        <a:bodyPr/>
        <a:lstStyle/>
        <a:p>
          <a:r>
            <a:rPr lang="en-US" dirty="0" smtClean="0"/>
            <a:t>Uncertainties</a:t>
          </a:r>
          <a:endParaRPr lang="en-US" dirty="0"/>
        </a:p>
      </dgm:t>
    </dgm:pt>
    <dgm:pt modelId="{14ABA111-AE50-4493-8486-867F1E79B43C}" type="parTrans" cxnId="{AE6A3013-BFC0-41B8-B32B-AD9254B59C53}">
      <dgm:prSet/>
      <dgm:spPr/>
      <dgm:t>
        <a:bodyPr/>
        <a:lstStyle/>
        <a:p>
          <a:endParaRPr lang="en-US"/>
        </a:p>
      </dgm:t>
    </dgm:pt>
    <dgm:pt modelId="{B960C7AC-3CCD-4984-85EC-2BC5875692AE}" type="sibTrans" cxnId="{AE6A3013-BFC0-41B8-B32B-AD9254B59C53}">
      <dgm:prSet/>
      <dgm:spPr/>
      <dgm:t>
        <a:bodyPr/>
        <a:lstStyle/>
        <a:p>
          <a:endParaRPr lang="en-US"/>
        </a:p>
      </dgm:t>
    </dgm:pt>
    <dgm:pt modelId="{927ACFE7-47EB-41B3-8020-D5E1FED119BD}" type="pres">
      <dgm:prSet presAssocID="{B6499479-9C84-4B41-9DDA-0F6F14B7146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14CAEC7-883E-4378-98C6-C0AB5A0902D3}" type="pres">
      <dgm:prSet presAssocID="{411E5949-C604-4B13-B8EA-D30E962CE5F7}" presName="linNode" presStyleCnt="0"/>
      <dgm:spPr/>
    </dgm:pt>
    <dgm:pt modelId="{79B88223-D08F-4347-9E4A-EAF59E4422B4}" type="pres">
      <dgm:prSet presAssocID="{411E5949-C604-4B13-B8EA-D30E962CE5F7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FEFE6D-879A-4089-9F94-2975181AAB17}" type="pres">
      <dgm:prSet presAssocID="{411E5949-C604-4B13-B8EA-D30E962CE5F7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64C59B-4698-4A85-9CB3-71601D3A0FAE}" type="pres">
      <dgm:prSet presAssocID="{3C3AD0A6-3791-4ADA-BC5C-E024F9AF3D87}" presName="sp" presStyleCnt="0"/>
      <dgm:spPr/>
    </dgm:pt>
    <dgm:pt modelId="{2A18A615-5A75-44B1-82EB-43462DCBC35A}" type="pres">
      <dgm:prSet presAssocID="{69FB5C7C-07C3-4A49-8B99-3A2BBD712442}" presName="linNode" presStyleCnt="0"/>
      <dgm:spPr/>
    </dgm:pt>
    <dgm:pt modelId="{1A848156-52C0-4831-89AE-FCFC40F9C511}" type="pres">
      <dgm:prSet presAssocID="{69FB5C7C-07C3-4A49-8B99-3A2BBD712442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6BE6BB-AF94-476E-A399-C0C64003541E}" type="pres">
      <dgm:prSet presAssocID="{69FB5C7C-07C3-4A49-8B99-3A2BBD712442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4F856F-D2C9-46BC-AB4C-5AF8274F41C0}" type="pres">
      <dgm:prSet presAssocID="{59F0CE59-1B8B-43BA-A301-F817761727E3}" presName="sp" presStyleCnt="0"/>
      <dgm:spPr/>
    </dgm:pt>
    <dgm:pt modelId="{F5F3146B-2403-4C5E-A417-9F9D2351F947}" type="pres">
      <dgm:prSet presAssocID="{728B69CF-A287-4C3F-9E1B-1EEAB7B5062B}" presName="linNode" presStyleCnt="0"/>
      <dgm:spPr/>
    </dgm:pt>
    <dgm:pt modelId="{E05AF896-7F78-4340-9F44-69BB08673177}" type="pres">
      <dgm:prSet presAssocID="{728B69CF-A287-4C3F-9E1B-1EEAB7B5062B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F54AD7-362D-4D9F-BA00-4F65D3101649}" type="pres">
      <dgm:prSet presAssocID="{728B69CF-A287-4C3F-9E1B-1EEAB7B5062B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F0AC24C-A06D-44D9-B1CC-85799ECCCE76}" type="presOf" srcId="{EC71CE4A-53DE-4D61-A2CE-5C589EA39233}" destId="{1BF54AD7-362D-4D9F-BA00-4F65D3101649}" srcOrd="0" destOrd="0" presId="urn:microsoft.com/office/officeart/2005/8/layout/vList5"/>
    <dgm:cxn modelId="{4D194FCA-7282-4FDA-B433-572F34E88BE8}" srcId="{69FB5C7C-07C3-4A49-8B99-3A2BBD712442}" destId="{813F72B4-FFEE-460F-A924-F2BAF2F5EFEB}" srcOrd="1" destOrd="0" parTransId="{CFF8CAC2-692A-44F1-B529-33111AEE175F}" sibTransId="{C75DB494-69BC-4EF2-9428-874A4767FA7C}"/>
    <dgm:cxn modelId="{DF8C7680-18D5-4428-862D-BDDD00E61912}" type="presOf" srcId="{F5D5CEB5-BF09-42EF-9BC5-1F91ABECFAAF}" destId="{1BF54AD7-362D-4D9F-BA00-4F65D3101649}" srcOrd="0" destOrd="1" presId="urn:microsoft.com/office/officeart/2005/8/layout/vList5"/>
    <dgm:cxn modelId="{6EC9A8F1-0B85-4617-8C66-B1AE8319F744}" type="presOf" srcId="{CB119B47-F537-47A0-B68C-E3A550C6380A}" destId="{1DFEFE6D-879A-4089-9F94-2975181AAB17}" srcOrd="0" destOrd="1" presId="urn:microsoft.com/office/officeart/2005/8/layout/vList5"/>
    <dgm:cxn modelId="{BED45E03-6593-479D-B461-D1B4B4898C02}" type="presOf" srcId="{072EA666-F1BC-434C-AB3E-8CA5139BE2EE}" destId="{1DFEFE6D-879A-4089-9F94-2975181AAB17}" srcOrd="0" destOrd="0" presId="urn:microsoft.com/office/officeart/2005/8/layout/vList5"/>
    <dgm:cxn modelId="{09045C1F-2260-469B-8907-5652DA780930}" srcId="{411E5949-C604-4B13-B8EA-D30E962CE5F7}" destId="{072EA666-F1BC-434C-AB3E-8CA5139BE2EE}" srcOrd="0" destOrd="0" parTransId="{3190E902-4012-4BDF-AE19-16DA5B2BF762}" sibTransId="{5F284A20-3D45-40FD-A18B-F8FAF343A3FF}"/>
    <dgm:cxn modelId="{A34CBFB9-E726-4A31-B2F9-424044DB45A5}" srcId="{B6499479-9C84-4B41-9DDA-0F6F14B7146C}" destId="{69FB5C7C-07C3-4A49-8B99-3A2BBD712442}" srcOrd="1" destOrd="0" parTransId="{BA06F9BD-3F96-406E-9792-A8F217873FFA}" sibTransId="{59F0CE59-1B8B-43BA-A301-F817761727E3}"/>
    <dgm:cxn modelId="{17C5F541-5C83-4DCD-B252-D6801CB98E12}" type="presOf" srcId="{813F72B4-FFEE-460F-A924-F2BAF2F5EFEB}" destId="{D36BE6BB-AF94-476E-A399-C0C64003541E}" srcOrd="0" destOrd="1" presId="urn:microsoft.com/office/officeart/2005/8/layout/vList5"/>
    <dgm:cxn modelId="{0C12AB25-9D93-49CD-88CE-589D8922EF94}" type="presOf" srcId="{B9D84B3A-8480-4014-B563-A70559015C6D}" destId="{D36BE6BB-AF94-476E-A399-C0C64003541E}" srcOrd="0" destOrd="2" presId="urn:microsoft.com/office/officeart/2005/8/layout/vList5"/>
    <dgm:cxn modelId="{72F9497B-AA6C-4358-B363-A1DFF33088EA}" type="presOf" srcId="{69FB5C7C-07C3-4A49-8B99-3A2BBD712442}" destId="{1A848156-52C0-4831-89AE-FCFC40F9C511}" srcOrd="0" destOrd="0" presId="urn:microsoft.com/office/officeart/2005/8/layout/vList5"/>
    <dgm:cxn modelId="{263A7B7A-735C-46FC-85B1-A4C4E1101DF1}" srcId="{69FB5C7C-07C3-4A49-8B99-3A2BBD712442}" destId="{5DCD6D7E-C3AA-4088-8F4C-212D25CB7B6D}" srcOrd="0" destOrd="0" parTransId="{39005152-FDDE-433A-BBF2-8B4E2891AFE6}" sibTransId="{ACB5D385-4557-4768-95A8-904DEDC54DC8}"/>
    <dgm:cxn modelId="{99F5D685-731C-49B0-8705-41DEFC592CD4}" type="presOf" srcId="{411E5949-C604-4B13-B8EA-D30E962CE5F7}" destId="{79B88223-D08F-4347-9E4A-EAF59E4422B4}" srcOrd="0" destOrd="0" presId="urn:microsoft.com/office/officeart/2005/8/layout/vList5"/>
    <dgm:cxn modelId="{91FFC01E-1028-4A04-AAED-0CC39C1B25AB}" srcId="{728B69CF-A287-4C3F-9E1B-1EEAB7B5062B}" destId="{A4A12FC8-921C-4249-915F-B81934163B34}" srcOrd="2" destOrd="0" parTransId="{F0C8FF96-7FAE-4FF9-946B-609A7ECD4C6E}" sibTransId="{DDC14AE5-1E99-4994-88E5-E2E24447D671}"/>
    <dgm:cxn modelId="{2AD88DD1-AF24-468C-9299-27FDEFAE3562}" srcId="{B6499479-9C84-4B41-9DDA-0F6F14B7146C}" destId="{728B69CF-A287-4C3F-9E1B-1EEAB7B5062B}" srcOrd="2" destOrd="0" parTransId="{4A9F9680-809D-4B66-A850-9FBE2465695C}" sibTransId="{CA17EDAF-0FF2-4820-A462-FA19DD25B773}"/>
    <dgm:cxn modelId="{9F868E0E-43C4-4CD1-9A2A-932E72FCDAB6}" type="presOf" srcId="{B6499479-9C84-4B41-9DDA-0F6F14B7146C}" destId="{927ACFE7-47EB-41B3-8020-D5E1FED119BD}" srcOrd="0" destOrd="0" presId="urn:microsoft.com/office/officeart/2005/8/layout/vList5"/>
    <dgm:cxn modelId="{7C5F16D1-5D38-4815-BDE9-98970C233EB5}" type="presOf" srcId="{5DCD6D7E-C3AA-4088-8F4C-212D25CB7B6D}" destId="{D36BE6BB-AF94-476E-A399-C0C64003541E}" srcOrd="0" destOrd="0" presId="urn:microsoft.com/office/officeart/2005/8/layout/vList5"/>
    <dgm:cxn modelId="{2C0DD213-CBE8-4A32-9B92-B857DCD39F82}" type="presOf" srcId="{A4A12FC8-921C-4249-915F-B81934163B34}" destId="{1BF54AD7-362D-4D9F-BA00-4F65D3101649}" srcOrd="0" destOrd="2" presId="urn:microsoft.com/office/officeart/2005/8/layout/vList5"/>
    <dgm:cxn modelId="{AE6A3013-BFC0-41B8-B32B-AD9254B59C53}" srcId="{728B69CF-A287-4C3F-9E1B-1EEAB7B5062B}" destId="{F5D5CEB5-BF09-42EF-9BC5-1F91ABECFAAF}" srcOrd="1" destOrd="0" parTransId="{14ABA111-AE50-4493-8486-867F1E79B43C}" sibTransId="{B960C7AC-3CCD-4984-85EC-2BC5875692AE}"/>
    <dgm:cxn modelId="{170DA8F2-8C8D-4C00-8D23-9520F418D7EE}" type="presOf" srcId="{728B69CF-A287-4C3F-9E1B-1EEAB7B5062B}" destId="{E05AF896-7F78-4340-9F44-69BB08673177}" srcOrd="0" destOrd="0" presId="urn:microsoft.com/office/officeart/2005/8/layout/vList5"/>
    <dgm:cxn modelId="{AE965609-5942-4611-886F-0FD9C5D98091}" srcId="{69FB5C7C-07C3-4A49-8B99-3A2BBD712442}" destId="{B9D84B3A-8480-4014-B563-A70559015C6D}" srcOrd="2" destOrd="0" parTransId="{8553C0FB-DA55-4DCD-8857-08536D379F1B}" sibTransId="{12220A4C-DFAB-492D-BF3F-7EA029FB3F44}"/>
    <dgm:cxn modelId="{E04AC1F3-28B2-4B5D-80E9-E1F18CCA20F6}" srcId="{411E5949-C604-4B13-B8EA-D30E962CE5F7}" destId="{CB119B47-F537-47A0-B68C-E3A550C6380A}" srcOrd="1" destOrd="0" parTransId="{2AECB085-1DD0-4004-B612-525C3BEC9649}" sibTransId="{6D19CCB1-E9A0-4054-A86F-D530853C7AA4}"/>
    <dgm:cxn modelId="{E41396C3-D1B1-469A-A27E-4AE5B8ACE116}" srcId="{728B69CF-A287-4C3F-9E1B-1EEAB7B5062B}" destId="{EC71CE4A-53DE-4D61-A2CE-5C589EA39233}" srcOrd="0" destOrd="0" parTransId="{4A4BC418-F42D-4990-90D6-0AA4F45C1800}" sibTransId="{066E19F8-5C0B-4D12-870C-3A5DDD89607D}"/>
    <dgm:cxn modelId="{65108034-B949-434C-99E7-7208ADDEBA2A}" srcId="{B6499479-9C84-4B41-9DDA-0F6F14B7146C}" destId="{411E5949-C604-4B13-B8EA-D30E962CE5F7}" srcOrd="0" destOrd="0" parTransId="{A4D206A4-BDD6-434A-ABFC-0666E9855C9D}" sibTransId="{3C3AD0A6-3791-4ADA-BC5C-E024F9AF3D87}"/>
    <dgm:cxn modelId="{A297F6D8-3EE9-42C2-8C26-A2DF6F363C02}" type="presParOf" srcId="{927ACFE7-47EB-41B3-8020-D5E1FED119BD}" destId="{514CAEC7-883E-4378-98C6-C0AB5A0902D3}" srcOrd="0" destOrd="0" presId="urn:microsoft.com/office/officeart/2005/8/layout/vList5"/>
    <dgm:cxn modelId="{FB3C4017-55D2-4C5C-A641-B1668A761B33}" type="presParOf" srcId="{514CAEC7-883E-4378-98C6-C0AB5A0902D3}" destId="{79B88223-D08F-4347-9E4A-EAF59E4422B4}" srcOrd="0" destOrd="0" presId="urn:microsoft.com/office/officeart/2005/8/layout/vList5"/>
    <dgm:cxn modelId="{CA35BE9E-9390-4BAD-A37E-05FA24F1738E}" type="presParOf" srcId="{514CAEC7-883E-4378-98C6-C0AB5A0902D3}" destId="{1DFEFE6D-879A-4089-9F94-2975181AAB17}" srcOrd="1" destOrd="0" presId="urn:microsoft.com/office/officeart/2005/8/layout/vList5"/>
    <dgm:cxn modelId="{35348C72-0FCD-4617-A619-9F3AEF9FEFA6}" type="presParOf" srcId="{927ACFE7-47EB-41B3-8020-D5E1FED119BD}" destId="{1964C59B-4698-4A85-9CB3-71601D3A0FAE}" srcOrd="1" destOrd="0" presId="urn:microsoft.com/office/officeart/2005/8/layout/vList5"/>
    <dgm:cxn modelId="{B5D3A816-424F-414F-9446-8A66C6C1FCA3}" type="presParOf" srcId="{927ACFE7-47EB-41B3-8020-D5E1FED119BD}" destId="{2A18A615-5A75-44B1-82EB-43462DCBC35A}" srcOrd="2" destOrd="0" presId="urn:microsoft.com/office/officeart/2005/8/layout/vList5"/>
    <dgm:cxn modelId="{F6E4C097-BC8B-4282-B709-975F01CA3DA9}" type="presParOf" srcId="{2A18A615-5A75-44B1-82EB-43462DCBC35A}" destId="{1A848156-52C0-4831-89AE-FCFC40F9C511}" srcOrd="0" destOrd="0" presId="urn:microsoft.com/office/officeart/2005/8/layout/vList5"/>
    <dgm:cxn modelId="{EDABF6F1-3B4C-45B2-AF44-2A21C6F3023D}" type="presParOf" srcId="{2A18A615-5A75-44B1-82EB-43462DCBC35A}" destId="{D36BE6BB-AF94-476E-A399-C0C64003541E}" srcOrd="1" destOrd="0" presId="urn:microsoft.com/office/officeart/2005/8/layout/vList5"/>
    <dgm:cxn modelId="{DE791E77-CD72-4200-B499-4B907B5A8D57}" type="presParOf" srcId="{927ACFE7-47EB-41B3-8020-D5E1FED119BD}" destId="{BB4F856F-D2C9-46BC-AB4C-5AF8274F41C0}" srcOrd="3" destOrd="0" presId="urn:microsoft.com/office/officeart/2005/8/layout/vList5"/>
    <dgm:cxn modelId="{DEDCE6D7-CB8F-434D-83BC-EA60E3005EF2}" type="presParOf" srcId="{927ACFE7-47EB-41B3-8020-D5E1FED119BD}" destId="{F5F3146B-2403-4C5E-A417-9F9D2351F947}" srcOrd="4" destOrd="0" presId="urn:microsoft.com/office/officeart/2005/8/layout/vList5"/>
    <dgm:cxn modelId="{D9A06D76-FB5E-4472-A746-4047FD76AD55}" type="presParOf" srcId="{F5F3146B-2403-4C5E-A417-9F9D2351F947}" destId="{E05AF896-7F78-4340-9F44-69BB08673177}" srcOrd="0" destOrd="0" presId="urn:microsoft.com/office/officeart/2005/8/layout/vList5"/>
    <dgm:cxn modelId="{17D26A59-6C35-4EF5-B265-D6654DBBCA1A}" type="presParOf" srcId="{F5F3146B-2403-4C5E-A417-9F9D2351F947}" destId="{1BF54AD7-362D-4D9F-BA00-4F65D310164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A88708B-BD9D-4286-9E6A-6EAB28DC28AB}" type="doc">
      <dgm:prSet loTypeId="urn:microsoft.com/office/officeart/2005/8/layout/hProcess11" loCatId="process" qsTypeId="urn:microsoft.com/office/officeart/2005/8/quickstyle/3d4" qsCatId="3D" csTypeId="urn:microsoft.com/office/officeart/2005/8/colors/accent1_2" csCatId="accent1" phldr="1"/>
      <dgm:spPr/>
    </dgm:pt>
    <dgm:pt modelId="{2B88739A-2372-4465-A548-F4C35F0CFDB6}">
      <dgm:prSet phldrT="[Text]"/>
      <dgm:spPr/>
      <dgm:t>
        <a:bodyPr/>
        <a:lstStyle/>
        <a:p>
          <a:r>
            <a:rPr lang="en-US" dirty="0" smtClean="0"/>
            <a:t>TMDL Implementation Plan Development</a:t>
          </a:r>
          <a:endParaRPr lang="en-US" dirty="0"/>
        </a:p>
      </dgm:t>
    </dgm:pt>
    <dgm:pt modelId="{1BF90BDD-03BC-4D9F-BBAB-B5B83C0A36D8}" type="parTrans" cxnId="{91F4570D-E65D-4381-85B4-CEF0C7E6CB2B}">
      <dgm:prSet/>
      <dgm:spPr/>
      <dgm:t>
        <a:bodyPr/>
        <a:lstStyle/>
        <a:p>
          <a:endParaRPr lang="en-US"/>
        </a:p>
      </dgm:t>
    </dgm:pt>
    <dgm:pt modelId="{73C2B328-FCB8-42A6-A8C9-AB0D1D371DD5}" type="sibTrans" cxnId="{91F4570D-E65D-4381-85B4-CEF0C7E6CB2B}">
      <dgm:prSet/>
      <dgm:spPr/>
      <dgm:t>
        <a:bodyPr/>
        <a:lstStyle/>
        <a:p>
          <a:endParaRPr lang="en-US"/>
        </a:p>
      </dgm:t>
    </dgm:pt>
    <dgm:pt modelId="{8679C543-6509-4A74-8F69-00160BBC1BEF}">
      <dgm:prSet phldrT="[Text]"/>
      <dgm:spPr/>
      <dgm:t>
        <a:bodyPr/>
        <a:lstStyle/>
        <a:p>
          <a:r>
            <a:rPr lang="en-US" dirty="0" smtClean="0"/>
            <a:t>Sediments and Nutrients by</a:t>
          </a:r>
          <a:endParaRPr lang="en-US" dirty="0"/>
        </a:p>
      </dgm:t>
    </dgm:pt>
    <dgm:pt modelId="{41DCEB79-3CC8-4DCF-8AC0-D9B7E6BA961C}" type="parTrans" cxnId="{296993D1-C804-429F-A26F-7EF1CBD6E556}">
      <dgm:prSet/>
      <dgm:spPr/>
      <dgm:t>
        <a:bodyPr/>
        <a:lstStyle/>
        <a:p>
          <a:endParaRPr lang="en-US"/>
        </a:p>
      </dgm:t>
    </dgm:pt>
    <dgm:pt modelId="{1594E9EF-067A-4BF4-A7E9-45374202567F}" type="sibTrans" cxnId="{296993D1-C804-429F-A26F-7EF1CBD6E556}">
      <dgm:prSet/>
      <dgm:spPr/>
      <dgm:t>
        <a:bodyPr/>
        <a:lstStyle/>
        <a:p>
          <a:endParaRPr lang="en-US"/>
        </a:p>
      </dgm:t>
    </dgm:pt>
    <dgm:pt modelId="{55579FC3-4413-45C5-B0F4-86C74504D7BF}">
      <dgm:prSet phldrT="[Text]"/>
      <dgm:spPr/>
      <dgm:t>
        <a:bodyPr/>
        <a:lstStyle/>
        <a:p>
          <a:r>
            <a:rPr lang="en-US" dirty="0" smtClean="0"/>
            <a:t>Bacteria and Toxics by</a:t>
          </a:r>
          <a:endParaRPr lang="en-US" dirty="0"/>
        </a:p>
      </dgm:t>
    </dgm:pt>
    <dgm:pt modelId="{1A0F04E1-6413-4B74-BF87-0358F176C81A}" type="parTrans" cxnId="{2CF35265-F8E1-4A05-A163-9F6E35CC8A23}">
      <dgm:prSet/>
      <dgm:spPr/>
      <dgm:t>
        <a:bodyPr/>
        <a:lstStyle/>
        <a:p>
          <a:endParaRPr lang="en-US"/>
        </a:p>
      </dgm:t>
    </dgm:pt>
    <dgm:pt modelId="{B6C2AD34-CFAF-4974-A889-D4F148537DF0}" type="sibTrans" cxnId="{2CF35265-F8E1-4A05-A163-9F6E35CC8A23}">
      <dgm:prSet/>
      <dgm:spPr/>
      <dgm:t>
        <a:bodyPr/>
        <a:lstStyle/>
        <a:p>
          <a:endParaRPr lang="en-US"/>
        </a:p>
      </dgm:t>
    </dgm:pt>
    <dgm:pt modelId="{D9F208B1-4B3E-44F9-BB1A-364ED7E1325B}" type="pres">
      <dgm:prSet presAssocID="{6A88708B-BD9D-4286-9E6A-6EAB28DC28AB}" presName="Name0" presStyleCnt="0">
        <dgm:presLayoutVars>
          <dgm:dir/>
          <dgm:resizeHandles val="exact"/>
        </dgm:presLayoutVars>
      </dgm:prSet>
      <dgm:spPr/>
    </dgm:pt>
    <dgm:pt modelId="{2C0E0665-0ED7-442D-A278-BA142F5AED79}" type="pres">
      <dgm:prSet presAssocID="{6A88708B-BD9D-4286-9E6A-6EAB28DC28AB}" presName="arrow" presStyleLbl="bgShp" presStyleIdx="0" presStyleCnt="1"/>
      <dgm:spPr/>
    </dgm:pt>
    <dgm:pt modelId="{A51B54D7-0D04-4D5D-88D2-6F3FED5B51AD}" type="pres">
      <dgm:prSet presAssocID="{6A88708B-BD9D-4286-9E6A-6EAB28DC28AB}" presName="points" presStyleCnt="0"/>
      <dgm:spPr/>
    </dgm:pt>
    <dgm:pt modelId="{19D463BF-FFFF-4322-9B57-BFA6C31CFCAC}" type="pres">
      <dgm:prSet presAssocID="{2B88739A-2372-4465-A548-F4C35F0CFDB6}" presName="compositeA" presStyleCnt="0"/>
      <dgm:spPr/>
    </dgm:pt>
    <dgm:pt modelId="{C721A54D-75B0-4F3C-9BF4-5E6FD8DBACD2}" type="pres">
      <dgm:prSet presAssocID="{2B88739A-2372-4465-A548-F4C35F0CFDB6}" presName="text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C333EA-A075-4708-8CCF-AE90F2521BEE}" type="pres">
      <dgm:prSet presAssocID="{2B88739A-2372-4465-A548-F4C35F0CFDB6}" presName="circleA" presStyleLbl="node1" presStyleIdx="0" presStyleCnt="3"/>
      <dgm:spPr/>
    </dgm:pt>
    <dgm:pt modelId="{5476489C-E1D0-41EF-B34A-0D4C606039DE}" type="pres">
      <dgm:prSet presAssocID="{2B88739A-2372-4465-A548-F4C35F0CFDB6}" presName="spaceA" presStyleCnt="0"/>
      <dgm:spPr/>
    </dgm:pt>
    <dgm:pt modelId="{F35B9870-A81C-45B4-AFB1-D366B0ECDCE2}" type="pres">
      <dgm:prSet presAssocID="{73C2B328-FCB8-42A6-A8C9-AB0D1D371DD5}" presName="space" presStyleCnt="0"/>
      <dgm:spPr/>
    </dgm:pt>
    <dgm:pt modelId="{DAC2667C-B5D1-4A77-A224-D1CD9C127834}" type="pres">
      <dgm:prSet presAssocID="{8679C543-6509-4A74-8F69-00160BBC1BEF}" presName="compositeB" presStyleCnt="0"/>
      <dgm:spPr/>
    </dgm:pt>
    <dgm:pt modelId="{DA54FB63-6AB5-4B2F-B2EB-DD72C97B7D25}" type="pres">
      <dgm:prSet presAssocID="{8679C543-6509-4A74-8F69-00160BBC1BEF}" presName="textB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E2D722-EB42-47A1-BC5F-4583F6351827}" type="pres">
      <dgm:prSet presAssocID="{8679C543-6509-4A74-8F69-00160BBC1BEF}" presName="circleB" presStyleLbl="node1" presStyleIdx="1" presStyleCnt="3"/>
      <dgm:spPr/>
    </dgm:pt>
    <dgm:pt modelId="{19126F28-3E81-40D4-9B6E-ABEF87E38D6E}" type="pres">
      <dgm:prSet presAssocID="{8679C543-6509-4A74-8F69-00160BBC1BEF}" presName="spaceB" presStyleCnt="0"/>
      <dgm:spPr/>
    </dgm:pt>
    <dgm:pt modelId="{A75AF46C-25D6-4132-85B9-1C607339C813}" type="pres">
      <dgm:prSet presAssocID="{1594E9EF-067A-4BF4-A7E9-45374202567F}" presName="space" presStyleCnt="0"/>
      <dgm:spPr/>
    </dgm:pt>
    <dgm:pt modelId="{6932605B-FCCA-4887-82FF-4A0C1FF20636}" type="pres">
      <dgm:prSet presAssocID="{55579FC3-4413-45C5-B0F4-86C74504D7BF}" presName="compositeA" presStyleCnt="0"/>
      <dgm:spPr/>
    </dgm:pt>
    <dgm:pt modelId="{395E334F-3AC9-4225-ADB0-87B862F47989}" type="pres">
      <dgm:prSet presAssocID="{55579FC3-4413-45C5-B0F4-86C74504D7BF}" presName="textA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9E9A4E3-5A80-4AEC-888D-45A9E86AEAC9}" type="pres">
      <dgm:prSet presAssocID="{55579FC3-4413-45C5-B0F4-86C74504D7BF}" presName="circleA" presStyleLbl="node1" presStyleIdx="2" presStyleCnt="3"/>
      <dgm:spPr/>
    </dgm:pt>
    <dgm:pt modelId="{658EC111-D217-4189-8F5A-762778B62D2C}" type="pres">
      <dgm:prSet presAssocID="{55579FC3-4413-45C5-B0F4-86C74504D7BF}" presName="spaceA" presStyleCnt="0"/>
      <dgm:spPr/>
    </dgm:pt>
  </dgm:ptLst>
  <dgm:cxnLst>
    <dgm:cxn modelId="{6656D4D0-880B-467E-AE15-F4869AEE9C18}" type="presOf" srcId="{55579FC3-4413-45C5-B0F4-86C74504D7BF}" destId="{395E334F-3AC9-4225-ADB0-87B862F47989}" srcOrd="0" destOrd="0" presId="urn:microsoft.com/office/officeart/2005/8/layout/hProcess11"/>
    <dgm:cxn modelId="{296993D1-C804-429F-A26F-7EF1CBD6E556}" srcId="{6A88708B-BD9D-4286-9E6A-6EAB28DC28AB}" destId="{8679C543-6509-4A74-8F69-00160BBC1BEF}" srcOrd="1" destOrd="0" parTransId="{41DCEB79-3CC8-4DCF-8AC0-D9B7E6BA961C}" sibTransId="{1594E9EF-067A-4BF4-A7E9-45374202567F}"/>
    <dgm:cxn modelId="{75781783-F41B-42B7-BD60-1DD1A563625E}" type="presOf" srcId="{8679C543-6509-4A74-8F69-00160BBC1BEF}" destId="{DA54FB63-6AB5-4B2F-B2EB-DD72C97B7D25}" srcOrd="0" destOrd="0" presId="urn:microsoft.com/office/officeart/2005/8/layout/hProcess11"/>
    <dgm:cxn modelId="{2CF35265-F8E1-4A05-A163-9F6E35CC8A23}" srcId="{6A88708B-BD9D-4286-9E6A-6EAB28DC28AB}" destId="{55579FC3-4413-45C5-B0F4-86C74504D7BF}" srcOrd="2" destOrd="0" parTransId="{1A0F04E1-6413-4B74-BF87-0358F176C81A}" sibTransId="{B6C2AD34-CFAF-4974-A889-D4F148537DF0}"/>
    <dgm:cxn modelId="{7E023778-5A3E-41AB-8A9A-1AC3101D401E}" type="presOf" srcId="{2B88739A-2372-4465-A548-F4C35F0CFDB6}" destId="{C721A54D-75B0-4F3C-9BF4-5E6FD8DBACD2}" srcOrd="0" destOrd="0" presId="urn:microsoft.com/office/officeart/2005/8/layout/hProcess11"/>
    <dgm:cxn modelId="{933D4550-4A10-43B2-957F-4C6B70D28F1D}" type="presOf" srcId="{6A88708B-BD9D-4286-9E6A-6EAB28DC28AB}" destId="{D9F208B1-4B3E-44F9-BB1A-364ED7E1325B}" srcOrd="0" destOrd="0" presId="urn:microsoft.com/office/officeart/2005/8/layout/hProcess11"/>
    <dgm:cxn modelId="{91F4570D-E65D-4381-85B4-CEF0C7E6CB2B}" srcId="{6A88708B-BD9D-4286-9E6A-6EAB28DC28AB}" destId="{2B88739A-2372-4465-A548-F4C35F0CFDB6}" srcOrd="0" destOrd="0" parTransId="{1BF90BDD-03BC-4D9F-BBAB-B5B83C0A36D8}" sibTransId="{73C2B328-FCB8-42A6-A8C9-AB0D1D371DD5}"/>
    <dgm:cxn modelId="{58018AE2-DE11-42A0-B7FC-6719E6B83276}" type="presParOf" srcId="{D9F208B1-4B3E-44F9-BB1A-364ED7E1325B}" destId="{2C0E0665-0ED7-442D-A278-BA142F5AED79}" srcOrd="0" destOrd="0" presId="urn:microsoft.com/office/officeart/2005/8/layout/hProcess11"/>
    <dgm:cxn modelId="{66D9D8A1-EE4C-45F5-9D46-946B9CD7700B}" type="presParOf" srcId="{D9F208B1-4B3E-44F9-BB1A-364ED7E1325B}" destId="{A51B54D7-0D04-4D5D-88D2-6F3FED5B51AD}" srcOrd="1" destOrd="0" presId="urn:microsoft.com/office/officeart/2005/8/layout/hProcess11"/>
    <dgm:cxn modelId="{33FE14F7-E788-4424-A667-6B5916F1BF13}" type="presParOf" srcId="{A51B54D7-0D04-4D5D-88D2-6F3FED5B51AD}" destId="{19D463BF-FFFF-4322-9B57-BFA6C31CFCAC}" srcOrd="0" destOrd="0" presId="urn:microsoft.com/office/officeart/2005/8/layout/hProcess11"/>
    <dgm:cxn modelId="{D9C4D23A-4747-4131-82DD-6DFC8015BCFA}" type="presParOf" srcId="{19D463BF-FFFF-4322-9B57-BFA6C31CFCAC}" destId="{C721A54D-75B0-4F3C-9BF4-5E6FD8DBACD2}" srcOrd="0" destOrd="0" presId="urn:microsoft.com/office/officeart/2005/8/layout/hProcess11"/>
    <dgm:cxn modelId="{7D6E6CEE-454F-48AD-8835-00BD5EC0B3D2}" type="presParOf" srcId="{19D463BF-FFFF-4322-9B57-BFA6C31CFCAC}" destId="{B7C333EA-A075-4708-8CCF-AE90F2521BEE}" srcOrd="1" destOrd="0" presId="urn:microsoft.com/office/officeart/2005/8/layout/hProcess11"/>
    <dgm:cxn modelId="{445BAF16-2C4C-4D61-BE18-16B1CB5BC3B4}" type="presParOf" srcId="{19D463BF-FFFF-4322-9B57-BFA6C31CFCAC}" destId="{5476489C-E1D0-41EF-B34A-0D4C606039DE}" srcOrd="2" destOrd="0" presId="urn:microsoft.com/office/officeart/2005/8/layout/hProcess11"/>
    <dgm:cxn modelId="{CF9F1FC9-A896-4A63-A35A-2A2CF6724AE1}" type="presParOf" srcId="{A51B54D7-0D04-4D5D-88D2-6F3FED5B51AD}" destId="{F35B9870-A81C-45B4-AFB1-D366B0ECDCE2}" srcOrd="1" destOrd="0" presId="urn:microsoft.com/office/officeart/2005/8/layout/hProcess11"/>
    <dgm:cxn modelId="{89CFB7A1-8647-4EFE-8922-4F4BA2B3B2F2}" type="presParOf" srcId="{A51B54D7-0D04-4D5D-88D2-6F3FED5B51AD}" destId="{DAC2667C-B5D1-4A77-A224-D1CD9C127834}" srcOrd="2" destOrd="0" presId="urn:microsoft.com/office/officeart/2005/8/layout/hProcess11"/>
    <dgm:cxn modelId="{826C5829-4FCF-4936-954E-0E9AA87E8B54}" type="presParOf" srcId="{DAC2667C-B5D1-4A77-A224-D1CD9C127834}" destId="{DA54FB63-6AB5-4B2F-B2EB-DD72C97B7D25}" srcOrd="0" destOrd="0" presId="urn:microsoft.com/office/officeart/2005/8/layout/hProcess11"/>
    <dgm:cxn modelId="{45A3A1C6-4E8A-4A2B-96A8-3667B5A503E2}" type="presParOf" srcId="{DAC2667C-B5D1-4A77-A224-D1CD9C127834}" destId="{57E2D722-EB42-47A1-BC5F-4583F6351827}" srcOrd="1" destOrd="0" presId="urn:microsoft.com/office/officeart/2005/8/layout/hProcess11"/>
    <dgm:cxn modelId="{5BDB944E-08A1-4D5E-9915-FDD8CA5348A2}" type="presParOf" srcId="{DAC2667C-B5D1-4A77-A224-D1CD9C127834}" destId="{19126F28-3E81-40D4-9B6E-ABEF87E38D6E}" srcOrd="2" destOrd="0" presId="urn:microsoft.com/office/officeart/2005/8/layout/hProcess11"/>
    <dgm:cxn modelId="{77BD8D96-1101-4DF3-B233-4213818080F8}" type="presParOf" srcId="{A51B54D7-0D04-4D5D-88D2-6F3FED5B51AD}" destId="{A75AF46C-25D6-4132-85B9-1C607339C813}" srcOrd="3" destOrd="0" presId="urn:microsoft.com/office/officeart/2005/8/layout/hProcess11"/>
    <dgm:cxn modelId="{B100C8DD-1F62-49B5-B7E1-48FFB26DA399}" type="presParOf" srcId="{A51B54D7-0D04-4D5D-88D2-6F3FED5B51AD}" destId="{6932605B-FCCA-4887-82FF-4A0C1FF20636}" srcOrd="4" destOrd="0" presId="urn:microsoft.com/office/officeart/2005/8/layout/hProcess11"/>
    <dgm:cxn modelId="{E04E65C2-AF47-494F-A1BB-5E15651E0BB6}" type="presParOf" srcId="{6932605B-FCCA-4887-82FF-4A0C1FF20636}" destId="{395E334F-3AC9-4225-ADB0-87B862F47989}" srcOrd="0" destOrd="0" presId="urn:microsoft.com/office/officeart/2005/8/layout/hProcess11"/>
    <dgm:cxn modelId="{41A91E2A-1237-4516-BAFF-C999ED4290CD}" type="presParOf" srcId="{6932605B-FCCA-4887-82FF-4A0C1FF20636}" destId="{29E9A4E3-5A80-4AEC-888D-45A9E86AEAC9}" srcOrd="1" destOrd="0" presId="urn:microsoft.com/office/officeart/2005/8/layout/hProcess11"/>
    <dgm:cxn modelId="{0A08B7E7-2C04-4941-97B4-0B545A2D2FD9}" type="presParOf" srcId="{6932605B-FCCA-4887-82FF-4A0C1FF20636}" destId="{658EC111-D217-4189-8F5A-762778B62D2C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511921C-2BDA-4671-B730-FA78ECAA850A}" type="doc">
      <dgm:prSet loTypeId="urn:microsoft.com/office/officeart/2005/8/layout/cycle8" loCatId="cycle" qsTypeId="urn:microsoft.com/office/officeart/2005/8/quickstyle/3d7" qsCatId="3D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555B6EAC-06F7-4B31-AA6D-4CDD54AC9468}">
      <dgm:prSet phldrT="[Text]"/>
      <dgm:spPr/>
      <dgm:t>
        <a:bodyPr/>
        <a:lstStyle/>
        <a:p>
          <a:r>
            <a:rPr lang="en-US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rPr>
            <a:t>Implement and Monitor</a:t>
          </a:r>
          <a:endParaRPr lang="en-US" b="1" cap="none" spc="50" dirty="0">
            <a:ln w="0"/>
            <a:solidFill>
              <a:schemeClr val="bg2"/>
            </a:solidFill>
            <a:effectLst>
              <a:innerShdw blurRad="63500" dist="50800" dir="13500000">
                <a:srgbClr val="000000">
                  <a:alpha val="50000"/>
                </a:srgbClr>
              </a:innerShdw>
            </a:effectLst>
          </a:endParaRPr>
        </a:p>
      </dgm:t>
    </dgm:pt>
    <dgm:pt modelId="{E57A96DF-FADB-408B-825E-528BEF3BC516}" type="parTrans" cxnId="{EE075B84-4233-40F5-9AA0-5B484F7C0860}">
      <dgm:prSet/>
      <dgm:spPr/>
      <dgm:t>
        <a:bodyPr/>
        <a:lstStyle/>
        <a:p>
          <a:endParaRPr lang="en-US" b="1" cap="none" spc="50">
            <a:ln w="0"/>
            <a:solidFill>
              <a:schemeClr val="bg2"/>
            </a:solidFill>
            <a:effectLst>
              <a:innerShdw blurRad="63500" dist="50800" dir="13500000">
                <a:srgbClr val="000000">
                  <a:alpha val="50000"/>
                </a:srgbClr>
              </a:innerShdw>
            </a:effectLst>
          </a:endParaRPr>
        </a:p>
      </dgm:t>
    </dgm:pt>
    <dgm:pt modelId="{84761F52-5C84-428A-8C8A-FDDC4739493D}" type="sibTrans" cxnId="{EE075B84-4233-40F5-9AA0-5B484F7C0860}">
      <dgm:prSet/>
      <dgm:spPr/>
      <dgm:t>
        <a:bodyPr/>
        <a:lstStyle/>
        <a:p>
          <a:endParaRPr lang="en-US" b="1" cap="none" spc="50">
            <a:ln w="0"/>
            <a:solidFill>
              <a:schemeClr val="bg2"/>
            </a:solidFill>
            <a:effectLst>
              <a:innerShdw blurRad="63500" dist="50800" dir="13500000">
                <a:srgbClr val="000000">
                  <a:alpha val="50000"/>
                </a:srgbClr>
              </a:innerShdw>
            </a:effectLst>
          </a:endParaRPr>
        </a:p>
      </dgm:t>
    </dgm:pt>
    <dgm:pt modelId="{B44CC969-7023-487B-8155-88686379F99B}">
      <dgm:prSet phldrT="[Text]"/>
      <dgm:spPr/>
      <dgm:t>
        <a:bodyPr/>
        <a:lstStyle/>
        <a:p>
          <a:r>
            <a:rPr lang="en-US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rPr>
            <a:t>Evaluate progress</a:t>
          </a:r>
          <a:endParaRPr lang="en-US" b="1" cap="none" spc="50" dirty="0">
            <a:ln w="0"/>
            <a:solidFill>
              <a:schemeClr val="bg2"/>
            </a:solidFill>
            <a:effectLst>
              <a:innerShdw blurRad="63500" dist="50800" dir="13500000">
                <a:srgbClr val="000000">
                  <a:alpha val="50000"/>
                </a:srgbClr>
              </a:innerShdw>
            </a:effectLst>
          </a:endParaRPr>
        </a:p>
      </dgm:t>
    </dgm:pt>
    <dgm:pt modelId="{564CA32D-B814-4831-86A8-CDF02C7840FD}" type="parTrans" cxnId="{76FFBC3B-7558-4B04-A1BD-9B87A0A8FA26}">
      <dgm:prSet/>
      <dgm:spPr/>
      <dgm:t>
        <a:bodyPr/>
        <a:lstStyle/>
        <a:p>
          <a:endParaRPr lang="en-US" b="1" cap="none" spc="50">
            <a:ln w="0"/>
            <a:solidFill>
              <a:schemeClr val="bg2"/>
            </a:solidFill>
            <a:effectLst>
              <a:innerShdw blurRad="63500" dist="50800" dir="13500000">
                <a:srgbClr val="000000">
                  <a:alpha val="50000"/>
                </a:srgbClr>
              </a:innerShdw>
            </a:effectLst>
          </a:endParaRPr>
        </a:p>
      </dgm:t>
    </dgm:pt>
    <dgm:pt modelId="{1940381A-A4D7-4670-9B02-8C0608906DB6}" type="sibTrans" cxnId="{76FFBC3B-7558-4B04-A1BD-9B87A0A8FA26}">
      <dgm:prSet/>
      <dgm:spPr/>
      <dgm:t>
        <a:bodyPr/>
        <a:lstStyle/>
        <a:p>
          <a:endParaRPr lang="en-US" b="1" cap="none" spc="50">
            <a:ln w="0"/>
            <a:solidFill>
              <a:schemeClr val="bg2"/>
            </a:solidFill>
            <a:effectLst>
              <a:innerShdw blurRad="63500" dist="50800" dir="13500000">
                <a:srgbClr val="000000">
                  <a:alpha val="50000"/>
                </a:srgbClr>
              </a:innerShdw>
            </a:effectLst>
          </a:endParaRPr>
        </a:p>
      </dgm:t>
    </dgm:pt>
    <dgm:pt modelId="{42ABD951-478D-4BE4-A924-667DB99CAAD1}">
      <dgm:prSet phldrT="[Text]"/>
      <dgm:spPr/>
      <dgm:t>
        <a:bodyPr/>
        <a:lstStyle/>
        <a:p>
          <a:r>
            <a:rPr lang="en-US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rPr>
            <a:t>Plan and Adapt</a:t>
          </a:r>
          <a:endParaRPr lang="en-US" b="1" cap="none" spc="50" dirty="0">
            <a:ln w="0"/>
            <a:solidFill>
              <a:schemeClr val="bg2"/>
            </a:solidFill>
            <a:effectLst>
              <a:innerShdw blurRad="63500" dist="50800" dir="13500000">
                <a:srgbClr val="000000">
                  <a:alpha val="50000"/>
                </a:srgbClr>
              </a:innerShdw>
            </a:effectLst>
          </a:endParaRPr>
        </a:p>
      </dgm:t>
    </dgm:pt>
    <dgm:pt modelId="{7DE496E4-7E34-494F-AB1F-A1511D944902}" type="parTrans" cxnId="{61A94C64-38A6-4953-9945-42E3C39263AA}">
      <dgm:prSet/>
      <dgm:spPr/>
      <dgm:t>
        <a:bodyPr/>
        <a:lstStyle/>
        <a:p>
          <a:endParaRPr lang="en-US" b="1" cap="none" spc="50">
            <a:ln w="0"/>
            <a:solidFill>
              <a:schemeClr val="bg2"/>
            </a:solidFill>
            <a:effectLst>
              <a:innerShdw blurRad="63500" dist="50800" dir="13500000">
                <a:srgbClr val="000000">
                  <a:alpha val="50000"/>
                </a:srgbClr>
              </a:innerShdw>
            </a:effectLst>
          </a:endParaRPr>
        </a:p>
      </dgm:t>
    </dgm:pt>
    <dgm:pt modelId="{D1AF6057-C33E-4CE2-87F0-6AF343BEB395}" type="sibTrans" cxnId="{61A94C64-38A6-4953-9945-42E3C39263AA}">
      <dgm:prSet/>
      <dgm:spPr/>
      <dgm:t>
        <a:bodyPr/>
        <a:lstStyle/>
        <a:p>
          <a:endParaRPr lang="en-US" b="1" cap="none" spc="50">
            <a:ln w="0"/>
            <a:solidFill>
              <a:schemeClr val="bg2"/>
            </a:solidFill>
            <a:effectLst>
              <a:innerShdw blurRad="63500" dist="50800" dir="13500000">
                <a:srgbClr val="000000">
                  <a:alpha val="50000"/>
                </a:srgbClr>
              </a:innerShdw>
            </a:effectLst>
          </a:endParaRPr>
        </a:p>
      </dgm:t>
    </dgm:pt>
    <dgm:pt modelId="{99F17AA4-1331-4F4D-839B-7646E6F76265}" type="pres">
      <dgm:prSet presAssocID="{1511921C-2BDA-4671-B730-FA78ECAA850A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9A41C60-8FF8-4CF8-969B-1EEDBAE962FB}" type="pres">
      <dgm:prSet presAssocID="{1511921C-2BDA-4671-B730-FA78ECAA850A}" presName="wedge1" presStyleLbl="node1" presStyleIdx="0" presStyleCnt="3"/>
      <dgm:spPr/>
      <dgm:t>
        <a:bodyPr/>
        <a:lstStyle/>
        <a:p>
          <a:endParaRPr lang="en-US"/>
        </a:p>
      </dgm:t>
    </dgm:pt>
    <dgm:pt modelId="{510163F6-C331-4DA5-A989-1CA76EF19CFA}" type="pres">
      <dgm:prSet presAssocID="{1511921C-2BDA-4671-B730-FA78ECAA850A}" presName="dummy1a" presStyleCnt="0"/>
      <dgm:spPr/>
      <dgm:t>
        <a:bodyPr/>
        <a:lstStyle/>
        <a:p>
          <a:endParaRPr lang="en-US"/>
        </a:p>
      </dgm:t>
    </dgm:pt>
    <dgm:pt modelId="{5923A39F-F2F0-4525-B018-04DF52EAD721}" type="pres">
      <dgm:prSet presAssocID="{1511921C-2BDA-4671-B730-FA78ECAA850A}" presName="dummy1b" presStyleCnt="0"/>
      <dgm:spPr/>
      <dgm:t>
        <a:bodyPr/>
        <a:lstStyle/>
        <a:p>
          <a:endParaRPr lang="en-US"/>
        </a:p>
      </dgm:t>
    </dgm:pt>
    <dgm:pt modelId="{336C25B0-CC32-452D-9314-0A09D0AC6606}" type="pres">
      <dgm:prSet presAssocID="{1511921C-2BDA-4671-B730-FA78ECAA850A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02598B-F483-4EBA-86FE-75D4033B1192}" type="pres">
      <dgm:prSet presAssocID="{1511921C-2BDA-4671-B730-FA78ECAA850A}" presName="wedge2" presStyleLbl="node1" presStyleIdx="1" presStyleCnt="3"/>
      <dgm:spPr/>
      <dgm:t>
        <a:bodyPr/>
        <a:lstStyle/>
        <a:p>
          <a:endParaRPr lang="en-US"/>
        </a:p>
      </dgm:t>
    </dgm:pt>
    <dgm:pt modelId="{D3CFA85B-5D10-4590-B80D-A8E7D2276763}" type="pres">
      <dgm:prSet presAssocID="{1511921C-2BDA-4671-B730-FA78ECAA850A}" presName="dummy2a" presStyleCnt="0"/>
      <dgm:spPr/>
      <dgm:t>
        <a:bodyPr/>
        <a:lstStyle/>
        <a:p>
          <a:endParaRPr lang="en-US"/>
        </a:p>
      </dgm:t>
    </dgm:pt>
    <dgm:pt modelId="{7CF6C65D-9DA9-4823-8473-AB641CD18761}" type="pres">
      <dgm:prSet presAssocID="{1511921C-2BDA-4671-B730-FA78ECAA850A}" presName="dummy2b" presStyleCnt="0"/>
      <dgm:spPr/>
      <dgm:t>
        <a:bodyPr/>
        <a:lstStyle/>
        <a:p>
          <a:endParaRPr lang="en-US"/>
        </a:p>
      </dgm:t>
    </dgm:pt>
    <dgm:pt modelId="{4E22CA27-5C93-49B8-BF04-FEF4D340C042}" type="pres">
      <dgm:prSet presAssocID="{1511921C-2BDA-4671-B730-FA78ECAA850A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932760-7A45-41B6-A841-947BC3A361D5}" type="pres">
      <dgm:prSet presAssocID="{1511921C-2BDA-4671-B730-FA78ECAA850A}" presName="wedge3" presStyleLbl="node1" presStyleIdx="2" presStyleCnt="3"/>
      <dgm:spPr/>
      <dgm:t>
        <a:bodyPr/>
        <a:lstStyle/>
        <a:p>
          <a:endParaRPr lang="en-US"/>
        </a:p>
      </dgm:t>
    </dgm:pt>
    <dgm:pt modelId="{72E055ED-A844-48F9-A220-AF0349919FB3}" type="pres">
      <dgm:prSet presAssocID="{1511921C-2BDA-4671-B730-FA78ECAA850A}" presName="dummy3a" presStyleCnt="0"/>
      <dgm:spPr/>
      <dgm:t>
        <a:bodyPr/>
        <a:lstStyle/>
        <a:p>
          <a:endParaRPr lang="en-US"/>
        </a:p>
      </dgm:t>
    </dgm:pt>
    <dgm:pt modelId="{2ABE1485-43E0-40FC-95D7-0E4ED1092BC7}" type="pres">
      <dgm:prSet presAssocID="{1511921C-2BDA-4671-B730-FA78ECAA850A}" presName="dummy3b" presStyleCnt="0"/>
      <dgm:spPr/>
      <dgm:t>
        <a:bodyPr/>
        <a:lstStyle/>
        <a:p>
          <a:endParaRPr lang="en-US"/>
        </a:p>
      </dgm:t>
    </dgm:pt>
    <dgm:pt modelId="{2C4A41CC-0D0A-4E37-93CF-24D6D26B6D53}" type="pres">
      <dgm:prSet presAssocID="{1511921C-2BDA-4671-B730-FA78ECAA850A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8F55CF-FC3A-4D5E-BDB8-0DC37DC2402A}" type="pres">
      <dgm:prSet presAssocID="{84761F52-5C84-428A-8C8A-FDDC4739493D}" presName="arrowWedge1" presStyleLbl="fgSibTrans2D1" presStyleIdx="0" presStyleCnt="3"/>
      <dgm:spPr/>
      <dgm:t>
        <a:bodyPr/>
        <a:lstStyle/>
        <a:p>
          <a:endParaRPr lang="en-US"/>
        </a:p>
      </dgm:t>
    </dgm:pt>
    <dgm:pt modelId="{B51242F8-56C4-425F-B4E2-83CB7D45A8E2}" type="pres">
      <dgm:prSet presAssocID="{1940381A-A4D7-4670-9B02-8C0608906DB6}" presName="arrowWedge2" presStyleLbl="fgSibTrans2D1" presStyleIdx="1" presStyleCnt="3"/>
      <dgm:spPr/>
      <dgm:t>
        <a:bodyPr/>
        <a:lstStyle/>
        <a:p>
          <a:endParaRPr lang="en-US"/>
        </a:p>
      </dgm:t>
    </dgm:pt>
    <dgm:pt modelId="{061971C3-BFF1-4012-8DFC-A1563298587F}" type="pres">
      <dgm:prSet presAssocID="{D1AF6057-C33E-4CE2-87F0-6AF343BEB395}" presName="arrowWedge3" presStyleLbl="fgSibTrans2D1" presStyleIdx="2" presStyleCnt="3"/>
      <dgm:spPr/>
      <dgm:t>
        <a:bodyPr/>
        <a:lstStyle/>
        <a:p>
          <a:endParaRPr lang="en-US"/>
        </a:p>
      </dgm:t>
    </dgm:pt>
  </dgm:ptLst>
  <dgm:cxnLst>
    <dgm:cxn modelId="{808ABEFD-C954-48C4-A9A8-90FFC9E80C33}" type="presOf" srcId="{B44CC969-7023-487B-8155-88686379F99B}" destId="{9402598B-F483-4EBA-86FE-75D4033B1192}" srcOrd="0" destOrd="0" presId="urn:microsoft.com/office/officeart/2005/8/layout/cycle8"/>
    <dgm:cxn modelId="{BEA0BDBB-3CBD-4F2D-9FDB-3C854149357C}" type="presOf" srcId="{555B6EAC-06F7-4B31-AA6D-4CDD54AC9468}" destId="{336C25B0-CC32-452D-9314-0A09D0AC6606}" srcOrd="1" destOrd="0" presId="urn:microsoft.com/office/officeart/2005/8/layout/cycle8"/>
    <dgm:cxn modelId="{EE075B84-4233-40F5-9AA0-5B484F7C0860}" srcId="{1511921C-2BDA-4671-B730-FA78ECAA850A}" destId="{555B6EAC-06F7-4B31-AA6D-4CDD54AC9468}" srcOrd="0" destOrd="0" parTransId="{E57A96DF-FADB-408B-825E-528BEF3BC516}" sibTransId="{84761F52-5C84-428A-8C8A-FDDC4739493D}"/>
    <dgm:cxn modelId="{3924BB35-7E13-4834-A0A9-394A783AD903}" type="presOf" srcId="{B44CC969-7023-487B-8155-88686379F99B}" destId="{4E22CA27-5C93-49B8-BF04-FEF4D340C042}" srcOrd="1" destOrd="0" presId="urn:microsoft.com/office/officeart/2005/8/layout/cycle8"/>
    <dgm:cxn modelId="{FFF8BE99-BE8E-4C63-8911-EDE1558B388B}" type="presOf" srcId="{1511921C-2BDA-4671-B730-FA78ECAA850A}" destId="{99F17AA4-1331-4F4D-839B-7646E6F76265}" srcOrd="0" destOrd="0" presId="urn:microsoft.com/office/officeart/2005/8/layout/cycle8"/>
    <dgm:cxn modelId="{76FFBC3B-7558-4B04-A1BD-9B87A0A8FA26}" srcId="{1511921C-2BDA-4671-B730-FA78ECAA850A}" destId="{B44CC969-7023-487B-8155-88686379F99B}" srcOrd="1" destOrd="0" parTransId="{564CA32D-B814-4831-86A8-CDF02C7840FD}" sibTransId="{1940381A-A4D7-4670-9B02-8C0608906DB6}"/>
    <dgm:cxn modelId="{61A94C64-38A6-4953-9945-42E3C39263AA}" srcId="{1511921C-2BDA-4671-B730-FA78ECAA850A}" destId="{42ABD951-478D-4BE4-A924-667DB99CAAD1}" srcOrd="2" destOrd="0" parTransId="{7DE496E4-7E34-494F-AB1F-A1511D944902}" sibTransId="{D1AF6057-C33E-4CE2-87F0-6AF343BEB395}"/>
    <dgm:cxn modelId="{DA5B4D5E-2C20-4B40-9353-7CF5529B7F58}" type="presOf" srcId="{42ABD951-478D-4BE4-A924-667DB99CAAD1}" destId="{2C4A41CC-0D0A-4E37-93CF-24D6D26B6D53}" srcOrd="1" destOrd="0" presId="urn:microsoft.com/office/officeart/2005/8/layout/cycle8"/>
    <dgm:cxn modelId="{D7655053-2F84-4AA6-95E5-A7572D9F7C06}" type="presOf" srcId="{42ABD951-478D-4BE4-A924-667DB99CAAD1}" destId="{0F932760-7A45-41B6-A841-947BC3A361D5}" srcOrd="0" destOrd="0" presId="urn:microsoft.com/office/officeart/2005/8/layout/cycle8"/>
    <dgm:cxn modelId="{7FB779AF-A8C1-4D0E-B530-1E6FEA1BC534}" type="presOf" srcId="{555B6EAC-06F7-4B31-AA6D-4CDD54AC9468}" destId="{59A41C60-8FF8-4CF8-969B-1EEDBAE962FB}" srcOrd="0" destOrd="0" presId="urn:microsoft.com/office/officeart/2005/8/layout/cycle8"/>
    <dgm:cxn modelId="{1B93FF48-BBC4-4ADC-92FC-F20256704759}" type="presParOf" srcId="{99F17AA4-1331-4F4D-839B-7646E6F76265}" destId="{59A41C60-8FF8-4CF8-969B-1EEDBAE962FB}" srcOrd="0" destOrd="0" presId="urn:microsoft.com/office/officeart/2005/8/layout/cycle8"/>
    <dgm:cxn modelId="{C8C9D565-F59B-4EFD-8E10-8A44EB3FF27F}" type="presParOf" srcId="{99F17AA4-1331-4F4D-839B-7646E6F76265}" destId="{510163F6-C331-4DA5-A989-1CA76EF19CFA}" srcOrd="1" destOrd="0" presId="urn:microsoft.com/office/officeart/2005/8/layout/cycle8"/>
    <dgm:cxn modelId="{6AA55D72-EF61-4BD1-91B6-4BE4D506ECE8}" type="presParOf" srcId="{99F17AA4-1331-4F4D-839B-7646E6F76265}" destId="{5923A39F-F2F0-4525-B018-04DF52EAD721}" srcOrd="2" destOrd="0" presId="urn:microsoft.com/office/officeart/2005/8/layout/cycle8"/>
    <dgm:cxn modelId="{EF4B99B6-EF72-4331-8BA8-F3AD4096359E}" type="presParOf" srcId="{99F17AA4-1331-4F4D-839B-7646E6F76265}" destId="{336C25B0-CC32-452D-9314-0A09D0AC6606}" srcOrd="3" destOrd="0" presId="urn:microsoft.com/office/officeart/2005/8/layout/cycle8"/>
    <dgm:cxn modelId="{05BFCAE5-30A0-4C07-9C81-1FC79B15A08D}" type="presParOf" srcId="{99F17AA4-1331-4F4D-839B-7646E6F76265}" destId="{9402598B-F483-4EBA-86FE-75D4033B1192}" srcOrd="4" destOrd="0" presId="urn:microsoft.com/office/officeart/2005/8/layout/cycle8"/>
    <dgm:cxn modelId="{BC25BF41-A024-481C-B220-0A6E0D6C1521}" type="presParOf" srcId="{99F17AA4-1331-4F4D-839B-7646E6F76265}" destId="{D3CFA85B-5D10-4590-B80D-A8E7D2276763}" srcOrd="5" destOrd="0" presId="urn:microsoft.com/office/officeart/2005/8/layout/cycle8"/>
    <dgm:cxn modelId="{A1AE3AD6-E0C9-4AD9-B3CB-9791ADE3B4E4}" type="presParOf" srcId="{99F17AA4-1331-4F4D-839B-7646E6F76265}" destId="{7CF6C65D-9DA9-4823-8473-AB641CD18761}" srcOrd="6" destOrd="0" presId="urn:microsoft.com/office/officeart/2005/8/layout/cycle8"/>
    <dgm:cxn modelId="{6784C327-FF0E-4240-B878-14762FF6F065}" type="presParOf" srcId="{99F17AA4-1331-4F4D-839B-7646E6F76265}" destId="{4E22CA27-5C93-49B8-BF04-FEF4D340C042}" srcOrd="7" destOrd="0" presId="urn:microsoft.com/office/officeart/2005/8/layout/cycle8"/>
    <dgm:cxn modelId="{60DD6769-89CB-402A-ACF0-8452A8A84E98}" type="presParOf" srcId="{99F17AA4-1331-4F4D-839B-7646E6F76265}" destId="{0F932760-7A45-41B6-A841-947BC3A361D5}" srcOrd="8" destOrd="0" presId="urn:microsoft.com/office/officeart/2005/8/layout/cycle8"/>
    <dgm:cxn modelId="{BC64C0AD-1A62-438D-BCC7-EDD5FB1A93BC}" type="presParOf" srcId="{99F17AA4-1331-4F4D-839B-7646E6F76265}" destId="{72E055ED-A844-48F9-A220-AF0349919FB3}" srcOrd="9" destOrd="0" presId="urn:microsoft.com/office/officeart/2005/8/layout/cycle8"/>
    <dgm:cxn modelId="{83581745-45D2-4C07-BE43-9AAD95125279}" type="presParOf" srcId="{99F17AA4-1331-4F4D-839B-7646E6F76265}" destId="{2ABE1485-43E0-40FC-95D7-0E4ED1092BC7}" srcOrd="10" destOrd="0" presId="urn:microsoft.com/office/officeart/2005/8/layout/cycle8"/>
    <dgm:cxn modelId="{6BD4CAA7-48A2-4796-ADB3-B48130FA5B30}" type="presParOf" srcId="{99F17AA4-1331-4F4D-839B-7646E6F76265}" destId="{2C4A41CC-0D0A-4E37-93CF-24D6D26B6D53}" srcOrd="11" destOrd="0" presId="urn:microsoft.com/office/officeart/2005/8/layout/cycle8"/>
    <dgm:cxn modelId="{9C9BE653-0EE9-4A0F-A437-2F058C274DB7}" type="presParOf" srcId="{99F17AA4-1331-4F4D-839B-7646E6F76265}" destId="{278F55CF-FC3A-4D5E-BDB8-0DC37DC2402A}" srcOrd="12" destOrd="0" presId="urn:microsoft.com/office/officeart/2005/8/layout/cycle8"/>
    <dgm:cxn modelId="{EF375BB1-CC7B-4FF3-B7A3-E3FF31F318B2}" type="presParOf" srcId="{99F17AA4-1331-4F4D-839B-7646E6F76265}" destId="{B51242F8-56C4-425F-B4E2-83CB7D45A8E2}" srcOrd="13" destOrd="0" presId="urn:microsoft.com/office/officeart/2005/8/layout/cycle8"/>
    <dgm:cxn modelId="{70B1BA8B-D87B-4BD4-84C9-08A4EDBB81D7}" type="presParOf" srcId="{99F17AA4-1331-4F4D-839B-7646E6F76265}" destId="{061971C3-BFF1-4012-8DFC-A1563298587F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FEFE6D-879A-4089-9F94-2975181AAB17}">
      <dsp:nvSpPr>
        <dsp:cNvPr id="0" name=""/>
        <dsp:cNvSpPr/>
      </dsp:nvSpPr>
      <dsp:spPr>
        <a:xfrm rot="5400000">
          <a:off x="6893187" y="-2815935"/>
          <a:ext cx="1092741" cy="7001937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Completed TMDL Implementation Plans  by watershed 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Future TMDLs </a:t>
          </a:r>
          <a:endParaRPr lang="en-US" sz="2000" kern="1200" dirty="0"/>
        </a:p>
      </dsp:txBody>
      <dsp:txXfrm rot="-5400000">
        <a:off x="3938590" y="192005"/>
        <a:ext cx="6948594" cy="986055"/>
      </dsp:txXfrm>
    </dsp:sp>
    <dsp:sp modelId="{79B88223-D08F-4347-9E4A-EAF59E4422B4}">
      <dsp:nvSpPr>
        <dsp:cNvPr id="0" name=""/>
        <dsp:cNvSpPr/>
      </dsp:nvSpPr>
      <dsp:spPr>
        <a:xfrm>
          <a:off x="0" y="2069"/>
          <a:ext cx="3938589" cy="1365927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66675" rIns="133350" bIns="6667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1. TMDLs of Baltimore County</a:t>
          </a:r>
          <a:endParaRPr lang="en-US" sz="3500" kern="1200" dirty="0"/>
        </a:p>
      </dsp:txBody>
      <dsp:txXfrm>
        <a:off x="66679" y="68748"/>
        <a:ext cx="3805231" cy="1232569"/>
      </dsp:txXfrm>
    </dsp:sp>
    <dsp:sp modelId="{D36BE6BB-AF94-476E-A399-C0C64003541E}">
      <dsp:nvSpPr>
        <dsp:cNvPr id="0" name=""/>
        <dsp:cNvSpPr/>
      </dsp:nvSpPr>
      <dsp:spPr>
        <a:xfrm rot="5400000">
          <a:off x="6893187" y="-1381712"/>
          <a:ext cx="1092741" cy="7001937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Timeline for meeting TMDL targets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Milestones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Reporting</a:t>
          </a:r>
          <a:endParaRPr lang="en-US" sz="2000" kern="1200" dirty="0"/>
        </a:p>
      </dsp:txBody>
      <dsp:txXfrm rot="-5400000">
        <a:off x="3938590" y="1626228"/>
        <a:ext cx="6948594" cy="986055"/>
      </dsp:txXfrm>
    </dsp:sp>
    <dsp:sp modelId="{1A848156-52C0-4831-89AE-FCFC40F9C511}">
      <dsp:nvSpPr>
        <dsp:cNvPr id="0" name=""/>
        <dsp:cNvSpPr/>
      </dsp:nvSpPr>
      <dsp:spPr>
        <a:xfrm>
          <a:off x="0" y="1436292"/>
          <a:ext cx="3938589" cy="1365927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66675" rIns="133350" bIns="6667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2. Timeline</a:t>
          </a:r>
          <a:endParaRPr lang="en-US" sz="3500" kern="1200" dirty="0"/>
        </a:p>
      </dsp:txBody>
      <dsp:txXfrm>
        <a:off x="66679" y="1502971"/>
        <a:ext cx="3805231" cy="1232569"/>
      </dsp:txXfrm>
    </dsp:sp>
    <dsp:sp modelId="{1BF54AD7-362D-4D9F-BA00-4F65D3101649}">
      <dsp:nvSpPr>
        <dsp:cNvPr id="0" name=""/>
        <dsp:cNvSpPr/>
      </dsp:nvSpPr>
      <dsp:spPr>
        <a:xfrm rot="5400000">
          <a:off x="6893187" y="52511"/>
          <a:ext cx="1092741" cy="7001937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Approach by pollutant type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Uncertainties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Monitoring by pollutant type</a:t>
          </a:r>
          <a:endParaRPr lang="en-US" sz="2000" kern="1200" dirty="0"/>
        </a:p>
      </dsp:txBody>
      <dsp:txXfrm rot="-5400000">
        <a:off x="3938590" y="3060452"/>
        <a:ext cx="6948594" cy="986055"/>
      </dsp:txXfrm>
    </dsp:sp>
    <dsp:sp modelId="{E05AF896-7F78-4340-9F44-69BB08673177}">
      <dsp:nvSpPr>
        <dsp:cNvPr id="0" name=""/>
        <dsp:cNvSpPr/>
      </dsp:nvSpPr>
      <dsp:spPr>
        <a:xfrm>
          <a:off x="0" y="2870516"/>
          <a:ext cx="3938589" cy="1365927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66675" rIns="133350" bIns="6667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3. Approach and Monitoring</a:t>
          </a:r>
          <a:endParaRPr lang="en-US" sz="3500" kern="1200" dirty="0"/>
        </a:p>
      </dsp:txBody>
      <dsp:txXfrm>
        <a:off x="66679" y="2937195"/>
        <a:ext cx="3805231" cy="123256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0E0665-0ED7-442D-A278-BA142F5AED79}">
      <dsp:nvSpPr>
        <dsp:cNvPr id="0" name=""/>
        <dsp:cNvSpPr/>
      </dsp:nvSpPr>
      <dsp:spPr>
        <a:xfrm>
          <a:off x="0" y="1184199"/>
          <a:ext cx="7341497" cy="1578933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21A54D-75B0-4F3C-9BF4-5E6FD8DBACD2}">
      <dsp:nvSpPr>
        <dsp:cNvPr id="0" name=""/>
        <dsp:cNvSpPr/>
      </dsp:nvSpPr>
      <dsp:spPr>
        <a:xfrm>
          <a:off x="3226" y="0"/>
          <a:ext cx="2129320" cy="15789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b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TMDL Implementation Plan Development</a:t>
          </a:r>
          <a:endParaRPr lang="en-US" sz="2000" kern="1200" dirty="0"/>
        </a:p>
      </dsp:txBody>
      <dsp:txXfrm>
        <a:off x="3226" y="0"/>
        <a:ext cx="2129320" cy="1578933"/>
      </dsp:txXfrm>
    </dsp:sp>
    <dsp:sp modelId="{B7C333EA-A075-4708-8CCF-AE90F2521BEE}">
      <dsp:nvSpPr>
        <dsp:cNvPr id="0" name=""/>
        <dsp:cNvSpPr/>
      </dsp:nvSpPr>
      <dsp:spPr>
        <a:xfrm>
          <a:off x="870520" y="1776299"/>
          <a:ext cx="394733" cy="39473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54FB63-6AB5-4B2F-B2EB-DD72C97B7D25}">
      <dsp:nvSpPr>
        <dsp:cNvPr id="0" name=""/>
        <dsp:cNvSpPr/>
      </dsp:nvSpPr>
      <dsp:spPr>
        <a:xfrm>
          <a:off x="2239013" y="2368399"/>
          <a:ext cx="2129320" cy="15789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Sediments and Nutrients by</a:t>
          </a:r>
          <a:endParaRPr lang="en-US" sz="2000" kern="1200" dirty="0"/>
        </a:p>
      </dsp:txBody>
      <dsp:txXfrm>
        <a:off x="2239013" y="2368399"/>
        <a:ext cx="2129320" cy="1578933"/>
      </dsp:txXfrm>
    </dsp:sp>
    <dsp:sp modelId="{57E2D722-EB42-47A1-BC5F-4583F6351827}">
      <dsp:nvSpPr>
        <dsp:cNvPr id="0" name=""/>
        <dsp:cNvSpPr/>
      </dsp:nvSpPr>
      <dsp:spPr>
        <a:xfrm>
          <a:off x="3106307" y="1776299"/>
          <a:ext cx="394733" cy="39473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5E334F-3AC9-4225-ADB0-87B862F47989}">
      <dsp:nvSpPr>
        <dsp:cNvPr id="0" name=""/>
        <dsp:cNvSpPr/>
      </dsp:nvSpPr>
      <dsp:spPr>
        <a:xfrm>
          <a:off x="4474800" y="0"/>
          <a:ext cx="2129320" cy="15789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b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Bacteria and Toxics by</a:t>
          </a:r>
          <a:endParaRPr lang="en-US" sz="2000" kern="1200" dirty="0"/>
        </a:p>
      </dsp:txBody>
      <dsp:txXfrm>
        <a:off x="4474800" y="0"/>
        <a:ext cx="2129320" cy="1578933"/>
      </dsp:txXfrm>
    </dsp:sp>
    <dsp:sp modelId="{29E9A4E3-5A80-4AEC-888D-45A9E86AEAC9}">
      <dsp:nvSpPr>
        <dsp:cNvPr id="0" name=""/>
        <dsp:cNvSpPr/>
      </dsp:nvSpPr>
      <dsp:spPr>
        <a:xfrm>
          <a:off x="5342093" y="1776299"/>
          <a:ext cx="394733" cy="39473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A41C60-8FF8-4CF8-969B-1EEDBAE962FB}">
      <dsp:nvSpPr>
        <dsp:cNvPr id="0" name=""/>
        <dsp:cNvSpPr/>
      </dsp:nvSpPr>
      <dsp:spPr>
        <a:xfrm>
          <a:off x="1212379" y="269757"/>
          <a:ext cx="3486099" cy="3486099"/>
        </a:xfrm>
        <a:prstGeom prst="pie">
          <a:avLst>
            <a:gd name="adj1" fmla="val 16200000"/>
            <a:gd name="adj2" fmla="val 1800000"/>
          </a:avLst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rPr>
            <a:t>Implement and Monitor</a:t>
          </a:r>
          <a:endParaRPr lang="en-US" sz="1700" b="1" kern="1200" cap="none" spc="50" dirty="0">
            <a:ln w="0"/>
            <a:solidFill>
              <a:schemeClr val="bg2"/>
            </a:solidFill>
            <a:effectLst>
              <a:innerShdw blurRad="63500" dist="50800" dir="13500000">
                <a:srgbClr val="000000">
                  <a:alpha val="50000"/>
                </a:srgbClr>
              </a:innerShdw>
            </a:effectLst>
          </a:endParaRPr>
        </a:p>
      </dsp:txBody>
      <dsp:txXfrm>
        <a:off x="3049637" y="1008478"/>
        <a:ext cx="1245035" cy="1037529"/>
      </dsp:txXfrm>
    </dsp:sp>
    <dsp:sp modelId="{9402598B-F483-4EBA-86FE-75D4033B1192}">
      <dsp:nvSpPr>
        <dsp:cNvPr id="0" name=""/>
        <dsp:cNvSpPr/>
      </dsp:nvSpPr>
      <dsp:spPr>
        <a:xfrm>
          <a:off x="1140582" y="394261"/>
          <a:ext cx="3486099" cy="3486099"/>
        </a:xfrm>
        <a:prstGeom prst="pie">
          <a:avLst>
            <a:gd name="adj1" fmla="val 1800000"/>
            <a:gd name="adj2" fmla="val 9000000"/>
          </a:avLst>
        </a:prstGeom>
        <a:solidFill>
          <a:schemeClr val="accent1">
            <a:shade val="80000"/>
            <a:hueOff val="97205"/>
            <a:satOff val="4140"/>
            <a:lumOff val="13115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rPr>
            <a:t>Evaluate progress</a:t>
          </a:r>
          <a:endParaRPr lang="en-US" sz="1700" b="1" kern="1200" cap="none" spc="50" dirty="0">
            <a:ln w="0"/>
            <a:solidFill>
              <a:schemeClr val="bg2"/>
            </a:solidFill>
            <a:effectLst>
              <a:innerShdw blurRad="63500" dist="50800" dir="13500000">
                <a:srgbClr val="000000">
                  <a:alpha val="50000"/>
                </a:srgbClr>
              </a:innerShdw>
            </a:effectLst>
          </a:endParaRPr>
        </a:p>
      </dsp:txBody>
      <dsp:txXfrm>
        <a:off x="1970606" y="2656076"/>
        <a:ext cx="1867553" cy="913026"/>
      </dsp:txXfrm>
    </dsp:sp>
    <dsp:sp modelId="{0F932760-7A45-41B6-A841-947BC3A361D5}">
      <dsp:nvSpPr>
        <dsp:cNvPr id="0" name=""/>
        <dsp:cNvSpPr/>
      </dsp:nvSpPr>
      <dsp:spPr>
        <a:xfrm>
          <a:off x="1068785" y="269757"/>
          <a:ext cx="3486099" cy="3486099"/>
        </a:xfrm>
        <a:prstGeom prst="pie">
          <a:avLst>
            <a:gd name="adj1" fmla="val 9000000"/>
            <a:gd name="adj2" fmla="val 16200000"/>
          </a:avLst>
        </a:prstGeom>
        <a:solidFill>
          <a:schemeClr val="accent1">
            <a:shade val="80000"/>
            <a:hueOff val="194410"/>
            <a:satOff val="8279"/>
            <a:lumOff val="2623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rPr>
            <a:t>Plan and Adapt</a:t>
          </a:r>
          <a:endParaRPr lang="en-US" sz="1700" b="1" kern="1200" cap="none" spc="50" dirty="0">
            <a:ln w="0"/>
            <a:solidFill>
              <a:schemeClr val="bg2"/>
            </a:solidFill>
            <a:effectLst>
              <a:innerShdw blurRad="63500" dist="50800" dir="13500000">
                <a:srgbClr val="000000">
                  <a:alpha val="50000"/>
                </a:srgbClr>
              </a:innerShdw>
            </a:effectLst>
          </a:endParaRPr>
        </a:p>
      </dsp:txBody>
      <dsp:txXfrm>
        <a:off x="1472592" y="1008478"/>
        <a:ext cx="1245035" cy="1037529"/>
      </dsp:txXfrm>
    </dsp:sp>
    <dsp:sp modelId="{278F55CF-FC3A-4D5E-BDB8-0DC37DC2402A}">
      <dsp:nvSpPr>
        <dsp:cNvPr id="0" name=""/>
        <dsp:cNvSpPr/>
      </dsp:nvSpPr>
      <dsp:spPr>
        <a:xfrm>
          <a:off x="996861" y="53951"/>
          <a:ext cx="3917712" cy="3917712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1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0600">
          <a:bevelT w="40600" h="2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51242F8-56C4-425F-B4E2-83CB7D45A8E2}">
      <dsp:nvSpPr>
        <dsp:cNvPr id="0" name=""/>
        <dsp:cNvSpPr/>
      </dsp:nvSpPr>
      <dsp:spPr>
        <a:xfrm>
          <a:off x="924776" y="178234"/>
          <a:ext cx="3917712" cy="3917712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1">
            <a:shade val="90000"/>
            <a:hueOff val="97209"/>
            <a:satOff val="497"/>
            <a:lumOff val="11695"/>
            <a:alphaOff val="0"/>
          </a:schemeClr>
        </a:solidFill>
        <a:ln>
          <a:noFill/>
        </a:ln>
        <a:effectLst/>
        <a:sp3d z="10600">
          <a:bevelT w="40600" h="2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61971C3-BFF1-4012-8DFC-A1563298587F}">
      <dsp:nvSpPr>
        <dsp:cNvPr id="0" name=""/>
        <dsp:cNvSpPr/>
      </dsp:nvSpPr>
      <dsp:spPr>
        <a:xfrm>
          <a:off x="852691" y="53951"/>
          <a:ext cx="3917712" cy="3917712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1">
            <a:shade val="90000"/>
            <a:hueOff val="194419"/>
            <a:satOff val="994"/>
            <a:lumOff val="23390"/>
            <a:alphaOff val="0"/>
          </a:schemeClr>
        </a:solidFill>
        <a:ln>
          <a:noFill/>
        </a:ln>
        <a:effectLst/>
        <a:sp3d z="10600">
          <a:bevelT w="40600" h="2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A4A6C1-96A5-4D29-ADB4-8A54BB141F5D}" type="datetimeFigureOut">
              <a:rPr lang="en-US" smtClean="0"/>
              <a:t>4/20/2015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320C14-1C09-4B18-8840-178AD13CEC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722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79AC98-F3DA-4A2C-81C9-EF07364BF71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7894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79AC98-F3DA-4A2C-81C9-EF07364BF719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3893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Turbidity</a:t>
            </a:r>
            <a:r>
              <a:rPr lang="en-US" baseline="0" dirty="0" smtClean="0"/>
              <a:t> Meters – Pilot is through a cost share with USGS</a:t>
            </a:r>
            <a:endParaRPr lang="en-US" dirty="0" smtClean="0"/>
          </a:p>
          <a:p>
            <a:r>
              <a:rPr lang="en-US" dirty="0" smtClean="0"/>
              <a:t>Turbidity Meters-</a:t>
            </a:r>
            <a:r>
              <a:rPr lang="en-US" baseline="0" dirty="0" smtClean="0"/>
              <a:t> may provide more consistent data collection than taking samples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79AC98-F3DA-4A2C-81C9-EF07364BF71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0350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Relative Contribution Tracking-</a:t>
            </a:r>
            <a:r>
              <a:rPr lang="en-US" baseline="0" dirty="0" smtClean="0"/>
              <a:t> Will work with MDE to develop this. Possibly at the beginning of each five year permit cycle.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79AC98-F3DA-4A2C-81C9-EF07364BF71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6307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AF761-14ED-4F8A-B7F7-177CA462D2F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CB6F39D4-9A70-4D3A-9FC6-AB5F43C08EE3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516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AF761-14ED-4F8A-B7F7-177CA462D2F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F39D4-9A70-4D3A-9FC6-AB5F43C08EE3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813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AF761-14ED-4F8A-B7F7-177CA462D2F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CB6F39D4-9A70-4D3A-9FC6-AB5F43C08EE3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3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AF761-14ED-4F8A-B7F7-177CA462D2F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F39D4-9A70-4D3A-9FC6-AB5F43C08EE3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3763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AF761-14ED-4F8A-B7F7-177CA462D2F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F39D4-9A70-4D3A-9FC6-AB5F43C08EE3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3305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AF761-14ED-4F8A-B7F7-177CA462D2F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F39D4-9A70-4D3A-9FC6-AB5F43C08EE3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868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AF761-14ED-4F8A-B7F7-177CA462D2F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F39D4-9A70-4D3A-9FC6-AB5F43C08EE3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26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AF761-14ED-4F8A-B7F7-177CA462D2F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F39D4-9A70-4D3A-9FC6-AB5F43C08EE3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8625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AF761-14ED-4F8A-B7F7-177CA462D2F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F39D4-9A70-4D3A-9FC6-AB5F43C08EE3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171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AF761-14ED-4F8A-B7F7-177CA462D2F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CB6F39D4-9A70-4D3A-9FC6-AB5F43C08EE3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303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AF761-14ED-4F8A-B7F7-177CA462D2F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CB6F39D4-9A70-4D3A-9FC6-AB5F43C08EE3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6810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AF761-14ED-4F8A-B7F7-177CA462D2F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CB6F39D4-9A70-4D3A-9FC6-AB5F43C08EE3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72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72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767468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AF761-14ED-4F8A-B7F7-177CA462D2F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CB6F39D4-9A70-4D3A-9FC6-AB5F43C08EE3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3847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AF761-14ED-4F8A-B7F7-177CA462D2F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F39D4-9A70-4D3A-9FC6-AB5F43C08EE3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1417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AF761-14ED-4F8A-B7F7-177CA462D2F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F39D4-9A70-4D3A-9FC6-AB5F43C08EE3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03494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AF761-14ED-4F8A-B7F7-177CA462D2F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F39D4-9A70-4D3A-9FC6-AB5F43C08EE3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3812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A63AF761-14ED-4F8A-B7F7-177CA462D2F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CB6F39D4-9A70-4D3A-9FC6-AB5F43C08EE3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065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966E8-DCA0-42DE-A10D-4868BED7587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F7DFB-4023-4036-BB09-7E1973D8C31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9214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966E8-DCA0-42DE-A10D-4868BED7587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F7DFB-4023-4036-BB09-7E1973D8C31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0219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966E8-DCA0-42DE-A10D-4868BED7587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F7DFB-4023-4036-BB09-7E1973D8C31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4713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966E8-DCA0-42DE-A10D-4868BED7587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F7DFB-4023-4036-BB09-7E1973D8C31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5661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966E8-DCA0-42DE-A10D-4868BED7587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F7DFB-4023-4036-BB09-7E1973D8C31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2969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966E8-DCA0-42DE-A10D-4868BED7587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F7DFB-4023-4036-BB09-7E1973D8C31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397482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966E8-DCA0-42DE-A10D-4868BED7587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F7DFB-4023-4036-BB09-7E1973D8C31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94215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966E8-DCA0-42DE-A10D-4868BED7587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F7DFB-4023-4036-BB09-7E1973D8C31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5615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966E8-DCA0-42DE-A10D-4868BED7587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F7DFB-4023-4036-BB09-7E1973D8C31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6365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966E8-DCA0-42DE-A10D-4868BED7587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F7DFB-4023-4036-BB09-7E1973D8C31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356926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966E8-DCA0-42DE-A10D-4868BED7587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F7DFB-4023-4036-BB09-7E1973D8C31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50646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uttons Grow and Turn on Path">
    <p:bg>
      <p:bgPr>
        <a:gradFill rotWithShape="1">
          <a:gsLst>
            <a:gs pos="0">
              <a:srgbClr val="FFFFFF"/>
            </a:gs>
            <a:gs pos="100000">
              <a:srgbClr val="D9D9D9"/>
            </a:gs>
          </a:gsLst>
          <a:lin ang="135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/>
          <p:nvPr userDrawn="1"/>
        </p:nvSpPr>
        <p:spPr>
          <a:xfrm>
            <a:off x="-1" y="0"/>
            <a:ext cx="5227675" cy="6857999"/>
          </a:xfrm>
          <a:custGeom>
            <a:avLst/>
            <a:gdLst>
              <a:gd name="connsiteX0" fmla="*/ 10391 w 5552210"/>
              <a:gd name="connsiteY0" fmla="*/ 0 h 7602682"/>
              <a:gd name="connsiteX1" fmla="*/ 72736 w 5552210"/>
              <a:gd name="connsiteY1" fmla="*/ 51955 h 7602682"/>
              <a:gd name="connsiteX2" fmla="*/ 3574473 w 5552210"/>
              <a:gd name="connsiteY2" fmla="*/ 2545773 h 7602682"/>
              <a:gd name="connsiteX3" fmla="*/ 4956464 w 5552210"/>
              <a:gd name="connsiteY3" fmla="*/ 6878782 h 7602682"/>
              <a:gd name="connsiteX4" fmla="*/ 0 w 5552210"/>
              <a:gd name="connsiteY4" fmla="*/ 6889173 h 7602682"/>
              <a:gd name="connsiteX0" fmla="*/ 10391 w 5552210"/>
              <a:gd name="connsiteY0" fmla="*/ 0 h 7602682"/>
              <a:gd name="connsiteX1" fmla="*/ 72736 w 5552210"/>
              <a:gd name="connsiteY1" fmla="*/ 51955 h 7602682"/>
              <a:gd name="connsiteX2" fmla="*/ 3574473 w 5552210"/>
              <a:gd name="connsiteY2" fmla="*/ 2545773 h 7602682"/>
              <a:gd name="connsiteX3" fmla="*/ 4956464 w 5552210"/>
              <a:gd name="connsiteY3" fmla="*/ 6878782 h 7602682"/>
              <a:gd name="connsiteX4" fmla="*/ 0 w 5552210"/>
              <a:gd name="connsiteY4" fmla="*/ 6889173 h 7602682"/>
              <a:gd name="connsiteX0" fmla="*/ 10391 w 5552210"/>
              <a:gd name="connsiteY0" fmla="*/ 0 h 7602682"/>
              <a:gd name="connsiteX1" fmla="*/ 72736 w 5552210"/>
              <a:gd name="connsiteY1" fmla="*/ 51955 h 7602682"/>
              <a:gd name="connsiteX2" fmla="*/ 3574473 w 5552210"/>
              <a:gd name="connsiteY2" fmla="*/ 2545773 h 7602682"/>
              <a:gd name="connsiteX3" fmla="*/ 4956464 w 5552210"/>
              <a:gd name="connsiteY3" fmla="*/ 6878782 h 7602682"/>
              <a:gd name="connsiteX4" fmla="*/ 0 w 5552210"/>
              <a:gd name="connsiteY4" fmla="*/ 6889173 h 7602682"/>
              <a:gd name="connsiteX0" fmla="*/ 10391 w 5552210"/>
              <a:gd name="connsiteY0" fmla="*/ 0 h 7602682"/>
              <a:gd name="connsiteX1" fmla="*/ 72736 w 5552210"/>
              <a:gd name="connsiteY1" fmla="*/ 51955 h 7602682"/>
              <a:gd name="connsiteX2" fmla="*/ 3574473 w 5552210"/>
              <a:gd name="connsiteY2" fmla="*/ 2545773 h 7602682"/>
              <a:gd name="connsiteX3" fmla="*/ 4956464 w 5552210"/>
              <a:gd name="connsiteY3" fmla="*/ 6878782 h 7602682"/>
              <a:gd name="connsiteX4" fmla="*/ 0 w 5552210"/>
              <a:gd name="connsiteY4" fmla="*/ 6889173 h 7602682"/>
              <a:gd name="connsiteX5" fmla="*/ 10391 w 5552210"/>
              <a:gd name="connsiteY5" fmla="*/ 0 h 7602682"/>
              <a:gd name="connsiteX0" fmla="*/ 10391 w 5552210"/>
              <a:gd name="connsiteY0" fmla="*/ 0 h 6889173"/>
              <a:gd name="connsiteX1" fmla="*/ 72736 w 5552210"/>
              <a:gd name="connsiteY1" fmla="*/ 51955 h 6889173"/>
              <a:gd name="connsiteX2" fmla="*/ 3574473 w 5552210"/>
              <a:gd name="connsiteY2" fmla="*/ 2545773 h 6889173"/>
              <a:gd name="connsiteX3" fmla="*/ 4956464 w 5552210"/>
              <a:gd name="connsiteY3" fmla="*/ 6878782 h 6889173"/>
              <a:gd name="connsiteX4" fmla="*/ 0 w 5552210"/>
              <a:gd name="connsiteY4" fmla="*/ 6889173 h 6889173"/>
              <a:gd name="connsiteX5" fmla="*/ 10391 w 5552210"/>
              <a:gd name="connsiteY5" fmla="*/ 0 h 6889173"/>
              <a:gd name="connsiteX0" fmla="*/ 10391 w 4968587"/>
              <a:gd name="connsiteY0" fmla="*/ 0 h 6889173"/>
              <a:gd name="connsiteX1" fmla="*/ 72736 w 4968587"/>
              <a:gd name="connsiteY1" fmla="*/ 51955 h 6889173"/>
              <a:gd name="connsiteX2" fmla="*/ 4956464 w 4968587"/>
              <a:gd name="connsiteY2" fmla="*/ 6878782 h 6889173"/>
              <a:gd name="connsiteX3" fmla="*/ 0 w 4968587"/>
              <a:gd name="connsiteY3" fmla="*/ 6889173 h 6889173"/>
              <a:gd name="connsiteX4" fmla="*/ 10391 w 4968587"/>
              <a:gd name="connsiteY4" fmla="*/ 0 h 6889173"/>
              <a:gd name="connsiteX0" fmla="*/ 10391 w 4956464"/>
              <a:gd name="connsiteY0" fmla="*/ 0 h 6889173"/>
              <a:gd name="connsiteX1" fmla="*/ 4956464 w 4956464"/>
              <a:gd name="connsiteY1" fmla="*/ 6878782 h 6889173"/>
              <a:gd name="connsiteX2" fmla="*/ 0 w 4956464"/>
              <a:gd name="connsiteY2" fmla="*/ 6889173 h 6889173"/>
              <a:gd name="connsiteX3" fmla="*/ 10391 w 4956464"/>
              <a:gd name="connsiteY3" fmla="*/ 0 h 6889173"/>
              <a:gd name="connsiteX0" fmla="*/ 10391 w 4956464"/>
              <a:gd name="connsiteY0" fmla="*/ 0 h 6889173"/>
              <a:gd name="connsiteX1" fmla="*/ 4956464 w 4956464"/>
              <a:gd name="connsiteY1" fmla="*/ 6878782 h 6889173"/>
              <a:gd name="connsiteX2" fmla="*/ 0 w 4956464"/>
              <a:gd name="connsiteY2" fmla="*/ 6889173 h 6889173"/>
              <a:gd name="connsiteX3" fmla="*/ 10391 w 4956464"/>
              <a:gd name="connsiteY3" fmla="*/ 0 h 6889173"/>
              <a:gd name="connsiteX0" fmla="*/ 10391 w 4956464"/>
              <a:gd name="connsiteY0" fmla="*/ 0 h 6889173"/>
              <a:gd name="connsiteX1" fmla="*/ 4956464 w 4956464"/>
              <a:gd name="connsiteY1" fmla="*/ 6878782 h 6889173"/>
              <a:gd name="connsiteX2" fmla="*/ 0 w 4956464"/>
              <a:gd name="connsiteY2" fmla="*/ 6889173 h 6889173"/>
              <a:gd name="connsiteX3" fmla="*/ 10391 w 4956464"/>
              <a:gd name="connsiteY3" fmla="*/ 0 h 6889173"/>
              <a:gd name="connsiteX0" fmla="*/ 10391 w 4956464"/>
              <a:gd name="connsiteY0" fmla="*/ 0 h 6889173"/>
              <a:gd name="connsiteX1" fmla="*/ 4956464 w 4956464"/>
              <a:gd name="connsiteY1" fmla="*/ 6878782 h 6889173"/>
              <a:gd name="connsiteX2" fmla="*/ 0 w 4956464"/>
              <a:gd name="connsiteY2" fmla="*/ 6889173 h 6889173"/>
              <a:gd name="connsiteX3" fmla="*/ 10391 w 4956464"/>
              <a:gd name="connsiteY3" fmla="*/ 0 h 6889173"/>
              <a:gd name="connsiteX0" fmla="*/ 10391 w 4956464"/>
              <a:gd name="connsiteY0" fmla="*/ 0 h 6889173"/>
              <a:gd name="connsiteX1" fmla="*/ 4956464 w 4956464"/>
              <a:gd name="connsiteY1" fmla="*/ 6878782 h 6889173"/>
              <a:gd name="connsiteX2" fmla="*/ 0 w 4956464"/>
              <a:gd name="connsiteY2" fmla="*/ 6889173 h 6889173"/>
              <a:gd name="connsiteX3" fmla="*/ 10391 w 4956464"/>
              <a:gd name="connsiteY3" fmla="*/ 0 h 6889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956464" h="6889173">
                <a:moveTo>
                  <a:pt x="10391" y="0"/>
                </a:moveTo>
                <a:cubicBezTo>
                  <a:pt x="3352800" y="1236518"/>
                  <a:pt x="4426528" y="4305300"/>
                  <a:pt x="4956464" y="6878782"/>
                </a:cubicBezTo>
                <a:lnTo>
                  <a:pt x="0" y="6889173"/>
                </a:lnTo>
                <a:cubicBezTo>
                  <a:pt x="3464" y="4592782"/>
                  <a:pt x="6927" y="2296391"/>
                  <a:pt x="1039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966E8-DCA0-42DE-A10D-4868BED7587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F7DFB-4023-4036-BB09-7E1973D8C31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ext Placeholder 1"/>
          <p:cNvSpPr>
            <a:spLocks noGrp="1"/>
          </p:cNvSpPr>
          <p:nvPr>
            <p:ph type="body" sz="quarter" idx="14"/>
          </p:nvPr>
        </p:nvSpPr>
        <p:spPr>
          <a:xfrm>
            <a:off x="2961952" y="838200"/>
            <a:ext cx="6017525" cy="430887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2pPr>
            <a:lvl3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3pPr>
            <a:lvl4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4pPr>
            <a:lvl5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5pPr>
            <a:lvl6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6pPr>
            <a:lvl7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7pPr>
            <a:lvl8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8pPr>
            <a:lvl9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Picture Placeholder 6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1494606" y="609600"/>
            <a:ext cx="1097280" cy="1097280"/>
          </a:xfrm>
          <a:prstGeom prst="ellipse">
            <a:avLst/>
          </a:prstGeom>
          <a:noFill/>
          <a:effectLst>
            <a:outerShdw blurRad="127000" dist="127000" dir="8460000" algn="tr" rotWithShape="0">
              <a:prstClr val="black">
                <a:alpha val="23000"/>
              </a:prstClr>
            </a:outerShdw>
          </a:effectLst>
          <a:scene3d>
            <a:camera prst="orthographicFront"/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/>
            </a:lvl1pPr>
          </a:lstStyle>
          <a:p>
            <a:r>
              <a:rPr lang="en-US" dirty="0" smtClean="0"/>
              <a:t>Picture</a:t>
            </a:r>
            <a:endParaRPr lang="en-US" dirty="0"/>
          </a:p>
        </p:txBody>
      </p:sp>
      <p:sp>
        <p:nvSpPr>
          <p:cNvPr id="10" name="Text Placeholder 1"/>
          <p:cNvSpPr>
            <a:spLocks noGrp="1"/>
          </p:cNvSpPr>
          <p:nvPr>
            <p:ph type="body" sz="quarter" idx="15"/>
          </p:nvPr>
        </p:nvSpPr>
        <p:spPr>
          <a:xfrm>
            <a:off x="4215384" y="2057400"/>
            <a:ext cx="6016752" cy="430887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2pPr>
            <a:lvl3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3pPr>
            <a:lvl4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4pPr>
            <a:lvl5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5pPr>
            <a:lvl6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6pPr>
            <a:lvl7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7pPr>
            <a:lvl8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8pPr>
            <a:lvl9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Picture Placeholder 6"/>
          <p:cNvSpPr>
            <a:spLocks noGrp="1" noChangeAspect="1"/>
          </p:cNvSpPr>
          <p:nvPr>
            <p:ph type="pic" sz="quarter" idx="16" hasCustomPrompt="1"/>
          </p:nvPr>
        </p:nvSpPr>
        <p:spPr>
          <a:xfrm>
            <a:off x="2756261" y="1828800"/>
            <a:ext cx="1097280" cy="1097280"/>
          </a:xfrm>
          <a:prstGeom prst="ellipse">
            <a:avLst/>
          </a:prstGeom>
          <a:noFill/>
          <a:effectLst>
            <a:outerShdw blurRad="127000" dist="127000" dir="8460000" algn="tr" rotWithShape="0">
              <a:prstClr val="black">
                <a:alpha val="23000"/>
              </a:prstClr>
            </a:outerShdw>
          </a:effectLst>
          <a:scene3d>
            <a:camera prst="orthographicFront"/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/>
            </a:lvl1pPr>
          </a:lstStyle>
          <a:p>
            <a:r>
              <a:rPr lang="en-US" dirty="0" smtClean="0"/>
              <a:t>Picture</a:t>
            </a:r>
            <a:endParaRPr lang="en-US" dirty="0"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7"/>
          </p:nvPr>
        </p:nvSpPr>
        <p:spPr>
          <a:xfrm>
            <a:off x="5047488" y="3352800"/>
            <a:ext cx="6016752" cy="430887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2pPr>
            <a:lvl3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3pPr>
            <a:lvl4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4pPr>
            <a:lvl5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5pPr>
            <a:lvl6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6pPr>
            <a:lvl7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7pPr>
            <a:lvl8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8pPr>
            <a:lvl9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Picture Placeholder 6"/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3581400" y="3200400"/>
            <a:ext cx="1097280" cy="1097280"/>
          </a:xfrm>
          <a:prstGeom prst="ellipse">
            <a:avLst/>
          </a:prstGeom>
          <a:noFill/>
          <a:effectLst>
            <a:outerShdw blurRad="127000" dist="127000" dir="8460000" algn="tr" rotWithShape="0">
              <a:prstClr val="black">
                <a:alpha val="23000"/>
              </a:prstClr>
            </a:outerShdw>
          </a:effectLst>
          <a:scene3d>
            <a:camera prst="orthographicFront"/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/>
            </a:lvl1pPr>
          </a:lstStyle>
          <a:p>
            <a:r>
              <a:rPr lang="en-US" dirty="0" smtClean="0"/>
              <a:t>Picture</a:t>
            </a:r>
            <a:endParaRPr lang="en-US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9"/>
          </p:nvPr>
        </p:nvSpPr>
        <p:spPr>
          <a:xfrm>
            <a:off x="5806440" y="4846320"/>
            <a:ext cx="6016752" cy="430887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2pPr>
            <a:lvl3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3pPr>
            <a:lvl4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4pPr>
            <a:lvl5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5pPr>
            <a:lvl6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6pPr>
            <a:lvl7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7pPr>
            <a:lvl8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8pPr>
            <a:lvl9pPr marL="0" indent="0">
              <a:lnSpc>
                <a:spcPct val="100000"/>
              </a:lnSpc>
              <a:spcBef>
                <a:spcPts val="0"/>
              </a:spcBef>
              <a:buNone/>
              <a:defRPr sz="2200">
                <a:solidFill>
                  <a:srgbClr val="7F7F7F"/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Picture Placeholder 6"/>
          <p:cNvSpPr>
            <a:spLocks noGrp="1" noChangeAspect="1"/>
          </p:cNvSpPr>
          <p:nvPr>
            <p:ph type="pic" sz="quarter" idx="20" hasCustomPrompt="1"/>
          </p:nvPr>
        </p:nvSpPr>
        <p:spPr>
          <a:xfrm>
            <a:off x="4341220" y="4690872"/>
            <a:ext cx="1097280" cy="1097280"/>
          </a:xfrm>
          <a:prstGeom prst="ellipse">
            <a:avLst/>
          </a:prstGeom>
          <a:noFill/>
          <a:effectLst>
            <a:outerShdw blurRad="127000" dist="127000" dir="8460000" algn="tr" rotWithShape="0">
              <a:prstClr val="black">
                <a:alpha val="23000"/>
              </a:prstClr>
            </a:outerShdw>
          </a:effectLst>
          <a:scene3d>
            <a:camera prst="orthographicFront"/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/>
            </a:lvl1pPr>
          </a:lstStyle>
          <a:p>
            <a:r>
              <a:rPr lang="en-US" dirty="0" smtClean="0"/>
              <a:t>Picture</a:t>
            </a:r>
            <a:endParaRPr lang="en-US" dirty="0"/>
          </a:p>
        </p:txBody>
      </p:sp>
      <p:sp>
        <p:nvSpPr>
          <p:cNvPr id="16" name="Instructions"/>
          <p:cNvSpPr/>
          <p:nvPr userDrawn="1"/>
        </p:nvSpPr>
        <p:spPr>
          <a:xfrm>
            <a:off x="12401958" y="10886"/>
            <a:ext cx="1853340" cy="6847114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600"/>
              </a:spcBef>
            </a:pPr>
            <a:r>
              <a:rPr lang="en-US" sz="15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Edit the text with your own short phrases. </a:t>
            </a:r>
          </a:p>
          <a:p>
            <a:pPr>
              <a:spcBef>
                <a:spcPts val="600"/>
              </a:spcBef>
            </a:pPr>
            <a:r>
              <a:rPr lang="en-US" sz="15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To change a sample image, select a picture and delete it. Now click the Pictures icon in each placeholder to insert your own images.</a:t>
            </a:r>
          </a:p>
          <a:p>
            <a:pPr>
              <a:spcBef>
                <a:spcPts val="600"/>
              </a:spcBef>
            </a:pPr>
            <a:r>
              <a:rPr lang="en-US" sz="15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The animation is already done for you; just copy and paste the slide into your existing presentation.</a:t>
            </a:r>
          </a:p>
          <a:p>
            <a:pPr>
              <a:spcBef>
                <a:spcPts val="600"/>
              </a:spcBef>
              <a:defRPr/>
            </a:pPr>
            <a:r>
              <a:rPr lang="en-US" sz="15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Sample pictures courtesy of Bill Staples.</a:t>
            </a:r>
          </a:p>
        </p:txBody>
      </p:sp>
    </p:spTree>
    <p:extLst>
      <p:ext uri="{BB962C8B-B14F-4D97-AF65-F5344CB8AC3E}">
        <p14:creationId xmlns:p14="http://schemas.microsoft.com/office/powerpoint/2010/main" val="4000830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2.77556E-17 C 0.08333 0.12338 0.12409 0.20185 0.17031 0.35532 C 0.21771 0.51736 0.26002 0.8213 0.28515 0.97199 " pathEditMode="relative" rAng="0" ptsTypes="AAA">
                                      <p:cBhvr>
                                        <p:cTn id="12" dur="1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58" y="48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2.22222E-6 C 0.0487 0.10208 0.07266 0.16713 0.09987 0.29444 C 0.12774 0.4287 0.15248 0.68078 0.16732 0.80602 " pathEditMode="relative" rAng="0" ptsTypes="AAA">
                                      <p:cBhvr>
                                        <p:cTn id="25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59" y="4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2.22222E-6 C 0.02891 0.07592 0.0431 0.1243 0.05938 0.21921 C 0.07591 0.31921 0.09063 0.50694 0.09961 0.60023 " pathEditMode="relative" rAng="0" ptsTypes="AAA">
                                      <p:cBhvr>
                                        <p:cTn id="38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74" y="3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8629E-18 1.11111E-6 C 0.01107 0.05 0.01641 0.08194 0.02266 0.14491 C 0.0293 0.21134 0.03503 0.33565 0.0388 0.39768 " pathEditMode="relative" rAng="0" ptsTypes="AAA">
                                      <p:cBhvr>
                                        <p:cTn id="51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0" y="19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/>
      <p:bldP spid="7" grpId="1"/>
      <p:bldP spid="10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/>
      <p:bldP spid="11" grpId="1"/>
      <p:bldP spid="12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/>
      <p:bldP spid="13" grpId="1"/>
      <p:bldP spid="14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/>
      <p:bldP spid="15" grpId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AF761-14ED-4F8A-B7F7-177CA462D2F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6F39D4-9A70-4D3A-9FC6-AB5F43C08EE3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3284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/>
            </a:gs>
            <a:gs pos="100000">
              <a:schemeClr val="bg1">
                <a:lumMod val="85000"/>
              </a:schemeClr>
            </a:gs>
          </a:gsLst>
          <a:lin ang="135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966E8-DCA0-42DE-A10D-4868BED7587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CF7DFB-4023-4036-BB09-7E1973D8C31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472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altimorecountymd.gov/Agencies/environment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2.e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092" y="2733709"/>
            <a:ext cx="8695364" cy="1373070"/>
          </a:xfrm>
        </p:spPr>
        <p:txBody>
          <a:bodyPr/>
          <a:lstStyle/>
          <a:p>
            <a:r>
              <a:rPr lang="en-US" sz="4400" dirty="0" smtClean="0"/>
              <a:t>Total Maximum Daily Load Implementation Plans</a:t>
            </a:r>
            <a:endParaRPr lang="en-US" sz="4400" dirty="0"/>
          </a:p>
        </p:txBody>
      </p:sp>
      <p:sp>
        <p:nvSpPr>
          <p:cNvPr id="4" name="TextBox 3"/>
          <p:cNvSpPr txBox="1"/>
          <p:nvPr/>
        </p:nvSpPr>
        <p:spPr>
          <a:xfrm>
            <a:off x="5292761" y="5990576"/>
            <a:ext cx="53881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white"/>
                </a:solidFill>
              </a:rPr>
              <a:t>Baltimore County Department of Environmental Protection and Sustainability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0943" y="5300158"/>
            <a:ext cx="1336749" cy="1336749"/>
          </a:xfrm>
          <a:prstGeom prst="rect">
            <a:avLst/>
          </a:prstGeom>
        </p:spPr>
      </p:pic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93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4167559945"/>
              </p:ext>
            </p:extLst>
          </p:nvPr>
        </p:nvGraphicFramePr>
        <p:xfrm>
          <a:off x="451821" y="2280621"/>
          <a:ext cx="10940527" cy="42385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Presentation Outline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3604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TMDL Implementation Plans in Baltimore County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022438"/>
            <a:ext cx="9818754" cy="1491943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22 TMDL Implementation Plans </a:t>
            </a:r>
            <a:r>
              <a:rPr lang="en-US" sz="1900" dirty="0" smtClean="0"/>
              <a:t>(In review by MDE and EPA Region 3)</a:t>
            </a:r>
          </a:p>
          <a:p>
            <a:r>
              <a:rPr lang="en-US" sz="2600" dirty="0"/>
              <a:t>3</a:t>
            </a:r>
            <a:r>
              <a:rPr lang="en-US" sz="2600" dirty="0" smtClean="0"/>
              <a:t> Plans In Development</a:t>
            </a:r>
          </a:p>
          <a:p>
            <a:pPr lvl="1"/>
            <a:r>
              <a:rPr lang="en-US" sz="2200" dirty="0" smtClean="0"/>
              <a:t>Liberty Reservoir Phosphorus and Sediment</a:t>
            </a:r>
          </a:p>
          <a:p>
            <a:pPr lvl="1"/>
            <a:r>
              <a:rPr lang="en-US" dirty="0" smtClean="0"/>
              <a:t>Trash TMDL Implementation Plan in Development </a:t>
            </a:r>
            <a:r>
              <a:rPr lang="en-US" sz="1400" dirty="0" smtClean="0"/>
              <a:t>(</a:t>
            </a:r>
            <a:r>
              <a:rPr lang="en-US" sz="1400" dirty="0" err="1" smtClean="0"/>
              <a:t>Gwynns</a:t>
            </a:r>
            <a:r>
              <a:rPr lang="en-US" sz="1400" dirty="0" smtClean="0"/>
              <a:t> Falls and Jones Falls)</a:t>
            </a:r>
            <a:endParaRPr lang="en-US" sz="14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6329799"/>
              </p:ext>
            </p:extLst>
          </p:nvPr>
        </p:nvGraphicFramePr>
        <p:xfrm>
          <a:off x="247425" y="3796353"/>
          <a:ext cx="11521440" cy="267208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1440180"/>
                <a:gridCol w="1440180"/>
                <a:gridCol w="1440180"/>
                <a:gridCol w="1440180"/>
                <a:gridCol w="1440180"/>
                <a:gridCol w="1440180"/>
                <a:gridCol w="1440180"/>
                <a:gridCol w="144018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Prettyboy</a:t>
                      </a:r>
                      <a:r>
                        <a:rPr lang="en-US" dirty="0" smtClean="0"/>
                        <a:t> Reservoir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Loch Raven Reservoir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Liberty Reservoir </a:t>
                      </a:r>
                      <a:r>
                        <a:rPr lang="en-US" sz="1200" dirty="0" smtClean="0"/>
                        <a:t>(Phosphorus</a:t>
                      </a:r>
                      <a:r>
                        <a:rPr lang="en-US" sz="1200" baseline="0" dirty="0" smtClean="0"/>
                        <a:t> and Sediment </a:t>
                      </a:r>
                      <a:r>
                        <a:rPr lang="en-US" sz="1200" dirty="0" smtClean="0"/>
                        <a:t>in development)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Lower North Branch</a:t>
                      </a:r>
                      <a:r>
                        <a:rPr lang="en-US" baseline="0" dirty="0" smtClean="0"/>
                        <a:t> Patapsco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Gwynns</a:t>
                      </a:r>
                      <a:r>
                        <a:rPr lang="en-US" dirty="0" smtClean="0"/>
                        <a:t> Falls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Jones Falls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Back River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Baltimore Harbor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Phosphorus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Phosphorus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Phosphorus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Bacteria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Bacteria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Bacteria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Nutrients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Nutrients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Bacteria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Sediment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Sediment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Sediment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Sediment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Sediment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Bacteria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PCBs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Mercury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Bacteria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Bacteria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PCBs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PCBs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Chlordane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Mercury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Chlordane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294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All Sediment and Nutrient TMDL Implementation Plans are consistent with Bay TMDL timeline </a:t>
            </a:r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14080484"/>
              </p:ext>
            </p:extLst>
          </p:nvPr>
        </p:nvGraphicFramePr>
        <p:xfrm>
          <a:off x="1495313" y="3104813"/>
          <a:ext cx="7341497" cy="39473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755696" y="4776393"/>
            <a:ext cx="1312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December 2014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55192" y="4916679"/>
            <a:ext cx="718171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2025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16642" y="4916679"/>
            <a:ext cx="720762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2035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587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336873"/>
            <a:ext cx="9851415" cy="4096200"/>
          </a:xfrm>
        </p:spPr>
        <p:txBody>
          <a:bodyPr>
            <a:normAutofit/>
          </a:bodyPr>
          <a:lstStyle/>
          <a:p>
            <a:r>
              <a:rPr lang="en-US" dirty="0" smtClean="0"/>
              <a:t>Will prepare 2 year Milestones for each TMDL in accordance with Chesapeake Bay TMDL 2 year milestones</a:t>
            </a:r>
          </a:p>
          <a:p>
            <a:r>
              <a:rPr lang="en-US" dirty="0"/>
              <a:t>Must account for lag times when measuring progress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Sediment Interim Milestones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3467407"/>
              </p:ext>
            </p:extLst>
          </p:nvPr>
        </p:nvGraphicFramePr>
        <p:xfrm>
          <a:off x="981536" y="4926022"/>
          <a:ext cx="7261410" cy="1691772"/>
        </p:xfrm>
        <a:graphic>
          <a:graphicData uri="http://schemas.openxmlformats.org/drawingml/2006/table">
            <a:tbl>
              <a:tblPr firstRow="1" firstCol="1" bandRow="1">
                <a:tableStyleId>{6E25E649-3F16-4E02-A733-19D2CDBF48F0}</a:tableStyleId>
              </a:tblPr>
              <a:tblGrid>
                <a:gridCol w="1533344"/>
                <a:gridCol w="959097"/>
                <a:gridCol w="959097"/>
                <a:gridCol w="965915"/>
                <a:gridCol w="965915"/>
                <a:gridCol w="959097"/>
                <a:gridCol w="918945"/>
              </a:tblGrid>
              <a:tr h="318560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Measure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Year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1856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2017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2020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2023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2025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2026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2029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894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Implementation of Reduction Actions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50%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100%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856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Mean BIBI Score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2.23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2.46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2.70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2.97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3.27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242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336873"/>
            <a:ext cx="9808385" cy="3977866"/>
          </a:xfrm>
        </p:spPr>
        <p:txBody>
          <a:bodyPr>
            <a:normAutofit/>
          </a:bodyPr>
          <a:lstStyle/>
          <a:p>
            <a:r>
              <a:rPr lang="en-US" dirty="0" smtClean="0"/>
              <a:t>Bacteria Interim Milestones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345447"/>
              </p:ext>
            </p:extLst>
          </p:nvPr>
        </p:nvGraphicFramePr>
        <p:xfrm>
          <a:off x="957429" y="2753958"/>
          <a:ext cx="7713234" cy="2377438"/>
        </p:xfrm>
        <a:graphic>
          <a:graphicData uri="http://schemas.openxmlformats.org/drawingml/2006/table">
            <a:tbl>
              <a:tblPr firstRow="1" firstCol="1" bandRow="1">
                <a:tableStyleId>{6E25E649-3F16-4E02-A733-19D2CDBF48F0}</a:tableStyleId>
              </a:tblPr>
              <a:tblGrid>
                <a:gridCol w="1899311"/>
                <a:gridCol w="1185660"/>
                <a:gridCol w="1542486"/>
                <a:gridCol w="1542486"/>
                <a:gridCol w="1543291"/>
              </a:tblGrid>
              <a:tr h="339634"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Single Sample Target (MPN/100 ml)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963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Weather Condition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2020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2025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2030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2035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963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Dry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576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410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298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235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963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Wet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NA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NA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NA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NA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9634"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Geometric Mean Target (MPN/100 ml)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963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Dry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477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360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243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126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963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Wet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6,880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4,630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2,380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126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4360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Reporting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083484"/>
            <a:ext cx="10215361" cy="4774516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2800" dirty="0" smtClean="0"/>
              <a:t>Progress reporting will be through the Annual NPDES-MS4 Permit Report</a:t>
            </a:r>
          </a:p>
          <a:p>
            <a:pPr>
              <a:lnSpc>
                <a:spcPct val="110000"/>
              </a:lnSpc>
            </a:pPr>
            <a:r>
              <a:rPr lang="en-US" sz="2800" dirty="0">
                <a:hlinkClick r:id="rId3"/>
              </a:rPr>
              <a:t>http://</a:t>
            </a:r>
            <a:r>
              <a:rPr lang="en-US" sz="2800" dirty="0" smtClean="0">
                <a:hlinkClick r:id="rId3"/>
              </a:rPr>
              <a:t>www.baltimorecountymd.gov/Agencies/environment</a:t>
            </a:r>
            <a:r>
              <a:rPr lang="en-US" sz="2800" dirty="0" smtClean="0"/>
              <a:t> 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4204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Adaptive Management </a:t>
            </a:r>
            <a:endParaRPr lang="en-US" dirty="0"/>
          </a:p>
        </p:txBody>
      </p:sp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680321" y="2049621"/>
            <a:ext cx="6855216" cy="4722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Note: </a:t>
            </a:r>
          </a:p>
          <a:p>
            <a:r>
              <a:rPr lang="en-US" dirty="0" smtClean="0"/>
              <a:t>All of the County’s TMDL Implementation </a:t>
            </a:r>
            <a:r>
              <a:rPr lang="en-US" dirty="0"/>
              <a:t>P</a:t>
            </a:r>
            <a:r>
              <a:rPr lang="en-US" dirty="0" smtClean="0"/>
              <a:t>lans follow an </a:t>
            </a:r>
            <a:r>
              <a:rPr lang="en-US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adaptive approach </a:t>
            </a:r>
            <a:r>
              <a:rPr lang="en-US" dirty="0" smtClean="0"/>
              <a:t>to meeting reductions. </a:t>
            </a:r>
          </a:p>
          <a:p>
            <a:endParaRPr lang="en-US" dirty="0"/>
          </a:p>
          <a:p>
            <a:r>
              <a:rPr lang="en-US" dirty="0" smtClean="0"/>
              <a:t>An adaptive management assessment will be developed for the plans to enhance actions as needed. 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Loading rates and reduction credits have been calibrated to the current Chesapeake Bay Model</a:t>
            </a:r>
            <a:endParaRPr lang="en-US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808892052"/>
              </p:ext>
            </p:extLst>
          </p:nvPr>
        </p:nvGraphicFramePr>
        <p:xfrm>
          <a:off x="6626711" y="2097741"/>
          <a:ext cx="5767265" cy="41501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82263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48000">
              <a:schemeClr val="accent5">
                <a:lumMod val="97000"/>
                <a:lumOff val="3000"/>
              </a:schemeClr>
            </a:gs>
            <a:gs pos="100000">
              <a:srgbClr val="00FFF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5806439" y="-10293"/>
            <a:ext cx="6387331" cy="715089"/>
          </a:xfrm>
          <a:prstGeom prst="roundRect">
            <a:avLst/>
          </a:prstGeom>
          <a:solidFill>
            <a:schemeClr val="tx1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prstClr val="white"/>
                </a:solidFill>
                <a:latin typeface="Trebuchet MS" panose="020B0603020202020204" pitchFamily="34" charset="0"/>
              </a:rPr>
              <a:t>Approach by Pollutant Type</a:t>
            </a:r>
            <a:endParaRPr lang="en-US" sz="3600" dirty="0">
              <a:solidFill>
                <a:prstClr val="white"/>
              </a:solidFill>
              <a:latin typeface="Trebuchet MS" panose="020B0603020202020204" pitchFamily="34" charset="0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  <a:latin typeface="Trebuchet MS" panose="020B0603020202020204" pitchFamily="34" charset="0"/>
                <a:cs typeface="Tunga" panose="020B0502040204020203" pitchFamily="34" charset="0"/>
              </a:rPr>
              <a:t>Sediment</a:t>
            </a:r>
            <a:endParaRPr lang="en-US" dirty="0">
              <a:solidFill>
                <a:schemeClr val="bg1"/>
              </a:solidFill>
              <a:latin typeface="Trebuchet MS" panose="020B0603020202020204" pitchFamily="34" charset="0"/>
              <a:cs typeface="Tunga" panose="020B0502040204020203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Nutrients (Phosphorus and Nitrogen)</a:t>
            </a:r>
            <a:endParaRPr lang="en-US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Bacteria </a:t>
            </a:r>
            <a:endParaRPr lang="en-US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Toxics (PCBs, Mercury and Chlordane)</a:t>
            </a:r>
            <a:endParaRPr lang="en-US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pic>
        <p:nvPicPr>
          <p:cNvPr id="18" name="Picture Placeholder 1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46" r="12446"/>
          <a:stretch>
            <a:fillRect/>
          </a:stretch>
        </p:blipFill>
        <p:spPr/>
      </p:pic>
      <p:pic>
        <p:nvPicPr>
          <p:cNvPr id="14" name="Picture 2" descr="http://upload.wikimedia.org/wikipedia/commons/3/32/EscherichiaColi_NIAID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9" r="7959"/>
          <a:stretch>
            <a:fillRect/>
          </a:stretch>
        </p:blipFill>
        <p:spPr bwMode="auto">
          <a:prstGeom prst="ellipse">
            <a:avLst/>
          </a:prstGeom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upload.wikimedia.org/wikipedia/commons/a/aa/AlfedPalmersmokestacks.jpg"/>
          <p:cNvPicPr>
            <a:picLocks noGrp="1" noChangeAspect="1" noChangeArrowheads="1"/>
          </p:cNvPicPr>
          <p:nvPr>
            <p:ph type="pic" sz="quarter" idx="2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0" r="11300"/>
          <a:stretch>
            <a:fillRect/>
          </a:stretch>
        </p:blipFill>
        <p:spPr bwMode="auto">
          <a:prstGeom prst="ellipse">
            <a:avLst/>
          </a:prstGeom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://upload.wikimedia.org/wikipedia/commons/0/0c/Cow_female_black_white.jpg"/>
          <p:cNvPicPr>
            <a:picLocks noGrp="1" noChangeAspect="1" noChangeArrowheads="1"/>
          </p:cNvPicPr>
          <p:nvPr>
            <p:ph type="pic" sz="quarter" idx="16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11" r="16611"/>
          <a:stretch>
            <a:fillRect/>
          </a:stretch>
        </p:blipFill>
        <p:spPr bwMode="auto">
          <a:prstGeom prst="ellipse">
            <a:avLst/>
          </a:prstGeom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2489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247" y="753228"/>
            <a:ext cx="7323368" cy="1080938"/>
          </a:xfrm>
        </p:spPr>
        <p:txBody>
          <a:bodyPr/>
          <a:lstStyle/>
          <a:p>
            <a:r>
              <a:rPr lang="en-US" dirty="0" smtClean="0"/>
              <a:t>Sediment Reductions Approach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58184" y="2054711"/>
            <a:ext cx="1159674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The County developed a </a:t>
            </a:r>
            <a:r>
              <a:rPr lang="en-US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potential implementation scenario</a:t>
            </a:r>
            <a:r>
              <a:rPr lang="en-US" sz="2800" dirty="0" smtClean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The TMDL Targets were </a:t>
            </a:r>
            <a:r>
              <a:rPr lang="en-US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adjusted for change in load since the baseline year</a:t>
            </a:r>
            <a:r>
              <a:rPr lang="en-US" sz="2800" dirty="0" smtClean="0"/>
              <a:t> of the TMDL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The County’s Small Watershed Action Plans (</a:t>
            </a:r>
            <a:r>
              <a:rPr lang="en-US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SWAPs</a:t>
            </a:r>
            <a:r>
              <a:rPr lang="en-US" sz="2800" dirty="0" smtClean="0"/>
              <a:t>) were used to inform the potential for actions in each watershed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The total actions in the scenario were </a:t>
            </a:r>
            <a:r>
              <a:rPr lang="en-US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not to exceed actions identified for achieving the Bay TMDL</a:t>
            </a:r>
            <a:endParaRPr lang="en-US" sz="2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748851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652" y="774743"/>
            <a:ext cx="3418342" cy="108093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Sample Reduction Scenario</a:t>
            </a:r>
            <a:endParaRPr lang="en-US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/>
          </p:nvPr>
        </p:nvGraphicFramePr>
        <p:xfrm>
          <a:off x="3506994" y="591671"/>
          <a:ext cx="8685005" cy="62663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9368376"/>
              </p:ext>
            </p:extLst>
          </p:nvPr>
        </p:nvGraphicFramePr>
        <p:xfrm>
          <a:off x="88652" y="4380753"/>
          <a:ext cx="3506994" cy="14630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168998"/>
                <a:gridCol w="1168998"/>
                <a:gridCol w="1168998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Watershed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TMDL Reduction Required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Baltimore County Scenario Reductions</a:t>
                      </a:r>
                      <a:endParaRPr lang="en-US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Jones Falls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4,378,000 </a:t>
                      </a:r>
                      <a:r>
                        <a:rPr lang="en-US" sz="1400" dirty="0" err="1" smtClean="0"/>
                        <a:t>lbs</a:t>
                      </a:r>
                      <a:r>
                        <a:rPr lang="en-US" sz="1400" dirty="0" smtClean="0"/>
                        <a:t>/</a:t>
                      </a:r>
                      <a:r>
                        <a:rPr lang="en-US" sz="1400" dirty="0" err="1" smtClean="0"/>
                        <a:t>yr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4,410,972 </a:t>
                      </a:r>
                      <a:r>
                        <a:rPr lang="en-US" sz="1400" dirty="0" err="1" smtClean="0"/>
                        <a:t>lbs</a:t>
                      </a:r>
                      <a:r>
                        <a:rPr lang="en-US" sz="1400" dirty="0" smtClean="0"/>
                        <a:t>/</a:t>
                      </a:r>
                      <a:r>
                        <a:rPr lang="en-US" sz="1400" dirty="0" err="1" smtClean="0"/>
                        <a:t>yr</a:t>
                      </a:r>
                      <a:endParaRPr lang="en-US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0730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Nutrient Reduction Approach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Nutrient Reduction Approach was similar to Sediment</a:t>
            </a:r>
          </a:p>
          <a:p>
            <a:r>
              <a:rPr lang="en-US" dirty="0" smtClean="0"/>
              <a:t>Also developed a </a:t>
            </a:r>
            <a:r>
              <a:rPr lang="en-US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potential reduction scenario</a:t>
            </a:r>
          </a:p>
          <a:p>
            <a:r>
              <a:rPr lang="en-US" dirty="0" smtClean="0"/>
              <a:t>These actions combined with sediment actions were also not to exceed actions designated to meet the Bay TMDL</a:t>
            </a:r>
          </a:p>
          <a:p>
            <a:r>
              <a:rPr lang="en-US" dirty="0" smtClean="0"/>
              <a:t>Sediment reducing actions also reduce nutrients </a:t>
            </a:r>
          </a:p>
          <a:p>
            <a:r>
              <a:rPr lang="en-US" dirty="0" smtClean="0"/>
              <a:t>Potential reduction scenarios were adjusted, as needed, to meet both sediment and nutrient TMDLs</a:t>
            </a:r>
          </a:p>
        </p:txBody>
      </p:sp>
    </p:spTree>
    <p:extLst>
      <p:ext uri="{BB962C8B-B14F-4D97-AF65-F5344CB8AC3E}">
        <p14:creationId xmlns:p14="http://schemas.microsoft.com/office/powerpoint/2010/main" val="1875561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Sediment and Nutrient Monitoring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80321" y="2336873"/>
            <a:ext cx="9613861" cy="4096978"/>
          </a:xfrm>
        </p:spPr>
        <p:txBody>
          <a:bodyPr/>
          <a:lstStyle/>
          <a:p>
            <a:r>
              <a:rPr lang="en-US" sz="2800" dirty="0" smtClean="0"/>
              <a:t>Continue </a:t>
            </a:r>
            <a:r>
              <a:rPr lang="en-US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Random Point Biological Monitoring </a:t>
            </a:r>
            <a:endParaRPr lang="en-US" sz="2800" dirty="0" smtClean="0"/>
          </a:p>
          <a:p>
            <a:r>
              <a:rPr lang="en-US" sz="2800" dirty="0" smtClean="0"/>
              <a:t>Currently collecting data for </a:t>
            </a:r>
            <a:r>
              <a:rPr lang="en-US" sz="28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Subwatershed</a:t>
            </a:r>
            <a:r>
              <a:rPr lang="en-US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Biological Condition Monitoring</a:t>
            </a:r>
            <a:r>
              <a:rPr lang="en-US" sz="2800" dirty="0" smtClean="0"/>
              <a:t>- determine progress on watershed basis</a:t>
            </a:r>
          </a:p>
          <a:p>
            <a:r>
              <a:rPr lang="en-US" sz="2800" dirty="0" smtClean="0"/>
              <a:t>Continue </a:t>
            </a:r>
            <a:r>
              <a:rPr lang="en-US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Chemical Monitoring</a:t>
            </a:r>
            <a:r>
              <a:rPr lang="en-US" sz="2800" dirty="0" smtClean="0"/>
              <a:t> – Tests for Chlorides, Sulfates, and TSS</a:t>
            </a:r>
          </a:p>
          <a:p>
            <a:r>
              <a:rPr lang="en-US" sz="2800" dirty="0" smtClean="0"/>
              <a:t>Explore the utility of deploying </a:t>
            </a:r>
            <a:r>
              <a:rPr lang="en-US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Continuously Recording Turbidity Meters – </a:t>
            </a:r>
            <a:r>
              <a:rPr lang="en-US" sz="2800" dirty="0" smtClean="0"/>
              <a:t>Currently in pilot</a:t>
            </a:r>
          </a:p>
          <a:p>
            <a:r>
              <a:rPr lang="en-US" sz="2800" dirty="0" smtClean="0"/>
              <a:t>Continue</a:t>
            </a:r>
            <a:r>
              <a:rPr lang="en-US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SAV monitoring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4664">
            <a:off x="8711705" y="548684"/>
            <a:ext cx="3110675" cy="23330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45222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Bacteria Reduction Approach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336873"/>
            <a:ext cx="10002023" cy="422529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Unknown:</a:t>
            </a:r>
          </a:p>
          <a:p>
            <a:r>
              <a:rPr lang="en-US" dirty="0"/>
              <a:t>There is no </a:t>
            </a:r>
            <a:r>
              <a:rPr lang="en-US" dirty="0" smtClean="0"/>
              <a:t>established </a:t>
            </a:r>
            <a:r>
              <a:rPr lang="en-US" dirty="0"/>
              <a:t>loading rate for bacteria by land use for Baltimore County</a:t>
            </a:r>
          </a:p>
          <a:p>
            <a:r>
              <a:rPr lang="en-US" dirty="0"/>
              <a:t>Available literature supports that actions included in the implementation approach will lead to reductions, but exact numbers are still unknown</a:t>
            </a:r>
          </a:p>
          <a:p>
            <a:pPr marL="0" indent="0">
              <a:buNone/>
            </a:pPr>
            <a:r>
              <a:rPr lang="en-US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Approach: </a:t>
            </a:r>
          </a:p>
          <a:p>
            <a:r>
              <a:rPr lang="en-US" dirty="0" smtClean="0"/>
              <a:t>Achieve water quality standards and percent reductions for each monitoring station</a:t>
            </a:r>
          </a:p>
          <a:p>
            <a:r>
              <a:rPr lang="en-US" dirty="0" smtClean="0"/>
              <a:t>Implement actions that are known to have reduction effect</a:t>
            </a:r>
          </a:p>
          <a:p>
            <a:r>
              <a:rPr lang="en-US" dirty="0" smtClean="0"/>
              <a:t>Human inputs are prioritized, but actions are included to target each source</a:t>
            </a:r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533464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the Reductions Will </a:t>
            </a:r>
            <a:r>
              <a:rPr lang="en-US" dirty="0"/>
              <a:t>B</a:t>
            </a:r>
            <a:r>
              <a:rPr lang="en-US" dirty="0" smtClean="0"/>
              <a:t>e Achieved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95" y="3064101"/>
            <a:ext cx="6150785" cy="3303647"/>
          </a:xfrm>
        </p:spPr>
        <p:txBody>
          <a:bodyPr>
            <a:normAutofit/>
          </a:bodyPr>
          <a:lstStyle/>
          <a:p>
            <a:r>
              <a:rPr lang="en-US" dirty="0" smtClean="0"/>
              <a:t>Continue to meet requirements of the consent decree</a:t>
            </a:r>
          </a:p>
          <a:p>
            <a:r>
              <a:rPr lang="en-US" dirty="0" smtClean="0"/>
              <a:t>Continue to assist land owners in addressing failing septic systems</a:t>
            </a:r>
          </a:p>
          <a:p>
            <a:r>
              <a:rPr lang="en-US" dirty="0" smtClean="0"/>
              <a:t>Investigate and convert existing dry detention ponds</a:t>
            </a:r>
          </a:p>
          <a:p>
            <a:r>
              <a:rPr lang="en-US" dirty="0"/>
              <a:t>Implement an awareness campaign to spread information about pet waste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09197" y="1991900"/>
            <a:ext cx="5325036" cy="92333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/>
              <a:t>The following are just some of the actions that will be utilized to achieve reduction requirements:</a:t>
            </a:r>
            <a:endParaRPr lang="en-US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842807" y="2130601"/>
            <a:ext cx="505609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Design </a:t>
            </a:r>
            <a:r>
              <a:rPr lang="en-US" sz="2400" dirty="0"/>
              <a:t>and implement stormwater retrofits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Continue stream restoration projects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Street sweeping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Storm drain inlet cleaning</a:t>
            </a:r>
          </a:p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79" r="26620"/>
          <a:stretch/>
        </p:blipFill>
        <p:spPr>
          <a:xfrm>
            <a:off x="9959249" y="3306066"/>
            <a:ext cx="2082186" cy="3463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69189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Reductions Required by Trend Monitoring Station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29093" y="2153686"/>
          <a:ext cx="7516613" cy="387254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2477"/>
                <a:gridCol w="762232"/>
                <a:gridCol w="774551"/>
                <a:gridCol w="1301675"/>
                <a:gridCol w="1390233"/>
                <a:gridCol w="1054957"/>
                <a:gridCol w="940488"/>
              </a:tblGrid>
              <a:tr h="135118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MDE</a:t>
                      </a:r>
                      <a:r>
                        <a:rPr lang="en-US" sz="1100" b="1" baseline="0" dirty="0" smtClean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Station Code</a:t>
                      </a:r>
                      <a:endParaRPr lang="en-US" sz="11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effectLst/>
                          <a:latin typeface="Arial Narrow" panose="020B0606020202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County Code</a:t>
                      </a:r>
                      <a:endParaRPr lang="en-US" sz="11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E.  coli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Baseline Load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(BillionMPN/year)</a:t>
                      </a:r>
                      <a:endParaRPr lang="en-US" sz="11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Target Load Reduction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(BillionMPN/year)</a:t>
                      </a:r>
                      <a:endParaRPr lang="en-US" sz="11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Long-Term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Average E.  coli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TMDL Load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(BillionMPN/year)</a:t>
                      </a:r>
                      <a:endParaRPr lang="en-US" sz="11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% Required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Reduction</a:t>
                      </a:r>
                      <a:endParaRPr lang="en-US" sz="11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2022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JON0184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JON-3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County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1,206,325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1,115,075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91,250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92.4%</a:t>
                      </a:r>
                      <a:endParaRPr lang="en-US" sz="1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2022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UQQ0005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JON-4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County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133,955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123,370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10,585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92.1%</a:t>
                      </a:r>
                      <a:endParaRPr lang="en-US" sz="1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2022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JON0082sub 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JON-2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County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887,315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845,340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41,975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95.3%</a:t>
                      </a:r>
                      <a:endParaRPr lang="en-US" sz="1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2022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JON0039sub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JON-1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City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3,340,480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1,184,260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156,220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95.3%</a:t>
                      </a:r>
                      <a:endParaRPr lang="en-US" sz="1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2022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SRU0005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JON-5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City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636,560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622,960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13,870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97.8%</a:t>
                      </a:r>
                      <a:endParaRPr lang="en-US" sz="14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2022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Total</a:t>
                      </a:r>
                      <a:endParaRPr lang="en-US" sz="1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6,204,270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5,890,735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313,900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94.4%</a:t>
                      </a:r>
                      <a:endParaRPr lang="en-US" sz="1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6" name="Picture 5" descr="This is a map of Map of Bacteria TMDL Monitoring Stations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87249" y="3201299"/>
            <a:ext cx="2688557" cy="3474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Isosceles Triangle 6"/>
          <p:cNvSpPr/>
          <p:nvPr/>
        </p:nvSpPr>
        <p:spPr>
          <a:xfrm rot="13028062">
            <a:off x="8949901" y="3116313"/>
            <a:ext cx="1592132" cy="1949631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his is a map of Map of Bacteria TMDL Monitoring Stations"/>
          <p:cNvPicPr>
            <a:picLocks noChangeAspect="1"/>
          </p:cNvPicPr>
          <p:nvPr/>
        </p:nvPicPr>
        <p:blipFill rotWithShape="1">
          <a:blip r:embed="rId2" cstate="print"/>
          <a:srcRect l="37654" t="34929" r="32970" b="37400"/>
          <a:stretch/>
        </p:blipFill>
        <p:spPr bwMode="auto">
          <a:xfrm>
            <a:off x="9550173" y="1370370"/>
            <a:ext cx="2538188" cy="292608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407624" y="6125378"/>
            <a:ext cx="7072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County will measure success by following the reductions achieved at bacteria monitoring stations within the watershed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3865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Bacteria Monitoring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336872"/>
            <a:ext cx="10045053" cy="4236049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10000"/>
              </a:lnSpc>
            </a:pPr>
            <a:r>
              <a:rPr lang="en-US" sz="3200" dirty="0"/>
              <a:t>Initially </a:t>
            </a:r>
            <a:r>
              <a:rPr lang="en-US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Trend Monitoring</a:t>
            </a:r>
            <a:r>
              <a:rPr lang="en-US" sz="3200" dirty="0"/>
              <a:t> </a:t>
            </a:r>
            <a:r>
              <a:rPr lang="en-US" altLang="en-US" sz="3200" dirty="0"/>
              <a:t>done in conjunction with Carroll County and Baltimore </a:t>
            </a:r>
            <a:r>
              <a:rPr lang="en-US" altLang="en-US" sz="3200" dirty="0" smtClean="0"/>
              <a:t>City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3200" dirty="0" smtClean="0"/>
              <a:t>Future Monitoring Plans:</a:t>
            </a:r>
          </a:p>
          <a:p>
            <a:pPr>
              <a:lnSpc>
                <a:spcPct val="110000"/>
              </a:lnSpc>
            </a:pPr>
            <a:r>
              <a:rPr lang="en-US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Sub-watershed </a:t>
            </a:r>
            <a:r>
              <a:rPr lang="en-US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Prioritization Monitoring</a:t>
            </a:r>
          </a:p>
          <a:p>
            <a:pPr>
              <a:lnSpc>
                <a:spcPct val="110000"/>
              </a:lnSpc>
            </a:pPr>
            <a:r>
              <a:rPr lang="en-US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Bacteria </a:t>
            </a:r>
            <a:r>
              <a:rPr lang="en-US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Source Location </a:t>
            </a:r>
            <a:r>
              <a:rPr lang="en-US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Tracking </a:t>
            </a:r>
            <a:r>
              <a:rPr lang="en-US" sz="3200" dirty="0"/>
              <a:t>implemented based on these results</a:t>
            </a:r>
          </a:p>
          <a:p>
            <a:pPr>
              <a:lnSpc>
                <a:spcPct val="120000"/>
              </a:lnSpc>
            </a:pPr>
            <a:r>
              <a:rPr lang="en-US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Bacteria Source Relative Contribution Tracking</a:t>
            </a:r>
            <a:r>
              <a:rPr lang="en-US" sz="3200" dirty="0"/>
              <a:t> </a:t>
            </a:r>
            <a:r>
              <a:rPr lang="en-US" sz="3200" dirty="0" smtClean="0"/>
              <a:t>(species tracking): </a:t>
            </a:r>
            <a:r>
              <a:rPr lang="en-US" sz="3200" dirty="0"/>
              <a:t>Human, Pet Waste, Wildlife, Livestock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0243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Bacteria Monitoring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24282" y="2336873"/>
            <a:ext cx="4269900" cy="3599316"/>
          </a:xfrm>
        </p:spPr>
        <p:txBody>
          <a:bodyPr/>
          <a:lstStyle/>
          <a:p>
            <a:r>
              <a:rPr lang="en-US" b="1" i="1" dirty="0" smtClean="0"/>
              <a:t>E</a:t>
            </a:r>
            <a:r>
              <a:rPr lang="en-US" b="1" i="1" dirty="0"/>
              <a:t>. coli</a:t>
            </a:r>
            <a:r>
              <a:rPr lang="en-US" b="1" dirty="0"/>
              <a:t> Geometric Mean Concentrations at Site JON-3 for both Annual and Seasonal Flow Periods Stratified by Flow Condition, MDE Results Added for Comparison</a:t>
            </a:r>
          </a:p>
          <a:p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48639" y="2173043"/>
            <a:ext cx="13475561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7943331"/>
              </p:ext>
            </p:extLst>
          </p:nvPr>
        </p:nvGraphicFramePr>
        <p:xfrm>
          <a:off x="260947" y="2173043"/>
          <a:ext cx="5509271" cy="41201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r:id="rId3" imgW="4457700" imgH="3338153" progId="STATISTICA.Graph">
                  <p:embed/>
                </p:oleObj>
              </mc:Choice>
              <mc:Fallback>
                <p:oleObj r:id="rId3" imgW="4457700" imgH="3338153" progId="STATISTICA.Graph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947" y="2173043"/>
                        <a:ext cx="5509271" cy="412018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061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Toxics Reduction Approach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60320" y="2110961"/>
            <a:ext cx="8315661" cy="47470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Unknown:</a:t>
            </a:r>
          </a:p>
          <a:p>
            <a:r>
              <a:rPr lang="en-US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Awaiting data from MDE on the results of 2014 fish tissue studies  </a:t>
            </a:r>
            <a:endParaRPr lang="en-US" sz="28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r>
              <a:rPr lang="en-US" sz="2800" dirty="0" smtClean="0"/>
              <a:t>Sources of PCBs and Mercury need to be identified</a:t>
            </a:r>
          </a:p>
          <a:p>
            <a:r>
              <a:rPr lang="en-US" sz="2800" dirty="0" smtClean="0"/>
              <a:t>Will require additional monitoring</a:t>
            </a:r>
          </a:p>
          <a:p>
            <a:r>
              <a:rPr lang="en-US" sz="2800" dirty="0" smtClean="0"/>
              <a:t>Unknown relationship between toxics and sediment transport</a:t>
            </a:r>
          </a:p>
          <a:p>
            <a:r>
              <a:rPr lang="en-US" sz="2800" dirty="0" smtClean="0"/>
              <a:t>Lag times</a:t>
            </a:r>
          </a:p>
        </p:txBody>
      </p:sp>
      <p:pic>
        <p:nvPicPr>
          <p:cNvPr id="2050" name="Picture 2" descr="http://wilpf.org/images/WaterPollution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27" y="2190525"/>
            <a:ext cx="2054710" cy="3082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0418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Toxics Reduction Approach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Approach</a:t>
            </a:r>
            <a:r>
              <a:rPr lang="en-US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:</a:t>
            </a:r>
          </a:p>
          <a:p>
            <a:r>
              <a:rPr lang="en-US" dirty="0"/>
              <a:t>Education of proper disposal methods of hazardous materials is an action proposed for all three toxic </a:t>
            </a:r>
            <a:r>
              <a:rPr lang="en-US" dirty="0" smtClean="0"/>
              <a:t>pollutants</a:t>
            </a:r>
          </a:p>
          <a:p>
            <a:r>
              <a:rPr lang="en-US" dirty="0" smtClean="0"/>
              <a:t>As a practice, adding sand organic filters to all SWM pond conversions</a:t>
            </a:r>
          </a:p>
          <a:p>
            <a:pPr marL="0" indent="0">
              <a:buNone/>
            </a:pPr>
            <a:r>
              <a:rPr lang="en-US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PCBs</a:t>
            </a:r>
            <a:endParaRPr lang="en-US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r>
              <a:rPr lang="en-US" dirty="0"/>
              <a:t>PCBs adsorb to sediments, so initial actions include those that reduce sediment</a:t>
            </a:r>
          </a:p>
          <a:p>
            <a:pPr marL="228600" lvl="1">
              <a:spcBef>
                <a:spcPts val="1000"/>
              </a:spcBef>
            </a:pPr>
            <a:r>
              <a:rPr lang="en-US" sz="2400" dirty="0"/>
              <a:t>Baltimore County will work with MDE to develop a load reduction calculation for PCBs that will link sediment reductions to PCB reductions </a:t>
            </a:r>
          </a:p>
          <a:p>
            <a:r>
              <a:rPr lang="en-US" dirty="0"/>
              <a:t>Monitoring results will allow more targeted actions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0281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Toxics Reduction Approach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054711"/>
            <a:ext cx="10303238" cy="48032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Approach:</a:t>
            </a:r>
          </a:p>
          <a:p>
            <a:pPr marL="0" indent="0">
              <a:buNone/>
            </a:pPr>
            <a:r>
              <a:rPr lang="en-US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Mercury</a:t>
            </a:r>
          </a:p>
          <a:p>
            <a:r>
              <a:rPr lang="en-US" dirty="0" smtClean="0"/>
              <a:t>The County is not proposing any additional restoration actions for mercury</a:t>
            </a:r>
            <a:r>
              <a:rPr lang="en-US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en-US" dirty="0" smtClean="0"/>
              <a:t>reduction other than what is being proposed to reduce nitrogen and phosphorus</a:t>
            </a:r>
          </a:p>
          <a:p>
            <a:r>
              <a:rPr lang="en-US" dirty="0" smtClean="0"/>
              <a:t>The Maryland </a:t>
            </a:r>
            <a:r>
              <a:rPr lang="en-US" dirty="0"/>
              <a:t>H</a:t>
            </a:r>
            <a:r>
              <a:rPr lang="en-US" dirty="0" smtClean="0"/>
              <a:t>ealthy </a:t>
            </a:r>
            <a:r>
              <a:rPr lang="en-US" dirty="0"/>
              <a:t>A</a:t>
            </a:r>
            <a:r>
              <a:rPr lang="en-US" dirty="0" smtClean="0"/>
              <a:t>ir </a:t>
            </a:r>
            <a:r>
              <a:rPr lang="en-US" dirty="0"/>
              <a:t>A</a:t>
            </a:r>
            <a:r>
              <a:rPr lang="en-US" dirty="0" smtClean="0"/>
              <a:t>ct required a 90% reduction of mercury emissions from 2002 levels by 2013, this may have a major impact on mercury levels in reservoirs</a:t>
            </a:r>
          </a:p>
          <a:p>
            <a:pPr marL="0" indent="0">
              <a:buNone/>
            </a:pPr>
            <a:r>
              <a:rPr lang="en-US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Chlordane</a:t>
            </a:r>
          </a:p>
          <a:p>
            <a:r>
              <a:rPr lang="en-US" dirty="0" smtClean="0"/>
              <a:t>Management and restoration actions of chlordane will be determined based on the findings of the fish tissue monitoring results</a:t>
            </a:r>
          </a:p>
        </p:txBody>
      </p:sp>
    </p:spTree>
    <p:extLst>
      <p:ext uri="{BB962C8B-B14F-4D97-AF65-F5344CB8AC3E}">
        <p14:creationId xmlns:p14="http://schemas.microsoft.com/office/powerpoint/2010/main" val="4138480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Toxics Monitoring and Reporting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819" y="2108500"/>
            <a:ext cx="8466269" cy="4424502"/>
          </a:xfrm>
        </p:spPr>
        <p:txBody>
          <a:bodyPr>
            <a:normAutofit/>
          </a:bodyPr>
          <a:lstStyle/>
          <a:p>
            <a:r>
              <a:rPr lang="en-US" sz="2800" dirty="0" smtClean="0"/>
              <a:t>Awaiting results of </a:t>
            </a:r>
            <a:r>
              <a:rPr lang="en-US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2014 fish tissue monitoring </a:t>
            </a:r>
            <a:r>
              <a:rPr lang="en-US" sz="2800" dirty="0" smtClean="0"/>
              <a:t>from MDE</a:t>
            </a:r>
          </a:p>
          <a:p>
            <a:r>
              <a:rPr lang="en-US" sz="2800" dirty="0" smtClean="0"/>
              <a:t>Baltimore County plans to develop a program to </a:t>
            </a:r>
            <a:r>
              <a:rPr lang="en-US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monitor fish tissue </a:t>
            </a:r>
            <a:r>
              <a:rPr lang="en-US" sz="2800" dirty="0" smtClean="0"/>
              <a:t>on a three year cycle</a:t>
            </a:r>
          </a:p>
          <a:p>
            <a:r>
              <a:rPr lang="en-US" sz="2800" dirty="0" smtClean="0"/>
              <a:t>The County expects to develop a program to monitor the </a:t>
            </a:r>
            <a:r>
              <a:rPr lang="en-US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bioavailability of toxics using caged bivalves </a:t>
            </a:r>
            <a:endParaRPr lang="en-US" sz="2800" dirty="0" smtClean="0"/>
          </a:p>
          <a:p>
            <a:pPr lvl="1"/>
            <a:r>
              <a:rPr lang="en-US" sz="2800" dirty="0" smtClean="0"/>
              <a:t>Could help focus future efforts in identifying toxics sources</a:t>
            </a:r>
            <a:endParaRPr lang="en-US" sz="2800" dirty="0"/>
          </a:p>
        </p:txBody>
      </p:sp>
      <p:pic>
        <p:nvPicPr>
          <p:cNvPr id="4" name="Content Placeholder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7925" y="408790"/>
            <a:ext cx="3350085" cy="25125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81435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1F8094"/>
      </a:dk2>
      <a:lt2>
        <a:srgbClr val="E7E6E6"/>
      </a:lt2>
      <a:accent1>
        <a:srgbClr val="39CDE7"/>
      </a:accent1>
      <a:accent2>
        <a:srgbClr val="60DE72"/>
      </a:accent2>
      <a:accent3>
        <a:srgbClr val="DDCC64"/>
      </a:accent3>
      <a:accent4>
        <a:srgbClr val="F49D50"/>
      </a:accent4>
      <a:accent5>
        <a:srgbClr val="E44951"/>
      </a:accent5>
      <a:accent6>
        <a:srgbClr val="D666F9"/>
      </a:accent6>
      <a:hlink>
        <a:srgbClr val="4BF7ED"/>
      </a:hlink>
      <a:folHlink>
        <a:srgbClr val="95E9F4"/>
      </a:folHlink>
    </a:clrScheme>
    <a:fontScheme name="Berlin">
      <a:majorFont>
        <a:latin typeface="Trebuchet M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92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118000"/>
                <a:satMod val="12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erlin" id="{7B5DBA9E-B069-418E-9360-A61BDD0615A4}" vid="{C7DC10E3-4FF5-456B-A359-A0F378C1E5FB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uttons_Grow_and_Turn_on_Path_16x9.potx" id="{EBCFE5E7-09C1-4E56-81AE-E1F970236749}" vid="{6AD16C55-8CB0-48A8-AFCA-A43F58E7486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1211</TotalTime>
  <Words>1183</Words>
  <Application>Microsoft Office PowerPoint</Application>
  <PresentationFormat>Custom</PresentationFormat>
  <Paragraphs>288</Paragraphs>
  <Slides>22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Berlin</vt:lpstr>
      <vt:lpstr>1_Office Theme</vt:lpstr>
      <vt:lpstr>STATISTICA.Graph</vt:lpstr>
      <vt:lpstr>Total Maximum Daily Load Implementation Plans</vt:lpstr>
      <vt:lpstr>Presentation Outline</vt:lpstr>
      <vt:lpstr>TMDL Implementation Plans in Baltimore County</vt:lpstr>
      <vt:lpstr>Timeline</vt:lpstr>
      <vt:lpstr>Timeline</vt:lpstr>
      <vt:lpstr>Timeline</vt:lpstr>
      <vt:lpstr>Reporting</vt:lpstr>
      <vt:lpstr>Adaptive Management </vt:lpstr>
      <vt:lpstr>PowerPoint Presentation</vt:lpstr>
      <vt:lpstr>Sediment Reductions Approach</vt:lpstr>
      <vt:lpstr>Sample Reduction Scenario</vt:lpstr>
      <vt:lpstr>Nutrient Reduction Approach</vt:lpstr>
      <vt:lpstr>Sediment and Nutrient Monitoring</vt:lpstr>
      <vt:lpstr>Bacteria Reduction Approach</vt:lpstr>
      <vt:lpstr>How the Reductions Will Be Achieved </vt:lpstr>
      <vt:lpstr>Reductions Required by Trend Monitoring Station</vt:lpstr>
      <vt:lpstr>Bacteria Monitoring</vt:lpstr>
      <vt:lpstr>Bacteria Monitoring</vt:lpstr>
      <vt:lpstr>Toxics Reduction Approach</vt:lpstr>
      <vt:lpstr>Toxics Reduction Approach</vt:lpstr>
      <vt:lpstr>Toxics Reduction Approach</vt:lpstr>
      <vt:lpstr>Toxics Monitoring and Reporting </vt:lpstr>
    </vt:vector>
  </TitlesOfParts>
  <Company>Baltimore County, MD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Total Maximum Daily Load Implementation Plans</dc:title>
  <dc:creator>Amelia M. Atkins</dc:creator>
  <cp:lastModifiedBy>Christine Howard</cp:lastModifiedBy>
  <cp:revision>50</cp:revision>
  <dcterms:created xsi:type="dcterms:W3CDTF">2015-04-10T17:07:01Z</dcterms:created>
  <dcterms:modified xsi:type="dcterms:W3CDTF">2015-04-20T16:34:51Z</dcterms:modified>
</cp:coreProperties>
</file>