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3" r:id="rId1"/>
  </p:sldMasterIdLst>
  <p:notesMasterIdLst>
    <p:notesMasterId r:id="rId21"/>
  </p:notesMasterIdLst>
  <p:handoutMasterIdLst>
    <p:handoutMasterId r:id="rId22"/>
  </p:handoutMasterIdLst>
  <p:sldIdLst>
    <p:sldId id="369" r:id="rId2"/>
    <p:sldId id="400" r:id="rId3"/>
    <p:sldId id="409" r:id="rId4"/>
    <p:sldId id="391" r:id="rId5"/>
    <p:sldId id="392" r:id="rId6"/>
    <p:sldId id="393" r:id="rId7"/>
    <p:sldId id="399" r:id="rId8"/>
    <p:sldId id="394" r:id="rId9"/>
    <p:sldId id="401" r:id="rId10"/>
    <p:sldId id="408" r:id="rId11"/>
    <p:sldId id="397" r:id="rId12"/>
    <p:sldId id="398" r:id="rId13"/>
    <p:sldId id="395" r:id="rId14"/>
    <p:sldId id="396" r:id="rId15"/>
    <p:sldId id="404" r:id="rId16"/>
    <p:sldId id="403" r:id="rId17"/>
    <p:sldId id="405" r:id="rId18"/>
    <p:sldId id="390" r:id="rId19"/>
    <p:sldId id="406" r:id="rId2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228637"/>
    <a:srgbClr val="F6FA5C"/>
    <a:srgbClr val="F0F93B"/>
    <a:srgbClr val="7E98EC"/>
    <a:srgbClr val="F7D289"/>
    <a:srgbClr val="000000"/>
    <a:srgbClr val="2D6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22" autoAdjust="0"/>
  </p:normalViewPr>
  <p:slideViewPr>
    <p:cSldViewPr>
      <p:cViewPr varScale="1">
        <p:scale>
          <a:sx n="134" d="100"/>
          <a:sy n="134" d="100"/>
        </p:scale>
        <p:origin x="-1824" y="-78"/>
      </p:cViewPr>
      <p:guideLst>
        <p:guide orient="horz" pos="259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30" d="100"/>
        <a:sy n="130" d="100"/>
      </p:scale>
      <p:origin x="0" y="540"/>
    </p:cViewPr>
  </p:sorterViewPr>
  <p:notesViewPr>
    <p:cSldViewPr>
      <p:cViewPr varScale="1">
        <p:scale>
          <a:sx n="31" d="100"/>
          <a:sy n="31" d="100"/>
        </p:scale>
        <p:origin x="-1120" y="-5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Total</a:t>
            </a:r>
            <a:r>
              <a:rPr lang="en-US" sz="1600" baseline="0" dirty="0" smtClean="0"/>
              <a:t> Nitrogen</a:t>
            </a:r>
            <a:endParaRPr lang="en-US" sz="1600" dirty="0"/>
          </a:p>
        </c:rich>
      </c:tx>
      <c:layout>
        <c:manualLayout>
          <c:xMode val="edge"/>
          <c:yMode val="edge"/>
          <c:x val="0.38530313110437958"/>
          <c:y val="0.79861191953841604"/>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1.6136794722985024E-3"/>
          <c:y val="0.19789394985939829"/>
          <c:w val="0.99838633513708919"/>
          <c:h val="0.61368766404199471"/>
        </c:manualLayout>
      </c:layout>
      <c:pie3DChart>
        <c:varyColors val="1"/>
        <c:ser>
          <c:idx val="0"/>
          <c:order val="0"/>
          <c:tx>
            <c:strRef>
              <c:f>Stats!$C$1</c:f>
              <c:strCache>
                <c:ptCount val="1"/>
                <c:pt idx="0">
                  <c:v>TN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8142788017419612"/>
                  <c:y val="-0.15594192161444234"/>
                </c:manualLayout>
              </c:layout>
              <c:showLegendKey val="0"/>
              <c:showVal val="0"/>
              <c:showCatName val="0"/>
              <c:showSerName val="0"/>
              <c:showPercent val="1"/>
              <c:showBubbleSize val="0"/>
            </c:dLbl>
            <c:txPr>
              <a:bodyPr/>
              <a:lstStyle/>
              <a:p>
                <a:pPr>
                  <a:defRPr b="1">
                    <a:solidFill>
                      <a:schemeClr val="bg2">
                        <a:lumMod val="10000"/>
                        <a:lumOff val="90000"/>
                      </a:schemeClr>
                    </a:solidFill>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Stats!$C$30:$C$33</c:f>
              <c:numCache>
                <c:formatCode>#,##0</c:formatCode>
                <c:ptCount val="4"/>
                <c:pt idx="0">
                  <c:v>139344827.58620688</c:v>
                </c:pt>
                <c:pt idx="1">
                  <c:v>49255172.413793102</c:v>
                </c:pt>
                <c:pt idx="2">
                  <c:v>11203448.27586207</c:v>
                </c:pt>
                <c:pt idx="3">
                  <c:v>9275541.3793103434</c:v>
                </c:pt>
              </c:numCache>
            </c:numRef>
          </c:val>
        </c:ser>
        <c:dLbls>
          <c:showLegendKey val="0"/>
          <c:showVal val="0"/>
          <c:showCatName val="0"/>
          <c:showSerName val="0"/>
          <c:showPercent val="1"/>
          <c:showBubbleSize val="0"/>
          <c:showLeaderLines val="1"/>
        </c:dLbls>
      </c:pie3DChart>
    </c:plotArea>
    <c:legend>
      <c:legendPos val="b"/>
      <c:layout>
        <c:manualLayout>
          <c:xMode val="edge"/>
          <c:yMode val="edge"/>
          <c:x val="0.22485614896809447"/>
          <c:y val="4.6686137907781516E-3"/>
          <c:w val="0.6922932650114656"/>
          <c:h val="9.901746979068847E-2"/>
        </c:manualLayout>
      </c:layout>
      <c:overlay val="0"/>
      <c:spPr>
        <a:solidFill>
          <a:srgbClr val="FFFFFF"/>
        </a:solidFill>
      </c:sp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Total Phosphorus</a:t>
            </a:r>
            <a:endParaRPr lang="en-US" sz="1600" dirty="0"/>
          </a:p>
        </c:rich>
      </c:tx>
      <c:layout>
        <c:manualLayout>
          <c:xMode val="edge"/>
          <c:yMode val="edge"/>
          <c:x val="2.0599765454850059E-2"/>
          <c:y val="9.6774193548387094E-2"/>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16313385826771654"/>
          <c:y val="0.25545296757260183"/>
          <c:w val="0.63910017153367638"/>
          <c:h val="0.64975433826167417"/>
        </c:manualLayout>
      </c:layout>
      <c:pie3DChart>
        <c:varyColors val="1"/>
        <c:ser>
          <c:idx val="0"/>
          <c:order val="0"/>
          <c:tx>
            <c:strRef>
              <c:f>Stats!$D$1</c:f>
              <c:strCache>
                <c:ptCount val="1"/>
                <c:pt idx="0">
                  <c:v>TP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4162176131614834"/>
                  <c:y val="2.1829101880962105E-2"/>
                </c:manualLayout>
              </c:layout>
              <c:showLegendKey val="0"/>
              <c:showVal val="0"/>
              <c:showCatName val="0"/>
              <c:showSerName val="0"/>
              <c:showPercent val="1"/>
              <c:showBubbleSize val="0"/>
            </c:dLbl>
            <c:txPr>
              <a:bodyPr/>
              <a:lstStyle/>
              <a:p>
                <a:pPr>
                  <a:defRPr b="1">
                    <a:solidFill>
                      <a:schemeClr val="bg2">
                        <a:lumMod val="25000"/>
                        <a:lumOff val="75000"/>
                      </a:schemeClr>
                    </a:solidFill>
                    <a:effectLst>
                      <a:glow rad="63500">
                        <a:schemeClr val="accent1">
                          <a:satMod val="175000"/>
                          <a:alpha val="40000"/>
                        </a:schemeClr>
                      </a:glow>
                    </a:effectLst>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Stats!$D$30:$D$33</c:f>
              <c:numCache>
                <c:formatCode>#,##0</c:formatCode>
                <c:ptCount val="4"/>
                <c:pt idx="0">
                  <c:v>6595172.4137931038</c:v>
                </c:pt>
                <c:pt idx="1">
                  <c:v>3986827.5862068967</c:v>
                </c:pt>
                <c:pt idx="2">
                  <c:v>2521724.1379310344</c:v>
                </c:pt>
                <c:pt idx="3">
                  <c:v>1136088.6206896552</c:v>
                </c:pt>
              </c:numCache>
            </c:numRef>
          </c:val>
        </c:ser>
        <c:dLbls>
          <c:showLegendKey val="0"/>
          <c:showVal val="0"/>
          <c:showCatName val="0"/>
          <c:showSerName val="0"/>
          <c:showPercent val="1"/>
          <c:showBubbleSize val="0"/>
          <c:showLeaderLines val="1"/>
        </c:dLbls>
      </c:pie3DChart>
    </c:plotArea>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Sediment</a:t>
            </a:r>
            <a:endParaRPr lang="en-US" sz="1600" dirty="0"/>
          </a:p>
        </c:rich>
      </c:tx>
      <c:layout>
        <c:manualLayout>
          <c:xMode val="edge"/>
          <c:yMode val="edge"/>
          <c:x val="6.0408700836192451E-2"/>
          <c:y val="0.19677427821522309"/>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17307692307692307"/>
          <c:y val="0.25468715604097875"/>
          <c:w val="0.80448717948717952"/>
          <c:h val="0.62250740834814999"/>
        </c:manualLayout>
      </c:layout>
      <c:pie3DChart>
        <c:varyColors val="1"/>
        <c:ser>
          <c:idx val="0"/>
          <c:order val="0"/>
          <c:tx>
            <c:strRef>
              <c:f>Stats!$E$1</c:f>
              <c:strCache>
                <c:ptCount val="1"/>
                <c:pt idx="0">
                  <c:v>SED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4890815847739702"/>
                  <c:y val="-9.2886157625954174E-3"/>
                </c:manualLayout>
              </c:layout>
              <c:showLegendKey val="0"/>
              <c:showVal val="0"/>
              <c:showCatName val="0"/>
              <c:showSerName val="0"/>
              <c:showPercent val="1"/>
              <c:showBubbleSize val="0"/>
            </c:dLbl>
            <c:txPr>
              <a:bodyPr/>
              <a:lstStyle/>
              <a:p>
                <a:pPr>
                  <a:defRPr b="1">
                    <a:solidFill>
                      <a:schemeClr val="bg2">
                        <a:lumMod val="25000"/>
                        <a:lumOff val="75000"/>
                      </a:schemeClr>
                    </a:solidFill>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Stats!$E$30:$E$33</c:f>
              <c:numCache>
                <c:formatCode>#,##0</c:formatCode>
                <c:ptCount val="4"/>
                <c:pt idx="0">
                  <c:v>4772965517.2413797</c:v>
                </c:pt>
                <c:pt idx="1">
                  <c:v>3074206896.551724</c:v>
                </c:pt>
                <c:pt idx="2">
                  <c:v>1700280000</c:v>
                </c:pt>
                <c:pt idx="3">
                  <c:v>711499192.27886045</c:v>
                </c:pt>
              </c:numCache>
            </c:numRef>
          </c:val>
        </c:ser>
        <c:dLbls>
          <c:showLegendKey val="0"/>
          <c:showVal val="0"/>
          <c:showCatName val="0"/>
          <c:showSerName val="0"/>
          <c:showPercent val="1"/>
          <c:showBubbleSize val="0"/>
          <c:showLeaderLines val="1"/>
        </c:dLbls>
      </c:pie3DChart>
    </c:plotArea>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76803" name="Rectangle 3"/>
          <p:cNvSpPr>
            <a:spLocks noGrp="1" noChangeArrowheads="1"/>
          </p:cNvSpPr>
          <p:nvPr>
            <p:ph type="dt" sz="quarter" idx="1"/>
          </p:nvPr>
        </p:nvSpPr>
        <p:spPr bwMode="auto">
          <a:xfrm>
            <a:off x="3971925"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algn="r" defTabSz="923260" eaLnBrk="1" hangingPunct="1">
              <a:defRPr sz="1200">
                <a:latin typeface="Times New Roman" pitchFamily="18" charset="0"/>
              </a:defRPr>
            </a:lvl1pPr>
          </a:lstStyle>
          <a:p>
            <a:pPr>
              <a:defRPr/>
            </a:pPr>
            <a:endParaRPr lang="en-US"/>
          </a:p>
        </p:txBody>
      </p:sp>
      <p:sp>
        <p:nvSpPr>
          <p:cNvPr id="76804" name="Rectangle 4"/>
          <p:cNvSpPr>
            <a:spLocks noGrp="1" noChangeArrowheads="1"/>
          </p:cNvSpPr>
          <p:nvPr>
            <p:ph type="ftr" sz="quarter" idx="2"/>
          </p:nvPr>
        </p:nvSpPr>
        <p:spPr bwMode="auto">
          <a:xfrm>
            <a:off x="0"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76805" name="Rectangle 5"/>
          <p:cNvSpPr>
            <a:spLocks noGrp="1" noChangeArrowheads="1"/>
          </p:cNvSpPr>
          <p:nvPr>
            <p:ph type="sldNum" sz="quarter" idx="3"/>
          </p:nvPr>
        </p:nvSpPr>
        <p:spPr bwMode="auto">
          <a:xfrm>
            <a:off x="3971925"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algn="r" defTabSz="923260" eaLnBrk="1" hangingPunct="1">
              <a:defRPr sz="1200">
                <a:latin typeface="Times New Roman" pitchFamily="18" charset="0"/>
              </a:defRPr>
            </a:lvl1pPr>
          </a:lstStyle>
          <a:p>
            <a:pPr>
              <a:defRPr/>
            </a:pPr>
            <a:fld id="{73DB5890-AEA2-48C0-B7A7-4AB2FE51B724}" type="slidenum">
              <a:rPr lang="en-US"/>
              <a:pPr>
                <a:defRPr/>
              </a:pPr>
              <a:t>‹#›</a:t>
            </a:fld>
            <a:endParaRPr lang="en-US"/>
          </a:p>
        </p:txBody>
      </p:sp>
    </p:spTree>
    <p:extLst>
      <p:ext uri="{BB962C8B-B14F-4D97-AF65-F5344CB8AC3E}">
        <p14:creationId xmlns:p14="http://schemas.microsoft.com/office/powerpoint/2010/main" val="28855695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18435"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algn="r" defTabSz="923260" eaLnBrk="1" hangingPunct="1">
              <a:defRPr sz="1200">
                <a:latin typeface="Times New Roman" pitchFamily="18" charset="0"/>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8438"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18439"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algn="r" defTabSz="923260" eaLnBrk="1" hangingPunct="1">
              <a:defRPr sz="1200">
                <a:latin typeface="Times New Roman" pitchFamily="18" charset="0"/>
              </a:defRPr>
            </a:lvl1pPr>
          </a:lstStyle>
          <a:p>
            <a:pPr>
              <a:defRPr/>
            </a:pPr>
            <a:fld id="{FD1C674F-5964-43B3-AB6D-29B96FFA81E8}" type="slidenum">
              <a:rPr lang="en-US"/>
              <a:pPr>
                <a:defRPr/>
              </a:pPr>
              <a:t>‹#›</a:t>
            </a:fld>
            <a:endParaRPr lang="en-US"/>
          </a:p>
        </p:txBody>
      </p:sp>
    </p:spTree>
    <p:extLst>
      <p:ext uri="{BB962C8B-B14F-4D97-AF65-F5344CB8AC3E}">
        <p14:creationId xmlns:p14="http://schemas.microsoft.com/office/powerpoint/2010/main" val="257086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87EEEEDF-2719-4D92-9BAC-E34389373B5B}" type="slidenum">
              <a:rPr lang="en-US" altLang="en-US" smtClean="0">
                <a:latin typeface="Times New Roman" pitchFamily="18" charset="0"/>
              </a:rPr>
              <a:pPr/>
              <a:t>1</a:t>
            </a:fld>
            <a:endParaRPr lang="en-US" altLang="en-US" smtClean="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lstStyle/>
          <a:p>
            <a:pPr eaLnBrk="1" hangingPunct="1">
              <a:spcBef>
                <a:spcPct val="0"/>
              </a:spcBef>
            </a:pPr>
            <a:r>
              <a:rPr lang="en-US" altLang="en-US" smtClean="0"/>
              <a:t>**Consideration of these new findings about Conowingo Dam are an integral component of the Chesapeake Bay TMDL midpoint assessment, a process driven by the partners with shared decisions by the partners; </a:t>
            </a:r>
          </a:p>
          <a:p>
            <a:endParaRPr lang="en-US" altLang="en-US" smtClean="0"/>
          </a:p>
          <a:p>
            <a:r>
              <a:rPr lang="en-US" altLang="en-US" smtClean="0"/>
              <a:t>Results indicate  that additional nutrient loadings associated with changed conditions in the lower Susquehanna River system may result in nonattainment of jurisdictions’ water quality standards associated with the Chesapeake Bay TMDL, even with full implementation of the jurisdictions’ WIPs. This information, along with additional knowledge gained from Recommendation 1 (short-term enhanced monitoring and modeling) above, should be incorporated into ongoing analyses integrated into the Chesapeake Bay TMDL to reflect new loadings, and allocate the additional offset reductions needed to fully attain the jurisdictions’ water quality standards.</a:t>
            </a: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C69BE1C0-2043-4AF2-A8E2-8C220D088939}" type="slidenum">
              <a:rPr lang="en-US" altLang="en-US" smtClean="0">
                <a:latin typeface="Times New Roman" pitchFamily="18" charset="0"/>
              </a:rPr>
              <a:pPr/>
              <a:t>17</a:t>
            </a:fld>
            <a:endParaRPr lang="en-US" altLang="en-U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It would be helpful to make the point that we would welcome GIS help from</a:t>
            </a:r>
          </a:p>
          <a:p>
            <a:r>
              <a:rPr lang="en-US" altLang="en-US" smtClean="0"/>
              <a:t>other states in developing Phase 6 land use datasets for their jurisdictions.</a:t>
            </a:r>
          </a:p>
          <a:p>
            <a:endParaRPr lang="en-US" altLang="en-US" smtClean="0"/>
          </a:p>
          <a:p>
            <a:r>
              <a:rPr lang="en-US" altLang="en-US" smtClean="0"/>
              <a:t> Only Maryland has attempted this.  Delaware originally expressed some interest in</a:t>
            </a:r>
          </a:p>
          <a:p>
            <a:r>
              <a:rPr lang="en-US" altLang="en-US" smtClean="0"/>
              <a:t> developing the Phase 6 land uses but has not done anything to date other than</a:t>
            </a:r>
          </a:p>
          <a:p>
            <a:r>
              <a:rPr lang="en-US" altLang="en-US" smtClean="0"/>
              <a:t>deliver data to us.</a:t>
            </a:r>
          </a:p>
          <a:p>
            <a:endParaRPr lang="en-US" altLang="en-US" smtClean="0"/>
          </a:p>
          <a:p>
            <a:r>
              <a:rPr lang="en-US" altLang="en-US" smtClean="0"/>
              <a:t>The CBP Land Data Team will produce the Phase 6 land use dataset and overlays</a:t>
            </a:r>
          </a:p>
          <a:p>
            <a:r>
              <a:rPr lang="en-US" altLang="en-US" smtClean="0"/>
              <a:t>if states don’t want to do so themselves.</a:t>
            </a:r>
          </a:p>
          <a:p>
            <a:endParaRPr lang="en-US" altLang="en-US" smtClean="0"/>
          </a:p>
          <a:p>
            <a:r>
              <a:rPr lang="en-US" altLang="en-US" smtClean="0"/>
              <a:t>However we could still use help developing the base layers like tree canopy,</a:t>
            </a:r>
          </a:p>
          <a:p>
            <a:r>
              <a:rPr lang="en-US" altLang="en-US" smtClean="0"/>
              <a:t>impervious surfaces, parcel coverages, and an urban mask. </a:t>
            </a: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42918EED-CDDA-4915-8622-A9C2CD65404E}" type="slidenum">
              <a:rPr lang="en-US" altLang="en-US" smtClean="0">
                <a:latin typeface="Times New Roman" pitchFamily="18" charset="0"/>
              </a:rPr>
              <a:pPr/>
              <a:t>18</a:t>
            </a:fld>
            <a:endParaRPr lang="en-US" alt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Slide 2</a:t>
            </a:r>
            <a:endParaRPr lang="en-US"/>
          </a:p>
        </p:txBody>
      </p:sp>
      <p:sp>
        <p:nvSpPr>
          <p:cNvPr id="6" name="Slide Number Placeholder 5"/>
          <p:cNvSpPr>
            <a:spLocks noGrp="1"/>
          </p:cNvSpPr>
          <p:nvPr>
            <p:ph type="sldNum" sz="quarter" idx="12"/>
          </p:nvPr>
        </p:nvSpPr>
        <p:spPr/>
        <p:txBody>
          <a:bodyPr/>
          <a:lstStyle/>
          <a:p>
            <a:pPr>
              <a:defRPr/>
            </a:pPr>
            <a:fld id="{10DF6E56-F82B-4791-A040-D17E681731A4}" type="slidenum">
              <a:rPr lang="en-US" smtClean="0"/>
              <a:pPr>
                <a:defRPr/>
              </a:pPr>
              <a:t>‹#›</a:t>
            </a:fld>
            <a:endParaRPr lang="en-US"/>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Slide 2</a:t>
            </a:r>
            <a:endParaRPr lang="en-US"/>
          </a:p>
        </p:txBody>
      </p:sp>
      <p:sp>
        <p:nvSpPr>
          <p:cNvPr id="6" name="Slide Number Placeholder 5"/>
          <p:cNvSpPr>
            <a:spLocks noGrp="1"/>
          </p:cNvSpPr>
          <p:nvPr>
            <p:ph type="sldNum" sz="quarter" idx="12"/>
          </p:nvPr>
        </p:nvSpPr>
        <p:spPr/>
        <p:txBody>
          <a:bodyPr/>
          <a:lstStyle/>
          <a:p>
            <a:pPr>
              <a:defRPr/>
            </a:pPr>
            <a:fld id="{6EF2DB9E-441D-4E08-9875-D1ED950723E6}"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pPr>
              <a:defRPr/>
            </a:pPr>
            <a:endParaRPr lang="en-US"/>
          </a:p>
        </p:txBody>
      </p:sp>
      <p:sp>
        <p:nvSpPr>
          <p:cNvPr id="91" name="Footer Placeholder 90"/>
          <p:cNvSpPr>
            <a:spLocks noGrp="1"/>
          </p:cNvSpPr>
          <p:nvPr>
            <p:ph type="ftr" sz="quarter" idx="11"/>
          </p:nvPr>
        </p:nvSpPr>
        <p:spPr/>
        <p:txBody>
          <a:bodyPr/>
          <a:lstStyle/>
          <a:p>
            <a:pPr>
              <a:defRPr/>
            </a:pPr>
            <a:r>
              <a:rPr lang="en-US" smtClean="0"/>
              <a:t>Slide 2</a:t>
            </a:r>
            <a:endParaRPr lang="en-US"/>
          </a:p>
        </p:txBody>
      </p:sp>
      <p:sp>
        <p:nvSpPr>
          <p:cNvPr id="92" name="Slide Number Placeholder 91"/>
          <p:cNvSpPr>
            <a:spLocks noGrp="1"/>
          </p:cNvSpPr>
          <p:nvPr>
            <p:ph type="sldNum" sz="quarter" idx="12"/>
          </p:nvPr>
        </p:nvSpPr>
        <p:spPr/>
        <p:txBody>
          <a:bodyPr/>
          <a:lstStyle/>
          <a:p>
            <a:pPr>
              <a:defRPr/>
            </a:pPr>
            <a:fld id="{569BC269-4163-4EBF-B59E-D70063F1570A}"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Slide 2</a:t>
            </a:r>
            <a:endParaRPr lang="en-US"/>
          </a:p>
        </p:txBody>
      </p:sp>
      <p:sp>
        <p:nvSpPr>
          <p:cNvPr id="7" name="Slide Number Placeholder 6"/>
          <p:cNvSpPr>
            <a:spLocks noGrp="1"/>
          </p:cNvSpPr>
          <p:nvPr>
            <p:ph type="sldNum" sz="quarter" idx="12"/>
          </p:nvPr>
        </p:nvSpPr>
        <p:spPr/>
        <p:txBody>
          <a:bodyPr/>
          <a:lstStyle/>
          <a:p>
            <a:pPr>
              <a:defRPr/>
            </a:pPr>
            <a:fld id="{9485673F-274C-4EFC-B712-04C5D9B4771E}"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r>
              <a:rPr lang="en-US" smtClean="0"/>
              <a:t>Slide 2</a:t>
            </a:r>
            <a:endParaRPr lang="en-US"/>
          </a:p>
        </p:txBody>
      </p:sp>
      <p:sp>
        <p:nvSpPr>
          <p:cNvPr id="9" name="Slide Number Placeholder 8"/>
          <p:cNvSpPr>
            <a:spLocks noGrp="1"/>
          </p:cNvSpPr>
          <p:nvPr>
            <p:ph type="sldNum" sz="quarter" idx="12"/>
          </p:nvPr>
        </p:nvSpPr>
        <p:spPr/>
        <p:txBody>
          <a:bodyPr/>
          <a:lstStyle/>
          <a:p>
            <a:pPr>
              <a:defRPr/>
            </a:pPr>
            <a:fld id="{FC851E31-FD4A-4AD2-90CD-E04D4E95E32A}"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r>
              <a:rPr lang="en-US" smtClean="0"/>
              <a:t>Slide 2</a:t>
            </a:r>
            <a:endParaRPr lang="en-US"/>
          </a:p>
        </p:txBody>
      </p:sp>
      <p:sp>
        <p:nvSpPr>
          <p:cNvPr id="5" name="Slide Number Placeholder 4"/>
          <p:cNvSpPr>
            <a:spLocks noGrp="1"/>
          </p:cNvSpPr>
          <p:nvPr>
            <p:ph type="sldNum" sz="quarter" idx="12"/>
          </p:nvPr>
        </p:nvSpPr>
        <p:spPr/>
        <p:txBody>
          <a:bodyPr/>
          <a:lstStyle/>
          <a:p>
            <a:pPr>
              <a:defRPr/>
            </a:pPr>
            <a:fld id="{C56EC76F-603C-489E-966B-867F7E9EB159}"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r>
              <a:rPr lang="en-US" smtClean="0"/>
              <a:t>Slide 2</a:t>
            </a:r>
            <a:endParaRPr lang="en-US"/>
          </a:p>
        </p:txBody>
      </p:sp>
      <p:sp>
        <p:nvSpPr>
          <p:cNvPr id="4" name="Slide Number Placeholder 3"/>
          <p:cNvSpPr>
            <a:spLocks noGrp="1"/>
          </p:cNvSpPr>
          <p:nvPr>
            <p:ph type="sldNum" sz="quarter" idx="12"/>
          </p:nvPr>
        </p:nvSpPr>
        <p:spPr/>
        <p:txBody>
          <a:bodyPr/>
          <a:lstStyle/>
          <a:p>
            <a:pPr>
              <a:defRPr/>
            </a:pPr>
            <a:fld id="{70785AB2-78E5-4555-B49A-8BBD350397CD}"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Slide 2</a:t>
            </a:r>
            <a:endParaRPr lang="en-US"/>
          </a:p>
        </p:txBody>
      </p:sp>
      <p:sp>
        <p:nvSpPr>
          <p:cNvPr id="7" name="Slide Number Placeholder 6"/>
          <p:cNvSpPr>
            <a:spLocks noGrp="1"/>
          </p:cNvSpPr>
          <p:nvPr>
            <p:ph type="sldNum" sz="quarter" idx="12"/>
          </p:nvPr>
        </p:nvSpPr>
        <p:spPr/>
        <p:txBody>
          <a:bodyPr/>
          <a:lstStyle/>
          <a:p>
            <a:pPr>
              <a:defRPr/>
            </a:pPr>
            <a:fld id="{F9E35D00-D654-4813-91B0-ECF97530866A}" type="slidenum">
              <a:rPr lang="en-US" smtClean="0"/>
              <a:pPr>
                <a:defRPr/>
              </a:pPr>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Slide 2</a:t>
            </a:r>
            <a:endParaRPr lang="en-US"/>
          </a:p>
        </p:txBody>
      </p:sp>
      <p:sp>
        <p:nvSpPr>
          <p:cNvPr id="7" name="Slide Number Placeholder 6"/>
          <p:cNvSpPr>
            <a:spLocks noGrp="1"/>
          </p:cNvSpPr>
          <p:nvPr>
            <p:ph type="sldNum" sz="quarter" idx="12"/>
          </p:nvPr>
        </p:nvSpPr>
        <p:spPr/>
        <p:txBody>
          <a:bodyPr/>
          <a:lstStyle/>
          <a:p>
            <a:pPr>
              <a:defRPr/>
            </a:pPr>
            <a:fld id="{241B1AED-2349-4B79-AE13-56058A57619F}" type="slidenum">
              <a:rPr lang="en-US" smtClean="0"/>
              <a:pPr>
                <a:defRPr/>
              </a:pPr>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Slide 2</a:t>
            </a:r>
            <a:endParaRPr lang="en-US"/>
          </a:p>
        </p:txBody>
      </p:sp>
      <p:sp>
        <p:nvSpPr>
          <p:cNvPr id="6" name="Slide Number Placeholder 5"/>
          <p:cNvSpPr>
            <a:spLocks noGrp="1"/>
          </p:cNvSpPr>
          <p:nvPr>
            <p:ph type="sldNum" sz="quarter" idx="12"/>
          </p:nvPr>
        </p:nvSpPr>
        <p:spPr/>
        <p:txBody>
          <a:bodyPr/>
          <a:lstStyle/>
          <a:p>
            <a:pPr>
              <a:defRPr/>
            </a:pPr>
            <a:fld id="{17F2AD2A-27C8-4626-8E58-67B21002DB7A}"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Slide 2</a:t>
            </a:r>
            <a:endParaRPr lang="en-US"/>
          </a:p>
        </p:txBody>
      </p:sp>
      <p:sp>
        <p:nvSpPr>
          <p:cNvPr id="6" name="Slide Number Placeholder 5"/>
          <p:cNvSpPr>
            <a:spLocks noGrp="1"/>
          </p:cNvSpPr>
          <p:nvPr>
            <p:ph type="sldNum" sz="quarter" idx="12"/>
          </p:nvPr>
        </p:nvSpPr>
        <p:spPr/>
        <p:txBody>
          <a:bodyPr/>
          <a:lstStyle/>
          <a:p>
            <a:pPr>
              <a:defRPr/>
            </a:pPr>
            <a:fld id="{E720FC93-93EC-4637-A0D1-EF9BFB82B57F}"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pPr>
              <a:defRPr/>
            </a:pPr>
            <a:endParaRPr lang="en-US"/>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smtClean="0"/>
              <a:t>Slide 2</a:t>
            </a:r>
            <a:endParaRPr lang="en-US"/>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pPr>
              <a:defRPr/>
            </a:pPr>
            <a:fld id="{8399CF8A-ADC8-4D8C-A98D-3C60EE18BC40}" type="slidenum">
              <a:rPr lang="en-US"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934" r:id="rId1"/>
    <p:sldLayoutId id="2147483935" r:id="rId2"/>
    <p:sldLayoutId id="2147483936" r:id="rId3"/>
    <p:sldLayoutId id="2147483937" r:id="rId4"/>
    <p:sldLayoutId id="2147483938" r:id="rId5"/>
    <p:sldLayoutId id="2147483939" r:id="rId6"/>
    <p:sldLayoutId id="2147483940" r:id="rId7"/>
    <p:sldLayoutId id="2147483941" r:id="rId8"/>
    <p:sldLayoutId id="2147483942" r:id="rId9"/>
    <p:sldLayoutId id="2147483943" r:id="rId10"/>
    <p:sldLayoutId id="2147483944" r:id="rId11"/>
  </p:sldLayoutIdLst>
  <p:hf sldNum="0" hdr="0" dt="0"/>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bit.ly/LSRW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emf"/><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3.png"/><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image" Target="../media/image5.emf"/><Relationship Id="rId5" Type="http://schemas.openxmlformats.org/officeDocument/2006/relationships/package" Target="../embeddings/Microsoft_Word_Document1.docx"/><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8.xml"/><Relationship Id="rId6" Type="http://schemas.openxmlformats.org/officeDocument/2006/relationships/image" Target="../media/image3.png"/><Relationship Id="rId5" Type="http://schemas.openxmlformats.org/officeDocument/2006/relationships/hyperlink" Target="http://cbrim.er.usgs.gov/" TargetMode="Externa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pubs.usgs.gov/sir/2012/5185/" TargetMode="External"/><Relationship Id="rId2" Type="http://schemas.openxmlformats.org/officeDocument/2006/relationships/hyperlink" Target="http://bit.ly/LSRWA"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www.mwcog.org/uploads/committee-documents/ZF1XW1Zc20150114085202.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28600" y="274638"/>
            <a:ext cx="4724400" cy="3411537"/>
          </a:xfrm>
        </p:spPr>
        <p:txBody>
          <a:bodyPr>
            <a:normAutofit/>
          </a:bodyPr>
          <a:lstStyle/>
          <a:p>
            <a:pPr algn="ctr"/>
            <a:r>
              <a:rPr lang="en-US" altLang="en-US" sz="3200" dirty="0" smtClean="0"/>
              <a:t>The Effect of the Changing Dynamics of the </a:t>
            </a:r>
            <a:r>
              <a:rPr lang="en-US" altLang="en-US" sz="3200" dirty="0" err="1" smtClean="0"/>
              <a:t>Conowingo</a:t>
            </a:r>
            <a:r>
              <a:rPr lang="en-US" altLang="en-US" sz="3200" dirty="0" smtClean="0"/>
              <a:t> Dam on the Chesapeake Bay</a:t>
            </a:r>
            <a:br>
              <a:rPr lang="en-US" altLang="en-US" sz="3200" dirty="0" smtClean="0"/>
            </a:br>
            <a:endParaRPr lang="en-US" altLang="en-US" sz="3200" dirty="0" smtClean="0"/>
          </a:p>
        </p:txBody>
      </p:sp>
      <p:sp>
        <p:nvSpPr>
          <p:cNvPr id="3078" name="Content Placeholder 2"/>
          <p:cNvSpPr>
            <a:spLocks noGrp="1"/>
          </p:cNvSpPr>
          <p:nvPr>
            <p:ph idx="1"/>
          </p:nvPr>
        </p:nvSpPr>
        <p:spPr>
          <a:xfrm>
            <a:off x="457200" y="4038600"/>
            <a:ext cx="8229600" cy="1295400"/>
          </a:xfrm>
        </p:spPr>
        <p:txBody>
          <a:bodyPr>
            <a:normAutofit lnSpcReduction="10000"/>
          </a:bodyPr>
          <a:lstStyle/>
          <a:p>
            <a:pPr marL="0" indent="0" algn="ctr">
              <a:buFont typeface="Arial" charset="0"/>
              <a:buNone/>
            </a:pPr>
            <a:r>
              <a:rPr lang="en-US" altLang="en-US" dirty="0" smtClean="0"/>
              <a:t>Mukhtar Ibrahim and Karl Berger, COG staff</a:t>
            </a:r>
          </a:p>
          <a:p>
            <a:pPr marL="0" indent="0" algn="ctr">
              <a:buFont typeface="Arial" charset="0"/>
              <a:buNone/>
            </a:pPr>
            <a:r>
              <a:rPr lang="en-US" altLang="en-US" sz="2400" dirty="0" smtClean="0"/>
              <a:t>Water Resources Technical Committee</a:t>
            </a:r>
          </a:p>
          <a:p>
            <a:pPr marL="0" indent="0" algn="ctr">
              <a:buFont typeface="Arial" charset="0"/>
              <a:buNone/>
            </a:pPr>
            <a:r>
              <a:rPr lang="en-US" altLang="en-US" sz="2400" dirty="0" smtClean="0"/>
              <a:t> March 6, 2015</a:t>
            </a:r>
          </a:p>
        </p:txBody>
      </p:sp>
      <p:pic>
        <p:nvPicPr>
          <p:cNvPr id="30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
            <a:ext cx="4084638" cy="3228975"/>
          </a:xfrm>
          <a:prstGeom prst="rect">
            <a:avLst/>
          </a:prstGeom>
          <a:ln>
            <a:noFill/>
          </a:ln>
          <a:effectLst>
            <a:softEdge rad="112500"/>
          </a:effectLst>
          <a:extLst/>
        </p:spPr>
        <p:style>
          <a:lnRef idx="2">
            <a:schemeClr val="accent1">
              <a:shade val="50000"/>
            </a:schemeClr>
          </a:lnRef>
          <a:fillRef idx="1">
            <a:schemeClr val="accent1"/>
          </a:fillRef>
          <a:effectRef idx="0">
            <a:schemeClr val="accent1"/>
          </a:effectRef>
          <a:fontRef idx="minor">
            <a:schemeClr val="lt1"/>
          </a:fontRef>
        </p:style>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2799" y="5486400"/>
            <a:ext cx="2514601" cy="1039369"/>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Why This Presentation</a:t>
            </a:r>
          </a:p>
        </p:txBody>
      </p:sp>
      <p:sp>
        <p:nvSpPr>
          <p:cNvPr id="4099" name="Content Placeholder 2"/>
          <p:cNvSpPr>
            <a:spLocks noGrp="1"/>
          </p:cNvSpPr>
          <p:nvPr>
            <p:ph idx="1"/>
          </p:nvPr>
        </p:nvSpPr>
        <p:spPr>
          <a:xfrm>
            <a:off x="457200" y="1371600"/>
            <a:ext cx="8229600" cy="4754563"/>
          </a:xfrm>
        </p:spPr>
        <p:txBody>
          <a:bodyPr>
            <a:normAutofit/>
          </a:bodyPr>
          <a:lstStyle/>
          <a:p>
            <a:r>
              <a:rPr lang="en-US" altLang="en-US" sz="2800" dirty="0" smtClean="0"/>
              <a:t>CBPC presentation by Bruce Michael, Maryland DNR, at January 2015 CBPC meeting</a:t>
            </a:r>
          </a:p>
          <a:p>
            <a:pPr lvl="1"/>
            <a:r>
              <a:rPr lang="en-US" altLang="en-US" sz="2400" dirty="0" smtClean="0"/>
              <a:t>Based on LSRWA report/  request to relicense dam by Exelon</a:t>
            </a:r>
          </a:p>
          <a:p>
            <a:pPr lvl="1"/>
            <a:r>
              <a:rPr lang="en-US" altLang="en-US" sz="2400" dirty="0" smtClean="0">
                <a:hlinkClick r:id="rId2"/>
              </a:rPr>
              <a:t>http://bit.ly/LSRWA</a:t>
            </a:r>
            <a:endParaRPr lang="en-US" altLang="en-US" dirty="0" smtClean="0"/>
          </a:p>
          <a:p>
            <a:r>
              <a:rPr lang="en-US" altLang="en-US" sz="2800" dirty="0" smtClean="0"/>
              <a:t>Issue Has Policy Implications</a:t>
            </a:r>
          </a:p>
          <a:p>
            <a:pPr lvl="1"/>
            <a:r>
              <a:rPr lang="en-US" altLang="en-US" sz="2400" dirty="0" smtClean="0"/>
              <a:t>Clean Chesapeake Coalition</a:t>
            </a:r>
          </a:p>
          <a:p>
            <a:r>
              <a:rPr lang="en-US" altLang="en-US" sz="2800" dirty="0" smtClean="0"/>
              <a:t>CBPC Action:  direct WRTC to track issue; report back to CBPC on any policy recommendations</a:t>
            </a:r>
          </a:p>
          <a:p>
            <a:r>
              <a:rPr lang="en-US" altLang="en-US" sz="2800" dirty="0" smtClean="0"/>
              <a:t>Today’s presentation:  Provide technical details; outline potential policy recommendations</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smtClean="0"/>
              <a:t>Slide 2</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sz="2800" dirty="0" smtClean="0"/>
              <a:t>Slides 1 – 3  	Intro</a:t>
            </a:r>
          </a:p>
          <a:p>
            <a:endParaRPr lang="en-US" sz="2800" dirty="0" smtClean="0"/>
          </a:p>
          <a:p>
            <a:r>
              <a:rPr lang="en-US" sz="2800" dirty="0" smtClean="0"/>
              <a:t>Slides 4 – 7	Background information on dam issue</a:t>
            </a:r>
          </a:p>
          <a:p>
            <a:endParaRPr lang="en-US" sz="2800" dirty="0" smtClean="0"/>
          </a:p>
          <a:p>
            <a:r>
              <a:rPr lang="en-US" sz="2800" dirty="0" smtClean="0"/>
              <a:t>Slides 8 -14	 LSRWA technical findings</a:t>
            </a:r>
          </a:p>
          <a:p>
            <a:pPr marL="0" indent="0">
              <a:buNone/>
            </a:pPr>
            <a:endParaRPr lang="en-US" sz="2800" dirty="0" smtClean="0"/>
          </a:p>
          <a:p>
            <a:r>
              <a:rPr lang="en-US" sz="2800" dirty="0" smtClean="0"/>
              <a:t>Slides 15 – 19	 Policy implication; COG’s next steps</a:t>
            </a:r>
          </a:p>
          <a:p>
            <a:endParaRPr lang="en-US" dirty="0" smtClean="0"/>
          </a:p>
          <a:p>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10" name="Footer Placeholder 9"/>
          <p:cNvSpPr>
            <a:spLocks noGrp="1"/>
          </p:cNvSpPr>
          <p:nvPr>
            <p:ph type="ftr" sz="quarter" idx="11"/>
          </p:nvPr>
        </p:nvSpPr>
        <p:spPr/>
        <p:txBody>
          <a:bodyPr/>
          <a:lstStyle/>
          <a:p>
            <a:pPr>
              <a:defRPr/>
            </a:pPr>
            <a:r>
              <a:rPr lang="en-US" dirty="0" smtClean="0"/>
              <a:t>Slide 3</a:t>
            </a:r>
            <a:endParaRPr lang="en-US" dirty="0"/>
          </a:p>
        </p:txBody>
      </p:sp>
    </p:spTree>
    <p:extLst>
      <p:ext uri="{BB962C8B-B14F-4D97-AF65-F5344CB8AC3E}">
        <p14:creationId xmlns:p14="http://schemas.microsoft.com/office/powerpoint/2010/main" val="19510089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7" name="Content Placeholder 9"/>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0" y="914400"/>
            <a:ext cx="3902662" cy="5548313"/>
          </a:xfrm>
        </p:spPr>
      </p:pic>
      <p:sp>
        <p:nvSpPr>
          <p:cNvPr id="5122" name="Title 6"/>
          <p:cNvSpPr>
            <a:spLocks noGrp="1"/>
          </p:cNvSpPr>
          <p:nvPr>
            <p:ph type="title"/>
          </p:nvPr>
        </p:nvSpPr>
        <p:spPr>
          <a:xfrm>
            <a:off x="457200" y="228600"/>
            <a:ext cx="8458200" cy="533400"/>
          </a:xfrm>
        </p:spPr>
        <p:txBody>
          <a:bodyPr>
            <a:noAutofit/>
          </a:bodyPr>
          <a:lstStyle/>
          <a:p>
            <a:pPr algn="l"/>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Draft Assessment Report Released in October</a:t>
            </a:r>
          </a:p>
        </p:txBody>
      </p:sp>
      <p:sp>
        <p:nvSpPr>
          <p:cNvPr id="9" name="Text Placeholder 8"/>
          <p:cNvSpPr>
            <a:spLocks noGrp="1"/>
          </p:cNvSpPr>
          <p:nvPr>
            <p:ph type="body" sz="half" idx="2"/>
          </p:nvPr>
        </p:nvSpPr>
        <p:spPr>
          <a:xfrm>
            <a:off x="4114800" y="838200"/>
            <a:ext cx="5029200" cy="5791200"/>
          </a:xfrm>
        </p:spPr>
        <p:txBody>
          <a:bodyPr>
            <a:normAutofit lnSpcReduction="10000"/>
          </a:bodyPr>
          <a:lstStyle/>
          <a:p>
            <a:pPr algn="l">
              <a:defRPr/>
            </a:pPr>
            <a:r>
              <a:rPr lang="en-US" sz="1500" dirty="0" smtClean="0"/>
              <a:t>LSRWA Findings</a:t>
            </a:r>
          </a:p>
          <a:p>
            <a:pPr marL="285750" indent="-285750" algn="l">
              <a:buFont typeface="Arial" panose="020B0604020202020204" pitchFamily="34" charset="0"/>
              <a:buChar char="•"/>
              <a:defRPr/>
            </a:pPr>
            <a:r>
              <a:rPr lang="en-US" sz="1500" dirty="0" smtClean="0"/>
              <a:t>Deposition and scouring  rates are different than previously understood</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Under TMDL attainment levels of load reduction, not addressing the changing dynamics of the dam would result in not meeting water quality standards in 3 of the Bay’s 92 tidal water segments</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The non-attainment would result from the nutrients associated with the increase in sediment fluxes over the dam, not directly from the sediments themselves</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The vast majority of the nutrients and sediment flowing over the dam come from upstream sources, not scouring</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Dredging or other types of dam operational adjustments cannot offset the impact of increased scouring at realistic levels of investment</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Upstream source control is more effective</a:t>
            </a:r>
          </a:p>
          <a:p>
            <a:pPr marL="285750" indent="-285750" algn="l">
              <a:buFont typeface="Arial" panose="020B0604020202020204" pitchFamily="34" charset="0"/>
              <a:buChar char="•"/>
              <a:defRPr/>
            </a:pPr>
            <a:endParaRPr lang="en-US" sz="1500" dirty="0"/>
          </a:p>
          <a:p>
            <a:pPr algn="l">
              <a:defRPr/>
            </a:pPr>
            <a:r>
              <a:rPr lang="en-US" sz="1200" dirty="0" smtClean="0"/>
              <a:t>(summarized from LSRWA FAQ document, pages 3-4) </a:t>
            </a:r>
            <a:endParaRPr lang="en-US" sz="1200" dirty="0"/>
          </a:p>
          <a:p>
            <a:pPr>
              <a:defRPr/>
            </a:pP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86699" y="62621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4</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itle 1"/>
          <p:cNvSpPr>
            <a:spLocks noGrp="1"/>
          </p:cNvSpPr>
          <p:nvPr>
            <p:ph type="title"/>
          </p:nvPr>
        </p:nvSpPr>
        <p:spPr>
          <a:xfrm>
            <a:off x="457200" y="381000"/>
            <a:ext cx="3008313" cy="1022350"/>
          </a:xfrm>
        </p:spPr>
        <p:txBody>
          <a:bodyPr>
            <a:normAutofit fontScale="90000"/>
          </a:bodyPr>
          <a:lstStyle/>
          <a:p>
            <a:pPr algn="l"/>
            <a:r>
              <a:rPr lang="en-US" altLang="en-US" sz="36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Background Information</a:t>
            </a:r>
          </a:p>
        </p:txBody>
      </p:sp>
      <p:sp>
        <p:nvSpPr>
          <p:cNvPr id="6148" name="Text Placeholder 3"/>
          <p:cNvSpPr>
            <a:spLocks noGrp="1"/>
          </p:cNvSpPr>
          <p:nvPr>
            <p:ph type="body" sz="half" idx="2"/>
          </p:nvPr>
        </p:nvSpPr>
        <p:spPr>
          <a:xfrm>
            <a:off x="1988" y="1710083"/>
            <a:ext cx="2667000" cy="2832100"/>
          </a:xfrm>
        </p:spPr>
        <p:txBody>
          <a:bodyPr>
            <a:normAutofit fontScale="92500" lnSpcReduction="10000"/>
          </a:bodyPr>
          <a:lstStyle/>
          <a:p>
            <a:pPr marL="285750" indent="-285750" algn="l">
              <a:buFont typeface="Arial" charset="0"/>
              <a:buChar char="•"/>
            </a:pPr>
            <a:r>
              <a:rPr lang="en-US" altLang="en-US" sz="2000" dirty="0" smtClean="0"/>
              <a:t>Flow in lower Susquehanna impacted by series of 3 dams</a:t>
            </a:r>
          </a:p>
          <a:p>
            <a:pPr marL="742950" lvl="1" indent="-285750">
              <a:buFont typeface="Arial" charset="0"/>
              <a:buChar char="•"/>
            </a:pPr>
            <a:r>
              <a:rPr lang="en-US" altLang="en-US" sz="1800" dirty="0" smtClean="0"/>
              <a:t>Safe Harbor (PA)</a:t>
            </a:r>
          </a:p>
          <a:p>
            <a:pPr marL="742950" lvl="1" indent="-285750">
              <a:buFont typeface="Arial" charset="0"/>
              <a:buChar char="•"/>
            </a:pPr>
            <a:r>
              <a:rPr lang="en-US" altLang="en-US" sz="1800" dirty="0" err="1" smtClean="0"/>
              <a:t>Holtwood</a:t>
            </a:r>
            <a:r>
              <a:rPr lang="en-US" altLang="en-US" sz="1800" dirty="0" smtClean="0"/>
              <a:t> (PA)</a:t>
            </a:r>
          </a:p>
          <a:p>
            <a:pPr marL="742950" lvl="1" indent="-285750">
              <a:buFont typeface="Arial" charset="0"/>
              <a:buChar char="•"/>
            </a:pPr>
            <a:r>
              <a:rPr lang="en-US" altLang="en-US" sz="1800" dirty="0" err="1" smtClean="0"/>
              <a:t>Conowingo</a:t>
            </a:r>
            <a:r>
              <a:rPr lang="en-US" altLang="en-US" sz="1800" dirty="0" smtClean="0"/>
              <a:t>  (MD) --  largest and last one to reach dynamic equilibrium.</a:t>
            </a:r>
          </a:p>
        </p:txBody>
      </p:sp>
      <p:pic>
        <p:nvPicPr>
          <p:cNvPr id="11" name="Content Placeholder 11"/>
          <p:cNvPicPr>
            <a:picLocks/>
          </p:cNvPicPr>
          <p:nvPr/>
        </p:nvPicPr>
        <p:blipFill>
          <a:blip r:embed="rId3">
            <a:extLst>
              <a:ext uri="{28A0092B-C50C-407E-A947-70E740481C1C}">
                <a14:useLocalDpi xmlns:a14="http://schemas.microsoft.com/office/drawing/2010/main" val="0"/>
              </a:ext>
            </a:extLst>
          </a:blip>
          <a:srcRect/>
          <a:stretch>
            <a:fillRect/>
          </a:stretch>
        </p:blipFill>
        <p:spPr>
          <a:xfrm>
            <a:off x="4191000" y="228600"/>
            <a:ext cx="4730750" cy="4343400"/>
          </a:xfrm>
          <a:prstGeom prst="rect">
            <a:avLst/>
          </a:prstGeom>
        </p:spPr>
      </p:pic>
      <p:sp>
        <p:nvSpPr>
          <p:cNvPr id="12" name="Oval 11"/>
          <p:cNvSpPr/>
          <p:nvPr/>
        </p:nvSpPr>
        <p:spPr>
          <a:xfrm>
            <a:off x="6362700" y="23622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p:cNvSpPr/>
          <p:nvPr/>
        </p:nvSpPr>
        <p:spPr>
          <a:xfrm>
            <a:off x="7086600" y="33528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Oval 16"/>
          <p:cNvSpPr/>
          <p:nvPr/>
        </p:nvSpPr>
        <p:spPr>
          <a:xfrm>
            <a:off x="6781800" y="27432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4126845440"/>
              </p:ext>
            </p:extLst>
          </p:nvPr>
        </p:nvGraphicFramePr>
        <p:xfrm>
          <a:off x="1905000" y="5029200"/>
          <a:ext cx="6667500" cy="1857375"/>
        </p:xfrm>
        <a:graphic>
          <a:graphicData uri="http://schemas.openxmlformats.org/presentationml/2006/ole">
            <mc:AlternateContent xmlns:mc="http://schemas.openxmlformats.org/markup-compatibility/2006">
              <mc:Choice xmlns:v="urn:schemas-microsoft-com:vml" Requires="v">
                <p:oleObj spid="_x0000_s1041" name="Document" r:id="rId5" imgW="7039746" imgH="1956479" progId="Word.Document.12">
                  <p:embed/>
                </p:oleObj>
              </mc:Choice>
              <mc:Fallback>
                <p:oleObj name="Document" r:id="rId5" imgW="7039746" imgH="1956479" progId="Word.Document.12">
                  <p:embed/>
                  <p:pic>
                    <p:nvPicPr>
                      <p:cNvPr id="0" name="Object 17"/>
                      <p:cNvPicPr>
                        <a:picLocks noChangeAspect="1" noChangeArrowheads="1"/>
                      </p:cNvPicPr>
                      <p:nvPr/>
                    </p:nvPicPr>
                    <p:blipFill>
                      <a:blip r:embed="rId6"/>
                      <a:srcRect/>
                      <a:stretch>
                        <a:fillRect/>
                      </a:stretch>
                    </p:blipFill>
                    <p:spPr bwMode="auto">
                      <a:xfrm>
                        <a:off x="1905000" y="5029200"/>
                        <a:ext cx="66675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48600" y="6262115"/>
            <a:ext cx="1257301" cy="519685"/>
          </a:xfrm>
          <a:prstGeom prst="rect">
            <a:avLst/>
          </a:prstGeom>
        </p:spPr>
      </p:pic>
      <p:sp>
        <p:nvSpPr>
          <p:cNvPr id="5" name="Footer Placeholder 4"/>
          <p:cNvSpPr>
            <a:spLocks noGrp="1"/>
          </p:cNvSpPr>
          <p:nvPr>
            <p:ph type="ftr" sz="quarter" idx="11"/>
          </p:nvPr>
        </p:nvSpPr>
        <p:spPr/>
        <p:txBody>
          <a:bodyPr/>
          <a:lstStyle/>
          <a:p>
            <a:pPr>
              <a:defRPr/>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1243591008"/>
              </p:ext>
            </p:extLst>
          </p:nvPr>
        </p:nvGraphicFramePr>
        <p:xfrm>
          <a:off x="4961111" y="3253264"/>
          <a:ext cx="4521344" cy="2319318"/>
        </p:xfrm>
        <a:graphic>
          <a:graphicData uri="http://schemas.openxmlformats.org/drawingml/2006/chart">
            <c:chart xmlns:c="http://schemas.openxmlformats.org/drawingml/2006/chart" xmlns:r="http://schemas.openxmlformats.org/officeDocument/2006/relationships" r:id="rId2"/>
          </a:graphicData>
        </a:graphic>
      </p:graphicFrame>
      <p:sp>
        <p:nvSpPr>
          <p:cNvPr id="7170" name="Title 1"/>
          <p:cNvSpPr>
            <a:spLocks noGrp="1"/>
          </p:cNvSpPr>
          <p:nvPr>
            <p:ph type="title"/>
          </p:nvPr>
        </p:nvSpPr>
        <p:spPr>
          <a:xfrm>
            <a:off x="228600" y="-76200"/>
            <a:ext cx="8077200" cy="1219200"/>
          </a:xfrm>
        </p:spPr>
        <p:txBody>
          <a:bodyPr>
            <a:normAutofit/>
          </a:bodyPr>
          <a:lstStyle/>
          <a:p>
            <a:pPr algn="l"/>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Susquehanna’s Loads to the Bay – </a:t>
            </a:r>
            <a:b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as Share of All Monitored Loads</a:t>
            </a:r>
          </a:p>
        </p:txBody>
      </p:sp>
      <p:sp>
        <p:nvSpPr>
          <p:cNvPr id="7171" name="Text Placeholder 3"/>
          <p:cNvSpPr>
            <a:spLocks noGrp="1"/>
          </p:cNvSpPr>
          <p:nvPr>
            <p:ph type="body" sz="half" idx="2"/>
          </p:nvPr>
        </p:nvSpPr>
        <p:spPr>
          <a:xfrm>
            <a:off x="76201" y="1905000"/>
            <a:ext cx="2514600" cy="2971800"/>
          </a:xfrm>
        </p:spPr>
        <p:txBody>
          <a:bodyPr>
            <a:normAutofit/>
          </a:bodyPr>
          <a:lstStyle/>
          <a:p>
            <a:pPr algn="l">
              <a:defRPr/>
            </a:pPr>
            <a:r>
              <a:rPr lang="en-US" altLang="en-US" sz="1600" dirty="0"/>
              <a:t>F</a:t>
            </a:r>
            <a:r>
              <a:rPr lang="en-US" altLang="en-US" sz="1600" dirty="0" smtClean="0"/>
              <a:t>rom 1985 to 2013, as % of all monitored freshwater flows to the Bay, the Susquehanna River contributed:</a:t>
            </a:r>
          </a:p>
          <a:p>
            <a:pPr marL="285750" indent="-285750" algn="l">
              <a:buFont typeface="Arial" panose="020B0604020202020204" pitchFamily="34" charset="0"/>
              <a:buChar char="•"/>
              <a:defRPr/>
            </a:pPr>
            <a:r>
              <a:rPr lang="en-US" altLang="en-US" sz="1600" dirty="0" smtClean="0"/>
              <a:t>60% of the fresh water</a:t>
            </a:r>
          </a:p>
          <a:p>
            <a:pPr marL="285750" indent="-285750" algn="l">
              <a:buFont typeface="Arial" panose="020B0604020202020204" pitchFamily="34" charset="0"/>
              <a:buChar char="•"/>
              <a:defRPr/>
            </a:pPr>
            <a:r>
              <a:rPr lang="en-US" altLang="en-US" sz="1600" dirty="0" smtClean="0"/>
              <a:t>67% of the nitrogen</a:t>
            </a:r>
          </a:p>
          <a:p>
            <a:pPr marL="285750" indent="-285750" algn="l">
              <a:buFont typeface="Arial" panose="020B0604020202020204" pitchFamily="34" charset="0"/>
              <a:buChar char="•"/>
              <a:defRPr/>
            </a:pPr>
            <a:r>
              <a:rPr lang="en-US" altLang="en-US" sz="1600" dirty="0" smtClean="0"/>
              <a:t>46% of the phosphorus </a:t>
            </a:r>
            <a:endParaRPr lang="en-US" altLang="en-US" sz="1600" dirty="0"/>
          </a:p>
          <a:p>
            <a:pPr marL="285750" indent="-285750" algn="l">
              <a:buFont typeface="Arial" panose="020B0604020202020204" pitchFamily="34" charset="0"/>
              <a:buChar char="•"/>
              <a:defRPr/>
            </a:pPr>
            <a:r>
              <a:rPr lang="en-US" altLang="en-US" sz="1600" dirty="0" smtClean="0"/>
              <a:t>47% of the sediment</a:t>
            </a:r>
          </a:p>
        </p:txBody>
      </p:sp>
      <p:graphicFrame>
        <p:nvGraphicFramePr>
          <p:cNvPr id="10" name="Chart 9"/>
          <p:cNvGraphicFramePr/>
          <p:nvPr>
            <p:extLst>
              <p:ext uri="{D42A27DB-BD31-4B8C-83A1-F6EECF244321}">
                <p14:modId xmlns:p14="http://schemas.microsoft.com/office/powerpoint/2010/main" val="1708290434"/>
              </p:ext>
            </p:extLst>
          </p:nvPr>
        </p:nvGraphicFramePr>
        <p:xfrm>
          <a:off x="2808382" y="2286000"/>
          <a:ext cx="3810000" cy="2362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p:nvPr>
            <p:extLst>
              <p:ext uri="{D42A27DB-BD31-4B8C-83A1-F6EECF244321}">
                <p14:modId xmlns:p14="http://schemas.microsoft.com/office/powerpoint/2010/main" val="1753118688"/>
              </p:ext>
            </p:extLst>
          </p:nvPr>
        </p:nvGraphicFramePr>
        <p:xfrm>
          <a:off x="4961111" y="718066"/>
          <a:ext cx="3505199" cy="2362200"/>
        </p:xfrm>
        <a:graphic>
          <a:graphicData uri="http://schemas.openxmlformats.org/drawingml/2006/chart">
            <c:chart xmlns:c="http://schemas.openxmlformats.org/drawingml/2006/chart" xmlns:r="http://schemas.openxmlformats.org/officeDocument/2006/relationships" r:id="rId4"/>
          </a:graphicData>
        </a:graphic>
      </p:graphicFrame>
      <p:sp>
        <p:nvSpPr>
          <p:cNvPr id="7178" name="TextBox 1"/>
          <p:cNvSpPr txBox="1">
            <a:spLocks noChangeArrowheads="1"/>
          </p:cNvSpPr>
          <p:nvPr/>
        </p:nvSpPr>
        <p:spPr bwMode="auto">
          <a:xfrm>
            <a:off x="10099" y="5398532"/>
            <a:ext cx="495101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900" dirty="0" smtClean="0"/>
              <a:t>COG staff analysis:  Data </a:t>
            </a:r>
            <a:r>
              <a:rPr lang="en-US" altLang="en-US" sz="900" dirty="0"/>
              <a:t>from USGS river input monitoring stations, accessed at</a:t>
            </a:r>
            <a:r>
              <a:rPr lang="en-US" altLang="en-US" sz="900" dirty="0" smtClean="0"/>
              <a:t>:  </a:t>
            </a:r>
            <a:r>
              <a:rPr lang="en-US" altLang="en-US" sz="900" dirty="0" smtClean="0">
                <a:hlinkClick r:id="rId5"/>
              </a:rPr>
              <a:t>http://cbrim.er.usgs.gov</a:t>
            </a:r>
            <a:endParaRPr lang="en-US" altLang="en-US" sz="900" dirty="0" smtClean="0"/>
          </a:p>
          <a:p>
            <a:pPr>
              <a:spcBef>
                <a:spcPct val="0"/>
              </a:spcBef>
              <a:buFontTx/>
              <a:buNone/>
            </a:pPr>
            <a:r>
              <a:rPr lang="en-US" altLang="en-US" sz="900" dirty="0" smtClean="0"/>
              <a:t>Others= Rappahannock, Appomattox, </a:t>
            </a:r>
            <a:r>
              <a:rPr lang="en-US" altLang="en-US" sz="900" dirty="0" err="1" smtClean="0"/>
              <a:t>Pamunkey</a:t>
            </a:r>
            <a:r>
              <a:rPr lang="en-US" altLang="en-US" sz="900" dirty="0" smtClean="0"/>
              <a:t>, Mattaponi, and </a:t>
            </a:r>
            <a:r>
              <a:rPr lang="en-US" altLang="en-US" sz="900" dirty="0" err="1" smtClean="0"/>
              <a:t>Patuxant</a:t>
            </a:r>
            <a:endParaRPr lang="en-US" altLang="en-US" sz="900" dirty="0" smtClean="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10499" y="62621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6</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7"/>
          <p:cNvSpPr>
            <a:spLocks noGrp="1"/>
          </p:cNvSpPr>
          <p:nvPr>
            <p:ph type="title"/>
          </p:nvPr>
        </p:nvSpPr>
        <p:spPr>
          <a:xfrm>
            <a:off x="457200" y="274638"/>
            <a:ext cx="8229600" cy="1096962"/>
          </a:xfrm>
        </p:spPr>
        <p:txBody>
          <a:bodyPr>
            <a:noAutofit/>
          </a:bodyPr>
          <a:lstStyle/>
          <a:p>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Susquehanna’s Loads to the Bay – </a:t>
            </a:r>
            <a:b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as </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Share </a:t>
            </a: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of A</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ll </a:t>
            </a: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L</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oads</a:t>
            </a:r>
            <a:endParaRPr lang="en-US" altLang="en-US" dirty="0" smtClean="0"/>
          </a:p>
        </p:txBody>
      </p:sp>
      <p:sp>
        <p:nvSpPr>
          <p:cNvPr id="8195" name="Text Placeholder 9"/>
          <p:cNvSpPr>
            <a:spLocks noGrp="1"/>
          </p:cNvSpPr>
          <p:nvPr>
            <p:ph type="body" idx="1"/>
          </p:nvPr>
        </p:nvSpPr>
        <p:spPr>
          <a:xfrm>
            <a:off x="152400" y="1447800"/>
            <a:ext cx="4040188" cy="762000"/>
          </a:xfrm>
        </p:spPr>
        <p:txBody>
          <a:bodyPr>
            <a:normAutofit/>
          </a:bodyPr>
          <a:lstStyle/>
          <a:p>
            <a:r>
              <a:rPr lang="en-US" altLang="en-US" sz="2000" dirty="0" smtClean="0">
                <a:solidFill>
                  <a:schemeClr val="accent5">
                    <a:lumMod val="60000"/>
                    <a:lumOff val="40000"/>
                  </a:schemeClr>
                </a:solidFill>
              </a:rPr>
              <a:t>As % of total loads to Bay</a:t>
            </a:r>
          </a:p>
          <a:p>
            <a:r>
              <a:rPr lang="en-US" altLang="en-US" sz="1800" dirty="0" smtClean="0">
                <a:solidFill>
                  <a:schemeClr val="accent5">
                    <a:lumMod val="60000"/>
                    <a:lumOff val="40000"/>
                  </a:schemeClr>
                </a:solidFill>
              </a:rPr>
              <a:t>(CBP WSM results for 2012 scenario)</a:t>
            </a:r>
          </a:p>
        </p:txBody>
      </p:sp>
      <p:sp>
        <p:nvSpPr>
          <p:cNvPr id="8196" name="Content Placeholder 8"/>
          <p:cNvSpPr>
            <a:spLocks noGrp="1"/>
          </p:cNvSpPr>
          <p:nvPr>
            <p:ph sz="half" idx="2"/>
          </p:nvPr>
        </p:nvSpPr>
        <p:spPr>
          <a:xfrm>
            <a:off x="228600" y="2422525"/>
            <a:ext cx="4040188" cy="1863725"/>
          </a:xfrm>
        </p:spPr>
        <p:txBody>
          <a:bodyPr>
            <a:normAutofit/>
          </a:bodyPr>
          <a:lstStyle/>
          <a:p>
            <a:r>
              <a:rPr lang="en-US" altLang="en-US" dirty="0" smtClean="0"/>
              <a:t>47% of freshwater flow</a:t>
            </a:r>
          </a:p>
          <a:p>
            <a:r>
              <a:rPr lang="en-US" altLang="en-US" dirty="0" smtClean="0"/>
              <a:t>41% of TN</a:t>
            </a:r>
          </a:p>
          <a:p>
            <a:r>
              <a:rPr lang="en-US" altLang="en-US" dirty="0" smtClean="0"/>
              <a:t>25 % of TP</a:t>
            </a:r>
          </a:p>
          <a:p>
            <a:r>
              <a:rPr lang="en-US" altLang="en-US" dirty="0" smtClean="0"/>
              <a:t>27% of TSS</a:t>
            </a:r>
          </a:p>
        </p:txBody>
      </p:sp>
      <p:sp>
        <p:nvSpPr>
          <p:cNvPr id="8197" name="Text Placeholder 10"/>
          <p:cNvSpPr>
            <a:spLocks noGrp="1"/>
          </p:cNvSpPr>
          <p:nvPr>
            <p:ph type="body" sz="quarter" idx="3"/>
          </p:nvPr>
        </p:nvSpPr>
        <p:spPr>
          <a:xfrm>
            <a:off x="4495800" y="1676400"/>
            <a:ext cx="4194175" cy="685800"/>
          </a:xfrm>
        </p:spPr>
        <p:txBody>
          <a:bodyPr>
            <a:noAutofit/>
          </a:bodyPr>
          <a:lstStyle/>
          <a:p>
            <a:r>
              <a:rPr lang="en-US" altLang="en-US" sz="2000" dirty="0" smtClean="0">
                <a:solidFill>
                  <a:schemeClr val="accent5">
                    <a:lumMod val="60000"/>
                    <a:lumOff val="40000"/>
                  </a:schemeClr>
                </a:solidFill>
              </a:rPr>
              <a:t>As % of total loads at RIM stations </a:t>
            </a:r>
            <a:r>
              <a:rPr lang="en-US" altLang="en-US" sz="1800" dirty="0" smtClean="0">
                <a:solidFill>
                  <a:schemeClr val="accent5">
                    <a:lumMod val="60000"/>
                    <a:lumOff val="40000"/>
                  </a:schemeClr>
                </a:solidFill>
              </a:rPr>
              <a:t>(1985-2013 average from monitoring data )</a:t>
            </a:r>
          </a:p>
        </p:txBody>
      </p:sp>
      <p:sp>
        <p:nvSpPr>
          <p:cNvPr id="8198" name="Content Placeholder 11"/>
          <p:cNvSpPr>
            <a:spLocks noGrp="1"/>
          </p:cNvSpPr>
          <p:nvPr>
            <p:ph sz="quarter" idx="4"/>
          </p:nvPr>
        </p:nvSpPr>
        <p:spPr>
          <a:xfrm>
            <a:off x="4572000" y="2438400"/>
            <a:ext cx="4041775" cy="1939925"/>
          </a:xfrm>
        </p:spPr>
        <p:txBody>
          <a:bodyPr>
            <a:normAutofit/>
          </a:bodyPr>
          <a:lstStyle/>
          <a:p>
            <a:r>
              <a:rPr lang="en-US" altLang="en-US" dirty="0" smtClean="0"/>
              <a:t>60% of freshwater flow</a:t>
            </a:r>
          </a:p>
          <a:p>
            <a:r>
              <a:rPr lang="en-US" altLang="en-US" dirty="0" smtClean="0"/>
              <a:t>67% of TN</a:t>
            </a:r>
          </a:p>
          <a:p>
            <a:r>
              <a:rPr lang="en-US" altLang="en-US" dirty="0" smtClean="0"/>
              <a:t>46% of TP</a:t>
            </a:r>
          </a:p>
          <a:p>
            <a:r>
              <a:rPr lang="en-US" altLang="en-US" dirty="0" smtClean="0"/>
              <a:t>47% of TSS</a:t>
            </a:r>
          </a:p>
        </p:txBody>
      </p:sp>
      <p:sp>
        <p:nvSpPr>
          <p:cNvPr id="8202" name="TextBox 2"/>
          <p:cNvSpPr txBox="1">
            <a:spLocks noChangeArrowheads="1"/>
          </p:cNvSpPr>
          <p:nvPr/>
        </p:nvSpPr>
        <p:spPr bwMode="auto">
          <a:xfrm>
            <a:off x="635000" y="4648200"/>
            <a:ext cx="7924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2000" dirty="0">
                <a:latin typeface="+mn-lt"/>
              </a:rPr>
              <a:t>Of these loads, USGS and USACE scientists estimate </a:t>
            </a:r>
            <a:r>
              <a:rPr lang="en-US" altLang="en-US" sz="2000" dirty="0" smtClean="0">
                <a:latin typeface="+mn-lt"/>
              </a:rPr>
              <a:t>that, as a long-term average, </a:t>
            </a:r>
            <a:r>
              <a:rPr lang="en-US" altLang="en-US" sz="2000" b="1" dirty="0">
                <a:latin typeface="+mn-lt"/>
              </a:rPr>
              <a:t>20 -30 % of the loads derive from scouring of the sediments in the dams</a:t>
            </a:r>
            <a:r>
              <a:rPr lang="en-US" altLang="en-US" sz="2000" dirty="0">
                <a:latin typeface="+mn-lt"/>
              </a:rPr>
              <a:t>; the rest derive directly from upstream sources.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7</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7"/>
          <p:cNvSpPr>
            <a:spLocks noGrp="1"/>
          </p:cNvSpPr>
          <p:nvPr>
            <p:ph type="title"/>
          </p:nvPr>
        </p:nvSpPr>
        <p:spPr>
          <a:xfrm>
            <a:off x="381000" y="304800"/>
            <a:ext cx="8382000" cy="685800"/>
          </a:xfrm>
        </p:spPr>
        <p:txBody>
          <a:bodyPr>
            <a:normAutofit/>
          </a:bodyPr>
          <a:lstStyle/>
          <a:p>
            <a:r>
              <a:rPr lang="en-US" altLang="en-US" sz="3100" dirty="0" smtClean="0"/>
              <a:t>Dam System Now in “Dynamic Equilibrium”</a:t>
            </a:r>
          </a:p>
        </p:txBody>
      </p:sp>
      <p:sp>
        <p:nvSpPr>
          <p:cNvPr id="9219" name="Content Placeholder 8"/>
          <p:cNvSpPr>
            <a:spLocks noGrp="1"/>
          </p:cNvSpPr>
          <p:nvPr>
            <p:ph idx="1"/>
          </p:nvPr>
        </p:nvSpPr>
        <p:spPr>
          <a:xfrm>
            <a:off x="914400" y="1143000"/>
            <a:ext cx="7543800" cy="1066800"/>
          </a:xfrm>
        </p:spPr>
        <p:txBody>
          <a:bodyPr>
            <a:normAutofit/>
          </a:bodyPr>
          <a:lstStyle/>
          <a:p>
            <a:pPr marL="0" indent="0">
              <a:buFont typeface="Arial" charset="0"/>
              <a:buNone/>
            </a:pPr>
            <a:r>
              <a:rPr lang="en-US" altLang="en-US" sz="1400" dirty="0" smtClean="0"/>
              <a:t>Dynamic equilibrium indicates a balance between sediment inflow and outflow over a long period of time. During high flow or storm events, the sediment and associated nutrients behind the dam are scoured and deposited downstream. That leaves storage capacity behind the dam, into which new sediment and nutrients can accumulate until the next scouring event.</a:t>
            </a:r>
            <a:endParaRPr lang="en-US" altLang="en-US" dirty="0" smtClean="0"/>
          </a:p>
        </p:txBody>
      </p:sp>
      <p:pic>
        <p:nvPicPr>
          <p:cNvPr id="922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209800"/>
            <a:ext cx="75438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14400" y="5458480"/>
            <a:ext cx="2514600" cy="523220"/>
          </a:xfrm>
          <a:prstGeom prst="rect">
            <a:avLst/>
          </a:prstGeom>
          <a:noFill/>
        </p:spPr>
        <p:txBody>
          <a:bodyPr wrap="square" rtlCol="0">
            <a:spAutoFit/>
          </a:bodyPr>
          <a:lstStyle/>
          <a:p>
            <a:pPr lvl="0"/>
            <a:r>
              <a:rPr lang="en-US" altLang="en-US" sz="1400" dirty="0">
                <a:solidFill>
                  <a:prstClr val="black"/>
                </a:solidFill>
                <a:latin typeface="+mn-lt"/>
              </a:rPr>
              <a:t>Slide courtesy of Bruce Michael, MD DNR</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5" name="Footer Placeholder 4"/>
          <p:cNvSpPr>
            <a:spLocks noGrp="1"/>
          </p:cNvSpPr>
          <p:nvPr>
            <p:ph type="ftr" sz="quarter" idx="11"/>
          </p:nvPr>
        </p:nvSpPr>
        <p:spPr/>
        <p:txBody>
          <a:bodyPr/>
          <a:lstStyle/>
          <a:p>
            <a:pPr>
              <a:defRPr/>
            </a:pPr>
            <a:r>
              <a:rPr lang="en-US" dirty="0" smtClean="0"/>
              <a:t>Slide 8</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3406" y="3200400"/>
            <a:ext cx="5636233" cy="2840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2" name="Title 1"/>
          <p:cNvSpPr>
            <a:spLocks noGrp="1"/>
          </p:cNvSpPr>
          <p:nvPr>
            <p:ph type="title"/>
          </p:nvPr>
        </p:nvSpPr>
        <p:spPr>
          <a:xfrm>
            <a:off x="228600" y="609600"/>
            <a:ext cx="2286000" cy="3581400"/>
          </a:xfrm>
        </p:spPr>
        <p:txBody>
          <a:bodyPr anchor="t">
            <a:normAutofit/>
          </a:bodyPr>
          <a:lstStyle/>
          <a:p>
            <a:pPr algn="l"/>
            <a:r>
              <a:rPr lang="en-US" altLang="en-US" sz="3600" dirty="0" smtClean="0"/>
              <a:t>Changing Nutrient, Sediment Dynamics</a:t>
            </a:r>
            <a:br>
              <a:rPr lang="en-US" altLang="en-US" sz="3600" dirty="0" smtClean="0"/>
            </a:br>
            <a:r>
              <a:rPr lang="en-US" altLang="en-US" sz="3600" dirty="0" smtClean="0"/>
              <a:t>at Higher Flows</a:t>
            </a:r>
          </a:p>
        </p:txBody>
      </p:sp>
      <p:sp>
        <p:nvSpPr>
          <p:cNvPr id="10247" name="TextBox 7"/>
          <p:cNvSpPr txBox="1">
            <a:spLocks noChangeArrowheads="1"/>
          </p:cNvSpPr>
          <p:nvPr/>
        </p:nvSpPr>
        <p:spPr bwMode="auto">
          <a:xfrm>
            <a:off x="2943406" y="6050694"/>
            <a:ext cx="5514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800" dirty="0">
                <a:latin typeface="+mn-lt"/>
                <a:cs typeface="Times New Roman" pitchFamily="18" charset="0"/>
              </a:rPr>
              <a:t>Data from </a:t>
            </a:r>
            <a:r>
              <a:rPr lang="en-US" sz="800" dirty="0" smtClean="0">
                <a:latin typeface="+mn-lt"/>
              </a:rPr>
              <a:t>Hirsch, R.M., 2012, “Flux of Nitrogen, Phosphorus, and Suspended </a:t>
            </a:r>
            <a:r>
              <a:rPr lang="en-US" sz="800" dirty="0">
                <a:latin typeface="+mn-lt"/>
              </a:rPr>
              <a:t>S</a:t>
            </a:r>
            <a:r>
              <a:rPr lang="en-US" sz="800" dirty="0" smtClean="0">
                <a:latin typeface="+mn-lt"/>
              </a:rPr>
              <a:t>ediment from the Susquehanna River Basin to the Chesapeake Bay during Tropical Storm Lee,  September 2011, as an Indicator of the Effects of Reservoir </a:t>
            </a:r>
            <a:r>
              <a:rPr lang="en-US" sz="800" dirty="0">
                <a:latin typeface="+mn-lt"/>
              </a:rPr>
              <a:t>S</a:t>
            </a:r>
            <a:r>
              <a:rPr lang="en-US" sz="800" dirty="0" smtClean="0">
                <a:latin typeface="+mn-lt"/>
              </a:rPr>
              <a:t>edimentation on Water </a:t>
            </a:r>
            <a:r>
              <a:rPr lang="en-US" sz="800" dirty="0">
                <a:latin typeface="+mn-lt"/>
              </a:rPr>
              <a:t>Q</a:t>
            </a:r>
            <a:r>
              <a:rPr lang="en-US" sz="800" dirty="0" smtClean="0">
                <a:latin typeface="+mn-lt"/>
              </a:rPr>
              <a:t>uality,”  U.S. Geological Survey Scientific Investigations Report 2012–5185</a:t>
            </a:r>
            <a:endParaRPr lang="en-US" altLang="en-US" sz="800" dirty="0">
              <a:latin typeface="+mn-lt"/>
              <a:cs typeface="Times New Roman" pitchFamily="18" charset="0"/>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3406" y="228600"/>
            <a:ext cx="5636233" cy="270322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6109714"/>
            <a:ext cx="1257301" cy="51968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a:xfrm>
            <a:off x="457200" y="274638"/>
            <a:ext cx="8229600" cy="792162"/>
          </a:xfrm>
        </p:spPr>
        <p:txBody>
          <a:bodyPr/>
          <a:lstStyle/>
          <a:p>
            <a:r>
              <a:rPr lang="en-US" altLang="en-US" sz="3600" dirty="0" smtClean="0"/>
              <a:t>Impact on Load Trends</a:t>
            </a:r>
          </a:p>
        </p:txBody>
      </p:sp>
      <p:sp>
        <p:nvSpPr>
          <p:cNvPr id="11273" name="Rectangle 9"/>
          <p:cNvSpPr>
            <a:spLocks noChangeArrowheads="1"/>
          </p:cNvSpPr>
          <p:nvPr/>
        </p:nvSpPr>
        <p:spPr bwMode="auto">
          <a:xfrm>
            <a:off x="276970" y="6248400"/>
            <a:ext cx="61050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800" dirty="0">
                <a:latin typeface="+mn-lt"/>
                <a:cs typeface="Times New Roman" pitchFamily="18" charset="0"/>
              </a:rPr>
              <a:t>Data from </a:t>
            </a:r>
            <a:r>
              <a:rPr lang="en-US" sz="800" dirty="0">
                <a:latin typeface="+mn-lt"/>
              </a:rPr>
              <a:t>Hirsch, R.M., 2012, “Flux of Nitrogen, Phosphorus, and Suspended Sediment from the Susquehanna River Basin to the Chesapeake Bay during Tropical Storm Lee, </a:t>
            </a:r>
            <a:r>
              <a:rPr lang="en-US" sz="800" dirty="0" smtClean="0">
                <a:latin typeface="+mn-lt"/>
              </a:rPr>
              <a:t>September </a:t>
            </a:r>
            <a:r>
              <a:rPr lang="en-US" sz="800" dirty="0">
                <a:latin typeface="+mn-lt"/>
              </a:rPr>
              <a:t>2011, as an Indicator of the Effects of Reservoir Sedimentation on Water Quality,”  U.S. Geological Survey Scientific Investigations Report 2012–5185</a:t>
            </a:r>
            <a:endParaRPr lang="en-US" altLang="en-US" sz="800" dirty="0">
              <a:latin typeface="+mn-lt"/>
              <a:cs typeface="Times New Roman"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1848124"/>
            <a:ext cx="4114800" cy="3213749"/>
          </a:xfrm>
          <a:prstGeom prst="rect">
            <a:avLst/>
          </a:prstGeom>
        </p:spPr>
      </p:pic>
      <p:sp>
        <p:nvSpPr>
          <p:cNvPr id="5" name="TextBox 4"/>
          <p:cNvSpPr txBox="1"/>
          <p:nvPr/>
        </p:nvSpPr>
        <p:spPr>
          <a:xfrm>
            <a:off x="685800" y="990600"/>
            <a:ext cx="8229600" cy="646331"/>
          </a:xfrm>
          <a:prstGeom prst="rect">
            <a:avLst/>
          </a:prstGeom>
          <a:noFill/>
        </p:spPr>
        <p:txBody>
          <a:bodyPr wrap="square" rtlCol="0">
            <a:spAutoFit/>
          </a:bodyPr>
          <a:lstStyle/>
          <a:p>
            <a:r>
              <a:rPr lang="en-US" dirty="0" smtClean="0">
                <a:latin typeface="+mn-lt"/>
              </a:rPr>
              <a:t>WRTDS estimated </a:t>
            </a:r>
            <a:r>
              <a:rPr lang="en-US" dirty="0">
                <a:latin typeface="+mn-lt"/>
              </a:rPr>
              <a:t>annual flux of total </a:t>
            </a:r>
            <a:r>
              <a:rPr lang="en-US" dirty="0" smtClean="0">
                <a:latin typeface="+mn-lt"/>
              </a:rPr>
              <a:t>phosphorus and suspended sediment </a:t>
            </a:r>
            <a:r>
              <a:rPr lang="en-US" dirty="0">
                <a:latin typeface="+mn-lt"/>
              </a:rPr>
              <a:t>by </a:t>
            </a:r>
            <a:r>
              <a:rPr lang="en-US" dirty="0" smtClean="0">
                <a:latin typeface="+mn-lt"/>
              </a:rPr>
              <a:t>water year </a:t>
            </a:r>
            <a:r>
              <a:rPr lang="en-US" dirty="0">
                <a:latin typeface="+mn-lt"/>
              </a:rPr>
              <a:t>for the Susquehanna River at Conowingo, </a:t>
            </a:r>
            <a:r>
              <a:rPr lang="en-US" dirty="0" smtClean="0">
                <a:latin typeface="+mn-lt"/>
              </a:rPr>
              <a:t>MD</a:t>
            </a:r>
            <a:endParaRPr lang="en-US" dirty="0">
              <a:latin typeface="+mn-lt"/>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848124"/>
            <a:ext cx="4285316" cy="3213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81000" y="5061873"/>
            <a:ext cx="4038600" cy="646331"/>
          </a:xfrm>
          <a:prstGeom prst="rect">
            <a:avLst/>
          </a:prstGeom>
          <a:noFill/>
        </p:spPr>
        <p:txBody>
          <a:bodyPr wrap="square" rtlCol="0">
            <a:spAutoFit/>
          </a:bodyPr>
          <a:lstStyle/>
          <a:p>
            <a:pPr algn="ctr"/>
            <a:r>
              <a:rPr lang="en-US" dirty="0" smtClean="0">
                <a:latin typeface="+mn-lt"/>
              </a:rPr>
              <a:t>Total P trend: </a:t>
            </a:r>
            <a:br>
              <a:rPr lang="en-US" dirty="0" smtClean="0">
                <a:latin typeface="+mn-lt"/>
              </a:rPr>
            </a:br>
            <a:r>
              <a:rPr lang="en-US" dirty="0" smtClean="0">
                <a:latin typeface="+mn-lt"/>
              </a:rPr>
              <a:t>up 55% from 1996-2011</a:t>
            </a:r>
            <a:endParaRPr lang="en-US" dirty="0">
              <a:latin typeface="+mn-lt"/>
            </a:endParaRPr>
          </a:p>
        </p:txBody>
      </p:sp>
      <p:sp>
        <p:nvSpPr>
          <p:cNvPr id="3" name="TextBox 2"/>
          <p:cNvSpPr txBox="1"/>
          <p:nvPr/>
        </p:nvSpPr>
        <p:spPr>
          <a:xfrm>
            <a:off x="4495800" y="5108039"/>
            <a:ext cx="4285316" cy="646331"/>
          </a:xfrm>
          <a:prstGeom prst="rect">
            <a:avLst/>
          </a:prstGeom>
          <a:noFill/>
        </p:spPr>
        <p:txBody>
          <a:bodyPr wrap="square" rtlCol="0">
            <a:spAutoFit/>
          </a:bodyPr>
          <a:lstStyle/>
          <a:p>
            <a:pPr algn="ctr"/>
            <a:r>
              <a:rPr lang="en-US" dirty="0" smtClean="0">
                <a:latin typeface="+mn-lt"/>
              </a:rPr>
              <a:t>Suspended sediment trend:</a:t>
            </a:r>
          </a:p>
          <a:p>
            <a:pPr algn="ctr"/>
            <a:r>
              <a:rPr lang="en-US" dirty="0" smtClean="0">
                <a:latin typeface="+mn-lt"/>
              </a:rPr>
              <a:t>up 97 percent from 1996-2011</a:t>
            </a:r>
            <a:endParaRPr lang="en-US" dirty="0">
              <a:latin typeface="+mn-lt"/>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9" name="Footer Placeholder 8"/>
          <p:cNvSpPr>
            <a:spLocks noGrp="1"/>
          </p:cNvSpPr>
          <p:nvPr>
            <p:ph type="ftr" sz="quarter" idx="11"/>
          </p:nvPr>
        </p:nvSpPr>
        <p:spPr/>
        <p:txBody>
          <a:bodyPr/>
          <a:lstStyle/>
          <a:p>
            <a:pPr>
              <a:defRPr/>
            </a:pPr>
            <a:endParaRPr lang="en-US" dirty="0"/>
          </a:p>
        </p:txBody>
      </p:sp>
    </p:spTree>
    <p:extLst>
      <p:ext uri="{BB962C8B-B14F-4D97-AF65-F5344CB8AC3E}">
        <p14:creationId xmlns:p14="http://schemas.microsoft.com/office/powerpoint/2010/main" val="3226224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r>
              <a:rPr lang="en-US" altLang="en-US" sz="3600" dirty="0" smtClean="0"/>
              <a:t>Impact on Bottom DO Levels</a:t>
            </a:r>
            <a:br>
              <a:rPr lang="en-US" altLang="en-US" sz="3600" dirty="0" smtClean="0"/>
            </a:br>
            <a:r>
              <a:rPr lang="en-US" altLang="en-US" sz="3200" dirty="0" smtClean="0"/>
              <a:t>(based on modeling data)</a:t>
            </a:r>
          </a:p>
        </p:txBody>
      </p:sp>
      <p:pic>
        <p:nvPicPr>
          <p:cNvPr id="12294"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78700" y="1507088"/>
            <a:ext cx="6036400" cy="4525963"/>
          </a:xfrm>
        </p:spPr>
      </p:pic>
      <p:sp>
        <p:nvSpPr>
          <p:cNvPr id="12295" name="TextBox 7"/>
          <p:cNvSpPr txBox="1">
            <a:spLocks noChangeArrowheads="1"/>
          </p:cNvSpPr>
          <p:nvPr/>
        </p:nvSpPr>
        <p:spPr bwMode="auto">
          <a:xfrm>
            <a:off x="6522389" y="1600200"/>
            <a:ext cx="2240611"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400" dirty="0">
                <a:latin typeface="+mn-lt"/>
              </a:rPr>
              <a:t>Computed changes in </a:t>
            </a:r>
            <a:r>
              <a:rPr lang="en-US" altLang="en-US" sz="1400" dirty="0" smtClean="0">
                <a:latin typeface="+mn-lt"/>
              </a:rPr>
              <a:t>summer average bottom </a:t>
            </a:r>
            <a:r>
              <a:rPr lang="en-US" altLang="en-US" sz="1400" dirty="0">
                <a:latin typeface="+mn-lt"/>
              </a:rPr>
              <a:t>DO concentrations throughout Bay as a result of </a:t>
            </a:r>
            <a:r>
              <a:rPr lang="en-US" altLang="en-US" sz="1400" dirty="0" smtClean="0">
                <a:latin typeface="+mn-lt"/>
              </a:rPr>
              <a:t>modeling January </a:t>
            </a:r>
            <a:r>
              <a:rPr lang="en-US" altLang="en-US" sz="1400" dirty="0">
                <a:latin typeface="+mn-lt"/>
              </a:rPr>
              <a:t>96 </a:t>
            </a:r>
            <a:r>
              <a:rPr lang="en-US" altLang="en-US" sz="1400" dirty="0" smtClean="0">
                <a:latin typeface="+mn-lt"/>
              </a:rPr>
              <a:t>hydrology with </a:t>
            </a:r>
            <a:r>
              <a:rPr lang="en-US" altLang="en-US" sz="1400" dirty="0">
                <a:latin typeface="+mn-lt"/>
              </a:rPr>
              <a:t>scour bathymetry compared to </a:t>
            </a:r>
            <a:r>
              <a:rPr lang="en-US" altLang="en-US" sz="1400" dirty="0" smtClean="0">
                <a:latin typeface="+mn-lt"/>
              </a:rPr>
              <a:t>baseline scenario</a:t>
            </a:r>
          </a:p>
          <a:p>
            <a:pPr>
              <a:spcBef>
                <a:spcPct val="0"/>
              </a:spcBef>
              <a:buFontTx/>
              <a:buNone/>
            </a:pPr>
            <a:endParaRPr lang="en-US" altLang="en-US" sz="1400" dirty="0">
              <a:latin typeface="+mn-lt"/>
            </a:endParaRPr>
          </a:p>
          <a:p>
            <a:pPr>
              <a:spcBef>
                <a:spcPct val="0"/>
              </a:spcBef>
              <a:buFontTx/>
              <a:buNone/>
            </a:pPr>
            <a:r>
              <a:rPr lang="en-US" altLang="en-US" sz="1400" dirty="0" smtClean="0">
                <a:latin typeface="+mn-lt"/>
              </a:rPr>
              <a:t>Uses </a:t>
            </a:r>
            <a:r>
              <a:rPr lang="en-US" altLang="en-US" sz="1400" dirty="0">
                <a:latin typeface="+mn-lt"/>
              </a:rPr>
              <a:t>TMDL Attainment </a:t>
            </a:r>
            <a:r>
              <a:rPr lang="en-US" altLang="en-US" sz="1400" dirty="0" smtClean="0">
                <a:latin typeface="+mn-lt"/>
              </a:rPr>
              <a:t>Scenario for watershed loadings</a:t>
            </a:r>
            <a:endParaRPr lang="en-US" altLang="en-US" sz="1400" dirty="0">
              <a:latin typeface="+mn-lt"/>
            </a:endParaRPr>
          </a:p>
        </p:txBody>
      </p:sp>
      <p:sp>
        <p:nvSpPr>
          <p:cNvPr id="12296" name="TextBox 1"/>
          <p:cNvSpPr txBox="1">
            <a:spLocks noChangeArrowheads="1"/>
          </p:cNvSpPr>
          <p:nvPr/>
        </p:nvSpPr>
        <p:spPr bwMode="auto">
          <a:xfrm>
            <a:off x="457200" y="6033051"/>
            <a:ext cx="42672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200" dirty="0">
                <a:latin typeface="Tahoma" pitchFamily="34" charset="0"/>
              </a:rPr>
              <a:t>Data from LSRWA Report Appendix C</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11</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04800" y="228600"/>
            <a:ext cx="8534400" cy="1143000"/>
          </a:xfrm>
        </p:spPr>
        <p:txBody>
          <a:bodyPr>
            <a:normAutofit fontScale="90000"/>
          </a:bodyPr>
          <a:lstStyle/>
          <a:p>
            <a:r>
              <a:rPr lang="en-US" altLang="en-US" sz="3600" dirty="0" smtClean="0"/>
              <a:t>Impact on Water Quality Standards Attainment</a:t>
            </a:r>
            <a:br>
              <a:rPr lang="en-US" altLang="en-US" sz="3600" dirty="0" smtClean="0"/>
            </a:br>
            <a:r>
              <a:rPr lang="en-US" altLang="en-US" sz="3600" dirty="0" smtClean="0"/>
              <a:t>(based on modeling data)</a:t>
            </a:r>
          </a:p>
        </p:txBody>
      </p:sp>
      <p:pic>
        <p:nvPicPr>
          <p:cNvPr id="13318"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57200" y="1295400"/>
            <a:ext cx="5368947" cy="4525962"/>
          </a:xfrm>
        </p:spPr>
      </p:pic>
      <p:sp>
        <p:nvSpPr>
          <p:cNvPr id="13319" name="TextBox 2"/>
          <p:cNvSpPr txBox="1">
            <a:spLocks noChangeArrowheads="1"/>
          </p:cNvSpPr>
          <p:nvPr/>
        </p:nvSpPr>
        <p:spPr bwMode="auto">
          <a:xfrm>
            <a:off x="5867400" y="1981200"/>
            <a:ext cx="274320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400" dirty="0">
                <a:latin typeface="+mn-lt"/>
              </a:rPr>
              <a:t>CBP Model results indicate that impact of changing dynamics – left uncorrected – would  increase nonattainment of the deep channel DO WQ standard by </a:t>
            </a:r>
            <a:r>
              <a:rPr lang="en-US" altLang="en-US" sz="1400" dirty="0" smtClean="0">
                <a:latin typeface="+mn-lt"/>
              </a:rPr>
              <a:t>about one percent</a:t>
            </a:r>
          </a:p>
          <a:p>
            <a:pPr>
              <a:spcBef>
                <a:spcPct val="0"/>
              </a:spcBef>
              <a:buFontTx/>
              <a:buNone/>
            </a:pPr>
            <a:endParaRPr lang="en-US" altLang="en-US" sz="1400" dirty="0">
              <a:latin typeface="+mn-lt"/>
            </a:endParaRPr>
          </a:p>
          <a:p>
            <a:pPr>
              <a:spcBef>
                <a:spcPct val="0"/>
              </a:spcBef>
              <a:buFontTx/>
              <a:buNone/>
            </a:pPr>
            <a:r>
              <a:rPr lang="en-US" altLang="en-US" sz="1200" dirty="0" smtClean="0">
                <a:latin typeface="+mn-lt"/>
              </a:rPr>
              <a:t>Source:  </a:t>
            </a:r>
            <a:r>
              <a:rPr lang="en-US" altLang="en-US" sz="1200" dirty="0">
                <a:latin typeface="+mn-lt"/>
              </a:rPr>
              <a:t>LSRWA Report Appendix </a:t>
            </a:r>
            <a:r>
              <a:rPr lang="en-US" altLang="en-US" sz="1200" dirty="0" smtClean="0">
                <a:latin typeface="+mn-lt"/>
              </a:rPr>
              <a:t>D </a:t>
            </a:r>
            <a:r>
              <a:rPr lang="en-US" altLang="en-US" sz="1200" dirty="0">
                <a:latin typeface="+mn-lt"/>
              </a:rPr>
              <a:t>(LWRSA scenario 21 – LSRWA scenario 3 </a:t>
            </a:r>
            <a:r>
              <a:rPr lang="en-US" altLang="en-US" sz="1200" dirty="0" smtClean="0">
                <a:latin typeface="+mn-lt"/>
              </a:rPr>
              <a:t>computed change in deep channel DO for </a:t>
            </a:r>
            <a:r>
              <a:rPr lang="en-US" altLang="en-US" sz="1200" dirty="0">
                <a:latin typeface="+mn-lt"/>
              </a:rPr>
              <a:t>1996-1998 hydrology </a:t>
            </a:r>
            <a:r>
              <a:rPr lang="en-US" altLang="en-US" sz="1200" dirty="0" smtClean="0">
                <a:latin typeface="+mn-lt"/>
              </a:rPr>
              <a:t>period) </a:t>
            </a:r>
            <a:endParaRPr lang="en-US" altLang="en-US" sz="1200" dirty="0">
              <a:latin typeface="+mn-lt"/>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12</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6"/>
          <p:cNvSpPr>
            <a:spLocks noGrp="1"/>
          </p:cNvSpPr>
          <p:nvPr>
            <p:ph type="title"/>
          </p:nvPr>
        </p:nvSpPr>
        <p:spPr/>
        <p:txBody>
          <a:bodyPr>
            <a:normAutofit/>
          </a:bodyPr>
          <a:lstStyle/>
          <a:p>
            <a:r>
              <a:rPr lang="en-US" altLang="en-US" sz="3600" dirty="0" smtClean="0"/>
              <a:t>Effectiveness of Dredging</a:t>
            </a:r>
            <a:br>
              <a:rPr lang="en-US" altLang="en-US" sz="3600" dirty="0" smtClean="0"/>
            </a:br>
            <a:r>
              <a:rPr lang="en-US" altLang="en-US" sz="3200" dirty="0" smtClean="0"/>
              <a:t>(based on modeling data)</a:t>
            </a:r>
          </a:p>
        </p:txBody>
      </p:sp>
      <p:pic>
        <p:nvPicPr>
          <p:cNvPr id="14342" name="Content Placeholder 8"/>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558752" y="1447800"/>
            <a:ext cx="5869878" cy="4525962"/>
          </a:xfrm>
        </p:spPr>
      </p:pic>
      <p:sp>
        <p:nvSpPr>
          <p:cNvPr id="14343" name="TextBox 10"/>
          <p:cNvSpPr txBox="1">
            <a:spLocks noChangeArrowheads="1"/>
          </p:cNvSpPr>
          <p:nvPr/>
        </p:nvSpPr>
        <p:spPr bwMode="auto">
          <a:xfrm>
            <a:off x="6457784" y="2133600"/>
            <a:ext cx="2286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2000" dirty="0">
                <a:latin typeface="+mn-lt"/>
              </a:rPr>
              <a:t>Dredge to achieve 1996 bathymetry</a:t>
            </a:r>
          </a:p>
          <a:p>
            <a:pPr>
              <a:spcBef>
                <a:spcPct val="0"/>
              </a:spcBef>
              <a:buFontTx/>
              <a:buNone/>
            </a:pPr>
            <a:endParaRPr lang="en-US" altLang="en-US" sz="2000" dirty="0">
              <a:latin typeface="+mn-lt"/>
            </a:endParaRPr>
          </a:p>
          <a:p>
            <a:pPr>
              <a:spcBef>
                <a:spcPct val="0"/>
              </a:spcBef>
              <a:buFontTx/>
              <a:buNone/>
            </a:pPr>
            <a:r>
              <a:rPr lang="en-US" altLang="en-US" sz="2000" dirty="0">
                <a:latin typeface="+mn-lt"/>
              </a:rPr>
              <a:t>Estimated Cost = $0.496 - $2.8 billion</a:t>
            </a:r>
          </a:p>
          <a:p>
            <a:pPr>
              <a:spcBef>
                <a:spcPct val="0"/>
              </a:spcBef>
              <a:buFontTx/>
              <a:buNone/>
            </a:pPr>
            <a:endParaRPr lang="en-US" altLang="en-US" sz="2400" dirty="0">
              <a:latin typeface="Tahoma" pitchFamily="34" charset="0"/>
            </a:endParaRPr>
          </a:p>
        </p:txBody>
      </p:sp>
      <p:sp>
        <p:nvSpPr>
          <p:cNvPr id="2" name="TextBox 1"/>
          <p:cNvSpPr txBox="1"/>
          <p:nvPr/>
        </p:nvSpPr>
        <p:spPr>
          <a:xfrm>
            <a:off x="3124200" y="5601693"/>
            <a:ext cx="2590800" cy="276999"/>
          </a:xfrm>
          <a:prstGeom prst="rect">
            <a:avLst/>
          </a:prstGeom>
          <a:noFill/>
        </p:spPr>
        <p:txBody>
          <a:bodyPr wrap="square" rtlCol="0">
            <a:spAutoFit/>
          </a:bodyPr>
          <a:lstStyle/>
          <a:p>
            <a:r>
              <a:rPr lang="en-US" altLang="en-US" sz="1200" dirty="0">
                <a:solidFill>
                  <a:prstClr val="black"/>
                </a:solidFill>
              </a:rPr>
              <a:t>Source:  LSRWA Report Appendix </a:t>
            </a:r>
            <a:r>
              <a:rPr lang="en-US" altLang="en-US" sz="1200" dirty="0" smtClean="0">
                <a:solidFill>
                  <a:prstClr val="black"/>
                </a:solidFill>
              </a:rPr>
              <a:t>C </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5" name="Footer Placeholder 4"/>
          <p:cNvSpPr>
            <a:spLocks noGrp="1"/>
          </p:cNvSpPr>
          <p:nvPr>
            <p:ph type="ftr" sz="quarter" idx="11"/>
          </p:nvPr>
        </p:nvSpPr>
        <p:spPr/>
        <p:txBody>
          <a:bodyPr/>
          <a:lstStyle/>
          <a:p>
            <a:pPr>
              <a:defRPr/>
            </a:pPr>
            <a:r>
              <a:rPr lang="en-US" dirty="0" smtClean="0"/>
              <a:t>Slide 13</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6"/>
          <p:cNvSpPr>
            <a:spLocks noGrp="1"/>
          </p:cNvSpPr>
          <p:nvPr>
            <p:ph type="title"/>
          </p:nvPr>
        </p:nvSpPr>
        <p:spPr>
          <a:xfrm>
            <a:off x="457200" y="274638"/>
            <a:ext cx="8229600" cy="1325562"/>
          </a:xfrm>
        </p:spPr>
        <p:txBody>
          <a:bodyPr/>
          <a:lstStyle/>
          <a:p>
            <a:r>
              <a:rPr lang="en-US" altLang="en-US" sz="3600" dirty="0" smtClean="0"/>
              <a:t>Effectiveness of Dredging</a:t>
            </a:r>
            <a:r>
              <a:rPr lang="en-US" altLang="en-US" sz="4800" dirty="0" smtClean="0"/>
              <a:t/>
            </a:r>
            <a:br>
              <a:rPr lang="en-US" altLang="en-US" sz="4800" dirty="0" smtClean="0"/>
            </a:br>
            <a:r>
              <a:rPr lang="en-US" altLang="en-US" sz="3200" dirty="0" smtClean="0"/>
              <a:t>(based on modeling data)</a:t>
            </a:r>
          </a:p>
        </p:txBody>
      </p:sp>
      <p:pic>
        <p:nvPicPr>
          <p:cNvPr id="15367" name="Content Placeholder 9"/>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57200" y="1593697"/>
            <a:ext cx="5869878" cy="4525962"/>
          </a:xfrm>
        </p:spPr>
      </p:pic>
      <p:sp>
        <p:nvSpPr>
          <p:cNvPr id="15366" name="TextBox 10"/>
          <p:cNvSpPr txBox="1">
            <a:spLocks noChangeArrowheads="1"/>
          </p:cNvSpPr>
          <p:nvPr/>
        </p:nvSpPr>
        <p:spPr bwMode="auto">
          <a:xfrm>
            <a:off x="6553200" y="1905000"/>
            <a:ext cx="21336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600" dirty="0">
                <a:latin typeface="+mn-lt"/>
              </a:rPr>
              <a:t>Dredge to remove average annual load (3 million cubic yards/year)</a:t>
            </a:r>
          </a:p>
          <a:p>
            <a:pPr>
              <a:spcBef>
                <a:spcPct val="0"/>
              </a:spcBef>
              <a:buFontTx/>
              <a:buNone/>
            </a:pPr>
            <a:endParaRPr lang="en-US" altLang="en-US" sz="1600" dirty="0">
              <a:latin typeface="+mn-lt"/>
            </a:endParaRPr>
          </a:p>
          <a:p>
            <a:pPr>
              <a:spcBef>
                <a:spcPct val="0"/>
              </a:spcBef>
              <a:buFontTx/>
              <a:buNone/>
            </a:pPr>
            <a:r>
              <a:rPr lang="en-US" altLang="en-US" sz="1600" dirty="0">
                <a:latin typeface="+mn-lt"/>
                <a:ea typeface="Calibri" pitchFamily="34" charset="0"/>
                <a:cs typeface="Times New Roman" pitchFamily="18" charset="0"/>
              </a:rPr>
              <a:t>Estimated cost </a:t>
            </a:r>
            <a:r>
              <a:rPr lang="en-US" altLang="en-US" sz="1600" dirty="0" smtClean="0">
                <a:latin typeface="+mn-lt"/>
                <a:ea typeface="Calibri" pitchFamily="34" charset="0"/>
                <a:cs typeface="Times New Roman" pitchFamily="18" charset="0"/>
              </a:rPr>
              <a:t>=</a:t>
            </a:r>
          </a:p>
          <a:p>
            <a:pPr>
              <a:spcBef>
                <a:spcPct val="0"/>
              </a:spcBef>
              <a:buFontTx/>
              <a:buNone/>
            </a:pPr>
            <a:r>
              <a:rPr lang="en-US" altLang="en-US" sz="1600" dirty="0" smtClean="0">
                <a:latin typeface="+mn-lt"/>
                <a:ea typeface="Calibri" pitchFamily="34" charset="0"/>
                <a:cs typeface="Times New Roman" pitchFamily="18" charset="0"/>
              </a:rPr>
              <a:t>$</a:t>
            </a:r>
            <a:r>
              <a:rPr lang="en-US" altLang="en-US" sz="1600" dirty="0">
                <a:latin typeface="+mn-lt"/>
                <a:ea typeface="Calibri" pitchFamily="34" charset="0"/>
                <a:cs typeface="Times New Roman" pitchFamily="18" charset="0"/>
              </a:rPr>
              <a:t>15-270 million/year</a:t>
            </a:r>
          </a:p>
          <a:p>
            <a:pPr>
              <a:spcBef>
                <a:spcPct val="0"/>
              </a:spcBef>
              <a:buFontTx/>
              <a:buNone/>
            </a:pPr>
            <a:endParaRPr lang="en-US" altLang="en-US" sz="2000" dirty="0">
              <a:latin typeface="Tahoma" pitchFamily="34" charset="0"/>
            </a:endParaRPr>
          </a:p>
        </p:txBody>
      </p:sp>
      <p:sp>
        <p:nvSpPr>
          <p:cNvPr id="2" name="TextBox 1"/>
          <p:cNvSpPr txBox="1"/>
          <p:nvPr/>
        </p:nvSpPr>
        <p:spPr>
          <a:xfrm>
            <a:off x="3048000" y="5892026"/>
            <a:ext cx="3048000" cy="276999"/>
          </a:xfrm>
          <a:prstGeom prst="rect">
            <a:avLst/>
          </a:prstGeom>
          <a:noFill/>
        </p:spPr>
        <p:txBody>
          <a:bodyPr wrap="square" rtlCol="0">
            <a:spAutoFit/>
          </a:bodyPr>
          <a:lstStyle/>
          <a:p>
            <a:pPr lvl="0"/>
            <a:r>
              <a:rPr lang="en-US" altLang="en-US" sz="1200" dirty="0">
                <a:solidFill>
                  <a:prstClr val="black"/>
                </a:solidFill>
                <a:latin typeface="+mn-lt"/>
              </a:rPr>
              <a:t>Source:  LSRWA Report Appendix C </a:t>
            </a:r>
            <a:endParaRPr lang="en-US" dirty="0">
              <a:solidFill>
                <a:prstClr val="black"/>
              </a:solidFill>
              <a:latin typeface="+mn-lt"/>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5" name="Footer Placeholder 4"/>
          <p:cNvSpPr>
            <a:spLocks noGrp="1"/>
          </p:cNvSpPr>
          <p:nvPr>
            <p:ph type="ftr" sz="quarter" idx="11"/>
          </p:nvPr>
        </p:nvSpPr>
        <p:spPr/>
        <p:txBody>
          <a:bodyPr/>
          <a:lstStyle/>
          <a:p>
            <a:pPr>
              <a:defRPr/>
            </a:pPr>
            <a:r>
              <a:rPr lang="en-US" dirty="0" smtClean="0"/>
              <a:t>Slide 14</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r>
              <a:rPr lang="en-US" altLang="en-US" smtClean="0"/>
              <a:t>Next Steps in Dam Relicensing</a:t>
            </a:r>
          </a:p>
        </p:txBody>
      </p:sp>
      <p:sp>
        <p:nvSpPr>
          <p:cNvPr id="16387" name="Content Placeholder 2"/>
          <p:cNvSpPr>
            <a:spLocks noGrp="1"/>
          </p:cNvSpPr>
          <p:nvPr>
            <p:ph idx="1"/>
          </p:nvPr>
        </p:nvSpPr>
        <p:spPr>
          <a:xfrm>
            <a:off x="457200" y="1447800"/>
            <a:ext cx="8229600" cy="4678363"/>
          </a:xfrm>
        </p:spPr>
        <p:txBody>
          <a:bodyPr>
            <a:normAutofit/>
          </a:bodyPr>
          <a:lstStyle/>
          <a:p>
            <a:r>
              <a:rPr lang="en-US" altLang="en-US" sz="2800" dirty="0" smtClean="0"/>
              <a:t>Late 2014 Exelon relicensing decision put off for now </a:t>
            </a:r>
          </a:p>
          <a:p>
            <a:pPr lvl="1"/>
            <a:r>
              <a:rPr lang="en-US" altLang="en-US" sz="2400" dirty="0" smtClean="0"/>
              <a:t>Exelon withdrew application; agreed to help fund more studies</a:t>
            </a:r>
          </a:p>
          <a:p>
            <a:r>
              <a:rPr lang="en-US" altLang="en-US" sz="2800" dirty="0" smtClean="0"/>
              <a:t>MD and partners sponsoring more studies (increased monitoring, sediment particle analysis, fate and effect of particular nutrients)</a:t>
            </a:r>
          </a:p>
          <a:p>
            <a:r>
              <a:rPr lang="en-US" altLang="en-US" sz="2800" dirty="0" smtClean="0"/>
              <a:t>Likely outcome:  Exelon gets new license; agrees to provide funds for Susquehanna watershed BMPs; no dredging or other dam system management changes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15</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fontScale="90000"/>
          </a:bodyPr>
          <a:lstStyle/>
          <a:p>
            <a:r>
              <a:rPr lang="en-US" altLang="en-US" dirty="0" smtClean="0"/>
              <a:t>Impact on Bay TMDL – if no dredging or dam management changes</a:t>
            </a:r>
          </a:p>
        </p:txBody>
      </p:sp>
      <p:sp>
        <p:nvSpPr>
          <p:cNvPr id="3" name="Content Placeholder 2"/>
          <p:cNvSpPr>
            <a:spLocks noGrp="1"/>
          </p:cNvSpPr>
          <p:nvPr>
            <p:ph idx="1"/>
          </p:nvPr>
        </p:nvSpPr>
        <p:spPr>
          <a:xfrm>
            <a:off x="457200" y="1371600"/>
            <a:ext cx="8229600" cy="4754563"/>
          </a:xfrm>
        </p:spPr>
        <p:txBody>
          <a:bodyPr>
            <a:normAutofit/>
          </a:bodyPr>
          <a:lstStyle/>
          <a:p>
            <a:pPr marL="0" indent="0">
              <a:buNone/>
              <a:defRPr/>
            </a:pPr>
            <a:r>
              <a:rPr lang="en-US" sz="2800" dirty="0" smtClean="0"/>
              <a:t>Bay Program Faces Policy Decision</a:t>
            </a:r>
          </a:p>
          <a:p>
            <a:pPr>
              <a:defRPr/>
            </a:pPr>
            <a:r>
              <a:rPr lang="en-US" sz="2000" dirty="0" smtClean="0"/>
              <a:t>CBP will change nutrient, sediment dynamics of dam system in the watershed model to account for new understanding – </a:t>
            </a:r>
            <a:r>
              <a:rPr lang="en-US" sz="2000" dirty="0"/>
              <a:t>THIS WILL AFFECT WATER QUALITY MODEL </a:t>
            </a:r>
            <a:r>
              <a:rPr lang="en-US" sz="2000" dirty="0" smtClean="0"/>
              <a:t>OUTPUT</a:t>
            </a:r>
          </a:p>
          <a:p>
            <a:pPr>
              <a:defRPr/>
            </a:pPr>
            <a:r>
              <a:rPr lang="en-US" sz="2000" dirty="0" smtClean="0"/>
              <a:t>Under TMDL accounting, the impact on non-attainment of WQ standards must be addressed somehow</a:t>
            </a:r>
          </a:p>
          <a:p>
            <a:pPr>
              <a:defRPr/>
            </a:pPr>
            <a:r>
              <a:rPr lang="en-US" sz="2000" dirty="0" smtClean="0"/>
              <a:t>Preliminary estimate:</a:t>
            </a:r>
          </a:p>
          <a:p>
            <a:pPr lvl="1">
              <a:defRPr/>
            </a:pPr>
            <a:r>
              <a:rPr lang="en-US" sz="2000" dirty="0" smtClean="0"/>
              <a:t>4.4 million pounds of total nitrogen/ 0.41 million </a:t>
            </a:r>
            <a:r>
              <a:rPr lang="en-US" sz="2000" dirty="0" err="1" smtClean="0"/>
              <a:t>lbs</a:t>
            </a:r>
            <a:r>
              <a:rPr lang="en-US" sz="2000" dirty="0" smtClean="0"/>
              <a:t> of total phosphorus </a:t>
            </a:r>
            <a:r>
              <a:rPr lang="en-US" sz="2000" u="sng" dirty="0" smtClean="0"/>
              <a:t>needed from Bay watershed as a whole</a:t>
            </a:r>
          </a:p>
          <a:p>
            <a:pPr marL="457200" lvl="1" indent="0" algn="ctr">
              <a:buFont typeface="Arial" charset="0"/>
              <a:buNone/>
              <a:defRPr/>
            </a:pPr>
            <a:r>
              <a:rPr lang="en-US" sz="2000" dirty="0" smtClean="0"/>
              <a:t>or</a:t>
            </a:r>
          </a:p>
          <a:p>
            <a:pPr lvl="1">
              <a:defRPr/>
            </a:pPr>
            <a:r>
              <a:rPr lang="en-US" sz="2000" dirty="0" smtClean="0"/>
              <a:t>2.4 million pounds of nitrogen / 0.27 million pounds of phosphorus </a:t>
            </a:r>
            <a:r>
              <a:rPr lang="en-US" sz="2000" u="sng" dirty="0" smtClean="0"/>
              <a:t>from Susquehanna watershed</a:t>
            </a:r>
            <a:endParaRPr lang="en-US" u="sng" dirty="0"/>
          </a:p>
          <a:p>
            <a:pPr marL="365760" lvl="1" indent="0">
              <a:buNone/>
              <a:defRPr/>
            </a:pPr>
            <a:endParaRPr lang="en-US" sz="2000" u="sng" dirty="0" smtClean="0"/>
          </a:p>
          <a:p>
            <a:pPr>
              <a:defRPr/>
            </a:pPr>
            <a:endParaRPr lang="en-US"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7" name="Footer Placeholder 6"/>
          <p:cNvSpPr>
            <a:spLocks noGrp="1"/>
          </p:cNvSpPr>
          <p:nvPr>
            <p:ph type="ftr" sz="quarter" idx="11"/>
          </p:nvPr>
        </p:nvSpPr>
        <p:spPr/>
        <p:txBody>
          <a:bodyPr/>
          <a:lstStyle/>
          <a:p>
            <a:pPr>
              <a:defRPr/>
            </a:pPr>
            <a:r>
              <a:rPr lang="en-US" dirty="0" smtClean="0"/>
              <a:t>Slide 16</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l="3125" t="5208" r="6250" b="19792"/>
          <a:stretch>
            <a:fillRect/>
          </a:stretch>
        </p:blipFill>
        <p:spPr bwMode="auto">
          <a:xfrm>
            <a:off x="204146" y="1468841"/>
            <a:ext cx="8716853" cy="5171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8600" y="233901"/>
            <a:ext cx="8640653" cy="1077218"/>
          </a:xfrm>
          <a:prstGeom prst="rect">
            <a:avLst/>
          </a:prstGeom>
        </p:spPr>
        <p:txBody>
          <a:bodyPr wrap="square">
            <a:spAutoFit/>
          </a:bodyPr>
          <a:lstStyle/>
          <a:p>
            <a:pPr marL="457200" lvl="2" indent="-457200">
              <a:spcBef>
                <a:spcPct val="30000"/>
              </a:spcBef>
              <a:defRPr/>
            </a:pPr>
            <a:r>
              <a:rPr lang="en-US" sz="3200" dirty="0" smtClean="0">
                <a:latin typeface="+mj-lt"/>
                <a:ea typeface="Tahoma" panose="020B0604030504040204" pitchFamily="34" charset="0"/>
                <a:cs typeface="Tahoma" panose="020B0604030504040204" pitchFamily="34" charset="0"/>
              </a:rPr>
              <a:t>Integrating </a:t>
            </a:r>
            <a:r>
              <a:rPr lang="en-US" sz="3200" dirty="0">
                <a:latin typeface="+mj-lt"/>
                <a:ea typeface="Tahoma" panose="020B0604030504040204" pitchFamily="34" charset="0"/>
                <a:cs typeface="Tahoma" panose="020B0604030504040204" pitchFamily="34" charset="0"/>
              </a:rPr>
              <a:t>LSRWA Findings into </a:t>
            </a:r>
            <a:r>
              <a:rPr lang="en-US" sz="3200" dirty="0" smtClean="0">
                <a:latin typeface="+mj-lt"/>
                <a:ea typeface="Tahoma" panose="020B0604030504040204" pitchFamily="34" charset="0"/>
                <a:cs typeface="Tahoma" panose="020B0604030504040204" pitchFamily="34" charset="0"/>
              </a:rPr>
              <a:t>Bay TMDL Midpoint Assessment</a:t>
            </a:r>
            <a:endParaRPr lang="en-US" sz="3200" dirty="0">
              <a:latin typeface="+mj-lt"/>
              <a:ea typeface="Tahoma" panose="020B0604030504040204" pitchFamily="34" charset="0"/>
              <a:cs typeface="Tahoma" panose="020B0604030504040204" pitchFamily="34" charset="0"/>
            </a:endParaRPr>
          </a:p>
        </p:txBody>
      </p:sp>
      <p:sp>
        <p:nvSpPr>
          <p:cNvPr id="17412" name="TextBox 1"/>
          <p:cNvSpPr txBox="1">
            <a:spLocks noChangeArrowheads="1"/>
          </p:cNvSpPr>
          <p:nvPr/>
        </p:nvSpPr>
        <p:spPr bwMode="auto">
          <a:xfrm>
            <a:off x="838200" y="5867400"/>
            <a:ext cx="43576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800" dirty="0">
                <a:latin typeface="Tahoma" pitchFamily="34" charset="0"/>
              </a:rPr>
              <a:t>Slide courtesy of Bruce Michael, MD DNR</a:t>
            </a:r>
          </a:p>
        </p:txBody>
      </p:sp>
      <p:sp>
        <p:nvSpPr>
          <p:cNvPr id="4" name="Up Arrow Callout 3"/>
          <p:cNvSpPr/>
          <p:nvPr/>
        </p:nvSpPr>
        <p:spPr>
          <a:xfrm>
            <a:off x="990598" y="5715000"/>
            <a:ext cx="5119445" cy="838200"/>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790576" y="6134100"/>
            <a:ext cx="3519488" cy="307777"/>
          </a:xfrm>
          <a:prstGeom prst="rect">
            <a:avLst/>
          </a:prstGeom>
          <a:noFill/>
        </p:spPr>
        <p:txBody>
          <a:bodyPr wrap="square" rtlCol="0">
            <a:spAutoFit/>
          </a:bodyPr>
          <a:lstStyle/>
          <a:p>
            <a:pPr algn="ctr"/>
            <a:r>
              <a:rPr lang="en-US" sz="1400" dirty="0" smtClean="0">
                <a:solidFill>
                  <a:schemeClr val="bg1"/>
                </a:solidFill>
              </a:rPr>
              <a:t>WRTC tracking, recommendation</a:t>
            </a:r>
            <a:endParaRPr lang="en-US" sz="1400" dirty="0">
              <a:solidFill>
                <a:schemeClr val="bg1"/>
              </a:solidFill>
            </a:endParaRPr>
          </a:p>
        </p:txBody>
      </p:sp>
      <p:sp>
        <p:nvSpPr>
          <p:cNvPr id="8" name="Up Arrow Callout 7"/>
          <p:cNvSpPr/>
          <p:nvPr/>
        </p:nvSpPr>
        <p:spPr>
          <a:xfrm>
            <a:off x="4691644" y="4519502"/>
            <a:ext cx="1447800" cy="1184034"/>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rPr>
              <a:t>CBPC follow-up to CBP partners</a:t>
            </a:r>
            <a:endParaRPr lang="en-US" dirty="0">
              <a:solidFill>
                <a:schemeClr val="bg2"/>
              </a:solidFill>
            </a:endParaRPr>
          </a:p>
        </p:txBody>
      </p:sp>
      <p:sp>
        <p:nvSpPr>
          <p:cNvPr id="9" name="Up Arrow Callout 8"/>
          <p:cNvSpPr/>
          <p:nvPr/>
        </p:nvSpPr>
        <p:spPr>
          <a:xfrm>
            <a:off x="1368756" y="4953000"/>
            <a:ext cx="1447800" cy="914400"/>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rPr>
              <a:t>CBPC input to CBP partners</a:t>
            </a:r>
            <a:endParaRPr lang="en-US" dirty="0">
              <a:solidFill>
                <a:schemeClr val="bg2"/>
              </a:solidFill>
            </a:endParaRPr>
          </a:p>
        </p:txBody>
      </p:sp>
      <p:sp>
        <p:nvSpPr>
          <p:cNvPr id="7" name="Footer Placeholder 6"/>
          <p:cNvSpPr>
            <a:spLocks noGrp="1"/>
          </p:cNvSpPr>
          <p:nvPr>
            <p:ph type="ftr" sz="quarter" idx="11"/>
          </p:nvPr>
        </p:nvSpPr>
        <p:spPr/>
        <p:txBody>
          <a:bodyPr/>
          <a:lstStyle/>
          <a:p>
            <a:pPr>
              <a:defRPr/>
            </a:pPr>
            <a:r>
              <a:rPr lang="en-US" smtClean="0"/>
              <a:t>Slide 2</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altLang="en-US" dirty="0" smtClean="0"/>
              <a:t>Recommended WRTC Action</a:t>
            </a:r>
          </a:p>
        </p:txBody>
      </p:sp>
      <p:sp>
        <p:nvSpPr>
          <p:cNvPr id="19459" name="Content Placeholder 2"/>
          <p:cNvSpPr>
            <a:spLocks noGrp="1"/>
          </p:cNvSpPr>
          <p:nvPr>
            <p:ph idx="1"/>
          </p:nvPr>
        </p:nvSpPr>
        <p:spPr/>
        <p:txBody>
          <a:bodyPr/>
          <a:lstStyle/>
          <a:p>
            <a:pPr>
              <a:defRPr/>
            </a:pPr>
            <a:r>
              <a:rPr lang="en-US" altLang="en-US" dirty="0" smtClean="0">
                <a:solidFill>
                  <a:schemeClr val="tx1"/>
                </a:solidFill>
              </a:rPr>
              <a:t>Federal, state relicensing </a:t>
            </a:r>
            <a:r>
              <a:rPr lang="en-US" altLang="en-US" dirty="0" smtClean="0">
                <a:solidFill>
                  <a:schemeClr val="tx1"/>
                </a:solidFill>
              </a:rPr>
              <a:t>decision (2015 or later):  </a:t>
            </a:r>
            <a:r>
              <a:rPr lang="en-US" altLang="en-US" dirty="0" smtClean="0">
                <a:solidFill>
                  <a:schemeClr val="tx1"/>
                </a:solidFill>
              </a:rPr>
              <a:t>no COG involvement</a:t>
            </a:r>
            <a:endParaRPr lang="en-US" altLang="en-US" dirty="0">
              <a:solidFill>
                <a:schemeClr val="tx1"/>
              </a:solidFill>
            </a:endParaRPr>
          </a:p>
          <a:p>
            <a:pPr>
              <a:defRPr/>
            </a:pPr>
            <a:r>
              <a:rPr lang="en-US" altLang="en-US" dirty="0" smtClean="0">
                <a:solidFill>
                  <a:schemeClr val="tx1"/>
                </a:solidFill>
              </a:rPr>
              <a:t>Bay Program TMDL load allocation </a:t>
            </a:r>
            <a:r>
              <a:rPr lang="en-US" altLang="en-US" smtClean="0">
                <a:solidFill>
                  <a:schemeClr val="tx1"/>
                </a:solidFill>
              </a:rPr>
              <a:t>decision (during </a:t>
            </a:r>
            <a:r>
              <a:rPr lang="en-US" altLang="en-US" dirty="0" smtClean="0">
                <a:solidFill>
                  <a:schemeClr val="tx1"/>
                </a:solidFill>
              </a:rPr>
              <a:t>2017 </a:t>
            </a:r>
            <a:r>
              <a:rPr lang="en-US" altLang="en-US" smtClean="0">
                <a:solidFill>
                  <a:schemeClr val="tx1"/>
                </a:solidFill>
              </a:rPr>
              <a:t>mid-point assessment) </a:t>
            </a:r>
            <a:r>
              <a:rPr lang="en-US" altLang="en-US" dirty="0" smtClean="0">
                <a:solidFill>
                  <a:schemeClr val="tx1"/>
                </a:solidFill>
              </a:rPr>
              <a:t>– COG comment</a:t>
            </a:r>
          </a:p>
          <a:p>
            <a:pPr lvl="1">
              <a:defRPr/>
            </a:pPr>
            <a:r>
              <a:rPr lang="en-US" altLang="en-US" dirty="0" smtClean="0"/>
              <a:t>WRTC to track revisions to model output, non-attainment estimates, load allocation options</a:t>
            </a:r>
          </a:p>
          <a:p>
            <a:pPr lvl="1">
              <a:defRPr/>
            </a:pPr>
            <a:r>
              <a:rPr lang="en-US" altLang="en-US" dirty="0" smtClean="0"/>
              <a:t>Recommend COG support for most equitable allocation option</a:t>
            </a:r>
          </a:p>
          <a:p>
            <a:pPr marL="0" indent="0">
              <a:buFont typeface="Arial" charset="0"/>
              <a:buNone/>
              <a:defRPr/>
            </a:pPr>
            <a:endParaRPr lang="en-US" altLang="en-US" dirty="0" smtClean="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18</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1020762"/>
          </a:xfrm>
        </p:spPr>
        <p:txBody>
          <a:bodyPr/>
          <a:lstStyle/>
          <a:p>
            <a:r>
              <a:rPr lang="en-US" altLang="en-US" dirty="0" smtClean="0"/>
              <a:t>For More Information</a:t>
            </a:r>
          </a:p>
        </p:txBody>
      </p:sp>
      <p:sp>
        <p:nvSpPr>
          <p:cNvPr id="20483" name="Content Placeholder 2"/>
          <p:cNvSpPr>
            <a:spLocks noGrp="1"/>
          </p:cNvSpPr>
          <p:nvPr>
            <p:ph idx="1"/>
          </p:nvPr>
        </p:nvSpPr>
        <p:spPr>
          <a:xfrm>
            <a:off x="457200" y="1447800"/>
            <a:ext cx="8229600" cy="4678363"/>
          </a:xfrm>
        </p:spPr>
        <p:txBody>
          <a:bodyPr>
            <a:normAutofit lnSpcReduction="10000"/>
          </a:bodyPr>
          <a:lstStyle/>
          <a:p>
            <a:pPr marL="342900" lvl="2" indent="-342900">
              <a:buFont typeface="Wingdings" pitchFamily="2" charset="2"/>
              <a:buChar char="§"/>
            </a:pPr>
            <a:r>
              <a:rPr lang="en-US" altLang="en-US" sz="2800" dirty="0" smtClean="0"/>
              <a:t>Draft LWRSA Report Available</a:t>
            </a:r>
          </a:p>
          <a:p>
            <a:pPr marL="800100" lvl="3" indent="-342900">
              <a:buFont typeface="Wingdings" pitchFamily="2" charset="2"/>
              <a:buChar char="§"/>
            </a:pPr>
            <a:r>
              <a:rPr lang="en-US" altLang="en-US" sz="2400" dirty="0" smtClean="0">
                <a:hlinkClick r:id="rId2"/>
              </a:rPr>
              <a:t>http://bit.ly/LSRWA</a:t>
            </a:r>
            <a:endParaRPr lang="en-US" altLang="en-US" sz="2400" dirty="0"/>
          </a:p>
          <a:p>
            <a:pPr marL="800100" lvl="3" indent="-342900">
              <a:buFont typeface="Wingdings" pitchFamily="2" charset="2"/>
              <a:buChar char="§"/>
            </a:pPr>
            <a:endParaRPr lang="en-US" altLang="en-US" sz="2400" dirty="0" smtClean="0"/>
          </a:p>
          <a:p>
            <a:pPr marL="342900" lvl="2" indent="-342900">
              <a:buFont typeface="Wingdings" pitchFamily="2" charset="2"/>
              <a:buChar char="§"/>
            </a:pPr>
            <a:r>
              <a:rPr lang="en-US" altLang="en-US" sz="2800" dirty="0" smtClean="0"/>
              <a:t>USGS </a:t>
            </a:r>
            <a:r>
              <a:rPr lang="en-US" altLang="en-US" sz="2800" dirty="0" err="1" smtClean="0"/>
              <a:t>Conowingo</a:t>
            </a:r>
            <a:r>
              <a:rPr lang="en-US" altLang="en-US" sz="2800" dirty="0" smtClean="0"/>
              <a:t> report</a:t>
            </a:r>
          </a:p>
          <a:p>
            <a:pPr marL="800100" lvl="3" indent="-342900">
              <a:buFont typeface="Wingdings" pitchFamily="2" charset="2"/>
              <a:buChar char="§"/>
            </a:pPr>
            <a:r>
              <a:rPr lang="en-US" altLang="en-US" dirty="0">
                <a:hlinkClick r:id="rId3"/>
              </a:rPr>
              <a:t>http://pubs.usgs.gov/sir/2012/5185</a:t>
            </a:r>
            <a:r>
              <a:rPr lang="en-US" altLang="en-US" dirty="0" smtClean="0">
                <a:hlinkClick r:id="rId3"/>
              </a:rPr>
              <a:t>/</a:t>
            </a:r>
            <a:endParaRPr lang="en-US" altLang="en-US" dirty="0" smtClean="0"/>
          </a:p>
          <a:p>
            <a:pPr marL="800100" lvl="3" indent="-342900">
              <a:buFont typeface="Wingdings" pitchFamily="2" charset="2"/>
              <a:buChar char="§"/>
            </a:pPr>
            <a:endParaRPr lang="en-US" altLang="en-US" dirty="0"/>
          </a:p>
          <a:p>
            <a:pPr marL="342900" lvl="2" indent="-342900">
              <a:buClr>
                <a:srgbClr val="CFC60D"/>
              </a:buClr>
              <a:buFont typeface="Wingdings" pitchFamily="2" charset="2"/>
              <a:buChar char="§"/>
            </a:pPr>
            <a:r>
              <a:rPr lang="en-US" altLang="en-US" sz="2800" dirty="0" smtClean="0">
                <a:solidFill>
                  <a:srgbClr val="DFE6D0"/>
                </a:solidFill>
              </a:rPr>
              <a:t>Bruce Michael COG presentation</a:t>
            </a:r>
            <a:endParaRPr lang="en-US" altLang="en-US" sz="2400" dirty="0"/>
          </a:p>
          <a:p>
            <a:pPr marL="891540" lvl="4" indent="-342900">
              <a:buClr>
                <a:srgbClr val="CFC60D"/>
              </a:buClr>
              <a:buFont typeface="Wingdings" pitchFamily="2" charset="2"/>
              <a:buChar char="§"/>
            </a:pPr>
            <a:r>
              <a:rPr lang="en-US" altLang="en-US" sz="1800" dirty="0">
                <a:solidFill>
                  <a:srgbClr val="DFE6D0"/>
                </a:solidFill>
                <a:hlinkClick r:id="rId4"/>
              </a:rPr>
              <a:t>http://</a:t>
            </a:r>
            <a:r>
              <a:rPr lang="en-US" altLang="en-US" sz="1800" dirty="0" smtClean="0">
                <a:solidFill>
                  <a:srgbClr val="DFE6D0"/>
                </a:solidFill>
                <a:hlinkClick r:id="rId4"/>
              </a:rPr>
              <a:t>www.mwcog.org/uploads/committee-documents/ZF1XW1Zc20150114085202.pdf</a:t>
            </a:r>
            <a:endParaRPr lang="en-US" altLang="en-US" sz="1800" dirty="0" smtClean="0">
              <a:solidFill>
                <a:srgbClr val="DFE6D0"/>
              </a:solidFill>
            </a:endParaRPr>
          </a:p>
          <a:p>
            <a:pPr marL="891540" lvl="4" indent="-342900">
              <a:buClr>
                <a:srgbClr val="CFC60D"/>
              </a:buClr>
              <a:buFont typeface="Wingdings" pitchFamily="2" charset="2"/>
              <a:buChar char="§"/>
            </a:pPr>
            <a:endParaRPr lang="en-US" altLang="en-US" sz="1800" dirty="0">
              <a:solidFill>
                <a:srgbClr val="DFE6D0"/>
              </a:solidFill>
            </a:endParaRPr>
          </a:p>
          <a:p>
            <a:pPr marL="342900" lvl="2" indent="-342900">
              <a:buClr>
                <a:srgbClr val="CFC60D"/>
              </a:buClr>
              <a:buFont typeface="Wingdings" pitchFamily="2" charset="2"/>
              <a:buChar char="§"/>
            </a:pPr>
            <a:r>
              <a:rPr lang="en-US" altLang="en-US" dirty="0" smtClean="0">
                <a:solidFill>
                  <a:srgbClr val="DFE6D0"/>
                </a:solidFill>
              </a:rPr>
              <a:t>COG staff contacts: 	Karl Berger, kberger@mwcog.org</a:t>
            </a:r>
          </a:p>
          <a:p>
            <a:pPr marL="1463040" lvl="8" indent="0">
              <a:buClr>
                <a:srgbClr val="CFC60D"/>
              </a:buClr>
              <a:buNone/>
            </a:pPr>
            <a:r>
              <a:rPr lang="en-US" altLang="en-US" sz="2000" dirty="0" smtClean="0">
                <a:solidFill>
                  <a:srgbClr val="DFE6D0"/>
                </a:solidFill>
              </a:rPr>
              <a:t>		Mukhtar Ibrahim, mibrahim@mwcog.org</a:t>
            </a:r>
            <a:endParaRPr lang="en-US" altLang="en-US" sz="2000" dirty="0">
              <a:solidFill>
                <a:srgbClr val="DFE6D0"/>
              </a:solidFill>
            </a:endParaRPr>
          </a:p>
          <a:p>
            <a:pPr marL="160020" lvl="1" indent="-342900">
              <a:buFont typeface="Wingdings" pitchFamily="2" charset="2"/>
              <a:buChar char="§"/>
            </a:pPr>
            <a:endParaRPr lang="en-US" altLang="en-US" dirty="0" smtClean="0"/>
          </a:p>
          <a:p>
            <a:pPr marL="800100" lvl="3" indent="-342900">
              <a:buFont typeface="Wingdings" pitchFamily="2" charset="2"/>
              <a:buChar char="§"/>
            </a:pPr>
            <a:endParaRPr lang="en-US" altLang="en-US" dirty="0" smtClean="0"/>
          </a:p>
          <a:p>
            <a:pPr marL="800100" lvl="3" indent="-342900">
              <a:buFont typeface="Wingdings" pitchFamily="2" charset="2"/>
              <a:buChar char="§"/>
            </a:pPr>
            <a:endParaRPr lang="en-US" altLang="en-US" sz="2400" u="sng" dirty="0" smtClean="0">
              <a:solidFill>
                <a:srgbClr val="FFFFFF"/>
              </a:solidFill>
            </a:endParaRPr>
          </a:p>
          <a:p>
            <a:endParaRPr lang="en-US" altLang="en-US" dirty="0" smtClean="0"/>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200" y="6109715"/>
            <a:ext cx="1257301" cy="519685"/>
          </a:xfrm>
          <a:prstGeom prst="rect">
            <a:avLst/>
          </a:prstGeom>
        </p:spPr>
      </p:pic>
      <p:sp>
        <p:nvSpPr>
          <p:cNvPr id="4" name="Footer Placeholder 3"/>
          <p:cNvSpPr>
            <a:spLocks noGrp="1"/>
          </p:cNvSpPr>
          <p:nvPr>
            <p:ph type="ftr" sz="quarter" idx="11"/>
          </p:nvPr>
        </p:nvSpPr>
        <p:spPr/>
        <p:txBody>
          <a:bodyPr/>
          <a:lstStyle/>
          <a:p>
            <a:pPr>
              <a:defRPr/>
            </a:pPr>
            <a:r>
              <a:rPr lang="en-US" dirty="0" smtClean="0"/>
              <a:t>Slide 19</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Austin</Template>
  <TotalTime>9111</TotalTime>
  <Words>1401</Words>
  <Application>Microsoft Office PowerPoint</Application>
  <PresentationFormat>On-screen Show (4:3)</PresentationFormat>
  <Paragraphs>168</Paragraphs>
  <Slides>19</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Thatch</vt:lpstr>
      <vt:lpstr>Document</vt:lpstr>
      <vt:lpstr>The Effect of the Changing Dynamics of the Conowingo Dam on the Chesapeake Bay </vt:lpstr>
      <vt:lpstr>Why This Presentation</vt:lpstr>
      <vt:lpstr>Outline</vt:lpstr>
      <vt:lpstr>Draft Assessment Report Released in October</vt:lpstr>
      <vt:lpstr>Background Information</vt:lpstr>
      <vt:lpstr>Susquehanna’s Loads to the Bay –  as Share of All Monitored Loads</vt:lpstr>
      <vt:lpstr>Susquehanna’s Loads to the Bay –  as Share of All Loads</vt:lpstr>
      <vt:lpstr>Dam System Now in “Dynamic Equilibrium”</vt:lpstr>
      <vt:lpstr>Changing Nutrient, Sediment Dynamics at Higher Flows</vt:lpstr>
      <vt:lpstr>Impact on Load Trends</vt:lpstr>
      <vt:lpstr>Impact on Bottom DO Levels (based on modeling data)</vt:lpstr>
      <vt:lpstr>Impact on Water Quality Standards Attainment (based on modeling data)</vt:lpstr>
      <vt:lpstr>Effectiveness of Dredging (based on modeling data)</vt:lpstr>
      <vt:lpstr>Effectiveness of Dredging (based on modeling data)</vt:lpstr>
      <vt:lpstr>Next Steps in Dam Relicensing</vt:lpstr>
      <vt:lpstr>Impact on Bay TMDL – if no dredging or dam management changes</vt:lpstr>
      <vt:lpstr>PowerPoint Presentation</vt:lpstr>
      <vt:lpstr>Recommended WRTC Action</vt:lpstr>
      <vt:lpstr>For More Information</vt:lpstr>
    </vt:vector>
  </TitlesOfParts>
  <Company>MWCOG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Chesapeake 2000 -  A Watershed Partnership</dc:title>
  <dc:creator>Ted Graham</dc:creator>
  <cp:lastModifiedBy>Karl Berger</cp:lastModifiedBy>
  <cp:revision>273</cp:revision>
  <cp:lastPrinted>2015-02-24T19:44:12Z</cp:lastPrinted>
  <dcterms:created xsi:type="dcterms:W3CDTF">2000-03-26T23:35:42Z</dcterms:created>
  <dcterms:modified xsi:type="dcterms:W3CDTF">2015-03-04T18:10:57Z</dcterms:modified>
</cp:coreProperties>
</file>