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50" r:id="rId2"/>
  </p:sldMasterIdLst>
  <p:notesMasterIdLst>
    <p:notesMasterId r:id="rId32"/>
  </p:notesMasterIdLst>
  <p:sldIdLst>
    <p:sldId id="256" r:id="rId3"/>
    <p:sldId id="257" r:id="rId4"/>
    <p:sldId id="275" r:id="rId5"/>
    <p:sldId id="258" r:id="rId6"/>
    <p:sldId id="259" r:id="rId7"/>
    <p:sldId id="260" r:id="rId8"/>
    <p:sldId id="265" r:id="rId9"/>
    <p:sldId id="261" r:id="rId10"/>
    <p:sldId id="262" r:id="rId11"/>
    <p:sldId id="263" r:id="rId12"/>
    <p:sldId id="264" r:id="rId13"/>
    <p:sldId id="266" r:id="rId14"/>
    <p:sldId id="267" r:id="rId15"/>
    <p:sldId id="268" r:id="rId16"/>
    <p:sldId id="270" r:id="rId17"/>
    <p:sldId id="271" r:id="rId18"/>
    <p:sldId id="272" r:id="rId19"/>
    <p:sldId id="276" r:id="rId20"/>
    <p:sldId id="277" r:id="rId21"/>
    <p:sldId id="278" r:id="rId22"/>
    <p:sldId id="279" r:id="rId23"/>
    <p:sldId id="280" r:id="rId24"/>
    <p:sldId id="281" r:id="rId25"/>
    <p:sldId id="282" r:id="rId26"/>
    <p:sldId id="283" r:id="rId27"/>
    <p:sldId id="284" r:id="rId28"/>
    <p:sldId id="285" r:id="rId29"/>
    <p:sldId id="269" r:id="rId30"/>
    <p:sldId id="286" r:id="rId31"/>
  </p:sldIdLst>
  <p:sldSz cx="9144000" cy="5143500" type="screen16x9"/>
  <p:notesSz cx="51435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81840" autoAdjust="0"/>
  </p:normalViewPr>
  <p:slideViewPr>
    <p:cSldViewPr snapToGrid="0" snapToObjects="1">
      <p:cViewPr varScale="1">
        <p:scale>
          <a:sx n="100" d="100"/>
          <a:sy n="100" d="100"/>
        </p:scale>
        <p:origin x="72" y="1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heme" Target="theme/theme1.xml"/><Relationship Id="rId8" Type="http://schemas.openxmlformats.org/officeDocument/2006/relationships/slide" Target="slides/slide6.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1"/>
  <c:style val="2"/>
  <c:chart>
    <c:autoTitleDeleted val="1"/>
    <c:plotArea>
      <c:layout/>
      <c:barChart>
        <c:barDir val="col"/>
        <c:grouping val="clustered"/>
        <c:varyColors val="0"/>
        <c:ser>
          <c:idx val="0"/>
          <c:order val="0"/>
          <c:tx>
            <c:strRef>
              <c:f>Sheet1!$B$1</c:f>
              <c:strCache>
                <c:ptCount val="1"/>
                <c:pt idx="0">
                  <c:v>R₀ (Upper Range)</c:v>
                </c:pt>
              </c:strCache>
            </c:strRef>
          </c:tx>
          <c:spPr>
            <a:solidFill>
              <a:srgbClr val="0D7377"/>
            </a:solidFill>
            <a:effectLst/>
          </c:spPr>
          <c:invertIfNegative val="0"/>
          <c:dLbls>
            <c:numFmt formatCode="#,##0" sourceLinked="0"/>
            <c:spPr>
              <a:noFill/>
              <a:ln>
                <a:noFill/>
              </a:ln>
              <a:effectLst/>
            </c:spPr>
            <c:txPr>
              <a:bodyPr/>
              <a:lstStyle/>
              <a:p>
                <a:pPr>
                  <a:defRPr sz="1200" b="0" i="0" u="none" strike="noStrike">
                    <a:solidFill>
                      <a:srgbClr val="1E2D3D"/>
                    </a:solidFill>
                    <a:latin typeface="Arial"/>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Sheet1!$A$2:$A$7</c:f>
              <c:strCache>
                <c:ptCount val="6"/>
                <c:pt idx="0">
                  <c:v>Cholera</c:v>
                </c:pt>
                <c:pt idx="1">
                  <c:v>Ebola</c:v>
                </c:pt>
                <c:pt idx="2">
                  <c:v>COVID-19
(Original)</c:v>
                </c:pt>
                <c:pt idx="3">
                  <c:v>COVID-19
(Delta)</c:v>
                </c:pt>
                <c:pt idx="4">
                  <c:v>COVID-19
(Omicron)</c:v>
                </c:pt>
                <c:pt idx="5">
                  <c:v>Measles</c:v>
                </c:pt>
              </c:strCache>
            </c:strRef>
          </c:cat>
          <c:val>
            <c:numRef>
              <c:f>Sheet1!$B$2:$B$7</c:f>
              <c:numCache>
                <c:formatCode>General</c:formatCode>
                <c:ptCount val="6"/>
                <c:pt idx="0">
                  <c:v>2.7</c:v>
                </c:pt>
                <c:pt idx="1">
                  <c:v>2.5</c:v>
                </c:pt>
                <c:pt idx="2">
                  <c:v>3</c:v>
                </c:pt>
                <c:pt idx="3">
                  <c:v>8</c:v>
                </c:pt>
                <c:pt idx="4">
                  <c:v>15</c:v>
                </c:pt>
                <c:pt idx="5">
                  <c:v>18</c:v>
                </c:pt>
              </c:numCache>
            </c:numRef>
          </c:val>
          <c:extLst>
            <c:ext xmlns:c16="http://schemas.microsoft.com/office/drawing/2014/chart" uri="{C3380CC4-5D6E-409C-BE32-E72D297353CC}">
              <c16:uniqueId val="{00000000-C1B0-4CB9-B433-D2B3B07B3831}"/>
            </c:ext>
          </c:extLst>
        </c:ser>
        <c:dLbls>
          <c:showLegendKey val="0"/>
          <c:showVal val="1"/>
          <c:showCatName val="0"/>
          <c:showSerName val="0"/>
          <c:showPercent val="0"/>
          <c:showBubbleSize val="0"/>
        </c:dLbls>
        <c:gapWidth val="150"/>
        <c:axId val="2094734554"/>
        <c:axId val="2094734552"/>
      </c:barChart>
      <c:catAx>
        <c:axId val="2094734554"/>
        <c:scaling>
          <c:orientation val="minMax"/>
        </c:scaling>
        <c:delete val="0"/>
        <c:axPos val="b"/>
        <c:numFmt formatCode="General" sourceLinked="1"/>
        <c:majorTickMark val="out"/>
        <c:minorTickMark val="none"/>
        <c:tickLblPos val="low"/>
        <c:spPr>
          <a:ln w="12700" cap="flat">
            <a:solidFill>
              <a:srgbClr val="888888"/>
            </a:solidFill>
            <a:prstDash val="solid"/>
            <a:round/>
          </a:ln>
        </c:spPr>
        <c:txPr>
          <a:bodyPr/>
          <a:lstStyle/>
          <a:p>
            <a:pPr>
              <a:defRPr sz="900" b="0" i="0" u="none" strike="noStrike">
                <a:solidFill>
                  <a:srgbClr val="374151"/>
                </a:solidFill>
                <a:latin typeface="Arial"/>
              </a:defRPr>
            </a:pPr>
            <a:endParaRPr lang="en-US"/>
          </a:p>
        </c:txPr>
        <c:crossAx val="2094734552"/>
        <c:crosses val="autoZero"/>
        <c:auto val="1"/>
        <c:lblAlgn val="ctr"/>
        <c:lblOffset val="100"/>
        <c:noMultiLvlLbl val="1"/>
      </c:catAx>
      <c:valAx>
        <c:axId val="2094734552"/>
        <c:scaling>
          <c:orientation val="minMax"/>
        </c:scaling>
        <c:delete val="0"/>
        <c:axPos val="l"/>
        <c:majorGridlines>
          <c:spPr>
            <a:ln w="6350" cap="flat">
              <a:solidFill>
                <a:srgbClr val="E8ECF1"/>
              </a:solidFill>
              <a:prstDash val="solid"/>
              <a:round/>
            </a:ln>
          </c:spPr>
        </c:majorGridlines>
        <c:numFmt formatCode="General" sourceLinked="0"/>
        <c:majorTickMark val="out"/>
        <c:minorTickMark val="none"/>
        <c:tickLblPos val="nextTo"/>
        <c:spPr>
          <a:ln w="12700" cap="flat">
            <a:solidFill>
              <a:srgbClr val="888888"/>
            </a:solidFill>
            <a:prstDash val="solid"/>
            <a:round/>
          </a:ln>
        </c:spPr>
        <c:txPr>
          <a:bodyPr/>
          <a:lstStyle/>
          <a:p>
            <a:pPr>
              <a:defRPr sz="1200" b="0" i="0" u="none" strike="noStrike">
                <a:solidFill>
                  <a:srgbClr val="8B95A5"/>
                </a:solidFill>
                <a:latin typeface="Arial"/>
              </a:defRPr>
            </a:pPr>
            <a:endParaRPr lang="en-US"/>
          </a:p>
        </c:txPr>
        <c:crossAx val="2094734554"/>
        <c:crosses val="autoZero"/>
        <c:crossBetween val="between"/>
      </c:valAx>
      <c:spPr>
        <a:noFill/>
        <a:ln>
          <a:noFill/>
        </a:ln>
        <a:effectLst/>
      </c:spPr>
    </c:plotArea>
    <c:plotVisOnly val="1"/>
    <c:dispBlanksAs val="span"/>
    <c:showDLblsOverMax val="1"/>
  </c:chart>
  <c:spPr>
    <a:solidFill>
      <a:srgbClr val="FFFFFF"/>
    </a:solidFill>
    <a:ln>
      <a:noFill/>
    </a:ln>
    <a:effectLst/>
  </c:sp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27762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Main takeaway; hire an Epidemiologist!</a:t>
            </a:r>
          </a:p>
          <a:p>
            <a:endParaRPr lang="en-US" dirty="0"/>
          </a:p>
          <a:p>
            <a:r>
              <a:rPr lang="en-US" dirty="0"/>
              <a:t>There will be an appendix on this slide deck that reviews R-Naught more effectively.</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you are able to calculate how many people are vaccinated or interrupting transmission through other means (masking, shelter in place, </a:t>
            </a:r>
            <a:r>
              <a:rPr lang="en-US" dirty="0" err="1"/>
              <a:t>etc</a:t>
            </a:r>
            <a:r>
              <a:rPr lang="en-US" dirty="0"/>
              <a:t>) you are able to roughly understand whether disease spreading or receding. </a:t>
            </a:r>
          </a:p>
          <a:p>
            <a:endParaRPr lang="en-US" dirty="0"/>
          </a:p>
          <a:p>
            <a:r>
              <a:rPr lang="en-US" dirty="0"/>
              <a:t>This basic calculation can be used to support forecasting and planning. Most known emergencies have an established R-naught, and you can derive your R-effective.</a:t>
            </a:r>
          </a:p>
          <a:p>
            <a:endParaRPr lang="en-US" dirty="0"/>
          </a:p>
          <a:p>
            <a:r>
              <a:rPr lang="en-US" dirty="0"/>
              <a:t>In new infections, unless you are the epi-center, you will have data to help you better understand what that may look like.</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 have chosen these communicable diseases as these require acute response. </a:t>
            </a:r>
          </a:p>
          <a:p>
            <a:endParaRPr lang="en-US" dirty="0"/>
          </a:p>
          <a:p>
            <a:r>
              <a:rPr lang="en-US" dirty="0"/>
              <a:t>There are other public health risks that are caused by vector borne transmission or food exposures/environmental exposures.</a:t>
            </a:r>
          </a:p>
          <a:p>
            <a:endParaRPr lang="en-US" dirty="0"/>
          </a:p>
          <a:p>
            <a:r>
              <a:rPr lang="en-US" dirty="0"/>
              <a:t>Chronic disease and cancers are evaluated in a different way due to their long term exposure and inducement periods. </a:t>
            </a:r>
          </a:p>
          <a:p>
            <a:endParaRPr lang="en-US" dirty="0"/>
          </a:p>
          <a:p>
            <a:r>
              <a:rPr lang="en-US" dirty="0"/>
              <a:t>I’ve included Cholera as an environmental health component as well. For those of you who are not aware, there has been a sewage leak from the line that serves Dulles international airport to the treatment facility in DC. Due to the traffic of international travel through that airport, it may not be unreasonable to see cholera during the late summer as sewage leaks like this one caused the outbreaks in Haiti and other tropical areas. Some of the worst Cholera outbreaks in history were in the UK pre-industrial revolution. Lucky for us, cold winters will mitigate environmental reservoirs for sustained transmission.</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Herd Immunity is calculated by </a:t>
            </a:r>
            <a:r>
              <a:rPr lang="en-US" sz="1200" b="1" dirty="0">
                <a:solidFill>
                  <a:srgbClr val="0D7377"/>
                </a:solidFill>
                <a:latin typeface="Calibri" pitchFamily="34" charset="0"/>
                <a:ea typeface="Calibri" pitchFamily="34" charset="-122"/>
                <a:cs typeface="Calibri" pitchFamily="34" charset="-120"/>
              </a:rPr>
              <a:t>(1-(1/R₀) </a:t>
            </a:r>
          </a:p>
          <a:p>
            <a:endParaRPr lang="en-US" sz="1200" b="1" dirty="0">
              <a:solidFill>
                <a:srgbClr val="0D7377"/>
              </a:solidFill>
              <a:latin typeface="Calibri" pitchFamily="34" charset="0"/>
              <a:ea typeface="Calibri" pitchFamily="34" charset="-122"/>
              <a:cs typeface="Calibri" pitchFamily="34" charset="-120"/>
            </a:endParaRPr>
          </a:p>
          <a:p>
            <a:r>
              <a:rPr lang="en-US" sz="1200" b="0" dirty="0">
                <a:solidFill>
                  <a:srgbClr val="0D7377"/>
                </a:solidFill>
                <a:latin typeface="Calibri" pitchFamily="34" charset="0"/>
                <a:ea typeface="Calibri" pitchFamily="34" charset="-122"/>
                <a:cs typeface="Calibri" pitchFamily="34" charset="-120"/>
              </a:rPr>
              <a:t>Herd immunity can be gained through vaccination or disease exposure depending on disease type.</a:t>
            </a:r>
            <a:endParaRPr lang="en-US" b="0"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R-Effective for Measles in a place with 80% coverage is still 2.4 at the low end.</a:t>
            </a:r>
          </a:p>
          <a:p>
            <a:endParaRPr lang="en-US" dirty="0"/>
          </a:p>
          <a:p>
            <a:r>
              <a:rPr lang="en-US" dirty="0"/>
              <a:t>While mortality is low, in urban centers with a population of </a:t>
            </a:r>
            <a:r>
              <a:rPr lang="en-US" sz="1200" b="0" i="0" kern="1200" dirty="0">
                <a:solidFill>
                  <a:schemeClr val="tx1"/>
                </a:solidFill>
                <a:effectLst/>
                <a:latin typeface="+mn-lt"/>
                <a:ea typeface="+mn-ea"/>
                <a:cs typeface="+mn-cs"/>
              </a:rPr>
              <a:t>6,436,489 – you have a susceptible population of ~321,900 – Hospitalization can be as high as 64,380; mortality risk of 320-640 people who are immunocompromised or not immunized.</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Rapid Transmission and rapid mutation can cause vaccine break through.</a:t>
            </a:r>
          </a:p>
          <a:p>
            <a:endParaRPr lang="en-US" dirty="0"/>
          </a:p>
          <a:p>
            <a:r>
              <a:rPr lang="en-US" dirty="0"/>
              <a:t>For COVID and FLU, new vaccines have to be developed to anticipate break through every 8-12 months.</a:t>
            </a:r>
          </a:p>
          <a:p>
            <a:endParaRPr lang="en-US" dirty="0"/>
          </a:p>
          <a:p>
            <a:r>
              <a:rPr lang="en-US" dirty="0"/>
              <a:t>If you have current case counts you can factor that into short term susceptible population.</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2014-2016 Ebola outbreak was devastating to the health care system, with high rates of physician deaths in countries that were impacted.</a:t>
            </a:r>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Limited Vaccine access in some countries – not a significant issue if your drinking water and sewage are separate.</a:t>
            </a:r>
          </a:p>
          <a:p>
            <a:endParaRPr lang="en-US" dirty="0"/>
          </a:p>
          <a:p>
            <a:r>
              <a:rPr lang="en-US" dirty="0"/>
              <a:t>One thing to note about the disease, 40%-80% of people who are exposed are asymptomatic, 60%-20% develop symptoms, and 5%-10% require hospitalization in endemic areas.</a:t>
            </a:r>
          </a:p>
          <a:p>
            <a:endParaRPr lang="en-US" dirty="0"/>
          </a:p>
          <a:p>
            <a:r>
              <a:rPr lang="en-US" dirty="0"/>
              <a:t>Highly recommend “The Ghost Map” as a fun read to see how epidemiology started. Also materials on COTS protocols and epidemiology of Cholera and Cholera response.</a:t>
            </a:r>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18</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20</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23</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26</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29</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54059336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522004750"/>
      </p:ext>
    </p:extLst>
  </p:cSld>
  <p:clrMap bg1="lt1" tx1="dk1" bg2="lt2" tx2="dk2" accent1="accent1" accent2="accent2" accent3="accent3" accent4="accent4" accent5="accent5" accent6="accent6" hlink="hlink" folHlink="folHlink"/>
  <p:sldLayoutIdLst>
    <p:sldLayoutId id="2147483651"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10.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Shape 0"/>
          <p:cNvSpPr/>
          <p:nvPr/>
        </p:nvSpPr>
        <p:spPr>
          <a:xfrm>
            <a:off x="0" y="0"/>
            <a:ext cx="9144000" cy="54864"/>
          </a:xfrm>
          <a:prstGeom prst="rect">
            <a:avLst/>
          </a:prstGeom>
          <a:solidFill>
            <a:srgbClr val="0D7377"/>
          </a:solidFill>
          <a:ln/>
        </p:spPr>
        <p:txBody>
          <a:bodyPr/>
          <a:lstStyle/>
          <a:p>
            <a:endParaRPr lang="en-US"/>
          </a:p>
        </p:txBody>
      </p:sp>
      <p:sp>
        <p:nvSpPr>
          <p:cNvPr id="3" name="Shape 1"/>
          <p:cNvSpPr/>
          <p:nvPr/>
        </p:nvSpPr>
        <p:spPr>
          <a:xfrm>
            <a:off x="0" y="5088636"/>
            <a:ext cx="9144000" cy="54864"/>
          </a:xfrm>
          <a:prstGeom prst="rect">
            <a:avLst/>
          </a:prstGeom>
          <a:solidFill>
            <a:srgbClr val="0D7377"/>
          </a:solidFill>
          <a:ln/>
        </p:spPr>
        <p:txBody>
          <a:bodyPr/>
          <a:lstStyle/>
          <a:p>
            <a:endParaRPr lang="en-US"/>
          </a:p>
        </p:txBody>
      </p:sp>
      <p:pic>
        <p:nvPicPr>
          <p:cNvPr id="4" name="Image 0" descr="preencoded.png"/>
          <p:cNvPicPr>
            <a:picLocks noChangeAspect="1"/>
          </p:cNvPicPr>
          <p:nvPr/>
        </p:nvPicPr>
        <p:blipFill>
          <a:blip r:embed="rId3"/>
          <a:stretch>
            <a:fillRect/>
          </a:stretch>
        </p:blipFill>
        <p:spPr>
          <a:xfrm>
            <a:off x="4114800" y="457200"/>
            <a:ext cx="914400" cy="914400"/>
          </a:xfrm>
          <a:prstGeom prst="rect">
            <a:avLst/>
          </a:prstGeom>
        </p:spPr>
      </p:pic>
      <p:sp>
        <p:nvSpPr>
          <p:cNvPr id="5" name="Text 2"/>
          <p:cNvSpPr/>
          <p:nvPr/>
        </p:nvSpPr>
        <p:spPr>
          <a:xfrm>
            <a:off x="731520" y="409194"/>
            <a:ext cx="7680960" cy="1463040"/>
          </a:xfrm>
          <a:prstGeom prst="rect">
            <a:avLst/>
          </a:prstGeom>
          <a:noFill/>
          <a:ln/>
        </p:spPr>
        <p:txBody>
          <a:bodyPr wrap="square" rtlCol="0" anchor="ctr"/>
          <a:lstStyle/>
          <a:p>
            <a:pPr marL="0" indent="0" algn="ctr">
              <a:lnSpc>
                <a:spcPct val="120000"/>
              </a:lnSpc>
              <a:buNone/>
            </a:pPr>
            <a:r>
              <a:rPr lang="en-US" sz="3200" b="1" dirty="0">
                <a:latin typeface="Georgia" pitchFamily="34" charset="0"/>
                <a:ea typeface="Georgia" pitchFamily="34" charset="-122"/>
                <a:cs typeface="Georgia" pitchFamily="34" charset="-120"/>
              </a:rPr>
              <a:t>Epidemiology Tools for</a:t>
            </a:r>
            <a:endParaRPr lang="en-US" sz="3200" dirty="0"/>
          </a:p>
          <a:p>
            <a:pPr marL="0" indent="0" algn="ctr">
              <a:lnSpc>
                <a:spcPct val="120000"/>
              </a:lnSpc>
              <a:buNone/>
            </a:pPr>
            <a:r>
              <a:rPr lang="en-US" sz="3200" b="1" dirty="0">
                <a:latin typeface="Georgia" pitchFamily="34" charset="0"/>
                <a:ea typeface="Georgia" pitchFamily="34" charset="-122"/>
                <a:cs typeface="Georgia" pitchFamily="34" charset="-120"/>
              </a:rPr>
              <a:t>Public Health Emergency Response</a:t>
            </a:r>
            <a:endParaRPr lang="en-US" sz="3200" dirty="0"/>
          </a:p>
        </p:txBody>
      </p:sp>
      <p:sp>
        <p:nvSpPr>
          <p:cNvPr id="6" name="Text 3"/>
          <p:cNvSpPr/>
          <p:nvPr/>
        </p:nvSpPr>
        <p:spPr>
          <a:xfrm>
            <a:off x="914400" y="1940966"/>
            <a:ext cx="7315200" cy="1136350"/>
          </a:xfrm>
          <a:prstGeom prst="rect">
            <a:avLst/>
          </a:prstGeom>
          <a:noFill/>
          <a:ln/>
        </p:spPr>
        <p:txBody>
          <a:bodyPr wrap="square" rtlCol="0" anchor="ctr"/>
          <a:lstStyle/>
          <a:p>
            <a:pPr algn="ctr"/>
            <a:r>
              <a:rPr lang="en-US" sz="1600" i="1" dirty="0">
                <a:solidFill>
                  <a:srgbClr val="14A3A8"/>
                </a:solidFill>
                <a:latin typeface="Calibri" pitchFamily="34" charset="0"/>
                <a:ea typeface="Calibri" pitchFamily="34" charset="-122"/>
                <a:cs typeface="Calibri" pitchFamily="34" charset="-120"/>
              </a:rPr>
              <a:t>Understanding R₀ and Rₑ to Guide Countermeasures</a:t>
            </a:r>
          </a:p>
          <a:p>
            <a:pPr marL="0" indent="0" algn="ctr">
              <a:buNone/>
            </a:pPr>
            <a:endParaRPr lang="en-US" sz="1600" i="1" dirty="0">
              <a:solidFill>
                <a:srgbClr val="14A3A8"/>
              </a:solidFill>
              <a:latin typeface="Calibri" pitchFamily="34" charset="0"/>
              <a:ea typeface="Calibri" pitchFamily="34" charset="-122"/>
              <a:cs typeface="Calibri" pitchFamily="34" charset="-120"/>
            </a:endParaRPr>
          </a:p>
          <a:p>
            <a:pPr marL="0" indent="0" algn="ctr">
              <a:buNone/>
            </a:pPr>
            <a:r>
              <a:rPr lang="en-US" sz="1600" i="1" dirty="0">
                <a:solidFill>
                  <a:srgbClr val="14A3A8"/>
                </a:solidFill>
                <a:latin typeface="Calibri" pitchFamily="34" charset="0"/>
                <a:ea typeface="Calibri" pitchFamily="34" charset="-122"/>
                <a:cs typeface="Calibri" pitchFamily="34" charset="-120"/>
              </a:rPr>
              <a:t>By Luke Davies, MPH </a:t>
            </a:r>
          </a:p>
          <a:p>
            <a:pPr marL="0" indent="0" algn="ctr">
              <a:buNone/>
            </a:pPr>
            <a:r>
              <a:rPr lang="en-US" sz="1600" i="1" dirty="0">
                <a:solidFill>
                  <a:srgbClr val="14A3A8"/>
                </a:solidFill>
                <a:latin typeface="Calibri" pitchFamily="34" charset="0"/>
                <a:ea typeface="Calibri" pitchFamily="34" charset="-122"/>
                <a:cs typeface="Calibri" pitchFamily="34" charset="-120"/>
              </a:rPr>
              <a:t>Prince William Health Director</a:t>
            </a:r>
          </a:p>
          <a:p>
            <a:pPr marL="0" indent="0" algn="ctr">
              <a:buNone/>
            </a:pPr>
            <a:r>
              <a:rPr lang="en-US" sz="1600" i="1" dirty="0">
                <a:solidFill>
                  <a:srgbClr val="14A3A8"/>
                </a:solidFill>
                <a:latin typeface="Calibri" pitchFamily="34" charset="0"/>
                <a:ea typeface="Calibri" pitchFamily="34" charset="-122"/>
                <a:cs typeface="Calibri" pitchFamily="34" charset="-120"/>
              </a:rPr>
              <a:t>Co-Chair Health Officer Committee - COG</a:t>
            </a:r>
            <a:endParaRPr lang="en-US" sz="1600" dirty="0"/>
          </a:p>
        </p:txBody>
      </p:sp>
      <p:sp>
        <p:nvSpPr>
          <p:cNvPr id="7" name="Text 4"/>
          <p:cNvSpPr/>
          <p:nvPr/>
        </p:nvSpPr>
        <p:spPr>
          <a:xfrm>
            <a:off x="1371600" y="3749040"/>
            <a:ext cx="6400800" cy="411480"/>
          </a:xfrm>
          <a:prstGeom prst="rect">
            <a:avLst/>
          </a:prstGeom>
          <a:noFill/>
          <a:ln/>
        </p:spPr>
        <p:txBody>
          <a:bodyPr wrap="square" rtlCol="0" anchor="ctr"/>
          <a:lstStyle/>
          <a:p>
            <a:pPr marL="0" indent="0" algn="ctr">
              <a:buNone/>
            </a:pPr>
            <a:r>
              <a:rPr lang="en-US" sz="1300" dirty="0">
                <a:solidFill>
                  <a:srgbClr val="8B95A5"/>
                </a:solidFill>
                <a:latin typeface="Calibri" pitchFamily="34" charset="0"/>
                <a:ea typeface="Calibri" pitchFamily="34" charset="-122"/>
                <a:cs typeface="Calibri" pitchFamily="34" charset="-120"/>
              </a:rPr>
              <a:t>A Foundation for the Measles Preparedness Discussion to Follow</a:t>
            </a:r>
          </a:p>
          <a:p>
            <a:pPr marL="0" indent="0" algn="ctr">
              <a:buNone/>
            </a:pPr>
            <a:r>
              <a:rPr lang="en-US" sz="1300" dirty="0">
                <a:solidFill>
                  <a:srgbClr val="8B95A5"/>
                </a:solidFill>
                <a:latin typeface="Calibri" pitchFamily="34" charset="0"/>
                <a:ea typeface="Calibri" pitchFamily="34" charset="-122"/>
                <a:cs typeface="Calibri" pitchFamily="34" charset="-120"/>
              </a:rPr>
              <a:t>Shawn Kiernan, MPH </a:t>
            </a:r>
          </a:p>
          <a:p>
            <a:pPr marL="0" indent="0" algn="ctr">
              <a:buNone/>
            </a:pPr>
            <a:r>
              <a:rPr lang="en-US" sz="1300" dirty="0">
                <a:solidFill>
                  <a:srgbClr val="8B95A5"/>
                </a:solidFill>
                <a:latin typeface="Calibri" pitchFamily="34" charset="0"/>
                <a:ea typeface="Calibri" pitchFamily="34" charset="-122"/>
                <a:cs typeface="Calibri" pitchFamily="34" charset="-120"/>
              </a:rPr>
              <a:t>Assistant Division Director</a:t>
            </a:r>
          </a:p>
          <a:p>
            <a:pPr marL="0" indent="0" algn="ctr">
              <a:buNone/>
            </a:pPr>
            <a:r>
              <a:rPr lang="en-US" sz="1300" dirty="0">
                <a:solidFill>
                  <a:srgbClr val="8B95A5"/>
                </a:solidFill>
                <a:latin typeface="Calibri" pitchFamily="34" charset="0"/>
                <a:ea typeface="Calibri" pitchFamily="34" charset="-122"/>
                <a:cs typeface="Calibri" pitchFamily="34" charset="-120"/>
              </a:rPr>
              <a:t>Epidemiology and Population Health</a:t>
            </a:r>
          </a:p>
          <a:p>
            <a:pPr marL="0" indent="0" algn="ctr">
              <a:buNone/>
            </a:pPr>
            <a:r>
              <a:rPr lang="en-US" sz="1300" dirty="0">
                <a:solidFill>
                  <a:srgbClr val="8B95A5"/>
                </a:solidFill>
                <a:latin typeface="Calibri" pitchFamily="34" charset="0"/>
                <a:ea typeface="Calibri" pitchFamily="34" charset="-122"/>
                <a:cs typeface="Calibri" pitchFamily="34" charset="-120"/>
              </a:rPr>
              <a:t>Fairfax County Health Department</a:t>
            </a:r>
          </a:p>
          <a:p>
            <a:pPr marL="0" indent="0" algn="ctr">
              <a:buNone/>
            </a:pPr>
            <a:endParaRPr lang="en-US" sz="1300" dirty="0"/>
          </a:p>
        </p:txBody>
      </p:sp>
      <p:sp>
        <p:nvSpPr>
          <p:cNvPr id="8" name="Text 5"/>
          <p:cNvSpPr/>
          <p:nvPr/>
        </p:nvSpPr>
        <p:spPr>
          <a:xfrm>
            <a:off x="914400" y="4389120"/>
            <a:ext cx="7315200" cy="365760"/>
          </a:xfrm>
          <a:prstGeom prst="rect">
            <a:avLst/>
          </a:prstGeom>
          <a:noFill/>
          <a:ln/>
        </p:spPr>
        <p:txBody>
          <a:bodyPr wrap="square" rtlCol="0" anchor="ctr"/>
          <a:lstStyle/>
          <a:p>
            <a:pPr marL="0" indent="0" algn="ctr">
              <a:buNone/>
            </a:pPr>
            <a:r>
              <a:rPr lang="en-US" sz="1200" dirty="0">
                <a:solidFill>
                  <a:srgbClr val="8B95A5"/>
                </a:solidFill>
                <a:latin typeface="Calibri" pitchFamily="34" charset="0"/>
                <a:ea typeface="Calibri" pitchFamily="34" charset="-122"/>
                <a:cs typeface="Calibri" pitchFamily="34" charset="-120"/>
              </a:rPr>
              <a:t>NCR Public Health Academy•  February 2026</a:t>
            </a:r>
            <a:endParaRPr lang="en-US" sz="12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1B2A4A"/>
          </a:solidFill>
          <a:ln/>
        </p:spPr>
        <p:txBody>
          <a:bodyPr/>
          <a:lstStyle/>
          <a:p>
            <a:endParaRPr lang="en-US"/>
          </a:p>
        </p:txBody>
      </p:sp>
      <p:sp>
        <p:nvSpPr>
          <p:cNvPr id="3" name="Text 1"/>
          <p:cNvSpPr/>
          <p:nvPr/>
        </p:nvSpPr>
        <p:spPr>
          <a:xfrm>
            <a:off x="548640" y="91440"/>
            <a:ext cx="8046720" cy="640080"/>
          </a:xfrm>
          <a:prstGeom prst="rect">
            <a:avLst/>
          </a:prstGeom>
          <a:noFill/>
          <a:ln/>
        </p:spPr>
        <p:txBody>
          <a:bodyPr wrap="square" lIns="0" tIns="0" rIns="0" bIns="0" rtlCol="0" anchor="ctr"/>
          <a:lstStyle/>
          <a:p>
            <a:pPr marL="0" indent="0">
              <a:buNone/>
            </a:pPr>
            <a:r>
              <a:rPr lang="en-US" sz="2400" b="1" dirty="0">
                <a:solidFill>
                  <a:srgbClr val="FFFFFF"/>
                </a:solidFill>
                <a:latin typeface="Georgia" pitchFamily="34" charset="0"/>
                <a:ea typeface="Georgia" pitchFamily="34" charset="-122"/>
                <a:cs typeface="Georgia" pitchFamily="34" charset="-120"/>
              </a:rPr>
              <a:t>Purpose &amp; Learning Objectives</a:t>
            </a:r>
            <a:endParaRPr lang="en-US" sz="2400" dirty="0"/>
          </a:p>
        </p:txBody>
      </p:sp>
      <p:sp>
        <p:nvSpPr>
          <p:cNvPr id="4" name="Shape 2"/>
          <p:cNvSpPr/>
          <p:nvPr/>
        </p:nvSpPr>
        <p:spPr>
          <a:xfrm>
            <a:off x="548640" y="1097280"/>
            <a:ext cx="8046720" cy="1005840"/>
          </a:xfrm>
          <a:prstGeom prst="rect">
            <a:avLst/>
          </a:prstGeom>
          <a:solidFill>
            <a:srgbClr val="0D7377"/>
          </a:solidFill>
          <a:ln/>
          <a:effectLst>
            <a:outerShdw blurRad="50800" dist="12700" dir="8100000" algn="bl" rotWithShape="0">
              <a:srgbClr val="000000">
                <a:alpha val="10000"/>
              </a:srgbClr>
            </a:outerShdw>
          </a:effectLst>
        </p:spPr>
        <p:txBody>
          <a:bodyPr/>
          <a:lstStyle/>
          <a:p>
            <a:endParaRPr lang="en-US"/>
          </a:p>
        </p:txBody>
      </p:sp>
      <p:sp>
        <p:nvSpPr>
          <p:cNvPr id="5" name="Text 3"/>
          <p:cNvSpPr/>
          <p:nvPr/>
        </p:nvSpPr>
        <p:spPr>
          <a:xfrm>
            <a:off x="822960" y="1188720"/>
            <a:ext cx="7498080" cy="822960"/>
          </a:xfrm>
          <a:prstGeom prst="rect">
            <a:avLst/>
          </a:prstGeom>
          <a:noFill/>
          <a:ln/>
        </p:spPr>
        <p:txBody>
          <a:bodyPr wrap="square" rtlCol="0" anchor="ctr"/>
          <a:lstStyle/>
          <a:p>
            <a:pPr marL="0" indent="0">
              <a:buNone/>
            </a:pPr>
            <a:r>
              <a:rPr lang="en-US" sz="1600" dirty="0">
                <a:solidFill>
                  <a:srgbClr val="FFFFFF"/>
                </a:solidFill>
                <a:latin typeface="Calibri" pitchFamily="34" charset="0"/>
                <a:ea typeface="Calibri" pitchFamily="34" charset="-122"/>
                <a:cs typeface="Calibri" pitchFamily="34" charset="-120"/>
              </a:rPr>
              <a:t>This presentation provides foundational epidemiology concepts and tools to help public health professionals assess, predict, and respond to communicable disease emergencies across jurisdictions.</a:t>
            </a:r>
            <a:endParaRPr lang="en-US" sz="1600" dirty="0"/>
          </a:p>
        </p:txBody>
      </p:sp>
      <p:sp>
        <p:nvSpPr>
          <p:cNvPr id="6" name="Shape 4"/>
          <p:cNvSpPr/>
          <p:nvPr/>
        </p:nvSpPr>
        <p:spPr>
          <a:xfrm>
            <a:off x="548640" y="2423160"/>
            <a:ext cx="8046720" cy="530352"/>
          </a:xfrm>
          <a:prstGeom prst="rect">
            <a:avLst/>
          </a:prstGeom>
          <a:solidFill>
            <a:srgbClr val="FFFFFF"/>
          </a:solidFill>
          <a:ln/>
          <a:effectLst>
            <a:outerShdw blurRad="50800" dist="12700" dir="8100000" algn="bl" rotWithShape="0">
              <a:srgbClr val="000000">
                <a:alpha val="10000"/>
              </a:srgbClr>
            </a:outerShdw>
          </a:effectLst>
        </p:spPr>
        <p:txBody>
          <a:bodyPr/>
          <a:lstStyle/>
          <a:p>
            <a:endParaRPr lang="en-US"/>
          </a:p>
        </p:txBody>
      </p:sp>
      <p:pic>
        <p:nvPicPr>
          <p:cNvPr id="7" name="Image 0" descr="preencoded.png"/>
          <p:cNvPicPr>
            <a:picLocks noChangeAspect="1"/>
          </p:cNvPicPr>
          <p:nvPr/>
        </p:nvPicPr>
        <p:blipFill>
          <a:blip r:embed="rId3"/>
          <a:stretch>
            <a:fillRect/>
          </a:stretch>
        </p:blipFill>
        <p:spPr>
          <a:xfrm>
            <a:off x="777240" y="2514600"/>
            <a:ext cx="347472" cy="347472"/>
          </a:xfrm>
          <a:prstGeom prst="rect">
            <a:avLst/>
          </a:prstGeom>
        </p:spPr>
      </p:pic>
      <p:sp>
        <p:nvSpPr>
          <p:cNvPr id="8" name="Text 5"/>
          <p:cNvSpPr/>
          <p:nvPr/>
        </p:nvSpPr>
        <p:spPr>
          <a:xfrm>
            <a:off x="1325880" y="2423160"/>
            <a:ext cx="7040880" cy="530352"/>
          </a:xfrm>
          <a:prstGeom prst="rect">
            <a:avLst/>
          </a:prstGeom>
          <a:noFill/>
          <a:ln/>
        </p:spPr>
        <p:txBody>
          <a:bodyPr wrap="square" lIns="0" tIns="0" rIns="0" bIns="0" rtlCol="0" anchor="ctr"/>
          <a:lstStyle/>
          <a:p>
            <a:pPr marL="0" indent="0">
              <a:buNone/>
            </a:pPr>
            <a:r>
              <a:rPr lang="en-US" sz="1400" dirty="0">
                <a:solidFill>
                  <a:srgbClr val="1E2D3D"/>
                </a:solidFill>
                <a:latin typeface="Calibri" pitchFamily="34" charset="0"/>
                <a:ea typeface="Calibri" pitchFamily="34" charset="-122"/>
                <a:cs typeface="Calibri" pitchFamily="34" charset="-120"/>
              </a:rPr>
              <a:t>Understand how R₀ and R-effective predict disease spread</a:t>
            </a:r>
            <a:endParaRPr lang="en-US" sz="1400" dirty="0"/>
          </a:p>
        </p:txBody>
      </p:sp>
      <p:sp>
        <p:nvSpPr>
          <p:cNvPr id="9" name="Shape 6"/>
          <p:cNvSpPr/>
          <p:nvPr/>
        </p:nvSpPr>
        <p:spPr>
          <a:xfrm>
            <a:off x="548640" y="3063240"/>
            <a:ext cx="8046720" cy="530352"/>
          </a:xfrm>
          <a:prstGeom prst="rect">
            <a:avLst/>
          </a:prstGeom>
          <a:solidFill>
            <a:srgbClr val="FFFFFF"/>
          </a:solidFill>
          <a:ln/>
          <a:effectLst>
            <a:outerShdw blurRad="50800" dist="12700" dir="8100000" algn="bl" rotWithShape="0">
              <a:srgbClr val="000000">
                <a:alpha val="10000"/>
              </a:srgbClr>
            </a:outerShdw>
          </a:effectLst>
        </p:spPr>
        <p:txBody>
          <a:bodyPr/>
          <a:lstStyle/>
          <a:p>
            <a:endParaRPr lang="en-US"/>
          </a:p>
        </p:txBody>
      </p:sp>
      <p:pic>
        <p:nvPicPr>
          <p:cNvPr id="10" name="Image 1" descr="preencoded.png"/>
          <p:cNvPicPr>
            <a:picLocks noChangeAspect="1"/>
          </p:cNvPicPr>
          <p:nvPr/>
        </p:nvPicPr>
        <p:blipFill>
          <a:blip r:embed="rId4"/>
          <a:stretch>
            <a:fillRect/>
          </a:stretch>
        </p:blipFill>
        <p:spPr>
          <a:xfrm>
            <a:off x="777240" y="3154680"/>
            <a:ext cx="347472" cy="347472"/>
          </a:xfrm>
          <a:prstGeom prst="rect">
            <a:avLst/>
          </a:prstGeom>
        </p:spPr>
      </p:pic>
      <p:sp>
        <p:nvSpPr>
          <p:cNvPr id="11" name="Text 7"/>
          <p:cNvSpPr/>
          <p:nvPr/>
        </p:nvSpPr>
        <p:spPr>
          <a:xfrm>
            <a:off x="1325880" y="3063240"/>
            <a:ext cx="7040880" cy="530352"/>
          </a:xfrm>
          <a:prstGeom prst="rect">
            <a:avLst/>
          </a:prstGeom>
          <a:noFill/>
          <a:ln/>
        </p:spPr>
        <p:txBody>
          <a:bodyPr wrap="square" lIns="0" tIns="0" rIns="0" bIns="0" rtlCol="0" anchor="ctr"/>
          <a:lstStyle/>
          <a:p>
            <a:pPr marL="0" indent="0">
              <a:buNone/>
            </a:pPr>
            <a:r>
              <a:rPr lang="en-US" sz="1400" dirty="0">
                <a:solidFill>
                  <a:srgbClr val="1E2D3D"/>
                </a:solidFill>
                <a:latin typeface="Calibri" pitchFamily="34" charset="0"/>
                <a:ea typeface="Calibri" pitchFamily="34" charset="-122"/>
                <a:cs typeface="Calibri" pitchFamily="34" charset="-120"/>
              </a:rPr>
              <a:t>Compare transmission modes: airborne, droplet, waterborne, and direct contact</a:t>
            </a:r>
            <a:endParaRPr lang="en-US" sz="1400" dirty="0"/>
          </a:p>
        </p:txBody>
      </p:sp>
      <p:sp>
        <p:nvSpPr>
          <p:cNvPr id="12" name="Shape 8"/>
          <p:cNvSpPr/>
          <p:nvPr/>
        </p:nvSpPr>
        <p:spPr>
          <a:xfrm>
            <a:off x="548640" y="3703320"/>
            <a:ext cx="8046720" cy="530352"/>
          </a:xfrm>
          <a:prstGeom prst="rect">
            <a:avLst/>
          </a:prstGeom>
          <a:solidFill>
            <a:srgbClr val="FFFFFF"/>
          </a:solidFill>
          <a:ln/>
          <a:effectLst>
            <a:outerShdw blurRad="50800" dist="12700" dir="8100000" algn="bl" rotWithShape="0">
              <a:srgbClr val="000000">
                <a:alpha val="10000"/>
              </a:srgbClr>
            </a:outerShdw>
          </a:effectLst>
        </p:spPr>
        <p:txBody>
          <a:bodyPr/>
          <a:lstStyle/>
          <a:p>
            <a:endParaRPr lang="en-US"/>
          </a:p>
        </p:txBody>
      </p:sp>
      <p:pic>
        <p:nvPicPr>
          <p:cNvPr id="13" name="Image 2" descr="preencoded.png"/>
          <p:cNvPicPr>
            <a:picLocks noChangeAspect="1"/>
          </p:cNvPicPr>
          <p:nvPr/>
        </p:nvPicPr>
        <p:blipFill>
          <a:blip r:embed="rId5"/>
          <a:stretch>
            <a:fillRect/>
          </a:stretch>
        </p:blipFill>
        <p:spPr>
          <a:xfrm>
            <a:off x="777240" y="3794760"/>
            <a:ext cx="347472" cy="347472"/>
          </a:xfrm>
          <a:prstGeom prst="rect">
            <a:avLst/>
          </a:prstGeom>
        </p:spPr>
      </p:pic>
      <p:sp>
        <p:nvSpPr>
          <p:cNvPr id="14" name="Text 9"/>
          <p:cNvSpPr/>
          <p:nvPr/>
        </p:nvSpPr>
        <p:spPr>
          <a:xfrm>
            <a:off x="1325880" y="3703320"/>
            <a:ext cx="7040880" cy="530352"/>
          </a:xfrm>
          <a:prstGeom prst="rect">
            <a:avLst/>
          </a:prstGeom>
          <a:noFill/>
          <a:ln/>
        </p:spPr>
        <p:txBody>
          <a:bodyPr wrap="square" lIns="0" tIns="0" rIns="0" bIns="0" rtlCol="0" anchor="ctr"/>
          <a:lstStyle/>
          <a:p>
            <a:pPr marL="0" indent="0">
              <a:buNone/>
            </a:pPr>
            <a:r>
              <a:rPr lang="en-US" sz="1400" dirty="0">
                <a:solidFill>
                  <a:srgbClr val="1E2D3D"/>
                </a:solidFill>
                <a:latin typeface="Calibri" pitchFamily="34" charset="0"/>
                <a:ea typeface="Calibri" pitchFamily="34" charset="-122"/>
                <a:cs typeface="Calibri" pitchFamily="34" charset="-120"/>
              </a:rPr>
              <a:t>Evaluate which countermeasures are most effective for each mode</a:t>
            </a:r>
            <a:endParaRPr lang="en-US" sz="1400" dirty="0"/>
          </a:p>
        </p:txBody>
      </p:sp>
      <p:sp>
        <p:nvSpPr>
          <p:cNvPr id="15" name="Shape 10"/>
          <p:cNvSpPr/>
          <p:nvPr/>
        </p:nvSpPr>
        <p:spPr>
          <a:xfrm>
            <a:off x="548640" y="4343400"/>
            <a:ext cx="8046720" cy="530352"/>
          </a:xfrm>
          <a:prstGeom prst="rect">
            <a:avLst/>
          </a:prstGeom>
          <a:solidFill>
            <a:srgbClr val="FFFFFF"/>
          </a:solidFill>
          <a:ln/>
          <a:effectLst>
            <a:outerShdw blurRad="50800" dist="12700" dir="8100000" algn="bl" rotWithShape="0">
              <a:srgbClr val="000000">
                <a:alpha val="10000"/>
              </a:srgbClr>
            </a:outerShdw>
          </a:effectLst>
        </p:spPr>
        <p:txBody>
          <a:bodyPr/>
          <a:lstStyle/>
          <a:p>
            <a:endParaRPr lang="en-US"/>
          </a:p>
        </p:txBody>
      </p:sp>
      <p:pic>
        <p:nvPicPr>
          <p:cNvPr id="16" name="Image 3" descr="preencoded.png"/>
          <p:cNvPicPr>
            <a:picLocks noChangeAspect="1"/>
          </p:cNvPicPr>
          <p:nvPr/>
        </p:nvPicPr>
        <p:blipFill>
          <a:blip r:embed="rId6"/>
          <a:stretch>
            <a:fillRect/>
          </a:stretch>
        </p:blipFill>
        <p:spPr>
          <a:xfrm>
            <a:off x="777240" y="4434840"/>
            <a:ext cx="347472" cy="347472"/>
          </a:xfrm>
          <a:prstGeom prst="rect">
            <a:avLst/>
          </a:prstGeom>
        </p:spPr>
      </p:pic>
      <p:sp>
        <p:nvSpPr>
          <p:cNvPr id="17" name="Text 11"/>
          <p:cNvSpPr/>
          <p:nvPr/>
        </p:nvSpPr>
        <p:spPr>
          <a:xfrm>
            <a:off x="1325880" y="4343400"/>
            <a:ext cx="7040880" cy="530352"/>
          </a:xfrm>
          <a:prstGeom prst="rect">
            <a:avLst/>
          </a:prstGeom>
          <a:noFill/>
          <a:ln/>
        </p:spPr>
        <p:txBody>
          <a:bodyPr wrap="square" lIns="0" tIns="0" rIns="0" bIns="0" rtlCol="0" anchor="ctr"/>
          <a:lstStyle/>
          <a:p>
            <a:pPr marL="0" indent="0">
              <a:buNone/>
            </a:pPr>
            <a:r>
              <a:rPr lang="en-US" sz="1400" dirty="0">
                <a:solidFill>
                  <a:srgbClr val="1E2D3D"/>
                </a:solidFill>
                <a:latin typeface="Calibri" pitchFamily="34" charset="0"/>
                <a:ea typeface="Calibri" pitchFamily="34" charset="-122"/>
                <a:cs typeface="Calibri" pitchFamily="34" charset="-120"/>
              </a:rPr>
              <a:t>Recognize why cross-jurisdiction coordination is essential</a:t>
            </a:r>
            <a:endParaRPr lang="en-US" sz="14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9144000" cy="685800"/>
          </a:xfrm>
          <a:prstGeom prst="rect">
            <a:avLst/>
          </a:prstGeom>
          <a:solidFill>
            <a:srgbClr val="028090"/>
          </a:solidFill>
          <a:ln w="12700">
            <a:solidFill>
              <a:srgbClr val="028090"/>
            </a:solidFill>
            <a:prstDash val="solid"/>
          </a:ln>
        </p:spPr>
        <p:txBody>
          <a:bodyPr/>
          <a:lstStyle/>
          <a:p>
            <a:endParaRPr lang="en-US"/>
          </a:p>
        </p:txBody>
      </p:sp>
      <p:sp>
        <p:nvSpPr>
          <p:cNvPr id="3" name="Text 1"/>
          <p:cNvSpPr/>
          <p:nvPr/>
        </p:nvSpPr>
        <p:spPr>
          <a:xfrm>
            <a:off x="182880" y="73152"/>
            <a:ext cx="8778240" cy="548640"/>
          </a:xfrm>
          <a:prstGeom prst="rect">
            <a:avLst/>
          </a:prstGeom>
          <a:noFill/>
          <a:ln/>
        </p:spPr>
        <p:txBody>
          <a:bodyPr wrap="square" rtlCol="0" anchor="ctr"/>
          <a:lstStyle/>
          <a:p>
            <a:pPr marL="0" indent="0" algn="ctr">
              <a:buNone/>
            </a:pPr>
            <a:r>
              <a:rPr lang="en-US" sz="1800" b="1" dirty="0">
                <a:solidFill>
                  <a:srgbClr val="FFFFFF"/>
                </a:solidFill>
                <a:latin typeface="Calibri" pitchFamily="34" charset="0"/>
                <a:ea typeface="Calibri" pitchFamily="34" charset="-122"/>
                <a:cs typeface="Calibri" pitchFamily="34" charset="-120"/>
              </a:rPr>
              <a:t>Epidemiology Quick Reference: Key Concepts &amp; Equations</a:t>
            </a:r>
            <a:endParaRPr lang="en-US" sz="1800" dirty="0"/>
          </a:p>
        </p:txBody>
      </p:sp>
      <p:sp>
        <p:nvSpPr>
          <p:cNvPr id="4" name="Shape 2"/>
          <p:cNvSpPr/>
          <p:nvPr/>
        </p:nvSpPr>
        <p:spPr>
          <a:xfrm>
            <a:off x="155448" y="749808"/>
            <a:ext cx="2834640" cy="2057400"/>
          </a:xfrm>
          <a:prstGeom prst="rect">
            <a:avLst/>
          </a:prstGeom>
          <a:solidFill>
            <a:srgbClr val="F0F9FA"/>
          </a:solidFill>
          <a:ln w="25400">
            <a:solidFill>
              <a:srgbClr val="028090"/>
            </a:solidFill>
            <a:prstDash val="solid"/>
          </a:ln>
        </p:spPr>
        <p:txBody>
          <a:bodyPr/>
          <a:lstStyle/>
          <a:p>
            <a:endParaRPr lang="en-US"/>
          </a:p>
        </p:txBody>
      </p:sp>
      <p:sp>
        <p:nvSpPr>
          <p:cNvPr id="5" name="Shape 3"/>
          <p:cNvSpPr/>
          <p:nvPr/>
        </p:nvSpPr>
        <p:spPr>
          <a:xfrm>
            <a:off x="155448" y="749808"/>
            <a:ext cx="2834640" cy="292608"/>
          </a:xfrm>
          <a:prstGeom prst="rect">
            <a:avLst/>
          </a:prstGeom>
          <a:solidFill>
            <a:srgbClr val="028090"/>
          </a:solidFill>
          <a:ln w="12700">
            <a:solidFill>
              <a:srgbClr val="028090"/>
            </a:solidFill>
            <a:prstDash val="solid"/>
          </a:ln>
        </p:spPr>
        <p:txBody>
          <a:bodyPr/>
          <a:lstStyle/>
          <a:p>
            <a:endParaRPr lang="en-US"/>
          </a:p>
        </p:txBody>
      </p:sp>
      <p:sp>
        <p:nvSpPr>
          <p:cNvPr id="6" name="Text 4"/>
          <p:cNvSpPr/>
          <p:nvPr/>
        </p:nvSpPr>
        <p:spPr>
          <a:xfrm>
            <a:off x="228600" y="768096"/>
            <a:ext cx="2688336" cy="256032"/>
          </a:xfrm>
          <a:prstGeom prst="rect">
            <a:avLst/>
          </a:prstGeom>
          <a:noFill/>
          <a:ln/>
        </p:spPr>
        <p:txBody>
          <a:bodyPr wrap="square" rtlCol="0" anchor="ctr"/>
          <a:lstStyle/>
          <a:p>
            <a:pPr marL="0" indent="0" algn="ctr">
              <a:buNone/>
            </a:pPr>
            <a:r>
              <a:rPr lang="en-US" sz="1100" b="1" dirty="0">
                <a:solidFill>
                  <a:srgbClr val="FFFFFF"/>
                </a:solidFill>
                <a:latin typeface="Calibri" pitchFamily="34" charset="0"/>
                <a:ea typeface="Calibri" pitchFamily="34" charset="-122"/>
                <a:cs typeface="Calibri" pitchFamily="34" charset="-120"/>
              </a:rPr>
              <a:t>R₀ (R-Naught)</a:t>
            </a:r>
            <a:endParaRPr lang="en-US" sz="1100" dirty="0"/>
          </a:p>
        </p:txBody>
      </p:sp>
      <p:sp>
        <p:nvSpPr>
          <p:cNvPr id="7" name="Text 5"/>
          <p:cNvSpPr/>
          <p:nvPr/>
        </p:nvSpPr>
        <p:spPr>
          <a:xfrm>
            <a:off x="246888" y="1069848"/>
            <a:ext cx="2651760" cy="1673352"/>
          </a:xfrm>
          <a:prstGeom prst="rect">
            <a:avLst/>
          </a:prstGeom>
          <a:noFill/>
          <a:ln/>
        </p:spPr>
        <p:txBody>
          <a:bodyPr wrap="square" lIns="0" tIns="0" rIns="0" bIns="0" rtlCol="0" anchor="t"/>
          <a:lstStyle/>
          <a:p>
            <a:pPr marL="0" indent="0">
              <a:buNone/>
            </a:pPr>
            <a:r>
              <a:rPr lang="en-US" sz="1100" b="1" dirty="0">
                <a:solidFill>
                  <a:srgbClr val="028090"/>
                </a:solidFill>
                <a:latin typeface="Calibri" pitchFamily="34" charset="0"/>
                <a:ea typeface="Calibri" pitchFamily="34" charset="-122"/>
                <a:cs typeface="Calibri" pitchFamily="34" charset="-120"/>
              </a:rPr>
              <a:t>R₀ = β × c × d</a:t>
            </a:r>
            <a:r>
              <a:rPr lang="en-US" sz="400" dirty="0">
                <a:solidFill>
                  <a:srgbClr val="000000"/>
                </a:solidFill>
                <a:latin typeface="Calibri" pitchFamily="34" charset="0"/>
                <a:ea typeface="Calibri" pitchFamily="34" charset="-122"/>
                <a:cs typeface="Calibri" pitchFamily="34" charset="-120"/>
              </a:rPr>
              <a:t>
</a:t>
            </a:r>
            <a:endParaRPr lang="en-US" sz="1100" dirty="0"/>
          </a:p>
          <a:p>
            <a:pPr marL="0" indent="0">
              <a:buNone/>
            </a:pPr>
            <a:r>
              <a:rPr lang="en-US" sz="900" b="1" dirty="0">
                <a:solidFill>
                  <a:srgbClr val="1A1A1A"/>
                </a:solidFill>
                <a:latin typeface="Calibri" pitchFamily="34" charset="0"/>
                <a:ea typeface="Calibri" pitchFamily="34" charset="-122"/>
                <a:cs typeface="Calibri" pitchFamily="34" charset="-120"/>
              </a:rPr>
              <a:t>Definition:</a:t>
            </a:r>
            <a:r>
              <a:rPr lang="en-US" sz="900" dirty="0">
                <a:solidFill>
                  <a:srgbClr val="333333"/>
                </a:solidFill>
                <a:latin typeface="Calibri" pitchFamily="34" charset="0"/>
                <a:ea typeface="Calibri" pitchFamily="34" charset="-122"/>
                <a:cs typeface="Calibri" pitchFamily="34" charset="-120"/>
              </a:rPr>
              <a:t> Avg # of secondary cases one case generates in a fully susceptible population.</a:t>
            </a:r>
            <a:r>
              <a:rPr lang="en-US" sz="300" dirty="0">
                <a:solidFill>
                  <a:srgbClr val="000000"/>
                </a:solidFill>
                <a:latin typeface="Calibri" pitchFamily="34" charset="0"/>
                <a:ea typeface="Calibri" pitchFamily="34" charset="-122"/>
                <a:cs typeface="Calibri" pitchFamily="34" charset="-120"/>
              </a:rPr>
              <a:t>
</a:t>
            </a:r>
            <a:endParaRPr lang="en-US" sz="1100" dirty="0"/>
          </a:p>
          <a:p>
            <a:pPr marL="0" indent="0">
              <a:buNone/>
            </a:pPr>
            <a:r>
              <a:rPr lang="en-US" sz="900" b="1" dirty="0">
                <a:solidFill>
                  <a:srgbClr val="1A1A1A"/>
                </a:solidFill>
                <a:latin typeface="Calibri" pitchFamily="34" charset="0"/>
                <a:ea typeface="Calibri" pitchFamily="34" charset="-122"/>
                <a:cs typeface="Calibri" pitchFamily="34" charset="-120"/>
              </a:rPr>
              <a:t>β:</a:t>
            </a:r>
            <a:r>
              <a:rPr lang="en-US" sz="900" dirty="0">
                <a:solidFill>
                  <a:srgbClr val="333333"/>
                </a:solidFill>
                <a:latin typeface="Calibri" pitchFamily="34" charset="0"/>
                <a:ea typeface="Calibri" pitchFamily="34" charset="-122"/>
                <a:cs typeface="Calibri" pitchFamily="34" charset="-120"/>
              </a:rPr>
              <a:t> Transmission probability per contact</a:t>
            </a:r>
            <a:r>
              <a:rPr lang="en-US" sz="300" dirty="0">
                <a:solidFill>
                  <a:srgbClr val="000000"/>
                </a:solidFill>
                <a:latin typeface="Calibri" pitchFamily="34" charset="0"/>
                <a:ea typeface="Calibri" pitchFamily="34" charset="-122"/>
                <a:cs typeface="Calibri" pitchFamily="34" charset="-120"/>
              </a:rPr>
              <a:t>
</a:t>
            </a:r>
            <a:endParaRPr lang="en-US" sz="1100" dirty="0"/>
          </a:p>
          <a:p>
            <a:pPr marL="0" indent="0">
              <a:buNone/>
            </a:pPr>
            <a:r>
              <a:rPr lang="en-US" sz="900" b="1" dirty="0">
                <a:solidFill>
                  <a:srgbClr val="1A1A1A"/>
                </a:solidFill>
                <a:latin typeface="Calibri" pitchFamily="34" charset="0"/>
                <a:ea typeface="Calibri" pitchFamily="34" charset="-122"/>
                <a:cs typeface="Calibri" pitchFamily="34" charset="-120"/>
              </a:rPr>
              <a:t>c:</a:t>
            </a:r>
            <a:r>
              <a:rPr lang="en-US" sz="900" dirty="0">
                <a:solidFill>
                  <a:srgbClr val="333333"/>
                </a:solidFill>
                <a:latin typeface="Calibri" pitchFamily="34" charset="0"/>
                <a:ea typeface="Calibri" pitchFamily="34" charset="-122"/>
                <a:cs typeface="Calibri" pitchFamily="34" charset="-120"/>
              </a:rPr>
              <a:t> Contact rate (daily interactions)</a:t>
            </a:r>
            <a:r>
              <a:rPr lang="en-US" sz="300" dirty="0">
                <a:solidFill>
                  <a:srgbClr val="000000"/>
                </a:solidFill>
                <a:latin typeface="Calibri" pitchFamily="34" charset="0"/>
                <a:ea typeface="Calibri" pitchFamily="34" charset="-122"/>
                <a:cs typeface="Calibri" pitchFamily="34" charset="-120"/>
              </a:rPr>
              <a:t>
</a:t>
            </a:r>
            <a:endParaRPr lang="en-US" sz="1100" dirty="0"/>
          </a:p>
          <a:p>
            <a:pPr marL="0" indent="0">
              <a:buNone/>
            </a:pPr>
            <a:r>
              <a:rPr lang="en-US" sz="900" b="1" dirty="0">
                <a:solidFill>
                  <a:srgbClr val="1A1A1A"/>
                </a:solidFill>
                <a:latin typeface="Calibri" pitchFamily="34" charset="0"/>
                <a:ea typeface="Calibri" pitchFamily="34" charset="-122"/>
                <a:cs typeface="Calibri" pitchFamily="34" charset="-120"/>
              </a:rPr>
              <a:t>d:</a:t>
            </a:r>
            <a:r>
              <a:rPr lang="en-US" sz="900" dirty="0">
                <a:solidFill>
                  <a:srgbClr val="333333"/>
                </a:solidFill>
                <a:latin typeface="Calibri" pitchFamily="34" charset="0"/>
                <a:ea typeface="Calibri" pitchFamily="34" charset="-122"/>
                <a:cs typeface="Calibri" pitchFamily="34" charset="-120"/>
              </a:rPr>
              <a:t> Duration of infectious period</a:t>
            </a:r>
            <a:r>
              <a:rPr lang="en-US" sz="300" dirty="0">
                <a:solidFill>
                  <a:srgbClr val="000000"/>
                </a:solidFill>
                <a:latin typeface="Calibri" pitchFamily="34" charset="0"/>
                <a:ea typeface="Calibri" pitchFamily="34" charset="-122"/>
                <a:cs typeface="Calibri" pitchFamily="34" charset="-120"/>
              </a:rPr>
              <a:t>
</a:t>
            </a:r>
            <a:endParaRPr lang="en-US" sz="1100" dirty="0"/>
          </a:p>
          <a:p>
            <a:pPr marL="0" indent="0">
              <a:buNone/>
            </a:pPr>
            <a:r>
              <a:rPr lang="en-US" sz="900" b="1" dirty="0">
                <a:solidFill>
                  <a:srgbClr val="1A1A1A"/>
                </a:solidFill>
                <a:latin typeface="Calibri" pitchFamily="34" charset="0"/>
                <a:ea typeface="Calibri" pitchFamily="34" charset="-122"/>
                <a:cs typeface="Calibri" pitchFamily="34" charset="-120"/>
              </a:rPr>
              <a:t>Measles R₀:</a:t>
            </a:r>
            <a:r>
              <a:rPr lang="en-US" sz="900" dirty="0">
                <a:solidFill>
                  <a:srgbClr val="333333"/>
                </a:solidFill>
                <a:latin typeface="Calibri" pitchFamily="34" charset="0"/>
                <a:ea typeface="Calibri" pitchFamily="34" charset="-122"/>
                <a:cs typeface="Calibri" pitchFamily="34" charset="-120"/>
              </a:rPr>
              <a:t> 12–18 — among the highest of any infectious disease</a:t>
            </a:r>
            <a:endParaRPr lang="en-US" sz="1100" dirty="0"/>
          </a:p>
        </p:txBody>
      </p:sp>
      <p:sp>
        <p:nvSpPr>
          <p:cNvPr id="8" name="Shape 6"/>
          <p:cNvSpPr/>
          <p:nvPr/>
        </p:nvSpPr>
        <p:spPr>
          <a:xfrm>
            <a:off x="3127248" y="749808"/>
            <a:ext cx="2834640" cy="2057400"/>
          </a:xfrm>
          <a:prstGeom prst="rect">
            <a:avLst/>
          </a:prstGeom>
          <a:solidFill>
            <a:srgbClr val="F0F9FA"/>
          </a:solidFill>
          <a:ln w="25400">
            <a:solidFill>
              <a:srgbClr val="00897B"/>
            </a:solidFill>
            <a:prstDash val="solid"/>
          </a:ln>
        </p:spPr>
        <p:txBody>
          <a:bodyPr/>
          <a:lstStyle/>
          <a:p>
            <a:endParaRPr lang="en-US"/>
          </a:p>
        </p:txBody>
      </p:sp>
      <p:sp>
        <p:nvSpPr>
          <p:cNvPr id="9" name="Shape 7"/>
          <p:cNvSpPr/>
          <p:nvPr/>
        </p:nvSpPr>
        <p:spPr>
          <a:xfrm>
            <a:off x="3127248" y="749808"/>
            <a:ext cx="2834640" cy="292608"/>
          </a:xfrm>
          <a:prstGeom prst="rect">
            <a:avLst/>
          </a:prstGeom>
          <a:solidFill>
            <a:srgbClr val="00897B"/>
          </a:solidFill>
          <a:ln w="12700">
            <a:solidFill>
              <a:srgbClr val="00897B"/>
            </a:solidFill>
            <a:prstDash val="solid"/>
          </a:ln>
        </p:spPr>
        <p:txBody>
          <a:bodyPr/>
          <a:lstStyle/>
          <a:p>
            <a:endParaRPr lang="en-US"/>
          </a:p>
        </p:txBody>
      </p:sp>
      <p:sp>
        <p:nvSpPr>
          <p:cNvPr id="10" name="Text 8"/>
          <p:cNvSpPr/>
          <p:nvPr/>
        </p:nvSpPr>
        <p:spPr>
          <a:xfrm>
            <a:off x="3200400" y="768096"/>
            <a:ext cx="2688336" cy="256032"/>
          </a:xfrm>
          <a:prstGeom prst="rect">
            <a:avLst/>
          </a:prstGeom>
          <a:noFill/>
          <a:ln/>
        </p:spPr>
        <p:txBody>
          <a:bodyPr wrap="square" rtlCol="0" anchor="ctr"/>
          <a:lstStyle/>
          <a:p>
            <a:pPr algn="ctr"/>
            <a:r>
              <a:rPr lang="en-US" sz="1100" b="1" dirty="0">
                <a:solidFill>
                  <a:srgbClr val="FFFFFF"/>
                </a:solidFill>
                <a:latin typeface="Calibri" pitchFamily="34" charset="0"/>
                <a:ea typeface="Calibri" pitchFamily="34" charset="-122"/>
                <a:cs typeface="Calibri" pitchFamily="34" charset="-120"/>
              </a:rPr>
              <a:t>Rₑ (R-effective)</a:t>
            </a:r>
            <a:endParaRPr lang="en-US" sz="1100" dirty="0"/>
          </a:p>
        </p:txBody>
      </p:sp>
      <p:sp>
        <p:nvSpPr>
          <p:cNvPr id="11" name="Text 9"/>
          <p:cNvSpPr/>
          <p:nvPr/>
        </p:nvSpPr>
        <p:spPr>
          <a:xfrm>
            <a:off x="3218688" y="1069848"/>
            <a:ext cx="2651760" cy="1673352"/>
          </a:xfrm>
          <a:prstGeom prst="rect">
            <a:avLst/>
          </a:prstGeom>
          <a:noFill/>
          <a:ln/>
        </p:spPr>
        <p:txBody>
          <a:bodyPr wrap="square" lIns="0" tIns="0" rIns="0" bIns="0" rtlCol="0" anchor="t"/>
          <a:lstStyle/>
          <a:p>
            <a:pPr marL="0" indent="0">
              <a:buNone/>
            </a:pPr>
            <a:r>
              <a:rPr lang="en-US" sz="1100" b="1" dirty="0">
                <a:solidFill>
                  <a:srgbClr val="028090"/>
                </a:solidFill>
                <a:latin typeface="Calibri" pitchFamily="34" charset="0"/>
                <a:ea typeface="Calibri" pitchFamily="34" charset="-122"/>
                <a:cs typeface="Calibri" pitchFamily="34" charset="-120"/>
              </a:rPr>
              <a:t>Rₑ = R₀ × S</a:t>
            </a:r>
            <a:r>
              <a:rPr lang="en-US" sz="400" dirty="0">
                <a:solidFill>
                  <a:srgbClr val="000000"/>
                </a:solidFill>
                <a:latin typeface="Calibri" pitchFamily="34" charset="0"/>
                <a:ea typeface="Calibri" pitchFamily="34" charset="-122"/>
                <a:cs typeface="Calibri" pitchFamily="34" charset="-120"/>
              </a:rPr>
              <a:t>
</a:t>
            </a:r>
            <a:endParaRPr lang="en-US" sz="1100" dirty="0"/>
          </a:p>
          <a:p>
            <a:pPr marL="0" indent="0">
              <a:buNone/>
            </a:pPr>
            <a:r>
              <a:rPr lang="en-US" sz="900" b="1" dirty="0">
                <a:solidFill>
                  <a:srgbClr val="1A1A1A"/>
                </a:solidFill>
                <a:latin typeface="Calibri" pitchFamily="34" charset="0"/>
                <a:ea typeface="Calibri" pitchFamily="34" charset="-122"/>
                <a:cs typeface="Calibri" pitchFamily="34" charset="-120"/>
              </a:rPr>
              <a:t>Definition:</a:t>
            </a:r>
            <a:r>
              <a:rPr lang="en-US" sz="900" dirty="0">
                <a:solidFill>
                  <a:srgbClr val="333333"/>
                </a:solidFill>
                <a:latin typeface="Calibri" pitchFamily="34" charset="0"/>
                <a:ea typeface="Calibri" pitchFamily="34" charset="-122"/>
                <a:cs typeface="Calibri" pitchFamily="34" charset="-120"/>
              </a:rPr>
              <a:t> Actual transmission rate in a real population. S = proportion still susceptible.</a:t>
            </a:r>
            <a:r>
              <a:rPr lang="en-US" sz="300" dirty="0">
                <a:solidFill>
                  <a:srgbClr val="000000"/>
                </a:solidFill>
                <a:latin typeface="Calibri" pitchFamily="34" charset="0"/>
                <a:ea typeface="Calibri" pitchFamily="34" charset="-122"/>
                <a:cs typeface="Calibri" pitchFamily="34" charset="-120"/>
              </a:rPr>
              <a:t>
</a:t>
            </a:r>
            <a:endParaRPr lang="en-US" sz="1100" dirty="0"/>
          </a:p>
          <a:p>
            <a:pPr marL="0" indent="0">
              <a:buNone/>
            </a:pPr>
            <a:r>
              <a:rPr lang="en-US" sz="900" b="1" dirty="0">
                <a:solidFill>
                  <a:srgbClr val="1A1A1A"/>
                </a:solidFill>
                <a:latin typeface="Calibri" pitchFamily="34" charset="0"/>
                <a:ea typeface="Calibri" pitchFamily="34" charset="-122"/>
                <a:cs typeface="Calibri" pitchFamily="34" charset="-120"/>
              </a:rPr>
              <a:t>Rₑ &gt; 1:</a:t>
            </a:r>
            <a:r>
              <a:rPr lang="en-US" sz="900" dirty="0">
                <a:solidFill>
                  <a:srgbClr val="333333"/>
                </a:solidFill>
                <a:latin typeface="Calibri" pitchFamily="34" charset="0"/>
                <a:ea typeface="Calibri" pitchFamily="34" charset="-122"/>
                <a:cs typeface="Calibri" pitchFamily="34" charset="-120"/>
              </a:rPr>
              <a:t> Epidemic GROWING</a:t>
            </a:r>
            <a:r>
              <a:rPr lang="en-US" sz="300" dirty="0">
                <a:solidFill>
                  <a:srgbClr val="000000"/>
                </a:solidFill>
                <a:latin typeface="Calibri" pitchFamily="34" charset="0"/>
                <a:ea typeface="Calibri" pitchFamily="34" charset="-122"/>
                <a:cs typeface="Calibri" pitchFamily="34" charset="-120"/>
              </a:rPr>
              <a:t>
</a:t>
            </a:r>
            <a:endParaRPr lang="en-US" sz="1100" dirty="0"/>
          </a:p>
          <a:p>
            <a:pPr marL="0" indent="0">
              <a:buNone/>
            </a:pPr>
            <a:r>
              <a:rPr lang="en-US" sz="900" b="1" dirty="0">
                <a:solidFill>
                  <a:srgbClr val="1A1A1A"/>
                </a:solidFill>
                <a:latin typeface="Calibri" pitchFamily="34" charset="0"/>
                <a:ea typeface="Calibri" pitchFamily="34" charset="-122"/>
                <a:cs typeface="Calibri" pitchFamily="34" charset="-120"/>
              </a:rPr>
              <a:t>Rₑ = 1:</a:t>
            </a:r>
            <a:r>
              <a:rPr lang="en-US" sz="900" dirty="0">
                <a:solidFill>
                  <a:srgbClr val="333333"/>
                </a:solidFill>
                <a:latin typeface="Calibri" pitchFamily="34" charset="0"/>
                <a:ea typeface="Calibri" pitchFamily="34" charset="-122"/>
                <a:cs typeface="Calibri" pitchFamily="34" charset="-120"/>
              </a:rPr>
              <a:t> Epidemic STABLE</a:t>
            </a:r>
            <a:r>
              <a:rPr lang="en-US" sz="300" dirty="0">
                <a:solidFill>
                  <a:srgbClr val="000000"/>
                </a:solidFill>
                <a:latin typeface="Calibri" pitchFamily="34" charset="0"/>
                <a:ea typeface="Calibri" pitchFamily="34" charset="-122"/>
                <a:cs typeface="Calibri" pitchFamily="34" charset="-120"/>
              </a:rPr>
              <a:t>
</a:t>
            </a:r>
            <a:endParaRPr lang="en-US" sz="1100" dirty="0"/>
          </a:p>
          <a:p>
            <a:pPr marL="0" indent="0">
              <a:buNone/>
            </a:pPr>
            <a:r>
              <a:rPr lang="en-US" sz="900" b="1" dirty="0">
                <a:solidFill>
                  <a:srgbClr val="1A1A1A"/>
                </a:solidFill>
                <a:latin typeface="Calibri" pitchFamily="34" charset="0"/>
                <a:ea typeface="Calibri" pitchFamily="34" charset="-122"/>
                <a:cs typeface="Calibri" pitchFamily="34" charset="-120"/>
              </a:rPr>
              <a:t>Rₑ &lt; 1:</a:t>
            </a:r>
            <a:r>
              <a:rPr lang="en-US" sz="900" dirty="0">
                <a:solidFill>
                  <a:srgbClr val="333333"/>
                </a:solidFill>
                <a:latin typeface="Calibri" pitchFamily="34" charset="0"/>
                <a:ea typeface="Calibri" pitchFamily="34" charset="-122"/>
                <a:cs typeface="Calibri" pitchFamily="34" charset="-120"/>
              </a:rPr>
              <a:t> Epidemic DECLINING</a:t>
            </a:r>
            <a:r>
              <a:rPr lang="en-US" sz="300" dirty="0">
                <a:solidFill>
                  <a:srgbClr val="000000"/>
                </a:solidFill>
                <a:latin typeface="Calibri" pitchFamily="34" charset="0"/>
                <a:ea typeface="Calibri" pitchFamily="34" charset="-122"/>
                <a:cs typeface="Calibri" pitchFamily="34" charset="-120"/>
              </a:rPr>
              <a:t>
</a:t>
            </a:r>
            <a:endParaRPr lang="en-US" sz="1100" dirty="0"/>
          </a:p>
          <a:p>
            <a:pPr marL="0" indent="0">
              <a:buNone/>
            </a:pPr>
            <a:r>
              <a:rPr lang="en-US" sz="900" b="1" dirty="0">
                <a:solidFill>
                  <a:srgbClr val="1A1A1A"/>
                </a:solidFill>
                <a:latin typeface="Calibri" pitchFamily="34" charset="0"/>
                <a:ea typeface="Calibri" pitchFamily="34" charset="-122"/>
                <a:cs typeface="Calibri" pitchFamily="34" charset="-120"/>
              </a:rPr>
              <a:t>Insight:</a:t>
            </a:r>
            <a:r>
              <a:rPr lang="en-US" sz="900" dirty="0">
                <a:solidFill>
                  <a:srgbClr val="333333"/>
                </a:solidFill>
                <a:latin typeface="Calibri" pitchFamily="34" charset="0"/>
                <a:ea typeface="Calibri" pitchFamily="34" charset="-122"/>
                <a:cs typeface="Calibri" pitchFamily="34" charset="-120"/>
              </a:rPr>
              <a:t> Vaccination raises immunity → lowers S → lowers Rₑ below 1</a:t>
            </a:r>
            <a:endParaRPr lang="en-US" sz="1100" dirty="0"/>
          </a:p>
        </p:txBody>
      </p:sp>
      <p:sp>
        <p:nvSpPr>
          <p:cNvPr id="12" name="Shape 10"/>
          <p:cNvSpPr/>
          <p:nvPr/>
        </p:nvSpPr>
        <p:spPr>
          <a:xfrm>
            <a:off x="6099048" y="749808"/>
            <a:ext cx="2834640" cy="2057400"/>
          </a:xfrm>
          <a:prstGeom prst="rect">
            <a:avLst/>
          </a:prstGeom>
          <a:solidFill>
            <a:srgbClr val="F0F9FA"/>
          </a:solidFill>
          <a:ln w="25400">
            <a:solidFill>
              <a:srgbClr val="02C39A"/>
            </a:solidFill>
            <a:prstDash val="solid"/>
          </a:ln>
        </p:spPr>
        <p:txBody>
          <a:bodyPr/>
          <a:lstStyle/>
          <a:p>
            <a:endParaRPr lang="en-US"/>
          </a:p>
        </p:txBody>
      </p:sp>
      <p:sp>
        <p:nvSpPr>
          <p:cNvPr id="13" name="Shape 11"/>
          <p:cNvSpPr/>
          <p:nvPr/>
        </p:nvSpPr>
        <p:spPr>
          <a:xfrm>
            <a:off x="6099048" y="749808"/>
            <a:ext cx="2834640" cy="292608"/>
          </a:xfrm>
          <a:prstGeom prst="rect">
            <a:avLst/>
          </a:prstGeom>
          <a:solidFill>
            <a:srgbClr val="02C39A"/>
          </a:solidFill>
          <a:ln w="12700">
            <a:solidFill>
              <a:srgbClr val="02C39A"/>
            </a:solidFill>
            <a:prstDash val="solid"/>
          </a:ln>
        </p:spPr>
        <p:txBody>
          <a:bodyPr/>
          <a:lstStyle/>
          <a:p>
            <a:endParaRPr lang="en-US"/>
          </a:p>
        </p:txBody>
      </p:sp>
      <p:sp>
        <p:nvSpPr>
          <p:cNvPr id="14" name="Text 12"/>
          <p:cNvSpPr/>
          <p:nvPr/>
        </p:nvSpPr>
        <p:spPr>
          <a:xfrm>
            <a:off x="6172200" y="768096"/>
            <a:ext cx="2688336" cy="256032"/>
          </a:xfrm>
          <a:prstGeom prst="rect">
            <a:avLst/>
          </a:prstGeom>
          <a:noFill/>
          <a:ln/>
        </p:spPr>
        <p:txBody>
          <a:bodyPr wrap="square" rtlCol="0" anchor="ctr"/>
          <a:lstStyle/>
          <a:p>
            <a:pPr marL="0" indent="0" algn="ctr">
              <a:buNone/>
            </a:pPr>
            <a:r>
              <a:rPr lang="en-US" sz="1100" b="1" dirty="0">
                <a:solidFill>
                  <a:srgbClr val="FFFFFF"/>
                </a:solidFill>
                <a:latin typeface="Calibri" pitchFamily="34" charset="0"/>
                <a:ea typeface="Calibri" pitchFamily="34" charset="-122"/>
                <a:cs typeface="Calibri" pitchFamily="34" charset="-120"/>
              </a:rPr>
              <a:t>Herd Immunity Threshold</a:t>
            </a:r>
            <a:endParaRPr lang="en-US" sz="1100" dirty="0"/>
          </a:p>
        </p:txBody>
      </p:sp>
      <p:sp>
        <p:nvSpPr>
          <p:cNvPr id="15" name="Text 13"/>
          <p:cNvSpPr/>
          <p:nvPr/>
        </p:nvSpPr>
        <p:spPr>
          <a:xfrm>
            <a:off x="6190488" y="1069848"/>
            <a:ext cx="2651760" cy="1673352"/>
          </a:xfrm>
          <a:prstGeom prst="rect">
            <a:avLst/>
          </a:prstGeom>
          <a:noFill/>
          <a:ln/>
        </p:spPr>
        <p:txBody>
          <a:bodyPr wrap="square" lIns="0" tIns="0" rIns="0" bIns="0" rtlCol="0" anchor="t"/>
          <a:lstStyle/>
          <a:p>
            <a:pPr marL="0" indent="0">
              <a:buNone/>
            </a:pPr>
            <a:r>
              <a:rPr lang="en-US" sz="1100" b="1" dirty="0">
                <a:solidFill>
                  <a:srgbClr val="028090"/>
                </a:solidFill>
                <a:latin typeface="Calibri" pitchFamily="34" charset="0"/>
                <a:ea typeface="Calibri" pitchFamily="34" charset="-122"/>
                <a:cs typeface="Calibri" pitchFamily="34" charset="-120"/>
              </a:rPr>
              <a:t>HIMT = 1 − (1/R₀)</a:t>
            </a:r>
            <a:r>
              <a:rPr lang="en-US" sz="400" dirty="0">
                <a:solidFill>
                  <a:srgbClr val="000000"/>
                </a:solidFill>
                <a:latin typeface="Calibri" pitchFamily="34" charset="0"/>
                <a:ea typeface="Calibri" pitchFamily="34" charset="-122"/>
                <a:cs typeface="Calibri" pitchFamily="34" charset="-120"/>
              </a:rPr>
              <a:t>
</a:t>
            </a:r>
            <a:endParaRPr lang="en-US" sz="1100" dirty="0"/>
          </a:p>
          <a:p>
            <a:pPr marL="0" indent="0">
              <a:buNone/>
            </a:pPr>
            <a:r>
              <a:rPr lang="en-US" sz="900" b="1" dirty="0">
                <a:solidFill>
                  <a:srgbClr val="1A1A1A"/>
                </a:solidFill>
                <a:latin typeface="Calibri" pitchFamily="34" charset="0"/>
                <a:ea typeface="Calibri" pitchFamily="34" charset="-122"/>
                <a:cs typeface="Calibri" pitchFamily="34" charset="-120"/>
              </a:rPr>
              <a:t>Definition:</a:t>
            </a:r>
            <a:r>
              <a:rPr lang="en-US" sz="900" dirty="0">
                <a:solidFill>
                  <a:srgbClr val="333333"/>
                </a:solidFill>
                <a:latin typeface="Calibri" pitchFamily="34" charset="0"/>
                <a:ea typeface="Calibri" pitchFamily="34" charset="-122"/>
                <a:cs typeface="Calibri" pitchFamily="34" charset="-120"/>
              </a:rPr>
              <a:t> % of population that must be immune to stop self-sustaining transmission.</a:t>
            </a:r>
            <a:r>
              <a:rPr lang="en-US" sz="300" dirty="0">
                <a:solidFill>
                  <a:srgbClr val="000000"/>
                </a:solidFill>
                <a:latin typeface="Calibri" pitchFamily="34" charset="0"/>
                <a:ea typeface="Calibri" pitchFamily="34" charset="-122"/>
                <a:cs typeface="Calibri" pitchFamily="34" charset="-120"/>
              </a:rPr>
              <a:t>
</a:t>
            </a:r>
            <a:endParaRPr lang="en-US" sz="1100" dirty="0"/>
          </a:p>
          <a:p>
            <a:pPr marL="0" indent="0">
              <a:buNone/>
            </a:pPr>
            <a:r>
              <a:rPr lang="en-US" sz="900" b="1" dirty="0">
                <a:solidFill>
                  <a:srgbClr val="1A1A1A"/>
                </a:solidFill>
                <a:latin typeface="Calibri" pitchFamily="34" charset="0"/>
                <a:ea typeface="Calibri" pitchFamily="34" charset="-122"/>
                <a:cs typeface="Calibri" pitchFamily="34" charset="-120"/>
              </a:rPr>
              <a:t>Measles:</a:t>
            </a:r>
            <a:r>
              <a:rPr lang="en-US" sz="900" dirty="0">
                <a:solidFill>
                  <a:srgbClr val="333333"/>
                </a:solidFill>
                <a:latin typeface="Calibri" pitchFamily="34" charset="0"/>
                <a:ea typeface="Calibri" pitchFamily="34" charset="-122"/>
                <a:cs typeface="Calibri" pitchFamily="34" charset="-120"/>
              </a:rPr>
              <a:t> R₀ ≈ 15 → HIT = 93%</a:t>
            </a:r>
            <a:r>
              <a:rPr lang="en-US" sz="300" dirty="0">
                <a:solidFill>
                  <a:srgbClr val="000000"/>
                </a:solidFill>
                <a:latin typeface="Calibri" pitchFamily="34" charset="0"/>
                <a:ea typeface="Calibri" pitchFamily="34" charset="-122"/>
                <a:cs typeface="Calibri" pitchFamily="34" charset="-120"/>
              </a:rPr>
              <a:t>
</a:t>
            </a:r>
            <a:endParaRPr lang="en-US" sz="1100" dirty="0"/>
          </a:p>
          <a:p>
            <a:pPr marL="0" indent="0">
              <a:buNone/>
            </a:pPr>
            <a:r>
              <a:rPr lang="en-US" sz="900" b="1" dirty="0">
                <a:solidFill>
                  <a:srgbClr val="1A1A1A"/>
                </a:solidFill>
                <a:latin typeface="Calibri" pitchFamily="34" charset="0"/>
                <a:ea typeface="Calibri" pitchFamily="34" charset="-122"/>
                <a:cs typeface="Calibri" pitchFamily="34" charset="-120"/>
              </a:rPr>
              <a:t>Warning:</a:t>
            </a:r>
            <a:r>
              <a:rPr lang="en-US" sz="900" dirty="0">
                <a:solidFill>
                  <a:srgbClr val="333333"/>
                </a:solidFill>
                <a:latin typeface="Calibri" pitchFamily="34" charset="0"/>
                <a:ea typeface="Calibri" pitchFamily="34" charset="-122"/>
                <a:cs typeface="Calibri" pitchFamily="34" charset="-120"/>
              </a:rPr>
              <a:t> Pockets of low coverage collapse herd protection locally, even if regional rates look adequate.</a:t>
            </a:r>
            <a:r>
              <a:rPr lang="en-US" sz="300" dirty="0">
                <a:solidFill>
                  <a:srgbClr val="000000"/>
                </a:solidFill>
                <a:latin typeface="Calibri" pitchFamily="34" charset="0"/>
                <a:ea typeface="Calibri" pitchFamily="34" charset="-122"/>
                <a:cs typeface="Calibri" pitchFamily="34" charset="-120"/>
              </a:rPr>
              <a:t>
</a:t>
            </a:r>
            <a:endParaRPr lang="en-US" sz="1100" dirty="0"/>
          </a:p>
          <a:p>
            <a:pPr marL="0" indent="0">
              <a:buNone/>
            </a:pPr>
            <a:r>
              <a:rPr lang="en-US" sz="900" b="1" dirty="0">
                <a:solidFill>
                  <a:srgbClr val="1A1A1A"/>
                </a:solidFill>
                <a:latin typeface="Calibri" pitchFamily="34" charset="0"/>
                <a:ea typeface="Calibri" pitchFamily="34" charset="-122"/>
                <a:cs typeface="Calibri" pitchFamily="34" charset="-120"/>
              </a:rPr>
              <a:t>Action:</a:t>
            </a:r>
            <a:r>
              <a:rPr lang="en-US" sz="900" dirty="0">
                <a:solidFill>
                  <a:srgbClr val="333333"/>
                </a:solidFill>
                <a:latin typeface="Calibri" pitchFamily="34" charset="0"/>
                <a:ea typeface="Calibri" pitchFamily="34" charset="-122"/>
                <a:cs typeface="Calibri" pitchFamily="34" charset="-120"/>
              </a:rPr>
              <a:t> Monitor exemption clustering by zip / school district.</a:t>
            </a:r>
            <a:endParaRPr lang="en-US" sz="1100" dirty="0"/>
          </a:p>
        </p:txBody>
      </p:sp>
      <p:sp>
        <p:nvSpPr>
          <p:cNvPr id="16" name="Shape 14"/>
          <p:cNvSpPr/>
          <p:nvPr/>
        </p:nvSpPr>
        <p:spPr>
          <a:xfrm>
            <a:off x="155448" y="2898648"/>
            <a:ext cx="4389120" cy="2084832"/>
          </a:xfrm>
          <a:prstGeom prst="rect">
            <a:avLst/>
          </a:prstGeom>
          <a:solidFill>
            <a:srgbClr val="F0F9FA"/>
          </a:solidFill>
          <a:ln w="25400">
            <a:solidFill>
              <a:srgbClr val="028090"/>
            </a:solidFill>
            <a:prstDash val="solid"/>
          </a:ln>
        </p:spPr>
        <p:txBody>
          <a:bodyPr/>
          <a:lstStyle/>
          <a:p>
            <a:endParaRPr lang="en-US"/>
          </a:p>
        </p:txBody>
      </p:sp>
      <p:sp>
        <p:nvSpPr>
          <p:cNvPr id="17" name="Shape 15"/>
          <p:cNvSpPr/>
          <p:nvPr/>
        </p:nvSpPr>
        <p:spPr>
          <a:xfrm>
            <a:off x="155448" y="2898648"/>
            <a:ext cx="4389120" cy="292608"/>
          </a:xfrm>
          <a:prstGeom prst="rect">
            <a:avLst/>
          </a:prstGeom>
          <a:solidFill>
            <a:srgbClr val="028090"/>
          </a:solidFill>
          <a:ln w="12700">
            <a:solidFill>
              <a:srgbClr val="028090"/>
            </a:solidFill>
            <a:prstDash val="solid"/>
          </a:ln>
        </p:spPr>
        <p:txBody>
          <a:bodyPr/>
          <a:lstStyle/>
          <a:p>
            <a:endParaRPr lang="en-US"/>
          </a:p>
        </p:txBody>
      </p:sp>
      <p:sp>
        <p:nvSpPr>
          <p:cNvPr id="18" name="Text 16"/>
          <p:cNvSpPr/>
          <p:nvPr/>
        </p:nvSpPr>
        <p:spPr>
          <a:xfrm>
            <a:off x="228600" y="2916936"/>
            <a:ext cx="4242816" cy="256032"/>
          </a:xfrm>
          <a:prstGeom prst="rect">
            <a:avLst/>
          </a:prstGeom>
          <a:noFill/>
          <a:ln/>
        </p:spPr>
        <p:txBody>
          <a:bodyPr wrap="square" rtlCol="0" anchor="ctr"/>
          <a:lstStyle/>
          <a:p>
            <a:pPr marL="0" indent="0" algn="ctr">
              <a:buNone/>
            </a:pPr>
            <a:r>
              <a:rPr lang="en-US" sz="1100" b="1" dirty="0">
                <a:solidFill>
                  <a:srgbClr val="FFFFFF"/>
                </a:solidFill>
                <a:latin typeface="Calibri" pitchFamily="34" charset="0"/>
                <a:ea typeface="Calibri" pitchFamily="34" charset="-122"/>
                <a:cs typeface="Calibri" pitchFamily="34" charset="-120"/>
              </a:rPr>
              <a:t>Epidemic Curve (Epi Curve)</a:t>
            </a:r>
            <a:endParaRPr lang="en-US" sz="1100" dirty="0"/>
          </a:p>
        </p:txBody>
      </p:sp>
      <p:sp>
        <p:nvSpPr>
          <p:cNvPr id="19" name="Text 17"/>
          <p:cNvSpPr/>
          <p:nvPr/>
        </p:nvSpPr>
        <p:spPr>
          <a:xfrm>
            <a:off x="246888" y="3218688"/>
            <a:ext cx="4206240" cy="1700784"/>
          </a:xfrm>
          <a:prstGeom prst="rect">
            <a:avLst/>
          </a:prstGeom>
          <a:noFill/>
          <a:ln/>
        </p:spPr>
        <p:txBody>
          <a:bodyPr wrap="square" lIns="0" tIns="0" rIns="0" bIns="0" rtlCol="0" anchor="t"/>
          <a:lstStyle/>
          <a:p>
            <a:pPr marL="0" indent="0">
              <a:buNone/>
            </a:pPr>
            <a:r>
              <a:rPr lang="en-US" sz="900" b="1" dirty="0">
                <a:solidFill>
                  <a:srgbClr val="1A1A1A"/>
                </a:solidFill>
                <a:latin typeface="Calibri" pitchFamily="34" charset="0"/>
                <a:ea typeface="Calibri" pitchFamily="34" charset="-122"/>
                <a:cs typeface="Calibri" pitchFamily="34" charset="-120"/>
              </a:rPr>
              <a:t>Definition:</a:t>
            </a:r>
            <a:r>
              <a:rPr lang="en-US" sz="900" dirty="0">
                <a:solidFill>
                  <a:srgbClr val="333333"/>
                </a:solidFill>
                <a:latin typeface="Calibri" pitchFamily="34" charset="0"/>
                <a:ea typeface="Calibri" pitchFamily="34" charset="-122"/>
                <a:cs typeface="Calibri" pitchFamily="34" charset="-120"/>
              </a:rPr>
              <a:t> Bar chart of case counts over time, by date of symptom onset. Shape reveals transmission pattern.</a:t>
            </a:r>
            <a:r>
              <a:rPr lang="en-US" sz="300" dirty="0">
                <a:solidFill>
                  <a:srgbClr val="000000"/>
                </a:solidFill>
                <a:latin typeface="Calibri" pitchFamily="34" charset="0"/>
                <a:ea typeface="Calibri" pitchFamily="34" charset="-122"/>
                <a:cs typeface="Calibri" pitchFamily="34" charset="-120"/>
              </a:rPr>
              <a:t>
</a:t>
            </a:r>
            <a:endParaRPr lang="en-US" sz="900" dirty="0"/>
          </a:p>
          <a:p>
            <a:pPr marL="0" indent="0">
              <a:buNone/>
            </a:pPr>
            <a:r>
              <a:rPr lang="en-US" sz="900" b="1" dirty="0">
                <a:solidFill>
                  <a:srgbClr val="1A1A1A"/>
                </a:solidFill>
                <a:latin typeface="Calibri" pitchFamily="34" charset="0"/>
                <a:ea typeface="Calibri" pitchFamily="34" charset="-122"/>
                <a:cs typeface="Calibri" pitchFamily="34" charset="-120"/>
              </a:rPr>
              <a:t>Point source:</a:t>
            </a:r>
            <a:r>
              <a:rPr lang="en-US" sz="900" dirty="0">
                <a:solidFill>
                  <a:srgbClr val="333333"/>
                </a:solidFill>
                <a:latin typeface="Calibri" pitchFamily="34" charset="0"/>
                <a:ea typeface="Calibri" pitchFamily="34" charset="-122"/>
                <a:cs typeface="Calibri" pitchFamily="34" charset="-120"/>
              </a:rPr>
              <a:t> Sharp peak — single common exposure (e.g., event)</a:t>
            </a:r>
            <a:r>
              <a:rPr lang="en-US" sz="300" dirty="0">
                <a:solidFill>
                  <a:srgbClr val="000000"/>
                </a:solidFill>
                <a:latin typeface="Calibri" pitchFamily="34" charset="0"/>
                <a:ea typeface="Calibri" pitchFamily="34" charset="-122"/>
                <a:cs typeface="Calibri" pitchFamily="34" charset="-120"/>
              </a:rPr>
              <a:t>
</a:t>
            </a:r>
            <a:endParaRPr lang="en-US" sz="900" dirty="0"/>
          </a:p>
          <a:p>
            <a:pPr marL="0" indent="0">
              <a:buNone/>
            </a:pPr>
            <a:r>
              <a:rPr lang="en-US" sz="900" b="1" dirty="0">
                <a:solidFill>
                  <a:srgbClr val="1A1A1A"/>
                </a:solidFill>
                <a:latin typeface="Calibri" pitchFamily="34" charset="0"/>
                <a:ea typeface="Calibri" pitchFamily="34" charset="-122"/>
                <a:cs typeface="Calibri" pitchFamily="34" charset="-120"/>
              </a:rPr>
              <a:t>Propagated:</a:t>
            </a:r>
            <a:r>
              <a:rPr lang="en-US" sz="900" dirty="0">
                <a:solidFill>
                  <a:srgbClr val="333333"/>
                </a:solidFill>
                <a:latin typeface="Calibri" pitchFamily="34" charset="0"/>
                <a:ea typeface="Calibri" pitchFamily="34" charset="-122"/>
                <a:cs typeface="Calibri" pitchFamily="34" charset="-120"/>
              </a:rPr>
              <a:t> Multiple waves — person-to-person spread. Typical of measles.</a:t>
            </a:r>
            <a:r>
              <a:rPr lang="en-US" sz="300" dirty="0">
                <a:solidFill>
                  <a:srgbClr val="000000"/>
                </a:solidFill>
                <a:latin typeface="Calibri" pitchFamily="34" charset="0"/>
                <a:ea typeface="Calibri" pitchFamily="34" charset="-122"/>
                <a:cs typeface="Calibri" pitchFamily="34" charset="-120"/>
              </a:rPr>
              <a:t>
</a:t>
            </a:r>
            <a:endParaRPr lang="en-US" sz="900" dirty="0"/>
          </a:p>
          <a:p>
            <a:pPr marL="0" indent="0">
              <a:buNone/>
            </a:pPr>
            <a:r>
              <a:rPr lang="en-US" sz="900" b="1" dirty="0">
                <a:solidFill>
                  <a:srgbClr val="1A1A1A"/>
                </a:solidFill>
                <a:latin typeface="Calibri" pitchFamily="34" charset="0"/>
                <a:ea typeface="Calibri" pitchFamily="34" charset="-122"/>
                <a:cs typeface="Calibri" pitchFamily="34" charset="-120"/>
              </a:rPr>
              <a:t>Mixed:</a:t>
            </a:r>
            <a:r>
              <a:rPr lang="en-US" sz="900" dirty="0">
                <a:solidFill>
                  <a:srgbClr val="333333"/>
                </a:solidFill>
                <a:latin typeface="Calibri" pitchFamily="34" charset="0"/>
                <a:ea typeface="Calibri" pitchFamily="34" charset="-122"/>
                <a:cs typeface="Calibri" pitchFamily="34" charset="-120"/>
              </a:rPr>
              <a:t> Point source followed by secondary spread</a:t>
            </a:r>
            <a:r>
              <a:rPr lang="en-US" sz="300" dirty="0">
                <a:solidFill>
                  <a:srgbClr val="000000"/>
                </a:solidFill>
                <a:latin typeface="Calibri" pitchFamily="34" charset="0"/>
                <a:ea typeface="Calibri" pitchFamily="34" charset="-122"/>
                <a:cs typeface="Calibri" pitchFamily="34" charset="-120"/>
              </a:rPr>
              <a:t>
</a:t>
            </a:r>
            <a:endParaRPr lang="en-US" sz="900" dirty="0"/>
          </a:p>
          <a:p>
            <a:pPr marL="0" indent="0">
              <a:buNone/>
            </a:pPr>
            <a:r>
              <a:rPr lang="en-US" sz="900" b="1" dirty="0">
                <a:solidFill>
                  <a:srgbClr val="1A1A1A"/>
                </a:solidFill>
                <a:latin typeface="Calibri" pitchFamily="34" charset="0"/>
                <a:ea typeface="Calibri" pitchFamily="34" charset="-122"/>
                <a:cs typeface="Calibri" pitchFamily="34" charset="-120"/>
              </a:rPr>
              <a:t>Generation time:</a:t>
            </a:r>
            <a:r>
              <a:rPr lang="en-US" sz="900" dirty="0">
                <a:solidFill>
                  <a:srgbClr val="333333"/>
                </a:solidFill>
                <a:latin typeface="Calibri" pitchFamily="34" charset="0"/>
                <a:ea typeface="Calibri" pitchFamily="34" charset="-122"/>
                <a:cs typeface="Calibri" pitchFamily="34" charset="-120"/>
              </a:rPr>
              <a:t> Avg interval between cases; measles ≈ 11–12 days</a:t>
            </a:r>
            <a:r>
              <a:rPr lang="en-US" sz="300" dirty="0">
                <a:solidFill>
                  <a:srgbClr val="000000"/>
                </a:solidFill>
                <a:latin typeface="Calibri" pitchFamily="34" charset="0"/>
                <a:ea typeface="Calibri" pitchFamily="34" charset="-122"/>
                <a:cs typeface="Calibri" pitchFamily="34" charset="-120"/>
              </a:rPr>
              <a:t>
</a:t>
            </a:r>
            <a:endParaRPr lang="en-US" sz="900" dirty="0"/>
          </a:p>
          <a:p>
            <a:pPr marL="0" indent="0">
              <a:buNone/>
            </a:pPr>
            <a:r>
              <a:rPr lang="en-US" sz="900" b="1" dirty="0">
                <a:solidFill>
                  <a:srgbClr val="1A1A1A"/>
                </a:solidFill>
                <a:latin typeface="Calibri" pitchFamily="34" charset="0"/>
                <a:ea typeface="Calibri" pitchFamily="34" charset="-122"/>
                <a:cs typeface="Calibri" pitchFamily="34" charset="-120"/>
              </a:rPr>
              <a:t>Use it to:</a:t>
            </a:r>
            <a:r>
              <a:rPr lang="en-US" sz="900" dirty="0">
                <a:solidFill>
                  <a:srgbClr val="333333"/>
                </a:solidFill>
                <a:latin typeface="Calibri" pitchFamily="34" charset="0"/>
                <a:ea typeface="Calibri" pitchFamily="34" charset="-122"/>
                <a:cs typeface="Calibri" pitchFamily="34" charset="-120"/>
              </a:rPr>
              <a:t> Determine outbreak phase, estimate Rₑ trend, time interventions</a:t>
            </a:r>
            <a:endParaRPr lang="en-US" sz="900" dirty="0"/>
          </a:p>
        </p:txBody>
      </p:sp>
      <p:sp>
        <p:nvSpPr>
          <p:cNvPr id="20" name="Shape 18"/>
          <p:cNvSpPr/>
          <p:nvPr/>
        </p:nvSpPr>
        <p:spPr>
          <a:xfrm>
            <a:off x="4681728" y="2898648"/>
            <a:ext cx="4306824" cy="2084832"/>
          </a:xfrm>
          <a:prstGeom prst="rect">
            <a:avLst/>
          </a:prstGeom>
          <a:solidFill>
            <a:srgbClr val="F0F9FA"/>
          </a:solidFill>
          <a:ln w="25400">
            <a:solidFill>
              <a:srgbClr val="00897B"/>
            </a:solidFill>
            <a:prstDash val="solid"/>
          </a:ln>
        </p:spPr>
        <p:txBody>
          <a:bodyPr/>
          <a:lstStyle/>
          <a:p>
            <a:endParaRPr lang="en-US"/>
          </a:p>
        </p:txBody>
      </p:sp>
      <p:sp>
        <p:nvSpPr>
          <p:cNvPr id="21" name="Shape 19"/>
          <p:cNvSpPr/>
          <p:nvPr/>
        </p:nvSpPr>
        <p:spPr>
          <a:xfrm>
            <a:off x="4681728" y="2898648"/>
            <a:ext cx="4306824" cy="292608"/>
          </a:xfrm>
          <a:prstGeom prst="rect">
            <a:avLst/>
          </a:prstGeom>
          <a:solidFill>
            <a:srgbClr val="00897B"/>
          </a:solidFill>
          <a:ln w="12700">
            <a:solidFill>
              <a:srgbClr val="00897B"/>
            </a:solidFill>
            <a:prstDash val="solid"/>
          </a:ln>
        </p:spPr>
        <p:txBody>
          <a:bodyPr/>
          <a:lstStyle/>
          <a:p>
            <a:endParaRPr lang="en-US"/>
          </a:p>
        </p:txBody>
      </p:sp>
      <p:sp>
        <p:nvSpPr>
          <p:cNvPr id="22" name="Text 20"/>
          <p:cNvSpPr/>
          <p:nvPr/>
        </p:nvSpPr>
        <p:spPr>
          <a:xfrm>
            <a:off x="4754880" y="2916936"/>
            <a:ext cx="4160520" cy="256032"/>
          </a:xfrm>
          <a:prstGeom prst="rect">
            <a:avLst/>
          </a:prstGeom>
          <a:noFill/>
          <a:ln/>
        </p:spPr>
        <p:txBody>
          <a:bodyPr wrap="square" rtlCol="0" anchor="ctr"/>
          <a:lstStyle/>
          <a:p>
            <a:pPr marL="0" indent="0" algn="ctr">
              <a:buNone/>
            </a:pPr>
            <a:r>
              <a:rPr lang="en-US" sz="1100" b="1" dirty="0">
                <a:solidFill>
                  <a:srgbClr val="FFFFFF"/>
                </a:solidFill>
                <a:latin typeface="Calibri" pitchFamily="34" charset="0"/>
                <a:ea typeface="Calibri" pitchFamily="34" charset="-122"/>
                <a:cs typeface="Calibri" pitchFamily="34" charset="-120"/>
              </a:rPr>
              <a:t>Outbreak Forecast / Projection</a:t>
            </a:r>
            <a:endParaRPr lang="en-US" sz="1100" dirty="0"/>
          </a:p>
        </p:txBody>
      </p:sp>
      <p:sp>
        <p:nvSpPr>
          <p:cNvPr id="23" name="Text 21"/>
          <p:cNvSpPr/>
          <p:nvPr/>
        </p:nvSpPr>
        <p:spPr>
          <a:xfrm>
            <a:off x="4773168" y="3218688"/>
            <a:ext cx="4123944" cy="1700784"/>
          </a:xfrm>
          <a:prstGeom prst="rect">
            <a:avLst/>
          </a:prstGeom>
          <a:noFill/>
          <a:ln/>
        </p:spPr>
        <p:txBody>
          <a:bodyPr wrap="square" lIns="0" tIns="0" rIns="0" bIns="0" rtlCol="0" anchor="t"/>
          <a:lstStyle/>
          <a:p>
            <a:pPr marL="0" indent="0">
              <a:buNone/>
            </a:pPr>
            <a:r>
              <a:rPr lang="en-US" sz="1100" b="1" dirty="0">
                <a:solidFill>
                  <a:srgbClr val="028090"/>
                </a:solidFill>
                <a:latin typeface="Calibri" pitchFamily="34" charset="0"/>
                <a:ea typeface="Calibri" pitchFamily="34" charset="-122"/>
                <a:cs typeface="Calibri" pitchFamily="34" charset="-120"/>
              </a:rPr>
              <a:t>Cases(t) = Cases(0) × Rₑ^(t/Tg)</a:t>
            </a:r>
            <a:r>
              <a:rPr lang="en-US" sz="400" dirty="0">
                <a:solidFill>
                  <a:srgbClr val="000000"/>
                </a:solidFill>
                <a:latin typeface="Calibri" pitchFamily="34" charset="0"/>
                <a:ea typeface="Calibri" pitchFamily="34" charset="-122"/>
                <a:cs typeface="Calibri" pitchFamily="34" charset="-120"/>
              </a:rPr>
              <a:t>
</a:t>
            </a:r>
            <a:endParaRPr lang="en-US" sz="1100" dirty="0"/>
          </a:p>
          <a:p>
            <a:pPr marL="0" indent="0">
              <a:buNone/>
            </a:pPr>
            <a:r>
              <a:rPr lang="en-US" sz="900" b="1" dirty="0">
                <a:solidFill>
                  <a:srgbClr val="1A1A1A"/>
                </a:solidFill>
                <a:latin typeface="Calibri" pitchFamily="34" charset="0"/>
                <a:ea typeface="Calibri" pitchFamily="34" charset="-122"/>
                <a:cs typeface="Calibri" pitchFamily="34" charset="-120"/>
              </a:rPr>
              <a:t>Definition:</a:t>
            </a:r>
            <a:r>
              <a:rPr lang="en-US" sz="900" dirty="0">
                <a:solidFill>
                  <a:srgbClr val="333333"/>
                </a:solidFill>
                <a:latin typeface="Calibri" pitchFamily="34" charset="0"/>
                <a:ea typeface="Calibri" pitchFamily="34" charset="-122"/>
                <a:cs typeface="Calibri" pitchFamily="34" charset="-120"/>
              </a:rPr>
              <a:t> Projection of epidemic trajectory using Rₑ and generation time (Tg) to estimate future case counts and peak timing.</a:t>
            </a:r>
            <a:r>
              <a:rPr lang="en-US" sz="300" dirty="0">
                <a:solidFill>
                  <a:srgbClr val="000000"/>
                </a:solidFill>
                <a:latin typeface="Calibri" pitchFamily="34" charset="0"/>
                <a:ea typeface="Calibri" pitchFamily="34" charset="-122"/>
                <a:cs typeface="Calibri" pitchFamily="34" charset="-120"/>
              </a:rPr>
              <a:t>
</a:t>
            </a:r>
            <a:endParaRPr lang="en-US" sz="1100" dirty="0"/>
          </a:p>
          <a:p>
            <a:pPr marL="0" indent="0">
              <a:buNone/>
            </a:pPr>
            <a:r>
              <a:rPr lang="en-US" sz="900" b="1" dirty="0">
                <a:solidFill>
                  <a:srgbClr val="1A1A1A"/>
                </a:solidFill>
                <a:latin typeface="Calibri" pitchFamily="34" charset="0"/>
                <a:ea typeface="Calibri" pitchFamily="34" charset="-122"/>
                <a:cs typeface="Calibri" pitchFamily="34" charset="-120"/>
              </a:rPr>
              <a:t>Doubling time:</a:t>
            </a:r>
            <a:r>
              <a:rPr lang="en-US" sz="900" dirty="0">
                <a:solidFill>
                  <a:srgbClr val="333333"/>
                </a:solidFill>
                <a:latin typeface="Calibri" pitchFamily="34" charset="0"/>
                <a:ea typeface="Calibri" pitchFamily="34" charset="-122"/>
                <a:cs typeface="Calibri" pitchFamily="34" charset="-120"/>
              </a:rPr>
              <a:t> = Tg × ln(2) / ln(Rₑ)</a:t>
            </a:r>
            <a:r>
              <a:rPr lang="en-US" sz="300" dirty="0">
                <a:solidFill>
                  <a:srgbClr val="000000"/>
                </a:solidFill>
                <a:latin typeface="Calibri" pitchFamily="34" charset="0"/>
                <a:ea typeface="Calibri" pitchFamily="34" charset="-122"/>
                <a:cs typeface="Calibri" pitchFamily="34" charset="-120"/>
              </a:rPr>
              <a:t>
</a:t>
            </a:r>
            <a:endParaRPr lang="en-US" sz="1100" dirty="0"/>
          </a:p>
          <a:p>
            <a:pPr marL="0" indent="0">
              <a:buNone/>
            </a:pPr>
            <a:r>
              <a:rPr lang="en-US" sz="900" b="1" dirty="0">
                <a:solidFill>
                  <a:srgbClr val="1A1A1A"/>
                </a:solidFill>
                <a:latin typeface="Calibri" pitchFamily="34" charset="0"/>
                <a:ea typeface="Calibri" pitchFamily="34" charset="-122"/>
                <a:cs typeface="Calibri" pitchFamily="34" charset="-120"/>
              </a:rPr>
              <a:t>Key inputs:</a:t>
            </a:r>
            <a:r>
              <a:rPr lang="en-US" sz="900" dirty="0">
                <a:solidFill>
                  <a:srgbClr val="333333"/>
                </a:solidFill>
                <a:latin typeface="Calibri" pitchFamily="34" charset="0"/>
                <a:ea typeface="Calibri" pitchFamily="34" charset="-122"/>
                <a:cs typeface="Calibri" pitchFamily="34" charset="-120"/>
              </a:rPr>
              <a:t> Current Rₑ, generation time, current case count, susceptible population size</a:t>
            </a:r>
            <a:r>
              <a:rPr lang="en-US" sz="300" dirty="0">
                <a:solidFill>
                  <a:srgbClr val="000000"/>
                </a:solidFill>
                <a:latin typeface="Calibri" pitchFamily="34" charset="0"/>
                <a:ea typeface="Calibri" pitchFamily="34" charset="-122"/>
                <a:cs typeface="Calibri" pitchFamily="34" charset="-120"/>
              </a:rPr>
              <a:t>
</a:t>
            </a:r>
            <a:endParaRPr lang="en-US" sz="1100" dirty="0"/>
          </a:p>
          <a:p>
            <a:pPr marL="0" indent="0">
              <a:buNone/>
            </a:pPr>
            <a:r>
              <a:rPr lang="en-US" sz="900" b="1" dirty="0">
                <a:solidFill>
                  <a:srgbClr val="1A1A1A"/>
                </a:solidFill>
                <a:latin typeface="Calibri" pitchFamily="34" charset="0"/>
                <a:ea typeface="Calibri" pitchFamily="34" charset="-122"/>
                <a:cs typeface="Calibri" pitchFamily="34" charset="-120"/>
              </a:rPr>
              <a:t>Cross-jurisdiction value:</a:t>
            </a:r>
            <a:r>
              <a:rPr lang="en-US" sz="900" dirty="0">
                <a:solidFill>
                  <a:srgbClr val="333333"/>
                </a:solidFill>
                <a:latin typeface="Calibri" pitchFamily="34" charset="0"/>
                <a:ea typeface="Calibri" pitchFamily="34" charset="-122"/>
                <a:cs typeface="Calibri" pitchFamily="34" charset="-120"/>
              </a:rPr>
              <a:t> Forecasts reveal when regional coordination becomes necessary — outbreaks don't respect borders.</a:t>
            </a:r>
            <a:endParaRPr lang="en-US" sz="1100" dirty="0"/>
          </a:p>
        </p:txBody>
      </p:sp>
      <p:sp>
        <p:nvSpPr>
          <p:cNvPr id="24" name="Shape 22"/>
          <p:cNvSpPr/>
          <p:nvPr/>
        </p:nvSpPr>
        <p:spPr>
          <a:xfrm>
            <a:off x="0" y="4882896"/>
            <a:ext cx="9144000" cy="265176"/>
          </a:xfrm>
          <a:prstGeom prst="rect">
            <a:avLst/>
          </a:prstGeom>
          <a:solidFill>
            <a:srgbClr val="028090"/>
          </a:solidFill>
          <a:ln w="12700">
            <a:solidFill>
              <a:srgbClr val="028090"/>
            </a:solidFill>
            <a:prstDash val="solid"/>
          </a:ln>
        </p:spPr>
        <p:txBody>
          <a:bodyPr/>
          <a:lstStyle/>
          <a:p>
            <a:endParaRPr lang="en-US"/>
          </a:p>
        </p:txBody>
      </p:sp>
      <p:sp>
        <p:nvSpPr>
          <p:cNvPr id="25" name="Text 23"/>
          <p:cNvSpPr/>
          <p:nvPr/>
        </p:nvSpPr>
        <p:spPr>
          <a:xfrm>
            <a:off x="182880" y="4892040"/>
            <a:ext cx="8778240" cy="246888"/>
          </a:xfrm>
          <a:prstGeom prst="rect">
            <a:avLst/>
          </a:prstGeom>
          <a:noFill/>
          <a:ln/>
        </p:spPr>
        <p:txBody>
          <a:bodyPr wrap="square" rtlCol="0" anchor="ctr"/>
          <a:lstStyle/>
          <a:p>
            <a:pPr marL="0" indent="0" algn="ctr">
              <a:buNone/>
            </a:pPr>
            <a:r>
              <a:rPr lang="en-US" sz="900" i="1" dirty="0">
                <a:solidFill>
                  <a:srgbClr val="FFFFFF"/>
                </a:solidFill>
                <a:latin typeface="Calibri" pitchFamily="34" charset="0"/>
                <a:ea typeface="Calibri" pitchFamily="34" charset="-122"/>
                <a:cs typeface="Calibri" pitchFamily="34" charset="-120"/>
              </a:rPr>
              <a:t>⚠  Key Takeaway: High R₀ diseases like measles demand cross-jurisdiction coordination. When Rₑ &gt; 1 in any connected community, no single jurisdiction can contain spread alone.</a:t>
            </a:r>
            <a:endParaRPr lang="en-US" sz="9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1B2A4A"/>
          </a:solidFill>
          <a:ln/>
        </p:spPr>
        <p:txBody>
          <a:bodyPr/>
          <a:lstStyle/>
          <a:p>
            <a:endParaRPr lang="en-US"/>
          </a:p>
        </p:txBody>
      </p:sp>
      <p:sp>
        <p:nvSpPr>
          <p:cNvPr id="3" name="Text 1"/>
          <p:cNvSpPr/>
          <p:nvPr/>
        </p:nvSpPr>
        <p:spPr>
          <a:xfrm>
            <a:off x="548640" y="91440"/>
            <a:ext cx="8046720" cy="640080"/>
          </a:xfrm>
          <a:prstGeom prst="rect">
            <a:avLst/>
          </a:prstGeom>
          <a:noFill/>
          <a:ln/>
        </p:spPr>
        <p:txBody>
          <a:bodyPr wrap="square" lIns="0" tIns="0" rIns="0" bIns="0" rtlCol="0" anchor="ctr"/>
          <a:lstStyle/>
          <a:p>
            <a:pPr marL="0" indent="0">
              <a:buNone/>
            </a:pPr>
            <a:r>
              <a:rPr lang="en-US" sz="2400" b="1" dirty="0">
                <a:solidFill>
                  <a:srgbClr val="FFFFFF"/>
                </a:solidFill>
                <a:latin typeface="Georgia" pitchFamily="34" charset="0"/>
                <a:ea typeface="Georgia" pitchFamily="34" charset="-122"/>
                <a:cs typeface="Georgia" pitchFamily="34" charset="-120"/>
              </a:rPr>
              <a:t>What is R₀ (R-Naught)?</a:t>
            </a:r>
            <a:endParaRPr lang="en-US" sz="2400" dirty="0"/>
          </a:p>
        </p:txBody>
      </p:sp>
      <p:sp>
        <p:nvSpPr>
          <p:cNvPr id="4" name="Text 2"/>
          <p:cNvSpPr/>
          <p:nvPr/>
        </p:nvSpPr>
        <p:spPr>
          <a:xfrm>
            <a:off x="548640" y="1051560"/>
            <a:ext cx="8046720" cy="640080"/>
          </a:xfrm>
          <a:prstGeom prst="rect">
            <a:avLst/>
          </a:prstGeom>
          <a:noFill/>
          <a:ln/>
        </p:spPr>
        <p:txBody>
          <a:bodyPr wrap="square" rtlCol="0" anchor="ctr"/>
          <a:lstStyle/>
          <a:p>
            <a:pPr marL="0" indent="0">
              <a:buNone/>
            </a:pPr>
            <a:r>
              <a:rPr lang="en-US" sz="1500" i="1" dirty="0">
                <a:solidFill>
                  <a:srgbClr val="374151"/>
                </a:solidFill>
                <a:latin typeface="Calibri" pitchFamily="34" charset="0"/>
                <a:ea typeface="Calibri" pitchFamily="34" charset="-122"/>
                <a:cs typeface="Calibri" pitchFamily="34" charset="-120"/>
              </a:rPr>
              <a:t>The average number of new infections produced by a single infected person in a fully susceptible population.</a:t>
            </a:r>
            <a:endParaRPr lang="en-US" sz="1500" dirty="0"/>
          </a:p>
        </p:txBody>
      </p:sp>
      <p:sp>
        <p:nvSpPr>
          <p:cNvPr id="5" name="Shape 3"/>
          <p:cNvSpPr/>
          <p:nvPr/>
        </p:nvSpPr>
        <p:spPr>
          <a:xfrm>
            <a:off x="1371600" y="1828800"/>
            <a:ext cx="6400800" cy="1097280"/>
          </a:xfrm>
          <a:prstGeom prst="rect">
            <a:avLst/>
          </a:prstGeom>
          <a:solidFill>
            <a:srgbClr val="FFFFFF"/>
          </a:solidFill>
          <a:ln/>
          <a:effectLst>
            <a:outerShdw blurRad="76200" dist="25400" dir="8100000" algn="bl" rotWithShape="0">
              <a:srgbClr val="000000">
                <a:alpha val="12000"/>
              </a:srgbClr>
            </a:outerShdw>
          </a:effectLst>
        </p:spPr>
        <p:txBody>
          <a:bodyPr/>
          <a:lstStyle/>
          <a:p>
            <a:endParaRPr lang="en-US"/>
          </a:p>
        </p:txBody>
      </p:sp>
      <p:sp>
        <p:nvSpPr>
          <p:cNvPr id="6" name="Text 4"/>
          <p:cNvSpPr/>
          <p:nvPr/>
        </p:nvSpPr>
        <p:spPr>
          <a:xfrm>
            <a:off x="1371600" y="1874520"/>
            <a:ext cx="6400800" cy="594360"/>
          </a:xfrm>
          <a:prstGeom prst="rect">
            <a:avLst/>
          </a:prstGeom>
          <a:noFill/>
          <a:ln/>
        </p:spPr>
        <p:txBody>
          <a:bodyPr wrap="square" lIns="0" tIns="0" rIns="0" bIns="0" rtlCol="0" anchor="ctr"/>
          <a:lstStyle/>
          <a:p>
            <a:pPr marL="0" indent="0" algn="ctr">
              <a:buNone/>
            </a:pPr>
            <a:r>
              <a:rPr lang="en-US" sz="3000" b="1" dirty="0">
                <a:solidFill>
                  <a:srgbClr val="0D7377"/>
                </a:solidFill>
                <a:latin typeface="Georgia" pitchFamily="34" charset="0"/>
                <a:ea typeface="Georgia" pitchFamily="34" charset="-122"/>
                <a:cs typeface="Georgia" pitchFamily="34" charset="-120"/>
              </a:rPr>
              <a:t>R₀  =  β  ×  c  ×  d</a:t>
            </a:r>
            <a:endParaRPr lang="en-US" sz="3000" dirty="0"/>
          </a:p>
        </p:txBody>
      </p:sp>
      <p:sp>
        <p:nvSpPr>
          <p:cNvPr id="7" name="Text 5"/>
          <p:cNvSpPr/>
          <p:nvPr/>
        </p:nvSpPr>
        <p:spPr>
          <a:xfrm>
            <a:off x="1371600" y="2468880"/>
            <a:ext cx="6400800" cy="411480"/>
          </a:xfrm>
          <a:prstGeom prst="rect">
            <a:avLst/>
          </a:prstGeom>
          <a:noFill/>
          <a:ln/>
        </p:spPr>
        <p:txBody>
          <a:bodyPr wrap="square" lIns="0" tIns="0" rIns="0" bIns="0" rtlCol="0" anchor="ctr"/>
          <a:lstStyle/>
          <a:p>
            <a:pPr marL="0" indent="0" algn="ctr">
              <a:buNone/>
            </a:pPr>
            <a:r>
              <a:rPr lang="en-US" sz="1200" dirty="0">
                <a:solidFill>
                  <a:srgbClr val="8B95A5"/>
                </a:solidFill>
                <a:latin typeface="Calibri" pitchFamily="34" charset="0"/>
                <a:ea typeface="Calibri" pitchFamily="34" charset="-122"/>
                <a:cs typeface="Calibri" pitchFamily="34" charset="-120"/>
              </a:rPr>
              <a:t>Transmission Probability  ×  Contact Rate  ×  Duration of Infectiousness</a:t>
            </a:r>
            <a:endParaRPr lang="en-US" sz="1200" dirty="0"/>
          </a:p>
        </p:txBody>
      </p:sp>
      <p:sp>
        <p:nvSpPr>
          <p:cNvPr id="8" name="Shape 6"/>
          <p:cNvSpPr/>
          <p:nvPr/>
        </p:nvSpPr>
        <p:spPr>
          <a:xfrm>
            <a:off x="548640" y="3200400"/>
            <a:ext cx="2560320" cy="1645920"/>
          </a:xfrm>
          <a:prstGeom prst="rect">
            <a:avLst/>
          </a:prstGeom>
          <a:solidFill>
            <a:srgbClr val="0D7377"/>
          </a:solidFill>
          <a:ln/>
          <a:effectLst>
            <a:outerShdw blurRad="50800" dist="12700" dir="8100000" algn="bl" rotWithShape="0">
              <a:srgbClr val="000000">
                <a:alpha val="10000"/>
              </a:srgbClr>
            </a:outerShdw>
          </a:effectLst>
        </p:spPr>
        <p:txBody>
          <a:bodyPr/>
          <a:lstStyle/>
          <a:p>
            <a:endParaRPr lang="en-US"/>
          </a:p>
        </p:txBody>
      </p:sp>
      <p:sp>
        <p:nvSpPr>
          <p:cNvPr id="9" name="Text 7"/>
          <p:cNvSpPr/>
          <p:nvPr/>
        </p:nvSpPr>
        <p:spPr>
          <a:xfrm>
            <a:off x="685800" y="3291840"/>
            <a:ext cx="2286000" cy="640080"/>
          </a:xfrm>
          <a:prstGeom prst="rect">
            <a:avLst/>
          </a:prstGeom>
          <a:noFill/>
          <a:ln/>
        </p:spPr>
        <p:txBody>
          <a:bodyPr wrap="square" rtlCol="0" anchor="ctr"/>
          <a:lstStyle/>
          <a:p>
            <a:pPr marL="0" indent="0">
              <a:lnSpc>
                <a:spcPct val="110000"/>
              </a:lnSpc>
              <a:buNone/>
            </a:pPr>
            <a:r>
              <a:rPr lang="en-US" sz="1400" b="1" dirty="0">
                <a:solidFill>
                  <a:srgbClr val="FFFFFF"/>
                </a:solidFill>
                <a:latin typeface="Georgia" pitchFamily="34" charset="0"/>
                <a:ea typeface="Georgia" pitchFamily="34" charset="-122"/>
                <a:cs typeface="Georgia" pitchFamily="34" charset="-120"/>
              </a:rPr>
              <a:t>β – Transmission</a:t>
            </a:r>
            <a:endParaRPr lang="en-US" sz="1400" dirty="0"/>
          </a:p>
          <a:p>
            <a:pPr marL="0" indent="0">
              <a:lnSpc>
                <a:spcPct val="110000"/>
              </a:lnSpc>
              <a:buNone/>
            </a:pPr>
            <a:r>
              <a:rPr lang="en-US" sz="1400" b="1" dirty="0">
                <a:solidFill>
                  <a:srgbClr val="FFFFFF"/>
                </a:solidFill>
                <a:latin typeface="Georgia" pitchFamily="34" charset="0"/>
                <a:ea typeface="Georgia" pitchFamily="34" charset="-122"/>
                <a:cs typeface="Georgia" pitchFamily="34" charset="-120"/>
              </a:rPr>
              <a:t>Probability</a:t>
            </a:r>
            <a:endParaRPr lang="en-US" sz="1400" dirty="0"/>
          </a:p>
        </p:txBody>
      </p:sp>
      <p:sp>
        <p:nvSpPr>
          <p:cNvPr id="10" name="Text 8"/>
          <p:cNvSpPr/>
          <p:nvPr/>
        </p:nvSpPr>
        <p:spPr>
          <a:xfrm>
            <a:off x="685800" y="3931920"/>
            <a:ext cx="2286000" cy="777240"/>
          </a:xfrm>
          <a:prstGeom prst="rect">
            <a:avLst/>
          </a:prstGeom>
          <a:noFill/>
          <a:ln/>
        </p:spPr>
        <p:txBody>
          <a:bodyPr wrap="square" rtlCol="0" anchor="ctr"/>
          <a:lstStyle/>
          <a:p>
            <a:pPr marL="0" indent="0">
              <a:buNone/>
            </a:pPr>
            <a:r>
              <a:rPr lang="en-US" sz="1100" dirty="0">
                <a:solidFill>
                  <a:srgbClr val="D0D8E8"/>
                </a:solidFill>
                <a:latin typeface="Calibri" pitchFamily="34" charset="0"/>
                <a:ea typeface="Calibri" pitchFamily="34" charset="-122"/>
                <a:cs typeface="Calibri" pitchFamily="34" charset="-120"/>
              </a:rPr>
              <a:t>How easily does the pathogen spread per contact?</a:t>
            </a:r>
            <a:endParaRPr lang="en-US" sz="1100" dirty="0"/>
          </a:p>
        </p:txBody>
      </p:sp>
      <p:sp>
        <p:nvSpPr>
          <p:cNvPr id="11" name="Shape 9"/>
          <p:cNvSpPr/>
          <p:nvPr/>
        </p:nvSpPr>
        <p:spPr>
          <a:xfrm>
            <a:off x="3383280" y="3200400"/>
            <a:ext cx="2560320" cy="1645920"/>
          </a:xfrm>
          <a:prstGeom prst="rect">
            <a:avLst/>
          </a:prstGeom>
          <a:solidFill>
            <a:srgbClr val="2C3E6B"/>
          </a:solidFill>
          <a:ln/>
          <a:effectLst>
            <a:outerShdw blurRad="50800" dist="12700" dir="8100000" algn="bl" rotWithShape="0">
              <a:srgbClr val="000000">
                <a:alpha val="10000"/>
              </a:srgbClr>
            </a:outerShdw>
          </a:effectLst>
        </p:spPr>
        <p:txBody>
          <a:bodyPr/>
          <a:lstStyle/>
          <a:p>
            <a:endParaRPr lang="en-US"/>
          </a:p>
        </p:txBody>
      </p:sp>
      <p:sp>
        <p:nvSpPr>
          <p:cNvPr id="12" name="Text 10"/>
          <p:cNvSpPr/>
          <p:nvPr/>
        </p:nvSpPr>
        <p:spPr>
          <a:xfrm>
            <a:off x="3520440" y="3291840"/>
            <a:ext cx="2286000" cy="640080"/>
          </a:xfrm>
          <a:prstGeom prst="rect">
            <a:avLst/>
          </a:prstGeom>
          <a:noFill/>
          <a:ln/>
        </p:spPr>
        <p:txBody>
          <a:bodyPr wrap="square" rtlCol="0" anchor="ctr"/>
          <a:lstStyle/>
          <a:p>
            <a:pPr marL="0" indent="0">
              <a:lnSpc>
                <a:spcPct val="110000"/>
              </a:lnSpc>
              <a:buNone/>
            </a:pPr>
            <a:r>
              <a:rPr lang="en-US" sz="1400" b="1" dirty="0">
                <a:solidFill>
                  <a:srgbClr val="FFFFFF"/>
                </a:solidFill>
                <a:latin typeface="Georgia" pitchFamily="34" charset="0"/>
                <a:ea typeface="Georgia" pitchFamily="34" charset="-122"/>
                <a:cs typeface="Georgia" pitchFamily="34" charset="-120"/>
              </a:rPr>
              <a:t>c – Contact</a:t>
            </a:r>
            <a:endParaRPr lang="en-US" sz="1400" dirty="0"/>
          </a:p>
          <a:p>
            <a:pPr marL="0" indent="0">
              <a:lnSpc>
                <a:spcPct val="110000"/>
              </a:lnSpc>
              <a:buNone/>
            </a:pPr>
            <a:r>
              <a:rPr lang="en-US" sz="1400" b="1" dirty="0">
                <a:solidFill>
                  <a:srgbClr val="FFFFFF"/>
                </a:solidFill>
                <a:latin typeface="Georgia" pitchFamily="34" charset="0"/>
                <a:ea typeface="Georgia" pitchFamily="34" charset="-122"/>
                <a:cs typeface="Georgia" pitchFamily="34" charset="-120"/>
              </a:rPr>
              <a:t>Rate</a:t>
            </a:r>
            <a:endParaRPr lang="en-US" sz="1400" dirty="0"/>
          </a:p>
        </p:txBody>
      </p:sp>
      <p:sp>
        <p:nvSpPr>
          <p:cNvPr id="13" name="Text 11"/>
          <p:cNvSpPr/>
          <p:nvPr/>
        </p:nvSpPr>
        <p:spPr>
          <a:xfrm>
            <a:off x="3520440" y="3931920"/>
            <a:ext cx="2286000" cy="777240"/>
          </a:xfrm>
          <a:prstGeom prst="rect">
            <a:avLst/>
          </a:prstGeom>
          <a:noFill/>
          <a:ln/>
        </p:spPr>
        <p:txBody>
          <a:bodyPr wrap="square" rtlCol="0" anchor="ctr"/>
          <a:lstStyle/>
          <a:p>
            <a:pPr marL="0" indent="0">
              <a:buNone/>
            </a:pPr>
            <a:r>
              <a:rPr lang="en-US" sz="1100" dirty="0">
                <a:solidFill>
                  <a:srgbClr val="D0D8E8"/>
                </a:solidFill>
                <a:latin typeface="Calibri" pitchFamily="34" charset="0"/>
                <a:ea typeface="Calibri" pitchFamily="34" charset="-122"/>
                <a:cs typeface="Calibri" pitchFamily="34" charset="-120"/>
              </a:rPr>
              <a:t>How many people does an infected person interact with daily?</a:t>
            </a:r>
            <a:endParaRPr lang="en-US" sz="1100" dirty="0"/>
          </a:p>
        </p:txBody>
      </p:sp>
      <p:sp>
        <p:nvSpPr>
          <p:cNvPr id="14" name="Shape 12"/>
          <p:cNvSpPr/>
          <p:nvPr/>
        </p:nvSpPr>
        <p:spPr>
          <a:xfrm>
            <a:off x="6217920" y="3200400"/>
            <a:ext cx="2560320" cy="1645920"/>
          </a:xfrm>
          <a:prstGeom prst="rect">
            <a:avLst/>
          </a:prstGeom>
          <a:solidFill>
            <a:srgbClr val="1B2A4A"/>
          </a:solidFill>
          <a:ln/>
          <a:effectLst>
            <a:outerShdw blurRad="50800" dist="12700" dir="8100000" algn="bl" rotWithShape="0">
              <a:srgbClr val="000000">
                <a:alpha val="10000"/>
              </a:srgbClr>
            </a:outerShdw>
          </a:effectLst>
        </p:spPr>
        <p:txBody>
          <a:bodyPr/>
          <a:lstStyle/>
          <a:p>
            <a:endParaRPr lang="en-US"/>
          </a:p>
        </p:txBody>
      </p:sp>
      <p:sp>
        <p:nvSpPr>
          <p:cNvPr id="15" name="Text 13"/>
          <p:cNvSpPr/>
          <p:nvPr/>
        </p:nvSpPr>
        <p:spPr>
          <a:xfrm>
            <a:off x="6355080" y="3291840"/>
            <a:ext cx="2286000" cy="640080"/>
          </a:xfrm>
          <a:prstGeom prst="rect">
            <a:avLst/>
          </a:prstGeom>
          <a:noFill/>
          <a:ln/>
        </p:spPr>
        <p:txBody>
          <a:bodyPr wrap="square" rtlCol="0" anchor="ctr"/>
          <a:lstStyle/>
          <a:p>
            <a:pPr marL="0" indent="0">
              <a:lnSpc>
                <a:spcPct val="110000"/>
              </a:lnSpc>
              <a:buNone/>
            </a:pPr>
            <a:r>
              <a:rPr lang="en-US" sz="1400" b="1" dirty="0">
                <a:solidFill>
                  <a:srgbClr val="FFFFFF"/>
                </a:solidFill>
                <a:latin typeface="Georgia" pitchFamily="34" charset="0"/>
                <a:ea typeface="Georgia" pitchFamily="34" charset="-122"/>
                <a:cs typeface="Georgia" pitchFamily="34" charset="-120"/>
              </a:rPr>
              <a:t>d – Duration of</a:t>
            </a:r>
            <a:endParaRPr lang="en-US" sz="1400" dirty="0"/>
          </a:p>
          <a:p>
            <a:pPr marL="0" indent="0">
              <a:lnSpc>
                <a:spcPct val="110000"/>
              </a:lnSpc>
              <a:buNone/>
            </a:pPr>
            <a:r>
              <a:rPr lang="en-US" sz="1400" b="1" dirty="0">
                <a:solidFill>
                  <a:srgbClr val="FFFFFF"/>
                </a:solidFill>
                <a:latin typeface="Georgia" pitchFamily="34" charset="0"/>
                <a:ea typeface="Georgia" pitchFamily="34" charset="-122"/>
                <a:cs typeface="Georgia" pitchFamily="34" charset="-120"/>
              </a:rPr>
              <a:t>Infectiousness</a:t>
            </a:r>
            <a:endParaRPr lang="en-US" sz="1400" dirty="0"/>
          </a:p>
        </p:txBody>
      </p:sp>
      <p:sp>
        <p:nvSpPr>
          <p:cNvPr id="16" name="Text 14"/>
          <p:cNvSpPr/>
          <p:nvPr/>
        </p:nvSpPr>
        <p:spPr>
          <a:xfrm>
            <a:off x="6355080" y="3931920"/>
            <a:ext cx="2286000" cy="777240"/>
          </a:xfrm>
          <a:prstGeom prst="rect">
            <a:avLst/>
          </a:prstGeom>
          <a:noFill/>
          <a:ln/>
        </p:spPr>
        <p:txBody>
          <a:bodyPr wrap="square" rtlCol="0" anchor="ctr"/>
          <a:lstStyle/>
          <a:p>
            <a:pPr marL="0" indent="0">
              <a:buNone/>
            </a:pPr>
            <a:r>
              <a:rPr lang="en-US" sz="1100" dirty="0">
                <a:solidFill>
                  <a:srgbClr val="D0D8E8"/>
                </a:solidFill>
                <a:latin typeface="Calibri" pitchFamily="34" charset="0"/>
                <a:ea typeface="Calibri" pitchFamily="34" charset="-122"/>
                <a:cs typeface="Calibri" pitchFamily="34" charset="-120"/>
              </a:rPr>
              <a:t>How long can an infected person transmit the disease?</a:t>
            </a:r>
            <a:endParaRPr lang="en-US" sz="11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1B2A4A"/>
          </a:solidFill>
          <a:ln/>
        </p:spPr>
        <p:txBody>
          <a:bodyPr/>
          <a:lstStyle/>
          <a:p>
            <a:endParaRPr lang="en-US"/>
          </a:p>
        </p:txBody>
      </p:sp>
      <p:sp>
        <p:nvSpPr>
          <p:cNvPr id="3" name="Text 1"/>
          <p:cNvSpPr/>
          <p:nvPr/>
        </p:nvSpPr>
        <p:spPr>
          <a:xfrm>
            <a:off x="548640" y="91440"/>
            <a:ext cx="8046720" cy="640080"/>
          </a:xfrm>
          <a:prstGeom prst="rect">
            <a:avLst/>
          </a:prstGeom>
          <a:noFill/>
          <a:ln/>
        </p:spPr>
        <p:txBody>
          <a:bodyPr wrap="square" lIns="0" tIns="0" rIns="0" bIns="0" rtlCol="0" anchor="ctr"/>
          <a:lstStyle/>
          <a:p>
            <a:pPr marL="0" indent="0">
              <a:buNone/>
            </a:pPr>
            <a:r>
              <a:rPr lang="en-US" sz="2400" b="1" dirty="0">
                <a:solidFill>
                  <a:srgbClr val="FFFFFF"/>
                </a:solidFill>
                <a:latin typeface="Georgia" pitchFamily="34" charset="0"/>
                <a:ea typeface="Georgia" pitchFamily="34" charset="-122"/>
                <a:cs typeface="Georgia" pitchFamily="34" charset="-120"/>
              </a:rPr>
              <a:t>From R₀ to R-Effective: What Really Matters</a:t>
            </a:r>
            <a:endParaRPr lang="en-US" sz="2400" dirty="0"/>
          </a:p>
        </p:txBody>
      </p:sp>
      <p:sp>
        <p:nvSpPr>
          <p:cNvPr id="4" name="Shape 2"/>
          <p:cNvSpPr/>
          <p:nvPr/>
        </p:nvSpPr>
        <p:spPr>
          <a:xfrm>
            <a:off x="1097280" y="1097280"/>
            <a:ext cx="6949440" cy="914400"/>
          </a:xfrm>
          <a:prstGeom prst="rect">
            <a:avLst/>
          </a:prstGeom>
          <a:solidFill>
            <a:srgbClr val="FFFFFF"/>
          </a:solidFill>
          <a:ln/>
          <a:effectLst>
            <a:outerShdw blurRad="76200" dist="25400" dir="8100000" algn="bl" rotWithShape="0">
              <a:srgbClr val="000000">
                <a:alpha val="12000"/>
              </a:srgbClr>
            </a:outerShdw>
          </a:effectLst>
        </p:spPr>
        <p:txBody>
          <a:bodyPr/>
          <a:lstStyle/>
          <a:p>
            <a:endParaRPr lang="en-US"/>
          </a:p>
        </p:txBody>
      </p:sp>
      <p:sp>
        <p:nvSpPr>
          <p:cNvPr id="5" name="Text 3"/>
          <p:cNvSpPr/>
          <p:nvPr/>
        </p:nvSpPr>
        <p:spPr>
          <a:xfrm>
            <a:off x="1097280" y="1097280"/>
            <a:ext cx="6949440" cy="914400"/>
          </a:xfrm>
          <a:prstGeom prst="rect">
            <a:avLst/>
          </a:prstGeom>
          <a:noFill/>
          <a:ln/>
        </p:spPr>
        <p:txBody>
          <a:bodyPr wrap="square" rtlCol="0" anchor="ctr"/>
          <a:lstStyle/>
          <a:p>
            <a:pPr marL="0" indent="0" algn="ctr">
              <a:buNone/>
            </a:pPr>
            <a:r>
              <a:rPr lang="en-US" sz="2000" b="1" dirty="0">
                <a:solidFill>
                  <a:srgbClr val="0D7377"/>
                </a:solidFill>
                <a:latin typeface="Georgia" pitchFamily="34" charset="0"/>
                <a:ea typeface="Georgia" pitchFamily="34" charset="-122"/>
                <a:cs typeface="Georgia" pitchFamily="34" charset="-120"/>
              </a:rPr>
              <a:t>R-effective  =  R₀  ×  S     (where S = proportion still susceptible)</a:t>
            </a:r>
            <a:endParaRPr lang="en-US" sz="2000" dirty="0"/>
          </a:p>
        </p:txBody>
      </p:sp>
      <p:sp>
        <p:nvSpPr>
          <p:cNvPr id="6" name="Text 4"/>
          <p:cNvSpPr/>
          <p:nvPr/>
        </p:nvSpPr>
        <p:spPr>
          <a:xfrm>
            <a:off x="548640" y="2240280"/>
            <a:ext cx="8046720" cy="594360"/>
          </a:xfrm>
          <a:prstGeom prst="rect">
            <a:avLst/>
          </a:prstGeom>
          <a:noFill/>
          <a:ln/>
        </p:spPr>
        <p:txBody>
          <a:bodyPr wrap="square" rtlCol="0" anchor="ctr"/>
          <a:lstStyle/>
          <a:p>
            <a:pPr marL="0" indent="0">
              <a:buNone/>
            </a:pPr>
            <a:r>
              <a:rPr lang="en-US" sz="1300" dirty="0">
                <a:solidFill>
                  <a:srgbClr val="374151"/>
                </a:solidFill>
                <a:latin typeface="Calibri" pitchFamily="34" charset="0"/>
                <a:ea typeface="Calibri" pitchFamily="34" charset="-122"/>
                <a:cs typeface="Calibri" pitchFamily="34" charset="-120"/>
              </a:rPr>
              <a:t>R₀ is the theoretical maximum. R-effective is what actually happens in your community — accounting for immunity, vaccination, and interventions already in place. Can be used in forecasting and planning.</a:t>
            </a:r>
            <a:endParaRPr lang="en-US" sz="1300" dirty="0"/>
          </a:p>
        </p:txBody>
      </p:sp>
      <p:sp>
        <p:nvSpPr>
          <p:cNvPr id="7" name="Shape 5"/>
          <p:cNvSpPr/>
          <p:nvPr/>
        </p:nvSpPr>
        <p:spPr>
          <a:xfrm>
            <a:off x="548640" y="3063240"/>
            <a:ext cx="8046720" cy="594360"/>
          </a:xfrm>
          <a:prstGeom prst="rect">
            <a:avLst/>
          </a:prstGeom>
          <a:solidFill>
            <a:srgbClr val="FFF0F0"/>
          </a:solidFill>
          <a:ln/>
          <a:effectLst>
            <a:outerShdw blurRad="50800" dist="12700" dir="8100000" algn="bl" rotWithShape="0">
              <a:srgbClr val="000000">
                <a:alpha val="10000"/>
              </a:srgbClr>
            </a:outerShdw>
          </a:effectLst>
        </p:spPr>
        <p:txBody>
          <a:bodyPr/>
          <a:lstStyle/>
          <a:p>
            <a:endParaRPr lang="en-US"/>
          </a:p>
        </p:txBody>
      </p:sp>
      <p:sp>
        <p:nvSpPr>
          <p:cNvPr id="8" name="Shape 6"/>
          <p:cNvSpPr/>
          <p:nvPr/>
        </p:nvSpPr>
        <p:spPr>
          <a:xfrm>
            <a:off x="548640" y="3063240"/>
            <a:ext cx="73152" cy="594360"/>
          </a:xfrm>
          <a:prstGeom prst="rect">
            <a:avLst/>
          </a:prstGeom>
          <a:solidFill>
            <a:srgbClr val="E74C3C"/>
          </a:solidFill>
          <a:ln/>
        </p:spPr>
        <p:txBody>
          <a:bodyPr/>
          <a:lstStyle/>
          <a:p>
            <a:endParaRPr lang="en-US"/>
          </a:p>
        </p:txBody>
      </p:sp>
      <p:sp>
        <p:nvSpPr>
          <p:cNvPr id="9" name="Text 7"/>
          <p:cNvSpPr/>
          <p:nvPr/>
        </p:nvSpPr>
        <p:spPr>
          <a:xfrm>
            <a:off x="822960" y="3063240"/>
            <a:ext cx="2011680" cy="594360"/>
          </a:xfrm>
          <a:prstGeom prst="rect">
            <a:avLst/>
          </a:prstGeom>
          <a:noFill/>
          <a:ln/>
        </p:spPr>
        <p:txBody>
          <a:bodyPr wrap="square" lIns="0" tIns="0" rIns="0" bIns="0" rtlCol="0" anchor="ctr"/>
          <a:lstStyle/>
          <a:p>
            <a:pPr marL="0" indent="0">
              <a:buNone/>
            </a:pPr>
            <a:r>
              <a:rPr lang="en-US" sz="1500" b="1" dirty="0">
                <a:solidFill>
                  <a:srgbClr val="E74C3C"/>
                </a:solidFill>
                <a:latin typeface="Georgia" pitchFamily="34" charset="0"/>
                <a:ea typeface="Georgia" pitchFamily="34" charset="-122"/>
                <a:cs typeface="Georgia" pitchFamily="34" charset="-120"/>
              </a:rPr>
              <a:t>R-effective &gt; 1</a:t>
            </a:r>
            <a:endParaRPr lang="en-US" sz="1500" dirty="0"/>
          </a:p>
        </p:txBody>
      </p:sp>
      <p:sp>
        <p:nvSpPr>
          <p:cNvPr id="10" name="Text 8"/>
          <p:cNvSpPr/>
          <p:nvPr/>
        </p:nvSpPr>
        <p:spPr>
          <a:xfrm>
            <a:off x="2834640" y="3063240"/>
            <a:ext cx="1828800" cy="594360"/>
          </a:xfrm>
          <a:prstGeom prst="rect">
            <a:avLst/>
          </a:prstGeom>
          <a:noFill/>
          <a:ln/>
        </p:spPr>
        <p:txBody>
          <a:bodyPr wrap="square" lIns="0" tIns="0" rIns="0" bIns="0" rtlCol="0" anchor="ctr"/>
          <a:lstStyle/>
          <a:p>
            <a:pPr marL="0" indent="0">
              <a:buNone/>
            </a:pPr>
            <a:r>
              <a:rPr lang="en-US" sz="1400" b="1" dirty="0">
                <a:solidFill>
                  <a:srgbClr val="E74C3C"/>
                </a:solidFill>
                <a:latin typeface="Calibri" pitchFamily="34" charset="0"/>
                <a:ea typeface="Calibri" pitchFamily="34" charset="-122"/>
                <a:cs typeface="Calibri" pitchFamily="34" charset="-120"/>
              </a:rPr>
              <a:t>Epidemic GROWS</a:t>
            </a:r>
            <a:endParaRPr lang="en-US" sz="1400" dirty="0"/>
          </a:p>
        </p:txBody>
      </p:sp>
      <p:sp>
        <p:nvSpPr>
          <p:cNvPr id="11" name="Text 9"/>
          <p:cNvSpPr/>
          <p:nvPr/>
        </p:nvSpPr>
        <p:spPr>
          <a:xfrm>
            <a:off x="4663440" y="3063240"/>
            <a:ext cx="3749040" cy="594360"/>
          </a:xfrm>
          <a:prstGeom prst="rect">
            <a:avLst/>
          </a:prstGeom>
          <a:noFill/>
          <a:ln/>
        </p:spPr>
        <p:txBody>
          <a:bodyPr wrap="square" lIns="0" tIns="0" rIns="0" bIns="0" rtlCol="0" anchor="ctr"/>
          <a:lstStyle/>
          <a:p>
            <a:pPr marL="0" indent="0">
              <a:buNone/>
            </a:pPr>
            <a:r>
              <a:rPr lang="en-US" sz="1100" dirty="0">
                <a:solidFill>
                  <a:srgbClr val="374151"/>
                </a:solidFill>
                <a:latin typeface="Calibri" pitchFamily="34" charset="0"/>
                <a:ea typeface="Calibri" pitchFamily="34" charset="-122"/>
                <a:cs typeface="Calibri" pitchFamily="34" charset="-120"/>
              </a:rPr>
              <a:t>Each case generates more than one new case. Urgent intervention needed.</a:t>
            </a:r>
            <a:endParaRPr lang="en-US" sz="1100" dirty="0"/>
          </a:p>
        </p:txBody>
      </p:sp>
      <p:sp>
        <p:nvSpPr>
          <p:cNvPr id="12" name="Shape 10"/>
          <p:cNvSpPr/>
          <p:nvPr/>
        </p:nvSpPr>
        <p:spPr>
          <a:xfrm>
            <a:off x="548640" y="3749040"/>
            <a:ext cx="8046720" cy="594360"/>
          </a:xfrm>
          <a:prstGeom prst="rect">
            <a:avLst/>
          </a:prstGeom>
          <a:solidFill>
            <a:srgbClr val="FFFCF0"/>
          </a:solidFill>
          <a:ln/>
          <a:effectLst>
            <a:outerShdw blurRad="50800" dist="12700" dir="8100000" algn="bl" rotWithShape="0">
              <a:srgbClr val="000000">
                <a:alpha val="10000"/>
              </a:srgbClr>
            </a:outerShdw>
          </a:effectLst>
        </p:spPr>
        <p:txBody>
          <a:bodyPr/>
          <a:lstStyle/>
          <a:p>
            <a:endParaRPr lang="en-US"/>
          </a:p>
        </p:txBody>
      </p:sp>
      <p:sp>
        <p:nvSpPr>
          <p:cNvPr id="13" name="Shape 11"/>
          <p:cNvSpPr/>
          <p:nvPr/>
        </p:nvSpPr>
        <p:spPr>
          <a:xfrm>
            <a:off x="548640" y="3749040"/>
            <a:ext cx="73152" cy="594360"/>
          </a:xfrm>
          <a:prstGeom prst="rect">
            <a:avLst/>
          </a:prstGeom>
          <a:solidFill>
            <a:srgbClr val="D4A017"/>
          </a:solidFill>
          <a:ln/>
        </p:spPr>
        <p:txBody>
          <a:bodyPr/>
          <a:lstStyle/>
          <a:p>
            <a:endParaRPr lang="en-US"/>
          </a:p>
        </p:txBody>
      </p:sp>
      <p:sp>
        <p:nvSpPr>
          <p:cNvPr id="14" name="Text 12"/>
          <p:cNvSpPr/>
          <p:nvPr/>
        </p:nvSpPr>
        <p:spPr>
          <a:xfrm>
            <a:off x="822960" y="3749040"/>
            <a:ext cx="2011680" cy="594360"/>
          </a:xfrm>
          <a:prstGeom prst="rect">
            <a:avLst/>
          </a:prstGeom>
          <a:noFill/>
          <a:ln/>
        </p:spPr>
        <p:txBody>
          <a:bodyPr wrap="square" lIns="0" tIns="0" rIns="0" bIns="0" rtlCol="0" anchor="ctr"/>
          <a:lstStyle/>
          <a:p>
            <a:pPr marL="0" indent="0">
              <a:buNone/>
            </a:pPr>
            <a:r>
              <a:rPr lang="en-US" sz="1500" b="1" dirty="0">
                <a:solidFill>
                  <a:srgbClr val="D4A017"/>
                </a:solidFill>
                <a:latin typeface="Georgia" pitchFamily="34" charset="0"/>
                <a:ea typeface="Georgia" pitchFamily="34" charset="-122"/>
                <a:cs typeface="Georgia" pitchFamily="34" charset="-120"/>
              </a:rPr>
              <a:t>R-effective = 1</a:t>
            </a:r>
            <a:endParaRPr lang="en-US" sz="1500" dirty="0"/>
          </a:p>
        </p:txBody>
      </p:sp>
      <p:sp>
        <p:nvSpPr>
          <p:cNvPr id="15" name="Text 13"/>
          <p:cNvSpPr/>
          <p:nvPr/>
        </p:nvSpPr>
        <p:spPr>
          <a:xfrm>
            <a:off x="2834640" y="3749040"/>
            <a:ext cx="1828800" cy="594360"/>
          </a:xfrm>
          <a:prstGeom prst="rect">
            <a:avLst/>
          </a:prstGeom>
          <a:noFill/>
          <a:ln/>
        </p:spPr>
        <p:txBody>
          <a:bodyPr wrap="square" lIns="0" tIns="0" rIns="0" bIns="0" rtlCol="0" anchor="ctr"/>
          <a:lstStyle/>
          <a:p>
            <a:pPr marL="0" indent="0">
              <a:buNone/>
            </a:pPr>
            <a:r>
              <a:rPr lang="en-US" sz="1400" b="1" dirty="0">
                <a:solidFill>
                  <a:srgbClr val="D4A017"/>
                </a:solidFill>
                <a:latin typeface="Calibri" pitchFamily="34" charset="0"/>
                <a:ea typeface="Calibri" pitchFamily="34" charset="-122"/>
                <a:cs typeface="Calibri" pitchFamily="34" charset="-120"/>
              </a:rPr>
              <a:t>PLATEAU</a:t>
            </a:r>
            <a:endParaRPr lang="en-US" sz="1400" dirty="0"/>
          </a:p>
        </p:txBody>
      </p:sp>
      <p:sp>
        <p:nvSpPr>
          <p:cNvPr id="16" name="Text 14"/>
          <p:cNvSpPr/>
          <p:nvPr/>
        </p:nvSpPr>
        <p:spPr>
          <a:xfrm>
            <a:off x="4663440" y="3749040"/>
            <a:ext cx="3749040" cy="594360"/>
          </a:xfrm>
          <a:prstGeom prst="rect">
            <a:avLst/>
          </a:prstGeom>
          <a:noFill/>
          <a:ln/>
        </p:spPr>
        <p:txBody>
          <a:bodyPr wrap="square" lIns="0" tIns="0" rIns="0" bIns="0" rtlCol="0" anchor="ctr"/>
          <a:lstStyle/>
          <a:p>
            <a:pPr marL="0" indent="0">
              <a:buNone/>
            </a:pPr>
            <a:r>
              <a:rPr lang="en-US" sz="1100" dirty="0">
                <a:solidFill>
                  <a:srgbClr val="374151"/>
                </a:solidFill>
                <a:latin typeface="Calibri" pitchFamily="34" charset="0"/>
                <a:ea typeface="Calibri" pitchFamily="34" charset="-122"/>
                <a:cs typeface="Calibri" pitchFamily="34" charset="-120"/>
              </a:rPr>
              <a:t>Epidemic holds steady. Interventions keeping pace, but not gaining ground.</a:t>
            </a:r>
            <a:endParaRPr lang="en-US" sz="1100" dirty="0"/>
          </a:p>
        </p:txBody>
      </p:sp>
      <p:sp>
        <p:nvSpPr>
          <p:cNvPr id="17" name="Shape 15"/>
          <p:cNvSpPr/>
          <p:nvPr/>
        </p:nvSpPr>
        <p:spPr>
          <a:xfrm>
            <a:off x="548640" y="4434840"/>
            <a:ext cx="8046720" cy="594360"/>
          </a:xfrm>
          <a:prstGeom prst="rect">
            <a:avLst/>
          </a:prstGeom>
          <a:solidFill>
            <a:srgbClr val="F0FFF4"/>
          </a:solidFill>
          <a:ln/>
          <a:effectLst>
            <a:outerShdw blurRad="50800" dist="12700" dir="8100000" algn="bl" rotWithShape="0">
              <a:srgbClr val="000000">
                <a:alpha val="10000"/>
              </a:srgbClr>
            </a:outerShdw>
          </a:effectLst>
        </p:spPr>
        <p:txBody>
          <a:bodyPr/>
          <a:lstStyle/>
          <a:p>
            <a:endParaRPr lang="en-US"/>
          </a:p>
        </p:txBody>
      </p:sp>
      <p:sp>
        <p:nvSpPr>
          <p:cNvPr id="18" name="Shape 16"/>
          <p:cNvSpPr/>
          <p:nvPr/>
        </p:nvSpPr>
        <p:spPr>
          <a:xfrm>
            <a:off x="548640" y="4434840"/>
            <a:ext cx="73152" cy="594360"/>
          </a:xfrm>
          <a:prstGeom prst="rect">
            <a:avLst/>
          </a:prstGeom>
          <a:solidFill>
            <a:srgbClr val="1A7A3A"/>
          </a:solidFill>
          <a:ln/>
        </p:spPr>
        <p:txBody>
          <a:bodyPr/>
          <a:lstStyle/>
          <a:p>
            <a:endParaRPr lang="en-US"/>
          </a:p>
        </p:txBody>
      </p:sp>
      <p:sp>
        <p:nvSpPr>
          <p:cNvPr id="19" name="Text 17"/>
          <p:cNvSpPr/>
          <p:nvPr/>
        </p:nvSpPr>
        <p:spPr>
          <a:xfrm>
            <a:off x="822960" y="4434840"/>
            <a:ext cx="2011680" cy="594360"/>
          </a:xfrm>
          <a:prstGeom prst="rect">
            <a:avLst/>
          </a:prstGeom>
          <a:noFill/>
          <a:ln/>
        </p:spPr>
        <p:txBody>
          <a:bodyPr wrap="square" lIns="0" tIns="0" rIns="0" bIns="0" rtlCol="0" anchor="ctr"/>
          <a:lstStyle/>
          <a:p>
            <a:pPr marL="0" indent="0">
              <a:buNone/>
            </a:pPr>
            <a:r>
              <a:rPr lang="en-US" sz="1500" b="1" dirty="0">
                <a:solidFill>
                  <a:srgbClr val="1A7A3A"/>
                </a:solidFill>
                <a:latin typeface="Georgia" pitchFamily="34" charset="0"/>
                <a:ea typeface="Georgia" pitchFamily="34" charset="-122"/>
                <a:cs typeface="Georgia" pitchFamily="34" charset="-120"/>
              </a:rPr>
              <a:t>R-effective &lt; 1</a:t>
            </a:r>
            <a:endParaRPr lang="en-US" sz="1500" dirty="0"/>
          </a:p>
        </p:txBody>
      </p:sp>
      <p:sp>
        <p:nvSpPr>
          <p:cNvPr id="20" name="Text 18"/>
          <p:cNvSpPr/>
          <p:nvPr/>
        </p:nvSpPr>
        <p:spPr>
          <a:xfrm>
            <a:off x="2834640" y="4434840"/>
            <a:ext cx="1828800" cy="594360"/>
          </a:xfrm>
          <a:prstGeom prst="rect">
            <a:avLst/>
          </a:prstGeom>
          <a:noFill/>
          <a:ln/>
        </p:spPr>
        <p:txBody>
          <a:bodyPr wrap="square" lIns="0" tIns="0" rIns="0" bIns="0" rtlCol="0" anchor="ctr"/>
          <a:lstStyle/>
          <a:p>
            <a:pPr marL="0" indent="0">
              <a:buNone/>
            </a:pPr>
            <a:r>
              <a:rPr lang="en-US" sz="1400" b="1" dirty="0">
                <a:solidFill>
                  <a:srgbClr val="1A7A3A"/>
                </a:solidFill>
                <a:latin typeface="Calibri" pitchFamily="34" charset="0"/>
                <a:ea typeface="Calibri" pitchFamily="34" charset="-122"/>
                <a:cs typeface="Calibri" pitchFamily="34" charset="-120"/>
              </a:rPr>
              <a:t>Epidemic DECLINES</a:t>
            </a:r>
            <a:endParaRPr lang="en-US" sz="1400" dirty="0"/>
          </a:p>
        </p:txBody>
      </p:sp>
      <p:sp>
        <p:nvSpPr>
          <p:cNvPr id="21" name="Text 19"/>
          <p:cNvSpPr/>
          <p:nvPr/>
        </p:nvSpPr>
        <p:spPr>
          <a:xfrm>
            <a:off x="4663440" y="4434840"/>
            <a:ext cx="3749040" cy="594360"/>
          </a:xfrm>
          <a:prstGeom prst="rect">
            <a:avLst/>
          </a:prstGeom>
          <a:noFill/>
          <a:ln/>
        </p:spPr>
        <p:txBody>
          <a:bodyPr wrap="square" lIns="0" tIns="0" rIns="0" bIns="0" rtlCol="0" anchor="ctr"/>
          <a:lstStyle/>
          <a:p>
            <a:pPr marL="0" indent="0">
              <a:buNone/>
            </a:pPr>
            <a:r>
              <a:rPr lang="en-US" sz="1100" dirty="0">
                <a:solidFill>
                  <a:srgbClr val="374151"/>
                </a:solidFill>
                <a:latin typeface="Calibri" pitchFamily="34" charset="0"/>
                <a:ea typeface="Calibri" pitchFamily="34" charset="-122"/>
                <a:cs typeface="Calibri" pitchFamily="34" charset="-120"/>
              </a:rPr>
              <a:t>Containment is working. Maintain interventions until transmission stops.</a:t>
            </a:r>
            <a:endParaRPr lang="en-US" sz="11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1B2A4A"/>
          </a:solidFill>
          <a:ln/>
        </p:spPr>
        <p:txBody>
          <a:bodyPr/>
          <a:lstStyle/>
          <a:p>
            <a:endParaRPr lang="en-US"/>
          </a:p>
        </p:txBody>
      </p:sp>
      <p:sp>
        <p:nvSpPr>
          <p:cNvPr id="3" name="Text 1"/>
          <p:cNvSpPr/>
          <p:nvPr/>
        </p:nvSpPr>
        <p:spPr>
          <a:xfrm>
            <a:off x="548640" y="91440"/>
            <a:ext cx="8046720" cy="640080"/>
          </a:xfrm>
          <a:prstGeom prst="rect">
            <a:avLst/>
          </a:prstGeom>
          <a:noFill/>
          <a:ln/>
        </p:spPr>
        <p:txBody>
          <a:bodyPr wrap="square" lIns="0" tIns="0" rIns="0" bIns="0" rtlCol="0" anchor="ctr"/>
          <a:lstStyle/>
          <a:p>
            <a:pPr marL="0" indent="0">
              <a:buNone/>
            </a:pPr>
            <a:r>
              <a:rPr lang="en-US" sz="2400" b="1" dirty="0">
                <a:solidFill>
                  <a:srgbClr val="FFFFFF"/>
                </a:solidFill>
                <a:latin typeface="Georgia" pitchFamily="34" charset="0"/>
                <a:ea typeface="Georgia" pitchFamily="34" charset="-122"/>
                <a:cs typeface="Georgia" pitchFamily="34" charset="-120"/>
              </a:rPr>
              <a:t>Modes of Transmission Shape R₀</a:t>
            </a:r>
            <a:endParaRPr lang="en-US" sz="2400" dirty="0"/>
          </a:p>
        </p:txBody>
      </p:sp>
      <p:sp>
        <p:nvSpPr>
          <p:cNvPr id="4" name="Text 2"/>
          <p:cNvSpPr/>
          <p:nvPr/>
        </p:nvSpPr>
        <p:spPr>
          <a:xfrm>
            <a:off x="548640" y="960120"/>
            <a:ext cx="8046720" cy="411480"/>
          </a:xfrm>
          <a:prstGeom prst="rect">
            <a:avLst/>
          </a:prstGeom>
          <a:noFill/>
          <a:ln/>
        </p:spPr>
        <p:txBody>
          <a:bodyPr wrap="square" rtlCol="0" anchor="ctr"/>
          <a:lstStyle/>
          <a:p>
            <a:pPr marL="0" indent="0">
              <a:buNone/>
            </a:pPr>
            <a:r>
              <a:rPr lang="en-US" sz="1200" dirty="0">
                <a:solidFill>
                  <a:srgbClr val="374151"/>
                </a:solidFill>
                <a:latin typeface="Calibri" pitchFamily="34" charset="0"/>
                <a:ea typeface="Calibri" pitchFamily="34" charset="-122"/>
                <a:cs typeface="Calibri" pitchFamily="34" charset="-120"/>
              </a:rPr>
              <a:t>The route a pathogen uses to spread fundamentally determines its R₀, the countermeasures required, and the geographic scale of response.</a:t>
            </a:r>
            <a:endParaRPr lang="en-US" sz="1200" dirty="0"/>
          </a:p>
        </p:txBody>
      </p:sp>
      <p:sp>
        <p:nvSpPr>
          <p:cNvPr id="5" name="Shape 3"/>
          <p:cNvSpPr/>
          <p:nvPr/>
        </p:nvSpPr>
        <p:spPr>
          <a:xfrm>
            <a:off x="228600" y="1508760"/>
            <a:ext cx="2057400" cy="3383280"/>
          </a:xfrm>
          <a:prstGeom prst="rect">
            <a:avLst/>
          </a:prstGeom>
          <a:solidFill>
            <a:srgbClr val="FFF5F5"/>
          </a:solidFill>
          <a:ln/>
          <a:effectLst>
            <a:outerShdw blurRad="50800" dist="12700" dir="8100000" algn="bl" rotWithShape="0">
              <a:srgbClr val="000000">
                <a:alpha val="10000"/>
              </a:srgbClr>
            </a:outerShdw>
          </a:effectLst>
        </p:spPr>
        <p:txBody>
          <a:bodyPr/>
          <a:lstStyle/>
          <a:p>
            <a:endParaRPr lang="en-US"/>
          </a:p>
        </p:txBody>
      </p:sp>
      <p:sp>
        <p:nvSpPr>
          <p:cNvPr id="6" name="Shape 4"/>
          <p:cNvSpPr/>
          <p:nvPr/>
        </p:nvSpPr>
        <p:spPr>
          <a:xfrm>
            <a:off x="228600" y="1508760"/>
            <a:ext cx="2057400" cy="54864"/>
          </a:xfrm>
          <a:prstGeom prst="rect">
            <a:avLst/>
          </a:prstGeom>
          <a:solidFill>
            <a:srgbClr val="C0392B"/>
          </a:solidFill>
          <a:ln/>
        </p:spPr>
        <p:txBody>
          <a:bodyPr/>
          <a:lstStyle/>
          <a:p>
            <a:endParaRPr lang="en-US"/>
          </a:p>
        </p:txBody>
      </p:sp>
      <p:pic>
        <p:nvPicPr>
          <p:cNvPr id="7" name="Image 0" descr="preencoded.png"/>
          <p:cNvPicPr>
            <a:picLocks noChangeAspect="1"/>
          </p:cNvPicPr>
          <p:nvPr/>
        </p:nvPicPr>
        <p:blipFill>
          <a:blip r:embed="rId3"/>
          <a:stretch>
            <a:fillRect/>
          </a:stretch>
        </p:blipFill>
        <p:spPr>
          <a:xfrm>
            <a:off x="320040" y="1691640"/>
            <a:ext cx="320040" cy="320040"/>
          </a:xfrm>
          <a:prstGeom prst="rect">
            <a:avLst/>
          </a:prstGeom>
        </p:spPr>
      </p:pic>
      <p:sp>
        <p:nvSpPr>
          <p:cNvPr id="8" name="Text 5"/>
          <p:cNvSpPr/>
          <p:nvPr/>
        </p:nvSpPr>
        <p:spPr>
          <a:xfrm>
            <a:off x="704088" y="1645920"/>
            <a:ext cx="1463040" cy="457200"/>
          </a:xfrm>
          <a:prstGeom prst="rect">
            <a:avLst/>
          </a:prstGeom>
          <a:noFill/>
          <a:ln/>
        </p:spPr>
        <p:txBody>
          <a:bodyPr wrap="square" lIns="0" tIns="0" rIns="0" bIns="0" rtlCol="0" anchor="ctr"/>
          <a:lstStyle/>
          <a:p>
            <a:pPr marL="0" indent="0">
              <a:lnSpc>
                <a:spcPct val="100000"/>
              </a:lnSpc>
              <a:buNone/>
            </a:pPr>
            <a:r>
              <a:rPr lang="en-US" sz="1200" b="1" dirty="0">
                <a:solidFill>
                  <a:srgbClr val="C0392B"/>
                </a:solidFill>
                <a:latin typeface="Georgia" pitchFamily="34" charset="0"/>
                <a:ea typeface="Georgia" pitchFamily="34" charset="-122"/>
                <a:cs typeface="Georgia" pitchFamily="34" charset="-120"/>
              </a:rPr>
              <a:t>Airborne</a:t>
            </a:r>
            <a:endParaRPr lang="en-US" sz="1200" dirty="0"/>
          </a:p>
        </p:txBody>
      </p:sp>
      <p:sp>
        <p:nvSpPr>
          <p:cNvPr id="9" name="Text 6"/>
          <p:cNvSpPr/>
          <p:nvPr/>
        </p:nvSpPr>
        <p:spPr>
          <a:xfrm>
            <a:off x="320040" y="2194560"/>
            <a:ext cx="1874520" cy="320040"/>
          </a:xfrm>
          <a:prstGeom prst="rect">
            <a:avLst/>
          </a:prstGeom>
          <a:noFill/>
          <a:ln/>
        </p:spPr>
        <p:txBody>
          <a:bodyPr wrap="square" lIns="0" tIns="0" rIns="0" bIns="0" rtlCol="0" anchor="ctr"/>
          <a:lstStyle/>
          <a:p>
            <a:pPr marL="0" indent="0">
              <a:buNone/>
            </a:pPr>
            <a:r>
              <a:rPr lang="en-US" sz="1500" b="1" dirty="0">
                <a:solidFill>
                  <a:srgbClr val="C0392B"/>
                </a:solidFill>
                <a:latin typeface="Georgia" pitchFamily="34" charset="0"/>
                <a:ea typeface="Georgia" pitchFamily="34" charset="-122"/>
                <a:cs typeface="Georgia" pitchFamily="34" charset="-120"/>
              </a:rPr>
              <a:t>R₀ = 12–18</a:t>
            </a:r>
            <a:endParaRPr lang="en-US" sz="1500" dirty="0"/>
          </a:p>
        </p:txBody>
      </p:sp>
      <p:sp>
        <p:nvSpPr>
          <p:cNvPr id="10" name="Text 7"/>
          <p:cNvSpPr/>
          <p:nvPr/>
        </p:nvSpPr>
        <p:spPr>
          <a:xfrm>
            <a:off x="320040" y="2514600"/>
            <a:ext cx="1874520" cy="228600"/>
          </a:xfrm>
          <a:prstGeom prst="rect">
            <a:avLst/>
          </a:prstGeom>
          <a:noFill/>
          <a:ln/>
        </p:spPr>
        <p:txBody>
          <a:bodyPr wrap="square" lIns="0" tIns="0" rIns="0" bIns="0" rtlCol="0" anchor="ctr"/>
          <a:lstStyle/>
          <a:p>
            <a:pPr marL="0" indent="0">
              <a:buNone/>
            </a:pPr>
            <a:r>
              <a:rPr lang="en-US" sz="1000" i="1" dirty="0">
                <a:solidFill>
                  <a:srgbClr val="8B95A5"/>
                </a:solidFill>
                <a:latin typeface="Calibri" pitchFamily="34" charset="0"/>
                <a:ea typeface="Calibri" pitchFamily="34" charset="-122"/>
                <a:cs typeface="Calibri" pitchFamily="34" charset="-120"/>
              </a:rPr>
              <a:t>Measles</a:t>
            </a:r>
            <a:endParaRPr lang="en-US" sz="1000" dirty="0"/>
          </a:p>
        </p:txBody>
      </p:sp>
      <p:sp>
        <p:nvSpPr>
          <p:cNvPr id="11" name="Text 8"/>
          <p:cNvSpPr/>
          <p:nvPr/>
        </p:nvSpPr>
        <p:spPr>
          <a:xfrm>
            <a:off x="320040" y="2834640"/>
            <a:ext cx="1874520" cy="1920240"/>
          </a:xfrm>
          <a:prstGeom prst="rect">
            <a:avLst/>
          </a:prstGeom>
          <a:noFill/>
          <a:ln/>
        </p:spPr>
        <p:txBody>
          <a:bodyPr wrap="square" lIns="0" tIns="0" rIns="0" bIns="0" rtlCol="0" anchor="ctr"/>
          <a:lstStyle/>
          <a:p>
            <a:pPr marL="0" indent="0">
              <a:buNone/>
            </a:pPr>
            <a:r>
              <a:rPr lang="en-US" sz="1600" dirty="0">
                <a:solidFill>
                  <a:srgbClr val="374151"/>
                </a:solidFill>
                <a:latin typeface="Calibri" pitchFamily="34" charset="0"/>
                <a:ea typeface="Calibri" pitchFamily="34" charset="-122"/>
                <a:cs typeface="Calibri" pitchFamily="34" charset="-120"/>
              </a:rPr>
              <a:t>Virus lingers in air for hours. No direct contact needed.</a:t>
            </a:r>
            <a:endParaRPr lang="en-US" sz="1600" dirty="0"/>
          </a:p>
        </p:txBody>
      </p:sp>
      <p:sp>
        <p:nvSpPr>
          <p:cNvPr id="12" name="Shape 9"/>
          <p:cNvSpPr/>
          <p:nvPr/>
        </p:nvSpPr>
        <p:spPr>
          <a:xfrm>
            <a:off x="2423160" y="1508760"/>
            <a:ext cx="2057400" cy="3383280"/>
          </a:xfrm>
          <a:prstGeom prst="rect">
            <a:avLst/>
          </a:prstGeom>
          <a:solidFill>
            <a:srgbClr val="F8F5FF"/>
          </a:solidFill>
          <a:ln/>
          <a:effectLst>
            <a:outerShdw blurRad="50800" dist="12700" dir="8100000" algn="bl" rotWithShape="0">
              <a:srgbClr val="000000">
                <a:alpha val="10000"/>
              </a:srgbClr>
            </a:outerShdw>
          </a:effectLst>
        </p:spPr>
        <p:txBody>
          <a:bodyPr/>
          <a:lstStyle/>
          <a:p>
            <a:endParaRPr lang="en-US"/>
          </a:p>
        </p:txBody>
      </p:sp>
      <p:sp>
        <p:nvSpPr>
          <p:cNvPr id="13" name="Shape 10"/>
          <p:cNvSpPr/>
          <p:nvPr/>
        </p:nvSpPr>
        <p:spPr>
          <a:xfrm>
            <a:off x="2423160" y="1508760"/>
            <a:ext cx="2057400" cy="54864"/>
          </a:xfrm>
          <a:prstGeom prst="rect">
            <a:avLst/>
          </a:prstGeom>
          <a:solidFill>
            <a:srgbClr val="6C3483"/>
          </a:solidFill>
          <a:ln/>
        </p:spPr>
        <p:txBody>
          <a:bodyPr/>
          <a:lstStyle/>
          <a:p>
            <a:endParaRPr lang="en-US"/>
          </a:p>
        </p:txBody>
      </p:sp>
      <p:pic>
        <p:nvPicPr>
          <p:cNvPr id="14" name="Image 1" descr="preencoded.png"/>
          <p:cNvPicPr>
            <a:picLocks noChangeAspect="1"/>
          </p:cNvPicPr>
          <p:nvPr/>
        </p:nvPicPr>
        <p:blipFill>
          <a:blip r:embed="rId4"/>
          <a:stretch>
            <a:fillRect/>
          </a:stretch>
        </p:blipFill>
        <p:spPr>
          <a:xfrm>
            <a:off x="2514600" y="1691640"/>
            <a:ext cx="320040" cy="320040"/>
          </a:xfrm>
          <a:prstGeom prst="rect">
            <a:avLst/>
          </a:prstGeom>
        </p:spPr>
      </p:pic>
      <p:sp>
        <p:nvSpPr>
          <p:cNvPr id="15" name="Text 11"/>
          <p:cNvSpPr/>
          <p:nvPr/>
        </p:nvSpPr>
        <p:spPr>
          <a:xfrm>
            <a:off x="2898648" y="1645920"/>
            <a:ext cx="1463040" cy="457200"/>
          </a:xfrm>
          <a:prstGeom prst="rect">
            <a:avLst/>
          </a:prstGeom>
          <a:noFill/>
          <a:ln/>
        </p:spPr>
        <p:txBody>
          <a:bodyPr wrap="square" lIns="0" tIns="0" rIns="0" bIns="0" rtlCol="0" anchor="ctr"/>
          <a:lstStyle/>
          <a:p>
            <a:pPr marL="0" indent="0">
              <a:lnSpc>
                <a:spcPct val="100000"/>
              </a:lnSpc>
              <a:buNone/>
            </a:pPr>
            <a:r>
              <a:rPr lang="en-US" sz="1200" b="1" dirty="0">
                <a:solidFill>
                  <a:srgbClr val="6C3483"/>
                </a:solidFill>
                <a:latin typeface="Georgia" pitchFamily="34" charset="0"/>
                <a:ea typeface="Georgia" pitchFamily="34" charset="-122"/>
                <a:cs typeface="Georgia" pitchFamily="34" charset="-120"/>
              </a:rPr>
              <a:t>Respiratory</a:t>
            </a:r>
            <a:endParaRPr lang="en-US" sz="1200" dirty="0"/>
          </a:p>
          <a:p>
            <a:pPr marL="0" indent="0">
              <a:lnSpc>
                <a:spcPct val="100000"/>
              </a:lnSpc>
              <a:buNone/>
            </a:pPr>
            <a:r>
              <a:rPr lang="en-US" sz="1200" b="1" dirty="0">
                <a:solidFill>
                  <a:srgbClr val="6C3483"/>
                </a:solidFill>
                <a:latin typeface="Georgia" pitchFamily="34" charset="0"/>
                <a:ea typeface="Georgia" pitchFamily="34" charset="-122"/>
                <a:cs typeface="Georgia" pitchFamily="34" charset="-120"/>
              </a:rPr>
              <a:t>Droplet/Aerosol</a:t>
            </a:r>
            <a:endParaRPr lang="en-US" sz="1200" dirty="0"/>
          </a:p>
        </p:txBody>
      </p:sp>
      <p:sp>
        <p:nvSpPr>
          <p:cNvPr id="16" name="Text 12"/>
          <p:cNvSpPr/>
          <p:nvPr/>
        </p:nvSpPr>
        <p:spPr>
          <a:xfrm>
            <a:off x="2514600" y="2194560"/>
            <a:ext cx="1874520" cy="320040"/>
          </a:xfrm>
          <a:prstGeom prst="rect">
            <a:avLst/>
          </a:prstGeom>
          <a:noFill/>
          <a:ln/>
        </p:spPr>
        <p:txBody>
          <a:bodyPr wrap="square" lIns="0" tIns="0" rIns="0" bIns="0" rtlCol="0" anchor="ctr"/>
          <a:lstStyle/>
          <a:p>
            <a:pPr marL="0" indent="0">
              <a:buNone/>
            </a:pPr>
            <a:r>
              <a:rPr lang="en-US" sz="1500" b="1" dirty="0">
                <a:solidFill>
                  <a:srgbClr val="6C3483"/>
                </a:solidFill>
                <a:latin typeface="Georgia" pitchFamily="34" charset="0"/>
                <a:ea typeface="Georgia" pitchFamily="34" charset="-122"/>
                <a:cs typeface="Georgia" pitchFamily="34" charset="-120"/>
              </a:rPr>
              <a:t>R₀ = 2–3*</a:t>
            </a:r>
            <a:endParaRPr lang="en-US" sz="1500" dirty="0"/>
          </a:p>
        </p:txBody>
      </p:sp>
      <p:sp>
        <p:nvSpPr>
          <p:cNvPr id="17" name="Text 13"/>
          <p:cNvSpPr/>
          <p:nvPr/>
        </p:nvSpPr>
        <p:spPr>
          <a:xfrm>
            <a:off x="2514600" y="2514600"/>
            <a:ext cx="1874520" cy="228600"/>
          </a:xfrm>
          <a:prstGeom prst="rect">
            <a:avLst/>
          </a:prstGeom>
          <a:noFill/>
          <a:ln/>
        </p:spPr>
        <p:txBody>
          <a:bodyPr wrap="square" lIns="0" tIns="0" rIns="0" bIns="0" rtlCol="0" anchor="ctr"/>
          <a:lstStyle/>
          <a:p>
            <a:pPr marL="0" indent="0">
              <a:buNone/>
            </a:pPr>
            <a:r>
              <a:rPr lang="en-US" sz="1000" i="1" dirty="0">
                <a:solidFill>
                  <a:srgbClr val="8B95A5"/>
                </a:solidFill>
                <a:latin typeface="Calibri" pitchFamily="34" charset="0"/>
                <a:ea typeface="Calibri" pitchFamily="34" charset="-122"/>
                <a:cs typeface="Calibri" pitchFamily="34" charset="-120"/>
              </a:rPr>
              <a:t>COVID-19</a:t>
            </a:r>
            <a:endParaRPr lang="en-US" sz="1000" dirty="0"/>
          </a:p>
        </p:txBody>
      </p:sp>
      <p:sp>
        <p:nvSpPr>
          <p:cNvPr id="18" name="Text 14"/>
          <p:cNvSpPr/>
          <p:nvPr/>
        </p:nvSpPr>
        <p:spPr>
          <a:xfrm>
            <a:off x="2514600" y="2834640"/>
            <a:ext cx="1874520" cy="1920240"/>
          </a:xfrm>
          <a:prstGeom prst="rect">
            <a:avLst/>
          </a:prstGeom>
          <a:noFill/>
          <a:ln/>
        </p:spPr>
        <p:txBody>
          <a:bodyPr wrap="square" lIns="0" tIns="0" rIns="0" bIns="0" rtlCol="0" anchor="ctr"/>
          <a:lstStyle/>
          <a:p>
            <a:pPr marL="0" indent="0">
              <a:buNone/>
            </a:pPr>
            <a:r>
              <a:rPr lang="en-US" sz="1600" dirty="0">
                <a:solidFill>
                  <a:srgbClr val="374151"/>
                </a:solidFill>
                <a:latin typeface="Calibri" pitchFamily="34" charset="0"/>
                <a:ea typeface="Calibri" pitchFamily="34" charset="-122"/>
                <a:cs typeface="Calibri" pitchFamily="34" charset="-120"/>
              </a:rPr>
              <a:t>Close-range droplets and aerosols. Variants increased R₀.</a:t>
            </a:r>
            <a:endParaRPr lang="en-US" sz="1600" dirty="0"/>
          </a:p>
        </p:txBody>
      </p:sp>
      <p:sp>
        <p:nvSpPr>
          <p:cNvPr id="19" name="Shape 15"/>
          <p:cNvSpPr/>
          <p:nvPr/>
        </p:nvSpPr>
        <p:spPr>
          <a:xfrm>
            <a:off x="4617720" y="1508760"/>
            <a:ext cx="2057400" cy="3383280"/>
          </a:xfrm>
          <a:prstGeom prst="rect">
            <a:avLst/>
          </a:prstGeom>
          <a:solidFill>
            <a:srgbClr val="FFF7F0"/>
          </a:solidFill>
          <a:ln/>
          <a:effectLst>
            <a:outerShdw blurRad="50800" dist="12700" dir="8100000" algn="bl" rotWithShape="0">
              <a:srgbClr val="000000">
                <a:alpha val="10000"/>
              </a:srgbClr>
            </a:outerShdw>
          </a:effectLst>
        </p:spPr>
        <p:txBody>
          <a:bodyPr/>
          <a:lstStyle/>
          <a:p>
            <a:endParaRPr lang="en-US"/>
          </a:p>
        </p:txBody>
      </p:sp>
      <p:sp>
        <p:nvSpPr>
          <p:cNvPr id="20" name="Shape 16"/>
          <p:cNvSpPr/>
          <p:nvPr/>
        </p:nvSpPr>
        <p:spPr>
          <a:xfrm>
            <a:off x="4617720" y="1508760"/>
            <a:ext cx="2057400" cy="54864"/>
          </a:xfrm>
          <a:prstGeom prst="rect">
            <a:avLst/>
          </a:prstGeom>
          <a:solidFill>
            <a:srgbClr val="B7530D"/>
          </a:solidFill>
          <a:ln/>
        </p:spPr>
        <p:txBody>
          <a:bodyPr/>
          <a:lstStyle/>
          <a:p>
            <a:endParaRPr lang="en-US"/>
          </a:p>
        </p:txBody>
      </p:sp>
      <p:pic>
        <p:nvPicPr>
          <p:cNvPr id="21" name="Image 2" descr="preencoded.png"/>
          <p:cNvPicPr>
            <a:picLocks noChangeAspect="1"/>
          </p:cNvPicPr>
          <p:nvPr/>
        </p:nvPicPr>
        <p:blipFill>
          <a:blip r:embed="rId5"/>
          <a:stretch>
            <a:fillRect/>
          </a:stretch>
        </p:blipFill>
        <p:spPr>
          <a:xfrm>
            <a:off x="4709160" y="1691640"/>
            <a:ext cx="320040" cy="320040"/>
          </a:xfrm>
          <a:prstGeom prst="rect">
            <a:avLst/>
          </a:prstGeom>
        </p:spPr>
      </p:pic>
      <p:sp>
        <p:nvSpPr>
          <p:cNvPr id="22" name="Text 17"/>
          <p:cNvSpPr/>
          <p:nvPr/>
        </p:nvSpPr>
        <p:spPr>
          <a:xfrm>
            <a:off x="5093208" y="1645920"/>
            <a:ext cx="1463040" cy="457200"/>
          </a:xfrm>
          <a:prstGeom prst="rect">
            <a:avLst/>
          </a:prstGeom>
          <a:noFill/>
          <a:ln/>
        </p:spPr>
        <p:txBody>
          <a:bodyPr wrap="square" lIns="0" tIns="0" rIns="0" bIns="0" rtlCol="0" anchor="ctr"/>
          <a:lstStyle/>
          <a:p>
            <a:pPr marL="0" indent="0">
              <a:lnSpc>
                <a:spcPct val="100000"/>
              </a:lnSpc>
              <a:buNone/>
            </a:pPr>
            <a:r>
              <a:rPr lang="en-US" sz="1200" b="1" dirty="0">
                <a:solidFill>
                  <a:srgbClr val="B7530D"/>
                </a:solidFill>
                <a:latin typeface="Georgia" pitchFamily="34" charset="0"/>
                <a:ea typeface="Georgia" pitchFamily="34" charset="-122"/>
                <a:cs typeface="Georgia" pitchFamily="34" charset="-120"/>
              </a:rPr>
              <a:t>Direct Contact /</a:t>
            </a:r>
            <a:endParaRPr lang="en-US" sz="1200" dirty="0"/>
          </a:p>
          <a:p>
            <a:pPr marL="0" indent="0">
              <a:lnSpc>
                <a:spcPct val="100000"/>
              </a:lnSpc>
              <a:buNone/>
            </a:pPr>
            <a:r>
              <a:rPr lang="en-US" sz="1200" b="1" dirty="0">
                <a:solidFill>
                  <a:srgbClr val="B7530D"/>
                </a:solidFill>
                <a:latin typeface="Georgia" pitchFamily="34" charset="0"/>
                <a:ea typeface="Georgia" pitchFamily="34" charset="-122"/>
                <a:cs typeface="Georgia" pitchFamily="34" charset="-120"/>
              </a:rPr>
              <a:t>Body Fluids</a:t>
            </a:r>
            <a:endParaRPr lang="en-US" sz="1200" dirty="0"/>
          </a:p>
        </p:txBody>
      </p:sp>
      <p:sp>
        <p:nvSpPr>
          <p:cNvPr id="23" name="Text 18"/>
          <p:cNvSpPr/>
          <p:nvPr/>
        </p:nvSpPr>
        <p:spPr>
          <a:xfrm>
            <a:off x="4709160" y="2194560"/>
            <a:ext cx="1874520" cy="320040"/>
          </a:xfrm>
          <a:prstGeom prst="rect">
            <a:avLst/>
          </a:prstGeom>
          <a:noFill/>
          <a:ln/>
        </p:spPr>
        <p:txBody>
          <a:bodyPr wrap="square" lIns="0" tIns="0" rIns="0" bIns="0" rtlCol="0" anchor="ctr"/>
          <a:lstStyle/>
          <a:p>
            <a:pPr marL="0" indent="0">
              <a:buNone/>
            </a:pPr>
            <a:r>
              <a:rPr lang="en-US" sz="1500" b="1" dirty="0">
                <a:solidFill>
                  <a:srgbClr val="B7530D"/>
                </a:solidFill>
                <a:latin typeface="Georgia" pitchFamily="34" charset="0"/>
                <a:ea typeface="Georgia" pitchFamily="34" charset="-122"/>
                <a:cs typeface="Georgia" pitchFamily="34" charset="-120"/>
              </a:rPr>
              <a:t>R₀ = 1.5–2.5</a:t>
            </a:r>
            <a:endParaRPr lang="en-US" sz="1500" dirty="0"/>
          </a:p>
        </p:txBody>
      </p:sp>
      <p:sp>
        <p:nvSpPr>
          <p:cNvPr id="24" name="Text 19"/>
          <p:cNvSpPr/>
          <p:nvPr/>
        </p:nvSpPr>
        <p:spPr>
          <a:xfrm>
            <a:off x="4709160" y="2514600"/>
            <a:ext cx="1874520" cy="228600"/>
          </a:xfrm>
          <a:prstGeom prst="rect">
            <a:avLst/>
          </a:prstGeom>
          <a:noFill/>
          <a:ln/>
        </p:spPr>
        <p:txBody>
          <a:bodyPr wrap="square" lIns="0" tIns="0" rIns="0" bIns="0" rtlCol="0" anchor="ctr"/>
          <a:lstStyle/>
          <a:p>
            <a:pPr marL="0" indent="0">
              <a:buNone/>
            </a:pPr>
            <a:r>
              <a:rPr lang="en-US" sz="1000" i="1" dirty="0">
                <a:solidFill>
                  <a:srgbClr val="8B95A5"/>
                </a:solidFill>
                <a:latin typeface="Calibri" pitchFamily="34" charset="0"/>
                <a:ea typeface="Calibri" pitchFamily="34" charset="-122"/>
                <a:cs typeface="Calibri" pitchFamily="34" charset="-120"/>
              </a:rPr>
              <a:t>Ebola</a:t>
            </a:r>
            <a:endParaRPr lang="en-US" sz="1000" dirty="0"/>
          </a:p>
        </p:txBody>
      </p:sp>
      <p:sp>
        <p:nvSpPr>
          <p:cNvPr id="25" name="Text 20"/>
          <p:cNvSpPr/>
          <p:nvPr/>
        </p:nvSpPr>
        <p:spPr>
          <a:xfrm>
            <a:off x="4709160" y="2834640"/>
            <a:ext cx="1874520" cy="1920240"/>
          </a:xfrm>
          <a:prstGeom prst="rect">
            <a:avLst/>
          </a:prstGeom>
          <a:noFill/>
          <a:ln/>
        </p:spPr>
        <p:txBody>
          <a:bodyPr wrap="square" lIns="0" tIns="0" rIns="0" bIns="0" rtlCol="0" anchor="ctr"/>
          <a:lstStyle/>
          <a:p>
            <a:pPr marL="0" indent="0">
              <a:buNone/>
            </a:pPr>
            <a:r>
              <a:rPr lang="en-US" sz="1600" dirty="0">
                <a:solidFill>
                  <a:srgbClr val="374151"/>
                </a:solidFill>
                <a:latin typeface="Calibri" pitchFamily="34" charset="0"/>
                <a:ea typeface="Calibri" pitchFamily="34" charset="-122"/>
                <a:cs typeface="Calibri" pitchFamily="34" charset="-120"/>
              </a:rPr>
              <a:t>Spreads through blood, body fluids, and contaminated surfaces. High β per contact.</a:t>
            </a:r>
            <a:endParaRPr lang="en-US" sz="1600" dirty="0"/>
          </a:p>
        </p:txBody>
      </p:sp>
      <p:sp>
        <p:nvSpPr>
          <p:cNvPr id="26" name="Shape 21"/>
          <p:cNvSpPr/>
          <p:nvPr/>
        </p:nvSpPr>
        <p:spPr>
          <a:xfrm>
            <a:off x="6812280" y="1508760"/>
            <a:ext cx="2057400" cy="3383280"/>
          </a:xfrm>
          <a:prstGeom prst="rect">
            <a:avLst/>
          </a:prstGeom>
          <a:solidFill>
            <a:srgbClr val="F0F7FF"/>
          </a:solidFill>
          <a:ln/>
          <a:effectLst>
            <a:outerShdw blurRad="50800" dist="12700" dir="8100000" algn="bl" rotWithShape="0">
              <a:srgbClr val="000000">
                <a:alpha val="10000"/>
              </a:srgbClr>
            </a:outerShdw>
          </a:effectLst>
        </p:spPr>
        <p:txBody>
          <a:bodyPr/>
          <a:lstStyle/>
          <a:p>
            <a:endParaRPr lang="en-US"/>
          </a:p>
        </p:txBody>
      </p:sp>
      <p:sp>
        <p:nvSpPr>
          <p:cNvPr id="27" name="Shape 22"/>
          <p:cNvSpPr/>
          <p:nvPr/>
        </p:nvSpPr>
        <p:spPr>
          <a:xfrm>
            <a:off x="6812280" y="1508760"/>
            <a:ext cx="2057400" cy="54864"/>
          </a:xfrm>
          <a:prstGeom prst="rect">
            <a:avLst/>
          </a:prstGeom>
          <a:solidFill>
            <a:srgbClr val="2980B9"/>
          </a:solidFill>
          <a:ln/>
        </p:spPr>
        <p:txBody>
          <a:bodyPr/>
          <a:lstStyle/>
          <a:p>
            <a:endParaRPr lang="en-US"/>
          </a:p>
        </p:txBody>
      </p:sp>
      <p:pic>
        <p:nvPicPr>
          <p:cNvPr id="28" name="Image 3" descr="preencoded.png"/>
          <p:cNvPicPr>
            <a:picLocks noChangeAspect="1"/>
          </p:cNvPicPr>
          <p:nvPr/>
        </p:nvPicPr>
        <p:blipFill>
          <a:blip r:embed="rId6"/>
          <a:stretch>
            <a:fillRect/>
          </a:stretch>
        </p:blipFill>
        <p:spPr>
          <a:xfrm>
            <a:off x="6903720" y="1691640"/>
            <a:ext cx="320040" cy="320040"/>
          </a:xfrm>
          <a:prstGeom prst="rect">
            <a:avLst/>
          </a:prstGeom>
        </p:spPr>
      </p:pic>
      <p:sp>
        <p:nvSpPr>
          <p:cNvPr id="29" name="Text 23"/>
          <p:cNvSpPr/>
          <p:nvPr/>
        </p:nvSpPr>
        <p:spPr>
          <a:xfrm>
            <a:off x="7287768" y="1645920"/>
            <a:ext cx="1463040" cy="457200"/>
          </a:xfrm>
          <a:prstGeom prst="rect">
            <a:avLst/>
          </a:prstGeom>
          <a:noFill/>
          <a:ln/>
        </p:spPr>
        <p:txBody>
          <a:bodyPr wrap="square" lIns="0" tIns="0" rIns="0" bIns="0" rtlCol="0" anchor="ctr"/>
          <a:lstStyle/>
          <a:p>
            <a:pPr marL="0" indent="0">
              <a:lnSpc>
                <a:spcPct val="100000"/>
              </a:lnSpc>
              <a:buNone/>
            </a:pPr>
            <a:r>
              <a:rPr lang="en-US" sz="1200" b="1" dirty="0">
                <a:solidFill>
                  <a:srgbClr val="2980B9"/>
                </a:solidFill>
                <a:latin typeface="Georgia" pitchFamily="34" charset="0"/>
                <a:ea typeface="Georgia" pitchFamily="34" charset="-122"/>
                <a:cs typeface="Georgia" pitchFamily="34" charset="-120"/>
              </a:rPr>
              <a:t>Waterborne /</a:t>
            </a:r>
            <a:endParaRPr lang="en-US" sz="1200" dirty="0"/>
          </a:p>
          <a:p>
            <a:pPr marL="0" indent="0">
              <a:lnSpc>
                <a:spcPct val="100000"/>
              </a:lnSpc>
              <a:buNone/>
            </a:pPr>
            <a:r>
              <a:rPr lang="en-US" sz="1200" b="1" dirty="0">
                <a:solidFill>
                  <a:srgbClr val="2980B9"/>
                </a:solidFill>
                <a:latin typeface="Georgia" pitchFamily="34" charset="0"/>
                <a:ea typeface="Georgia" pitchFamily="34" charset="-122"/>
                <a:cs typeface="Georgia" pitchFamily="34" charset="-120"/>
              </a:rPr>
              <a:t>Fecal-Oral</a:t>
            </a:r>
            <a:endParaRPr lang="en-US" sz="1200" dirty="0"/>
          </a:p>
        </p:txBody>
      </p:sp>
      <p:sp>
        <p:nvSpPr>
          <p:cNvPr id="30" name="Text 24"/>
          <p:cNvSpPr/>
          <p:nvPr/>
        </p:nvSpPr>
        <p:spPr>
          <a:xfrm>
            <a:off x="6903720" y="2194560"/>
            <a:ext cx="1874520" cy="320040"/>
          </a:xfrm>
          <a:prstGeom prst="rect">
            <a:avLst/>
          </a:prstGeom>
          <a:noFill/>
          <a:ln/>
        </p:spPr>
        <p:txBody>
          <a:bodyPr wrap="square" lIns="0" tIns="0" rIns="0" bIns="0" rtlCol="0" anchor="ctr"/>
          <a:lstStyle/>
          <a:p>
            <a:pPr marL="0" indent="0">
              <a:buNone/>
            </a:pPr>
            <a:r>
              <a:rPr lang="en-US" sz="1500" b="1" dirty="0">
                <a:solidFill>
                  <a:srgbClr val="2980B9"/>
                </a:solidFill>
                <a:latin typeface="Georgia" pitchFamily="34" charset="0"/>
                <a:ea typeface="Georgia" pitchFamily="34" charset="-122"/>
                <a:cs typeface="Georgia" pitchFamily="34" charset="-120"/>
              </a:rPr>
              <a:t>R₀ = 1.1–2.7</a:t>
            </a:r>
            <a:endParaRPr lang="en-US" sz="1500" dirty="0"/>
          </a:p>
        </p:txBody>
      </p:sp>
      <p:sp>
        <p:nvSpPr>
          <p:cNvPr id="31" name="Text 25"/>
          <p:cNvSpPr/>
          <p:nvPr/>
        </p:nvSpPr>
        <p:spPr>
          <a:xfrm>
            <a:off x="6903720" y="2514600"/>
            <a:ext cx="1874520" cy="228600"/>
          </a:xfrm>
          <a:prstGeom prst="rect">
            <a:avLst/>
          </a:prstGeom>
          <a:noFill/>
          <a:ln/>
        </p:spPr>
        <p:txBody>
          <a:bodyPr wrap="square" lIns="0" tIns="0" rIns="0" bIns="0" rtlCol="0" anchor="ctr"/>
          <a:lstStyle/>
          <a:p>
            <a:pPr marL="0" indent="0">
              <a:buNone/>
            </a:pPr>
            <a:r>
              <a:rPr lang="en-US" sz="1000" i="1" dirty="0">
                <a:solidFill>
                  <a:srgbClr val="8B95A5"/>
                </a:solidFill>
                <a:latin typeface="Calibri" pitchFamily="34" charset="0"/>
                <a:ea typeface="Calibri" pitchFamily="34" charset="-122"/>
                <a:cs typeface="Calibri" pitchFamily="34" charset="-120"/>
              </a:rPr>
              <a:t>Cholera</a:t>
            </a:r>
            <a:endParaRPr lang="en-US" sz="1000" dirty="0"/>
          </a:p>
        </p:txBody>
      </p:sp>
      <p:sp>
        <p:nvSpPr>
          <p:cNvPr id="32" name="Text 26"/>
          <p:cNvSpPr/>
          <p:nvPr/>
        </p:nvSpPr>
        <p:spPr>
          <a:xfrm>
            <a:off x="6903720" y="2834640"/>
            <a:ext cx="1874520" cy="1920240"/>
          </a:xfrm>
          <a:prstGeom prst="rect">
            <a:avLst/>
          </a:prstGeom>
          <a:noFill/>
          <a:ln/>
        </p:spPr>
        <p:txBody>
          <a:bodyPr wrap="square" lIns="0" tIns="0" rIns="0" bIns="0" rtlCol="0" anchor="ctr"/>
          <a:lstStyle/>
          <a:p>
            <a:pPr marL="0" indent="0">
              <a:buNone/>
            </a:pPr>
            <a:r>
              <a:rPr lang="en-US" sz="1600" dirty="0">
                <a:solidFill>
                  <a:srgbClr val="374151"/>
                </a:solidFill>
                <a:latin typeface="Calibri" pitchFamily="34" charset="0"/>
                <a:ea typeface="Calibri" pitchFamily="34" charset="-122"/>
                <a:cs typeface="Calibri" pitchFamily="34" charset="-120"/>
              </a:rPr>
              <a:t>Contaminated water and food. Environmental amplification.</a:t>
            </a:r>
            <a:endParaRPr lang="en-US" sz="1600" dirty="0"/>
          </a:p>
        </p:txBody>
      </p:sp>
      <p:sp>
        <p:nvSpPr>
          <p:cNvPr id="33" name="Text 27"/>
          <p:cNvSpPr/>
          <p:nvPr/>
        </p:nvSpPr>
        <p:spPr>
          <a:xfrm>
            <a:off x="457200" y="4800600"/>
            <a:ext cx="8229600" cy="228600"/>
          </a:xfrm>
          <a:prstGeom prst="rect">
            <a:avLst/>
          </a:prstGeom>
          <a:noFill/>
          <a:ln/>
        </p:spPr>
        <p:txBody>
          <a:bodyPr wrap="square" lIns="0" tIns="0" rIns="0" bIns="0" rtlCol="0" anchor="ctr"/>
          <a:lstStyle/>
          <a:p>
            <a:pPr marL="0" indent="0">
              <a:buNone/>
            </a:pPr>
            <a:r>
              <a:rPr lang="en-US" sz="900" i="1" dirty="0">
                <a:solidFill>
                  <a:srgbClr val="8B95A5"/>
                </a:solidFill>
                <a:latin typeface="Calibri" pitchFamily="34" charset="0"/>
                <a:ea typeface="Calibri" pitchFamily="34" charset="-122"/>
                <a:cs typeface="Calibri" pitchFamily="34" charset="-120"/>
              </a:rPr>
              <a:t>*Original strain; Omicron variant R₀ reached 8–15</a:t>
            </a:r>
            <a:endParaRPr lang="en-US" sz="9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1B2A4A"/>
          </a:solidFill>
          <a:ln/>
        </p:spPr>
        <p:txBody>
          <a:bodyPr/>
          <a:lstStyle/>
          <a:p>
            <a:endParaRPr lang="en-US"/>
          </a:p>
        </p:txBody>
      </p:sp>
      <p:sp>
        <p:nvSpPr>
          <p:cNvPr id="3" name="Text 1"/>
          <p:cNvSpPr/>
          <p:nvPr/>
        </p:nvSpPr>
        <p:spPr>
          <a:xfrm>
            <a:off x="548640" y="91440"/>
            <a:ext cx="8046720" cy="640080"/>
          </a:xfrm>
          <a:prstGeom prst="rect">
            <a:avLst/>
          </a:prstGeom>
          <a:noFill/>
          <a:ln/>
        </p:spPr>
        <p:txBody>
          <a:bodyPr wrap="square" lIns="0" tIns="0" rIns="0" bIns="0" rtlCol="0" anchor="ctr"/>
          <a:lstStyle/>
          <a:p>
            <a:pPr marL="0" indent="0">
              <a:buNone/>
            </a:pPr>
            <a:r>
              <a:rPr lang="en-US" sz="2200" b="1" dirty="0">
                <a:solidFill>
                  <a:srgbClr val="FFFFFF"/>
                </a:solidFill>
                <a:latin typeface="Georgia" pitchFamily="34" charset="0"/>
                <a:ea typeface="Georgia" pitchFamily="34" charset="-122"/>
                <a:cs typeface="Georgia" pitchFamily="34" charset="-120"/>
              </a:rPr>
              <a:t>R₀ Comparison: Why It Matters for Countermeasures</a:t>
            </a:r>
            <a:endParaRPr lang="en-US" sz="2200" dirty="0"/>
          </a:p>
        </p:txBody>
      </p:sp>
      <p:graphicFrame>
        <p:nvGraphicFramePr>
          <p:cNvPr id="4" name="Chart 0"/>
          <p:cNvGraphicFramePr/>
          <p:nvPr/>
        </p:nvGraphicFramePr>
        <p:xfrm>
          <a:off x="457200" y="1005840"/>
          <a:ext cx="5029200" cy="3200400"/>
        </p:xfrm>
        <a:graphic>
          <a:graphicData uri="http://schemas.openxmlformats.org/drawingml/2006/chart">
            <c:chart xmlns:c="http://schemas.openxmlformats.org/drawingml/2006/chart" xmlns:r="http://schemas.openxmlformats.org/officeDocument/2006/relationships" r:id="rId3"/>
          </a:graphicData>
        </a:graphic>
      </p:graphicFrame>
      <p:sp>
        <p:nvSpPr>
          <p:cNvPr id="5" name="Shape 2"/>
          <p:cNvSpPr/>
          <p:nvPr/>
        </p:nvSpPr>
        <p:spPr>
          <a:xfrm>
            <a:off x="5760720" y="1005840"/>
            <a:ext cx="3108960" cy="3200400"/>
          </a:xfrm>
          <a:prstGeom prst="rect">
            <a:avLst/>
          </a:prstGeom>
          <a:solidFill>
            <a:srgbClr val="FFFFFF"/>
          </a:solidFill>
          <a:ln/>
          <a:effectLst>
            <a:outerShdw blurRad="50800" dist="12700" dir="8100000" algn="bl" rotWithShape="0">
              <a:srgbClr val="000000">
                <a:alpha val="10000"/>
              </a:srgbClr>
            </a:outerShdw>
          </a:effectLst>
        </p:spPr>
        <p:txBody>
          <a:bodyPr/>
          <a:lstStyle/>
          <a:p>
            <a:endParaRPr lang="en-US"/>
          </a:p>
        </p:txBody>
      </p:sp>
      <p:sp>
        <p:nvSpPr>
          <p:cNvPr id="6" name="Text 3"/>
          <p:cNvSpPr/>
          <p:nvPr/>
        </p:nvSpPr>
        <p:spPr>
          <a:xfrm>
            <a:off x="5943600" y="1097280"/>
            <a:ext cx="2743200" cy="320040"/>
          </a:xfrm>
          <a:prstGeom prst="rect">
            <a:avLst/>
          </a:prstGeom>
          <a:noFill/>
          <a:ln/>
        </p:spPr>
        <p:txBody>
          <a:bodyPr wrap="square" lIns="0" tIns="0" rIns="0" bIns="0" rtlCol="0" anchor="ctr"/>
          <a:lstStyle/>
          <a:p>
            <a:pPr marL="0" indent="0">
              <a:buNone/>
            </a:pPr>
            <a:r>
              <a:rPr lang="en-US" sz="1600" b="1" dirty="0">
                <a:solidFill>
                  <a:srgbClr val="0D7377"/>
                </a:solidFill>
                <a:latin typeface="Georgia" pitchFamily="34" charset="0"/>
                <a:ea typeface="Georgia" pitchFamily="34" charset="-122"/>
                <a:cs typeface="Georgia" pitchFamily="34" charset="-120"/>
              </a:rPr>
              <a:t>Key Insight</a:t>
            </a:r>
            <a:endParaRPr lang="en-US" sz="1600" dirty="0"/>
          </a:p>
        </p:txBody>
      </p:sp>
      <p:sp>
        <p:nvSpPr>
          <p:cNvPr id="7" name="Text 4"/>
          <p:cNvSpPr/>
          <p:nvPr/>
        </p:nvSpPr>
        <p:spPr>
          <a:xfrm>
            <a:off x="5943600" y="1463040"/>
            <a:ext cx="2743200" cy="777240"/>
          </a:xfrm>
          <a:prstGeom prst="rect">
            <a:avLst/>
          </a:prstGeom>
          <a:noFill/>
          <a:ln/>
        </p:spPr>
        <p:txBody>
          <a:bodyPr wrap="square" lIns="0" tIns="0" rIns="0" bIns="0" rtlCol="0" anchor="ctr"/>
          <a:lstStyle/>
          <a:p>
            <a:pPr marL="0" indent="0">
              <a:buNone/>
            </a:pPr>
            <a:r>
              <a:rPr lang="en-US" sz="1100" dirty="0">
                <a:solidFill>
                  <a:srgbClr val="374151"/>
                </a:solidFill>
                <a:latin typeface="Calibri" pitchFamily="34" charset="0"/>
                <a:ea typeface="Calibri" pitchFamily="34" charset="-122"/>
                <a:cs typeface="Calibri" pitchFamily="34" charset="-120"/>
              </a:rPr>
              <a:t>R₀ alone doesn’t tell the whole story. Ebola has a low R₀ but devastating case fatality — severity matters alongside transmissibility.</a:t>
            </a:r>
            <a:endParaRPr lang="en-US" sz="1100" dirty="0"/>
          </a:p>
        </p:txBody>
      </p:sp>
      <p:sp>
        <p:nvSpPr>
          <p:cNvPr id="8" name="Text 5"/>
          <p:cNvSpPr/>
          <p:nvPr/>
        </p:nvSpPr>
        <p:spPr>
          <a:xfrm>
            <a:off x="5943600" y="2331720"/>
            <a:ext cx="2743200" cy="228600"/>
          </a:xfrm>
          <a:prstGeom prst="rect">
            <a:avLst/>
          </a:prstGeom>
          <a:noFill/>
          <a:ln/>
        </p:spPr>
        <p:txBody>
          <a:bodyPr wrap="square" lIns="0" tIns="0" rIns="0" bIns="0" rtlCol="0" anchor="ctr"/>
          <a:lstStyle/>
          <a:p>
            <a:r>
              <a:rPr lang="en-US" sz="1000" b="1" dirty="0">
                <a:solidFill>
                  <a:srgbClr val="0D7377"/>
                </a:solidFill>
                <a:latin typeface="Calibri" pitchFamily="34" charset="0"/>
                <a:ea typeface="Calibri" pitchFamily="34" charset="-122"/>
                <a:cs typeface="Calibri" pitchFamily="34" charset="-120"/>
              </a:rPr>
              <a:t>Herd Immunity Thresholds (1-(1/R₀) :</a:t>
            </a:r>
            <a:endParaRPr lang="en-US" sz="1000" dirty="0"/>
          </a:p>
        </p:txBody>
      </p:sp>
      <p:sp>
        <p:nvSpPr>
          <p:cNvPr id="9" name="Text 6"/>
          <p:cNvSpPr/>
          <p:nvPr/>
        </p:nvSpPr>
        <p:spPr>
          <a:xfrm>
            <a:off x="5943600" y="2606040"/>
            <a:ext cx="1463040" cy="201168"/>
          </a:xfrm>
          <a:prstGeom prst="rect">
            <a:avLst/>
          </a:prstGeom>
          <a:noFill/>
          <a:ln/>
        </p:spPr>
        <p:txBody>
          <a:bodyPr wrap="square" lIns="0" tIns="0" rIns="0" bIns="0" rtlCol="0" anchor="ctr"/>
          <a:lstStyle/>
          <a:p>
            <a:pPr marL="0" indent="0">
              <a:buNone/>
            </a:pPr>
            <a:r>
              <a:rPr lang="en-US" sz="1000" b="1" dirty="0">
                <a:solidFill>
                  <a:srgbClr val="8B95A5"/>
                </a:solidFill>
                <a:latin typeface="Calibri" pitchFamily="34" charset="0"/>
                <a:ea typeface="Calibri" pitchFamily="34" charset="-122"/>
                <a:cs typeface="Calibri" pitchFamily="34" charset="-120"/>
              </a:rPr>
              <a:t>Cholera</a:t>
            </a:r>
            <a:endParaRPr lang="en-US" sz="1000" dirty="0"/>
          </a:p>
        </p:txBody>
      </p:sp>
      <p:sp>
        <p:nvSpPr>
          <p:cNvPr id="10" name="Text 7"/>
          <p:cNvSpPr/>
          <p:nvPr/>
        </p:nvSpPr>
        <p:spPr>
          <a:xfrm>
            <a:off x="7406640" y="2606040"/>
            <a:ext cx="1280160" cy="201168"/>
          </a:xfrm>
          <a:prstGeom prst="rect">
            <a:avLst/>
          </a:prstGeom>
          <a:noFill/>
          <a:ln/>
        </p:spPr>
        <p:txBody>
          <a:bodyPr wrap="square" lIns="0" tIns="0" rIns="0" bIns="0" rtlCol="0" anchor="ctr"/>
          <a:lstStyle/>
          <a:p>
            <a:pPr marL="0" indent="0">
              <a:buNone/>
            </a:pPr>
            <a:r>
              <a:rPr lang="en-US" sz="1000" b="1" dirty="0">
                <a:solidFill>
                  <a:srgbClr val="1E2D3D"/>
                </a:solidFill>
                <a:latin typeface="Calibri" pitchFamily="34" charset="0"/>
                <a:ea typeface="Calibri" pitchFamily="34" charset="-122"/>
                <a:cs typeface="Calibri" pitchFamily="34" charset="-120"/>
              </a:rPr>
              <a:t>~10–60%</a:t>
            </a:r>
            <a:endParaRPr lang="en-US" sz="1000" dirty="0"/>
          </a:p>
        </p:txBody>
      </p:sp>
      <p:sp>
        <p:nvSpPr>
          <p:cNvPr id="11" name="Text 8"/>
          <p:cNvSpPr/>
          <p:nvPr/>
        </p:nvSpPr>
        <p:spPr>
          <a:xfrm>
            <a:off x="5943600" y="2990088"/>
            <a:ext cx="1463040" cy="201168"/>
          </a:xfrm>
          <a:prstGeom prst="rect">
            <a:avLst/>
          </a:prstGeom>
          <a:noFill/>
          <a:ln/>
        </p:spPr>
        <p:txBody>
          <a:bodyPr wrap="square" lIns="0" tIns="0" rIns="0" bIns="0" rtlCol="0" anchor="ctr"/>
          <a:lstStyle/>
          <a:p>
            <a:pPr marL="0" indent="0">
              <a:buNone/>
            </a:pPr>
            <a:r>
              <a:rPr lang="en-US" sz="1000" b="1" dirty="0">
                <a:solidFill>
                  <a:srgbClr val="8B95A5"/>
                </a:solidFill>
                <a:latin typeface="Calibri" pitchFamily="34" charset="0"/>
                <a:ea typeface="Calibri" pitchFamily="34" charset="-122"/>
                <a:cs typeface="Calibri" pitchFamily="34" charset="-120"/>
              </a:rPr>
              <a:t>Ebola</a:t>
            </a:r>
            <a:endParaRPr lang="en-US" sz="1000" dirty="0"/>
          </a:p>
        </p:txBody>
      </p:sp>
      <p:sp>
        <p:nvSpPr>
          <p:cNvPr id="12" name="Text 9"/>
          <p:cNvSpPr/>
          <p:nvPr/>
        </p:nvSpPr>
        <p:spPr>
          <a:xfrm>
            <a:off x="7406640" y="2990088"/>
            <a:ext cx="1280160" cy="201168"/>
          </a:xfrm>
          <a:prstGeom prst="rect">
            <a:avLst/>
          </a:prstGeom>
          <a:noFill/>
          <a:ln/>
        </p:spPr>
        <p:txBody>
          <a:bodyPr wrap="square" lIns="0" tIns="0" rIns="0" bIns="0" rtlCol="0" anchor="ctr"/>
          <a:lstStyle/>
          <a:p>
            <a:pPr marL="0" indent="0">
              <a:buNone/>
            </a:pPr>
            <a:r>
              <a:rPr lang="en-US" sz="1000" b="1" dirty="0">
                <a:solidFill>
                  <a:srgbClr val="1E2D3D"/>
                </a:solidFill>
                <a:latin typeface="Calibri" pitchFamily="34" charset="0"/>
                <a:ea typeface="Calibri" pitchFamily="34" charset="-122"/>
                <a:cs typeface="Calibri" pitchFamily="34" charset="-120"/>
              </a:rPr>
              <a:t>~33–60%</a:t>
            </a:r>
            <a:endParaRPr lang="en-US" sz="1000" dirty="0"/>
          </a:p>
        </p:txBody>
      </p:sp>
      <p:sp>
        <p:nvSpPr>
          <p:cNvPr id="13" name="Text 10"/>
          <p:cNvSpPr/>
          <p:nvPr/>
        </p:nvSpPr>
        <p:spPr>
          <a:xfrm>
            <a:off x="5943600" y="3374136"/>
            <a:ext cx="1463040" cy="201168"/>
          </a:xfrm>
          <a:prstGeom prst="rect">
            <a:avLst/>
          </a:prstGeom>
          <a:noFill/>
          <a:ln/>
        </p:spPr>
        <p:txBody>
          <a:bodyPr wrap="square" lIns="0" tIns="0" rIns="0" bIns="0" rtlCol="0" anchor="ctr"/>
          <a:lstStyle/>
          <a:p>
            <a:pPr marL="0" indent="0">
              <a:buNone/>
            </a:pPr>
            <a:r>
              <a:rPr lang="en-US" sz="1000" b="1" dirty="0">
                <a:solidFill>
                  <a:srgbClr val="8B95A5"/>
                </a:solidFill>
                <a:latin typeface="Calibri" pitchFamily="34" charset="0"/>
                <a:ea typeface="Calibri" pitchFamily="34" charset="-122"/>
                <a:cs typeface="Calibri" pitchFamily="34" charset="-120"/>
              </a:rPr>
              <a:t>COVID (Orig.)</a:t>
            </a:r>
            <a:endParaRPr lang="en-US" sz="1000" dirty="0"/>
          </a:p>
        </p:txBody>
      </p:sp>
      <p:sp>
        <p:nvSpPr>
          <p:cNvPr id="14" name="Text 11"/>
          <p:cNvSpPr/>
          <p:nvPr/>
        </p:nvSpPr>
        <p:spPr>
          <a:xfrm>
            <a:off x="7406640" y="3374136"/>
            <a:ext cx="1280160" cy="201168"/>
          </a:xfrm>
          <a:prstGeom prst="rect">
            <a:avLst/>
          </a:prstGeom>
          <a:noFill/>
          <a:ln/>
        </p:spPr>
        <p:txBody>
          <a:bodyPr wrap="square" lIns="0" tIns="0" rIns="0" bIns="0" rtlCol="0" anchor="ctr"/>
          <a:lstStyle/>
          <a:p>
            <a:pPr marL="0" indent="0">
              <a:buNone/>
            </a:pPr>
            <a:r>
              <a:rPr lang="en-US" sz="1000" b="1" dirty="0">
                <a:solidFill>
                  <a:srgbClr val="1E2D3D"/>
                </a:solidFill>
                <a:latin typeface="Calibri" pitchFamily="34" charset="0"/>
                <a:ea typeface="Calibri" pitchFamily="34" charset="-122"/>
                <a:cs typeface="Calibri" pitchFamily="34" charset="-120"/>
              </a:rPr>
              <a:t>~60–70%</a:t>
            </a:r>
            <a:endParaRPr lang="en-US" sz="1000" dirty="0"/>
          </a:p>
        </p:txBody>
      </p:sp>
      <p:sp>
        <p:nvSpPr>
          <p:cNvPr id="15" name="Text 12"/>
          <p:cNvSpPr/>
          <p:nvPr/>
        </p:nvSpPr>
        <p:spPr>
          <a:xfrm>
            <a:off x="5943600" y="3758184"/>
            <a:ext cx="1463040" cy="201168"/>
          </a:xfrm>
          <a:prstGeom prst="rect">
            <a:avLst/>
          </a:prstGeom>
          <a:noFill/>
          <a:ln/>
        </p:spPr>
        <p:txBody>
          <a:bodyPr wrap="square" lIns="0" tIns="0" rIns="0" bIns="0" rtlCol="0" anchor="ctr"/>
          <a:lstStyle/>
          <a:p>
            <a:pPr marL="0" indent="0">
              <a:buNone/>
            </a:pPr>
            <a:r>
              <a:rPr lang="en-US" sz="1000" b="1" dirty="0">
                <a:solidFill>
                  <a:srgbClr val="8B95A5"/>
                </a:solidFill>
                <a:latin typeface="Calibri" pitchFamily="34" charset="0"/>
                <a:ea typeface="Calibri" pitchFamily="34" charset="-122"/>
                <a:cs typeface="Calibri" pitchFamily="34" charset="-120"/>
              </a:rPr>
              <a:t>Measles</a:t>
            </a:r>
            <a:endParaRPr lang="en-US" sz="1000" dirty="0"/>
          </a:p>
        </p:txBody>
      </p:sp>
      <p:sp>
        <p:nvSpPr>
          <p:cNvPr id="16" name="Text 13"/>
          <p:cNvSpPr/>
          <p:nvPr/>
        </p:nvSpPr>
        <p:spPr>
          <a:xfrm>
            <a:off x="7406640" y="3758184"/>
            <a:ext cx="1280160" cy="201168"/>
          </a:xfrm>
          <a:prstGeom prst="rect">
            <a:avLst/>
          </a:prstGeom>
          <a:noFill/>
          <a:ln/>
        </p:spPr>
        <p:txBody>
          <a:bodyPr wrap="square" lIns="0" tIns="0" rIns="0" bIns="0" rtlCol="0" anchor="ctr"/>
          <a:lstStyle/>
          <a:p>
            <a:pPr marL="0" indent="0">
              <a:buNone/>
            </a:pPr>
            <a:r>
              <a:rPr lang="en-US" sz="1000" b="1" dirty="0">
                <a:solidFill>
                  <a:srgbClr val="1E2D3D"/>
                </a:solidFill>
                <a:latin typeface="Calibri" pitchFamily="34" charset="0"/>
                <a:ea typeface="Calibri" pitchFamily="34" charset="-122"/>
                <a:cs typeface="Calibri" pitchFamily="34" charset="-120"/>
              </a:rPr>
              <a:t>~93–95%</a:t>
            </a:r>
            <a:endParaRPr lang="en-US" sz="1000" dirty="0"/>
          </a:p>
        </p:txBody>
      </p:sp>
      <p:sp>
        <p:nvSpPr>
          <p:cNvPr id="17" name="Shape 14"/>
          <p:cNvSpPr/>
          <p:nvPr/>
        </p:nvSpPr>
        <p:spPr>
          <a:xfrm>
            <a:off x="457200" y="4389120"/>
            <a:ext cx="8229600" cy="502920"/>
          </a:xfrm>
          <a:prstGeom prst="rect">
            <a:avLst/>
          </a:prstGeom>
          <a:solidFill>
            <a:srgbClr val="0D7377"/>
          </a:solidFill>
          <a:ln/>
        </p:spPr>
        <p:txBody>
          <a:bodyPr/>
          <a:lstStyle/>
          <a:p>
            <a:endParaRPr lang="en-US"/>
          </a:p>
        </p:txBody>
      </p:sp>
      <p:sp>
        <p:nvSpPr>
          <p:cNvPr id="18" name="Text 15"/>
          <p:cNvSpPr/>
          <p:nvPr/>
        </p:nvSpPr>
        <p:spPr>
          <a:xfrm>
            <a:off x="640080" y="4389120"/>
            <a:ext cx="7863840" cy="502920"/>
          </a:xfrm>
          <a:prstGeom prst="rect">
            <a:avLst/>
          </a:prstGeom>
          <a:noFill/>
          <a:ln/>
        </p:spPr>
        <p:txBody>
          <a:bodyPr wrap="square" lIns="0" tIns="0" rIns="0" bIns="0" rtlCol="0" anchor="ctr"/>
          <a:lstStyle/>
          <a:p>
            <a:pPr marL="0" indent="0">
              <a:buNone/>
            </a:pPr>
            <a:r>
              <a:rPr lang="en-US" sz="1300" b="1" dirty="0">
                <a:solidFill>
                  <a:srgbClr val="FFFFFF"/>
                </a:solidFill>
                <a:latin typeface="Calibri" pitchFamily="34" charset="0"/>
                <a:ea typeface="Calibri" pitchFamily="34" charset="-122"/>
                <a:cs typeface="Calibri" pitchFamily="34" charset="-120"/>
              </a:rPr>
              <a:t>The mode of transmission determines which component of R₀ your countermeasures must target.</a:t>
            </a:r>
            <a:endParaRPr lang="en-US" sz="13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C0392B"/>
          </a:solidFill>
          <a:ln/>
        </p:spPr>
        <p:txBody>
          <a:bodyPr/>
          <a:lstStyle/>
          <a:p>
            <a:endParaRPr lang="en-US"/>
          </a:p>
        </p:txBody>
      </p:sp>
      <p:sp>
        <p:nvSpPr>
          <p:cNvPr id="3" name="Text 1"/>
          <p:cNvSpPr/>
          <p:nvPr/>
        </p:nvSpPr>
        <p:spPr>
          <a:xfrm>
            <a:off x="548639" y="91440"/>
            <a:ext cx="8434939" cy="640080"/>
          </a:xfrm>
          <a:prstGeom prst="rect">
            <a:avLst/>
          </a:prstGeom>
          <a:noFill/>
          <a:ln/>
        </p:spPr>
        <p:txBody>
          <a:bodyPr wrap="square" lIns="0" tIns="0" rIns="0" bIns="0" rtlCol="0" anchor="ctr"/>
          <a:lstStyle/>
          <a:p>
            <a:pPr marL="0" indent="0">
              <a:buNone/>
            </a:pPr>
            <a:r>
              <a:rPr lang="en-US" sz="2400" b="1" dirty="0">
                <a:solidFill>
                  <a:srgbClr val="FFFFFF"/>
                </a:solidFill>
                <a:latin typeface="Georgia" pitchFamily="34" charset="0"/>
                <a:ea typeface="Georgia" pitchFamily="34" charset="-122"/>
                <a:cs typeface="Georgia" pitchFamily="34" charset="-120"/>
              </a:rPr>
              <a:t>Case Study: Measles Virus — Airborne Transmission</a:t>
            </a:r>
            <a:endParaRPr lang="en-US" sz="2400" dirty="0"/>
          </a:p>
        </p:txBody>
      </p:sp>
      <p:sp>
        <p:nvSpPr>
          <p:cNvPr id="4" name="Shape 2"/>
          <p:cNvSpPr/>
          <p:nvPr/>
        </p:nvSpPr>
        <p:spPr>
          <a:xfrm>
            <a:off x="457200" y="1097280"/>
            <a:ext cx="3931920" cy="3749040"/>
          </a:xfrm>
          <a:prstGeom prst="rect">
            <a:avLst/>
          </a:prstGeom>
          <a:solidFill>
            <a:srgbClr val="FFFFFF"/>
          </a:solidFill>
          <a:ln/>
          <a:effectLst>
            <a:outerShdw blurRad="50800" dist="12700" dir="8100000" algn="bl" rotWithShape="0">
              <a:srgbClr val="000000">
                <a:alpha val="10000"/>
              </a:srgbClr>
            </a:outerShdw>
          </a:effectLst>
        </p:spPr>
        <p:txBody>
          <a:bodyPr/>
          <a:lstStyle/>
          <a:p>
            <a:endParaRPr lang="en-US"/>
          </a:p>
        </p:txBody>
      </p:sp>
      <p:sp>
        <p:nvSpPr>
          <p:cNvPr id="5" name="Text 3"/>
          <p:cNvSpPr/>
          <p:nvPr/>
        </p:nvSpPr>
        <p:spPr>
          <a:xfrm>
            <a:off x="640080" y="1188720"/>
            <a:ext cx="3566160" cy="365760"/>
          </a:xfrm>
          <a:prstGeom prst="rect">
            <a:avLst/>
          </a:prstGeom>
          <a:noFill/>
          <a:ln/>
        </p:spPr>
        <p:txBody>
          <a:bodyPr wrap="square" lIns="0" tIns="0" rIns="0" bIns="0" rtlCol="0" anchor="ctr"/>
          <a:lstStyle/>
          <a:p>
            <a:pPr marL="0" indent="0">
              <a:buNone/>
            </a:pPr>
            <a:r>
              <a:rPr lang="en-US" sz="1600" b="1" dirty="0">
                <a:solidFill>
                  <a:srgbClr val="C0392B"/>
                </a:solidFill>
                <a:latin typeface="Georgia" pitchFamily="34" charset="0"/>
                <a:ea typeface="Georgia" pitchFamily="34" charset="-122"/>
                <a:cs typeface="Georgia" pitchFamily="34" charset="-120"/>
              </a:rPr>
              <a:t>Key Epidemiology</a:t>
            </a:r>
            <a:endParaRPr lang="en-US" sz="1600" dirty="0"/>
          </a:p>
        </p:txBody>
      </p:sp>
      <p:sp>
        <p:nvSpPr>
          <p:cNvPr id="6" name="Text 4"/>
          <p:cNvSpPr/>
          <p:nvPr/>
        </p:nvSpPr>
        <p:spPr>
          <a:xfrm>
            <a:off x="640080" y="1691640"/>
            <a:ext cx="1463040" cy="274320"/>
          </a:xfrm>
          <a:prstGeom prst="rect">
            <a:avLst/>
          </a:prstGeom>
          <a:noFill/>
          <a:ln/>
        </p:spPr>
        <p:txBody>
          <a:bodyPr wrap="square" lIns="0" tIns="0" rIns="0" bIns="0" rtlCol="0" anchor="ctr"/>
          <a:lstStyle/>
          <a:p>
            <a:pPr marL="0" indent="0">
              <a:buNone/>
            </a:pPr>
            <a:r>
              <a:rPr lang="en-US" sz="1100" b="1" dirty="0">
                <a:solidFill>
                  <a:srgbClr val="8B95A5"/>
                </a:solidFill>
                <a:latin typeface="Calibri" pitchFamily="34" charset="0"/>
                <a:ea typeface="Calibri" pitchFamily="34" charset="-122"/>
                <a:cs typeface="Calibri" pitchFamily="34" charset="-120"/>
              </a:rPr>
              <a:t>R₀:</a:t>
            </a:r>
            <a:endParaRPr lang="en-US" sz="1100" dirty="0"/>
          </a:p>
        </p:txBody>
      </p:sp>
      <p:sp>
        <p:nvSpPr>
          <p:cNvPr id="7" name="Text 5"/>
          <p:cNvSpPr/>
          <p:nvPr/>
        </p:nvSpPr>
        <p:spPr>
          <a:xfrm>
            <a:off x="2103120" y="1691640"/>
            <a:ext cx="2103120" cy="274320"/>
          </a:xfrm>
          <a:prstGeom prst="rect">
            <a:avLst/>
          </a:prstGeom>
          <a:noFill/>
          <a:ln/>
        </p:spPr>
        <p:txBody>
          <a:bodyPr wrap="square" lIns="0" tIns="0" rIns="0" bIns="0" rtlCol="0" anchor="ctr"/>
          <a:lstStyle/>
          <a:p>
            <a:pPr marL="0" indent="0">
              <a:buNone/>
            </a:pPr>
            <a:r>
              <a:rPr lang="en-US" sz="1200" b="1" dirty="0">
                <a:solidFill>
                  <a:srgbClr val="1E2D3D"/>
                </a:solidFill>
                <a:latin typeface="Calibri" pitchFamily="34" charset="0"/>
                <a:ea typeface="Calibri" pitchFamily="34" charset="-122"/>
                <a:cs typeface="Calibri" pitchFamily="34" charset="-120"/>
              </a:rPr>
              <a:t>12–18</a:t>
            </a:r>
            <a:endParaRPr lang="en-US" sz="1200" dirty="0"/>
          </a:p>
        </p:txBody>
      </p:sp>
      <p:sp>
        <p:nvSpPr>
          <p:cNvPr id="8" name="Text 6"/>
          <p:cNvSpPr/>
          <p:nvPr/>
        </p:nvSpPr>
        <p:spPr>
          <a:xfrm>
            <a:off x="640080" y="1947672"/>
            <a:ext cx="3566160" cy="228600"/>
          </a:xfrm>
          <a:prstGeom prst="rect">
            <a:avLst/>
          </a:prstGeom>
          <a:noFill/>
          <a:ln/>
        </p:spPr>
        <p:txBody>
          <a:bodyPr wrap="square" lIns="0" tIns="0" rIns="0" bIns="0" rtlCol="0" anchor="ctr"/>
          <a:lstStyle/>
          <a:p>
            <a:pPr marL="0" indent="0">
              <a:buNone/>
            </a:pPr>
            <a:r>
              <a:rPr lang="en-US" sz="900" i="1" dirty="0">
                <a:solidFill>
                  <a:srgbClr val="8B95A5"/>
                </a:solidFill>
                <a:latin typeface="Calibri" pitchFamily="34" charset="0"/>
                <a:ea typeface="Calibri" pitchFamily="34" charset="-122"/>
                <a:cs typeface="Calibri" pitchFamily="34" charset="-120"/>
              </a:rPr>
              <a:t>Among the highest of any infectious disease</a:t>
            </a:r>
            <a:endParaRPr lang="en-US" sz="900" dirty="0"/>
          </a:p>
        </p:txBody>
      </p:sp>
      <p:sp>
        <p:nvSpPr>
          <p:cNvPr id="9" name="Text 7"/>
          <p:cNvSpPr/>
          <p:nvPr/>
        </p:nvSpPr>
        <p:spPr>
          <a:xfrm>
            <a:off x="640080" y="2286000"/>
            <a:ext cx="1463040" cy="274320"/>
          </a:xfrm>
          <a:prstGeom prst="rect">
            <a:avLst/>
          </a:prstGeom>
          <a:noFill/>
          <a:ln/>
        </p:spPr>
        <p:txBody>
          <a:bodyPr wrap="square" lIns="0" tIns="0" rIns="0" bIns="0" rtlCol="0" anchor="ctr"/>
          <a:lstStyle/>
          <a:p>
            <a:pPr marL="0" indent="0">
              <a:buNone/>
            </a:pPr>
            <a:r>
              <a:rPr lang="en-US" sz="1100" b="1" dirty="0">
                <a:solidFill>
                  <a:srgbClr val="8B95A5"/>
                </a:solidFill>
                <a:latin typeface="Calibri" pitchFamily="34" charset="0"/>
                <a:ea typeface="Calibri" pitchFamily="34" charset="-122"/>
                <a:cs typeface="Calibri" pitchFamily="34" charset="-120"/>
              </a:rPr>
              <a:t>Incubation:</a:t>
            </a:r>
            <a:endParaRPr lang="en-US" sz="1100" dirty="0"/>
          </a:p>
        </p:txBody>
      </p:sp>
      <p:sp>
        <p:nvSpPr>
          <p:cNvPr id="10" name="Text 8"/>
          <p:cNvSpPr/>
          <p:nvPr/>
        </p:nvSpPr>
        <p:spPr>
          <a:xfrm>
            <a:off x="2103120" y="2286000"/>
            <a:ext cx="2103120" cy="274320"/>
          </a:xfrm>
          <a:prstGeom prst="rect">
            <a:avLst/>
          </a:prstGeom>
          <a:noFill/>
          <a:ln/>
        </p:spPr>
        <p:txBody>
          <a:bodyPr wrap="square" lIns="0" tIns="0" rIns="0" bIns="0" rtlCol="0" anchor="ctr"/>
          <a:lstStyle/>
          <a:p>
            <a:pPr marL="0" indent="0">
              <a:buNone/>
            </a:pPr>
            <a:r>
              <a:rPr lang="en-US" sz="1200" b="1" dirty="0">
                <a:solidFill>
                  <a:srgbClr val="1E2D3D"/>
                </a:solidFill>
                <a:latin typeface="Calibri" pitchFamily="34" charset="0"/>
                <a:ea typeface="Calibri" pitchFamily="34" charset="-122"/>
                <a:cs typeface="Calibri" pitchFamily="34" charset="-120"/>
              </a:rPr>
              <a:t>7–21 days</a:t>
            </a:r>
            <a:endParaRPr lang="en-US" sz="1200" dirty="0"/>
          </a:p>
        </p:txBody>
      </p:sp>
      <p:sp>
        <p:nvSpPr>
          <p:cNvPr id="11" name="Text 9"/>
          <p:cNvSpPr/>
          <p:nvPr/>
        </p:nvSpPr>
        <p:spPr>
          <a:xfrm>
            <a:off x="640080" y="2542032"/>
            <a:ext cx="3566160" cy="228600"/>
          </a:xfrm>
          <a:prstGeom prst="rect">
            <a:avLst/>
          </a:prstGeom>
          <a:noFill/>
          <a:ln/>
        </p:spPr>
        <p:txBody>
          <a:bodyPr wrap="square" lIns="0" tIns="0" rIns="0" bIns="0" rtlCol="0" anchor="ctr"/>
          <a:lstStyle/>
          <a:p>
            <a:pPr marL="0" indent="0">
              <a:buNone/>
            </a:pPr>
            <a:r>
              <a:rPr lang="en-US" sz="900" i="1" dirty="0">
                <a:solidFill>
                  <a:srgbClr val="8B95A5"/>
                </a:solidFill>
                <a:latin typeface="Calibri" pitchFamily="34" charset="0"/>
                <a:ea typeface="Calibri" pitchFamily="34" charset="-122"/>
                <a:cs typeface="Calibri" pitchFamily="34" charset="-120"/>
              </a:rPr>
              <a:t>Average 14 days to rash onset</a:t>
            </a:r>
            <a:endParaRPr lang="en-US" sz="900" dirty="0"/>
          </a:p>
        </p:txBody>
      </p:sp>
      <p:sp>
        <p:nvSpPr>
          <p:cNvPr id="12" name="Text 10"/>
          <p:cNvSpPr/>
          <p:nvPr/>
        </p:nvSpPr>
        <p:spPr>
          <a:xfrm>
            <a:off x="640080" y="2880360"/>
            <a:ext cx="1463040" cy="274320"/>
          </a:xfrm>
          <a:prstGeom prst="rect">
            <a:avLst/>
          </a:prstGeom>
          <a:noFill/>
          <a:ln/>
        </p:spPr>
        <p:txBody>
          <a:bodyPr wrap="square" lIns="0" tIns="0" rIns="0" bIns="0" rtlCol="0" anchor="ctr"/>
          <a:lstStyle/>
          <a:p>
            <a:pPr marL="0" indent="0">
              <a:buNone/>
            </a:pPr>
            <a:r>
              <a:rPr lang="en-US" sz="1100" b="1" dirty="0">
                <a:solidFill>
                  <a:srgbClr val="8B95A5"/>
                </a:solidFill>
                <a:latin typeface="Calibri" pitchFamily="34" charset="0"/>
                <a:ea typeface="Calibri" pitchFamily="34" charset="-122"/>
                <a:cs typeface="Calibri" pitchFamily="34" charset="-120"/>
              </a:rPr>
              <a:t>Infectious Period:</a:t>
            </a:r>
            <a:endParaRPr lang="en-US" sz="1100" dirty="0"/>
          </a:p>
        </p:txBody>
      </p:sp>
      <p:sp>
        <p:nvSpPr>
          <p:cNvPr id="13" name="Text 11"/>
          <p:cNvSpPr/>
          <p:nvPr/>
        </p:nvSpPr>
        <p:spPr>
          <a:xfrm>
            <a:off x="2103120" y="2880360"/>
            <a:ext cx="2103120" cy="274320"/>
          </a:xfrm>
          <a:prstGeom prst="rect">
            <a:avLst/>
          </a:prstGeom>
          <a:noFill/>
          <a:ln/>
        </p:spPr>
        <p:txBody>
          <a:bodyPr wrap="square" lIns="0" tIns="0" rIns="0" bIns="0" rtlCol="0" anchor="ctr"/>
          <a:lstStyle/>
          <a:p>
            <a:pPr marL="0" indent="0">
              <a:buNone/>
            </a:pPr>
            <a:r>
              <a:rPr lang="en-US" sz="1200" b="1" dirty="0">
                <a:solidFill>
                  <a:srgbClr val="1E2D3D"/>
                </a:solidFill>
                <a:latin typeface="Calibri" pitchFamily="34" charset="0"/>
                <a:ea typeface="Calibri" pitchFamily="34" charset="-122"/>
                <a:cs typeface="Calibri" pitchFamily="34" charset="-120"/>
              </a:rPr>
              <a:t>4 days before to 4 days after rash</a:t>
            </a:r>
            <a:endParaRPr lang="en-US" sz="1200" dirty="0"/>
          </a:p>
        </p:txBody>
      </p:sp>
      <p:sp>
        <p:nvSpPr>
          <p:cNvPr id="14" name="Text 12"/>
          <p:cNvSpPr/>
          <p:nvPr/>
        </p:nvSpPr>
        <p:spPr>
          <a:xfrm>
            <a:off x="640080" y="3474720"/>
            <a:ext cx="1463040" cy="274320"/>
          </a:xfrm>
          <a:prstGeom prst="rect">
            <a:avLst/>
          </a:prstGeom>
          <a:noFill/>
          <a:ln/>
        </p:spPr>
        <p:txBody>
          <a:bodyPr wrap="square" lIns="0" tIns="0" rIns="0" bIns="0" rtlCol="0" anchor="ctr"/>
          <a:lstStyle/>
          <a:p>
            <a:pPr marL="0" indent="0">
              <a:buNone/>
            </a:pPr>
            <a:r>
              <a:rPr lang="en-US" sz="1100" b="1" dirty="0">
                <a:solidFill>
                  <a:srgbClr val="8B95A5"/>
                </a:solidFill>
                <a:latin typeface="Calibri" pitchFamily="34" charset="0"/>
                <a:ea typeface="Calibri" pitchFamily="34" charset="-122"/>
                <a:cs typeface="Calibri" pitchFamily="34" charset="-120"/>
              </a:rPr>
              <a:t>Airborne Duration:</a:t>
            </a:r>
            <a:endParaRPr lang="en-US" sz="1100" dirty="0"/>
          </a:p>
        </p:txBody>
      </p:sp>
      <p:sp>
        <p:nvSpPr>
          <p:cNvPr id="15" name="Text 13"/>
          <p:cNvSpPr/>
          <p:nvPr/>
        </p:nvSpPr>
        <p:spPr>
          <a:xfrm>
            <a:off x="2103120" y="3474720"/>
            <a:ext cx="2103120" cy="274320"/>
          </a:xfrm>
          <a:prstGeom prst="rect">
            <a:avLst/>
          </a:prstGeom>
          <a:noFill/>
          <a:ln/>
        </p:spPr>
        <p:txBody>
          <a:bodyPr wrap="square" lIns="0" tIns="0" rIns="0" bIns="0" rtlCol="0" anchor="ctr"/>
          <a:lstStyle/>
          <a:p>
            <a:pPr marL="0" indent="0">
              <a:buNone/>
            </a:pPr>
            <a:r>
              <a:rPr lang="en-US" sz="1200" b="1" dirty="0">
                <a:solidFill>
                  <a:srgbClr val="1E2D3D"/>
                </a:solidFill>
                <a:latin typeface="Calibri" pitchFamily="34" charset="0"/>
                <a:ea typeface="Calibri" pitchFamily="34" charset="-122"/>
                <a:cs typeface="Calibri" pitchFamily="34" charset="-120"/>
              </a:rPr>
              <a:t>Up to 2 hours</a:t>
            </a:r>
            <a:endParaRPr lang="en-US" sz="1200" dirty="0"/>
          </a:p>
        </p:txBody>
      </p:sp>
      <p:sp>
        <p:nvSpPr>
          <p:cNvPr id="16" name="Text 14"/>
          <p:cNvSpPr/>
          <p:nvPr/>
        </p:nvSpPr>
        <p:spPr>
          <a:xfrm>
            <a:off x="640080" y="3730752"/>
            <a:ext cx="3566160" cy="228600"/>
          </a:xfrm>
          <a:prstGeom prst="rect">
            <a:avLst/>
          </a:prstGeom>
          <a:noFill/>
          <a:ln/>
        </p:spPr>
        <p:txBody>
          <a:bodyPr wrap="square" lIns="0" tIns="0" rIns="0" bIns="0" rtlCol="0" anchor="ctr"/>
          <a:lstStyle/>
          <a:p>
            <a:pPr marL="0" indent="0">
              <a:buNone/>
            </a:pPr>
            <a:r>
              <a:rPr lang="en-US" sz="900" i="1" dirty="0">
                <a:solidFill>
                  <a:srgbClr val="8B95A5"/>
                </a:solidFill>
                <a:latin typeface="Calibri" pitchFamily="34" charset="0"/>
                <a:ea typeface="Calibri" pitchFamily="34" charset="-122"/>
                <a:cs typeface="Calibri" pitchFamily="34" charset="-120"/>
              </a:rPr>
              <a:t>Virus lingers in air after person leaves</a:t>
            </a:r>
            <a:endParaRPr lang="en-US" sz="900" dirty="0"/>
          </a:p>
        </p:txBody>
      </p:sp>
      <p:sp>
        <p:nvSpPr>
          <p:cNvPr id="17" name="Text 15"/>
          <p:cNvSpPr/>
          <p:nvPr/>
        </p:nvSpPr>
        <p:spPr>
          <a:xfrm>
            <a:off x="640080" y="4069080"/>
            <a:ext cx="1463040" cy="274320"/>
          </a:xfrm>
          <a:prstGeom prst="rect">
            <a:avLst/>
          </a:prstGeom>
          <a:noFill/>
          <a:ln/>
        </p:spPr>
        <p:txBody>
          <a:bodyPr wrap="square" lIns="0" tIns="0" rIns="0" bIns="0" rtlCol="0" anchor="ctr"/>
          <a:lstStyle/>
          <a:p>
            <a:pPr marL="0" indent="0">
              <a:buNone/>
            </a:pPr>
            <a:r>
              <a:rPr lang="en-US" sz="1100" b="1" dirty="0">
                <a:solidFill>
                  <a:srgbClr val="8B95A5"/>
                </a:solidFill>
                <a:latin typeface="Calibri" pitchFamily="34" charset="0"/>
                <a:ea typeface="Calibri" pitchFamily="34" charset="-122"/>
                <a:cs typeface="Calibri" pitchFamily="34" charset="-120"/>
              </a:rPr>
              <a:t>Hospitalization:</a:t>
            </a:r>
            <a:endParaRPr lang="en-US" sz="1100" dirty="0"/>
          </a:p>
        </p:txBody>
      </p:sp>
      <p:sp>
        <p:nvSpPr>
          <p:cNvPr id="18" name="Text 16"/>
          <p:cNvSpPr/>
          <p:nvPr/>
        </p:nvSpPr>
        <p:spPr>
          <a:xfrm>
            <a:off x="2103120" y="4069080"/>
            <a:ext cx="2103120" cy="274320"/>
          </a:xfrm>
          <a:prstGeom prst="rect">
            <a:avLst/>
          </a:prstGeom>
          <a:noFill/>
          <a:ln/>
        </p:spPr>
        <p:txBody>
          <a:bodyPr wrap="square" lIns="0" tIns="0" rIns="0" bIns="0" rtlCol="0" anchor="ctr"/>
          <a:lstStyle/>
          <a:p>
            <a:pPr marL="0" indent="0">
              <a:buNone/>
            </a:pPr>
            <a:r>
              <a:rPr lang="en-US" sz="1200" b="1" dirty="0">
                <a:solidFill>
                  <a:srgbClr val="1E2D3D"/>
                </a:solidFill>
                <a:latin typeface="Calibri" pitchFamily="34" charset="0"/>
                <a:ea typeface="Calibri" pitchFamily="34" charset="-122"/>
                <a:cs typeface="Calibri" pitchFamily="34" charset="-120"/>
              </a:rPr>
              <a:t>~1 in 5</a:t>
            </a:r>
            <a:endParaRPr lang="en-US" sz="1200" dirty="0"/>
          </a:p>
        </p:txBody>
      </p:sp>
      <p:sp>
        <p:nvSpPr>
          <p:cNvPr id="19" name="Text 17"/>
          <p:cNvSpPr/>
          <p:nvPr/>
        </p:nvSpPr>
        <p:spPr>
          <a:xfrm>
            <a:off x="640080" y="4325112"/>
            <a:ext cx="3566160" cy="228600"/>
          </a:xfrm>
          <a:prstGeom prst="rect">
            <a:avLst/>
          </a:prstGeom>
          <a:noFill/>
          <a:ln/>
        </p:spPr>
        <p:txBody>
          <a:bodyPr wrap="square" lIns="0" tIns="0" rIns="0" bIns="0" rtlCol="0" anchor="ctr"/>
          <a:lstStyle/>
          <a:p>
            <a:pPr marL="0" indent="0">
              <a:buNone/>
            </a:pPr>
            <a:r>
              <a:rPr lang="en-US" sz="900" i="1" dirty="0">
                <a:solidFill>
                  <a:srgbClr val="8B95A5"/>
                </a:solidFill>
                <a:latin typeface="Calibri" pitchFamily="34" charset="0"/>
                <a:ea typeface="Calibri" pitchFamily="34" charset="-122"/>
                <a:cs typeface="Calibri" pitchFamily="34" charset="-120"/>
              </a:rPr>
              <a:t>Among unvaccinated cases in the U.S.</a:t>
            </a:r>
            <a:endParaRPr lang="en-US" sz="900" dirty="0"/>
          </a:p>
        </p:txBody>
      </p:sp>
      <p:sp>
        <p:nvSpPr>
          <p:cNvPr id="20" name="Shape 18"/>
          <p:cNvSpPr/>
          <p:nvPr/>
        </p:nvSpPr>
        <p:spPr>
          <a:xfrm>
            <a:off x="4754880" y="1097280"/>
            <a:ext cx="3931920" cy="3749040"/>
          </a:xfrm>
          <a:prstGeom prst="rect">
            <a:avLst/>
          </a:prstGeom>
          <a:solidFill>
            <a:srgbClr val="FFF5F5"/>
          </a:solidFill>
          <a:ln/>
          <a:effectLst>
            <a:outerShdw blurRad="50800" dist="12700" dir="8100000" algn="bl" rotWithShape="0">
              <a:srgbClr val="000000">
                <a:alpha val="10000"/>
              </a:srgbClr>
            </a:outerShdw>
          </a:effectLst>
        </p:spPr>
        <p:txBody>
          <a:bodyPr/>
          <a:lstStyle/>
          <a:p>
            <a:endParaRPr lang="en-US"/>
          </a:p>
        </p:txBody>
      </p:sp>
      <p:sp>
        <p:nvSpPr>
          <p:cNvPr id="21" name="Text 19"/>
          <p:cNvSpPr/>
          <p:nvPr/>
        </p:nvSpPr>
        <p:spPr>
          <a:xfrm>
            <a:off x="4937760" y="1188720"/>
            <a:ext cx="3566160" cy="365760"/>
          </a:xfrm>
          <a:prstGeom prst="rect">
            <a:avLst/>
          </a:prstGeom>
          <a:noFill/>
          <a:ln/>
        </p:spPr>
        <p:txBody>
          <a:bodyPr wrap="square" lIns="0" tIns="0" rIns="0" bIns="0" rtlCol="0" anchor="ctr"/>
          <a:lstStyle/>
          <a:p>
            <a:pPr marL="0" indent="0">
              <a:buNone/>
            </a:pPr>
            <a:r>
              <a:rPr lang="en-US" sz="1600" b="1" dirty="0">
                <a:solidFill>
                  <a:srgbClr val="C0392B"/>
                </a:solidFill>
                <a:latin typeface="Georgia" pitchFamily="34" charset="0"/>
                <a:ea typeface="Georgia" pitchFamily="34" charset="-122"/>
                <a:cs typeface="Georgia" pitchFamily="34" charset="-120"/>
              </a:rPr>
              <a:t>What This Means for Response</a:t>
            </a:r>
            <a:endParaRPr lang="en-US" sz="1600" dirty="0"/>
          </a:p>
        </p:txBody>
      </p:sp>
      <p:sp>
        <p:nvSpPr>
          <p:cNvPr id="22" name="Text 20"/>
          <p:cNvSpPr/>
          <p:nvPr/>
        </p:nvSpPr>
        <p:spPr>
          <a:xfrm>
            <a:off x="4937760" y="1691640"/>
            <a:ext cx="3566160" cy="2926080"/>
          </a:xfrm>
          <a:prstGeom prst="rect">
            <a:avLst/>
          </a:prstGeom>
          <a:noFill/>
          <a:ln/>
        </p:spPr>
        <p:txBody>
          <a:bodyPr wrap="square" rtlCol="0" anchor="ctr"/>
          <a:lstStyle/>
          <a:p>
            <a:pPr marL="342900" indent="-342900">
              <a:spcAft>
                <a:spcPts val="800"/>
              </a:spcAft>
              <a:buSzPct val="100000"/>
              <a:buChar char="•"/>
            </a:pPr>
            <a:r>
              <a:rPr lang="en-US" sz="1200" dirty="0">
                <a:solidFill>
                  <a:srgbClr val="374151"/>
                </a:solidFill>
                <a:latin typeface="Calibri" pitchFamily="34" charset="0"/>
                <a:ea typeface="Calibri" pitchFamily="34" charset="-122"/>
                <a:cs typeface="Calibri" pitchFamily="34" charset="-120"/>
              </a:rPr>
              <a:t>Herd immunity threshold: ~95%</a:t>
            </a:r>
            <a:endParaRPr lang="en-US" sz="1200" dirty="0"/>
          </a:p>
          <a:p>
            <a:pPr marL="342900" indent="-342900">
              <a:spcAft>
                <a:spcPts val="800"/>
              </a:spcAft>
              <a:buSzPct val="100000"/>
              <a:buChar char="•"/>
            </a:pPr>
            <a:r>
              <a:rPr lang="en-US" sz="1200" dirty="0">
                <a:solidFill>
                  <a:srgbClr val="374151"/>
                </a:solidFill>
                <a:latin typeface="Calibri" pitchFamily="34" charset="0"/>
                <a:ea typeface="Calibri" pitchFamily="34" charset="-122"/>
                <a:cs typeface="Calibri" pitchFamily="34" charset="-120"/>
              </a:rPr>
              <a:t>A single case in a public space can expose hundreds</a:t>
            </a:r>
            <a:endParaRPr lang="en-US" sz="1200" dirty="0"/>
          </a:p>
          <a:p>
            <a:pPr marL="342900" indent="-342900">
              <a:spcAft>
                <a:spcPts val="800"/>
              </a:spcAft>
              <a:buSzPct val="100000"/>
              <a:buChar char="•"/>
            </a:pPr>
            <a:r>
              <a:rPr lang="en-US" sz="1200" dirty="0">
                <a:solidFill>
                  <a:srgbClr val="374151"/>
                </a:solidFill>
                <a:latin typeface="Calibri" pitchFamily="34" charset="0"/>
                <a:ea typeface="Calibri" pitchFamily="34" charset="-122"/>
                <a:cs typeface="Calibri" pitchFamily="34" charset="-120"/>
              </a:rPr>
              <a:t>Airborne isolation rooms (AIIR) required in healthcare</a:t>
            </a:r>
            <a:endParaRPr lang="en-US" sz="1200" dirty="0"/>
          </a:p>
          <a:p>
            <a:pPr marL="342900" indent="-342900">
              <a:spcAft>
                <a:spcPts val="800"/>
              </a:spcAft>
              <a:buSzPct val="100000"/>
              <a:buChar char="•"/>
            </a:pPr>
            <a:r>
              <a:rPr lang="en-US" sz="1200" dirty="0">
                <a:solidFill>
                  <a:srgbClr val="374151"/>
                </a:solidFill>
                <a:latin typeface="Calibri" pitchFamily="34" charset="0"/>
                <a:ea typeface="Calibri" pitchFamily="34" charset="-122"/>
                <a:cs typeface="Calibri" pitchFamily="34" charset="-120"/>
              </a:rPr>
              <a:t>Contact tracing must include people who shared airspace, not just direct contacts</a:t>
            </a:r>
            <a:endParaRPr lang="en-US" sz="1200" dirty="0"/>
          </a:p>
          <a:p>
            <a:pPr marL="342900" indent="-342900">
              <a:spcAft>
                <a:spcPts val="800"/>
              </a:spcAft>
              <a:buSzPct val="100000"/>
              <a:buChar char="•"/>
            </a:pPr>
            <a:r>
              <a:rPr lang="en-US" sz="1200" dirty="0">
                <a:solidFill>
                  <a:srgbClr val="374151"/>
                </a:solidFill>
                <a:latin typeface="Calibri" pitchFamily="34" charset="0"/>
                <a:ea typeface="Calibri" pitchFamily="34" charset="-122"/>
                <a:cs typeface="Calibri" pitchFamily="34" charset="-120"/>
              </a:rPr>
              <a:t>Vaccination is the primary countermeasure — post-exposure prophylaxis within 72 hours</a:t>
            </a:r>
          </a:p>
          <a:p>
            <a:pPr marL="342900" indent="-342900">
              <a:spcAft>
                <a:spcPts val="800"/>
              </a:spcAft>
              <a:buSzPct val="100000"/>
              <a:buChar char="•"/>
            </a:pPr>
            <a:r>
              <a:rPr lang="en-US" sz="1200" dirty="0">
                <a:solidFill>
                  <a:srgbClr val="374151"/>
                </a:solidFill>
                <a:latin typeface="Calibri" pitchFamily="34" charset="0"/>
                <a:ea typeface="Calibri" pitchFamily="34" charset="-122"/>
                <a:cs typeface="Calibri" pitchFamily="34" charset="-120"/>
              </a:rPr>
              <a:t>Mortality 1-3 out of 1,000</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6C3483"/>
          </a:solidFill>
          <a:ln/>
        </p:spPr>
        <p:txBody>
          <a:bodyPr/>
          <a:lstStyle/>
          <a:p>
            <a:endParaRPr lang="en-US"/>
          </a:p>
        </p:txBody>
      </p:sp>
      <p:sp>
        <p:nvSpPr>
          <p:cNvPr id="3" name="Text 1"/>
          <p:cNvSpPr/>
          <p:nvPr/>
        </p:nvSpPr>
        <p:spPr>
          <a:xfrm>
            <a:off x="548640" y="91440"/>
            <a:ext cx="8046720" cy="640080"/>
          </a:xfrm>
          <a:prstGeom prst="rect">
            <a:avLst/>
          </a:prstGeom>
          <a:noFill/>
          <a:ln/>
        </p:spPr>
        <p:txBody>
          <a:bodyPr wrap="square" lIns="0" tIns="0" rIns="0" bIns="0" rtlCol="0" anchor="ctr"/>
          <a:lstStyle/>
          <a:p>
            <a:pPr marL="0" indent="0">
              <a:buNone/>
            </a:pPr>
            <a:r>
              <a:rPr lang="en-US" sz="2200" b="1" dirty="0">
                <a:solidFill>
                  <a:srgbClr val="FFFFFF"/>
                </a:solidFill>
                <a:latin typeface="Georgia" pitchFamily="34" charset="0"/>
                <a:ea typeface="Georgia" pitchFamily="34" charset="-122"/>
                <a:cs typeface="Georgia" pitchFamily="34" charset="-120"/>
              </a:rPr>
              <a:t>Case Study: COVID-19 Virus — Respiratory / Aerosol Transmission</a:t>
            </a:r>
            <a:endParaRPr lang="en-US" sz="2200" dirty="0"/>
          </a:p>
        </p:txBody>
      </p:sp>
      <p:sp>
        <p:nvSpPr>
          <p:cNvPr id="4" name="Shape 2"/>
          <p:cNvSpPr/>
          <p:nvPr/>
        </p:nvSpPr>
        <p:spPr>
          <a:xfrm>
            <a:off x="457200" y="1097280"/>
            <a:ext cx="3931920" cy="3749040"/>
          </a:xfrm>
          <a:prstGeom prst="rect">
            <a:avLst/>
          </a:prstGeom>
          <a:solidFill>
            <a:srgbClr val="FFFFFF"/>
          </a:solidFill>
          <a:ln/>
          <a:effectLst>
            <a:outerShdw blurRad="50800" dist="12700" dir="8100000" algn="bl" rotWithShape="0">
              <a:srgbClr val="000000">
                <a:alpha val="10000"/>
              </a:srgbClr>
            </a:outerShdw>
          </a:effectLst>
        </p:spPr>
        <p:txBody>
          <a:bodyPr/>
          <a:lstStyle/>
          <a:p>
            <a:endParaRPr lang="en-US"/>
          </a:p>
        </p:txBody>
      </p:sp>
      <p:sp>
        <p:nvSpPr>
          <p:cNvPr id="5" name="Text 3"/>
          <p:cNvSpPr/>
          <p:nvPr/>
        </p:nvSpPr>
        <p:spPr>
          <a:xfrm>
            <a:off x="640080" y="1188720"/>
            <a:ext cx="3566160" cy="365760"/>
          </a:xfrm>
          <a:prstGeom prst="rect">
            <a:avLst/>
          </a:prstGeom>
          <a:noFill/>
          <a:ln/>
        </p:spPr>
        <p:txBody>
          <a:bodyPr wrap="square" lIns="0" tIns="0" rIns="0" bIns="0" rtlCol="0" anchor="ctr"/>
          <a:lstStyle/>
          <a:p>
            <a:pPr marL="0" indent="0">
              <a:buNone/>
            </a:pPr>
            <a:r>
              <a:rPr lang="en-US" sz="1600" b="1" dirty="0">
                <a:solidFill>
                  <a:srgbClr val="6C3483"/>
                </a:solidFill>
                <a:latin typeface="Georgia" pitchFamily="34" charset="0"/>
                <a:ea typeface="Georgia" pitchFamily="34" charset="-122"/>
                <a:cs typeface="Georgia" pitchFamily="34" charset="-120"/>
              </a:rPr>
              <a:t>Key Epidemiology</a:t>
            </a:r>
            <a:endParaRPr lang="en-US" sz="1600" dirty="0"/>
          </a:p>
        </p:txBody>
      </p:sp>
      <p:sp>
        <p:nvSpPr>
          <p:cNvPr id="6" name="Text 4"/>
          <p:cNvSpPr/>
          <p:nvPr/>
        </p:nvSpPr>
        <p:spPr>
          <a:xfrm>
            <a:off x="640080" y="1691640"/>
            <a:ext cx="1645920" cy="320040"/>
          </a:xfrm>
          <a:prstGeom prst="rect">
            <a:avLst/>
          </a:prstGeom>
          <a:noFill/>
          <a:ln/>
        </p:spPr>
        <p:txBody>
          <a:bodyPr wrap="square" lIns="0" tIns="0" rIns="0" bIns="0" rtlCol="0" anchor="ctr"/>
          <a:lstStyle/>
          <a:p>
            <a:pPr marL="0" indent="0">
              <a:buNone/>
            </a:pPr>
            <a:r>
              <a:rPr lang="en-US" sz="1100" b="1" dirty="0">
                <a:solidFill>
                  <a:srgbClr val="8B95A5"/>
                </a:solidFill>
                <a:latin typeface="Calibri" pitchFamily="34" charset="0"/>
                <a:ea typeface="Calibri" pitchFamily="34" charset="-122"/>
                <a:cs typeface="Calibri" pitchFamily="34" charset="-120"/>
              </a:rPr>
              <a:t>R₀ (Original):</a:t>
            </a:r>
            <a:endParaRPr lang="en-US" sz="1100" dirty="0"/>
          </a:p>
        </p:txBody>
      </p:sp>
      <p:sp>
        <p:nvSpPr>
          <p:cNvPr id="7" name="Text 5"/>
          <p:cNvSpPr/>
          <p:nvPr/>
        </p:nvSpPr>
        <p:spPr>
          <a:xfrm>
            <a:off x="2286000" y="1691640"/>
            <a:ext cx="1920240" cy="274320"/>
          </a:xfrm>
          <a:prstGeom prst="rect">
            <a:avLst/>
          </a:prstGeom>
          <a:noFill/>
          <a:ln/>
        </p:spPr>
        <p:txBody>
          <a:bodyPr wrap="square" lIns="0" tIns="0" rIns="0" bIns="0" rtlCol="0" anchor="ctr"/>
          <a:lstStyle/>
          <a:p>
            <a:pPr marL="0" indent="0">
              <a:buNone/>
            </a:pPr>
            <a:r>
              <a:rPr lang="en-US" sz="1200" b="1" dirty="0">
                <a:solidFill>
                  <a:srgbClr val="1E2D3D"/>
                </a:solidFill>
                <a:latin typeface="Calibri" pitchFamily="34" charset="0"/>
                <a:ea typeface="Calibri" pitchFamily="34" charset="-122"/>
                <a:cs typeface="Calibri" pitchFamily="34" charset="-120"/>
              </a:rPr>
              <a:t>2–3</a:t>
            </a:r>
            <a:endParaRPr lang="en-US" sz="1200" dirty="0"/>
          </a:p>
        </p:txBody>
      </p:sp>
      <p:sp>
        <p:nvSpPr>
          <p:cNvPr id="8" name="Text 6"/>
          <p:cNvSpPr/>
          <p:nvPr/>
        </p:nvSpPr>
        <p:spPr>
          <a:xfrm>
            <a:off x="640080" y="2286000"/>
            <a:ext cx="1645920" cy="320040"/>
          </a:xfrm>
          <a:prstGeom prst="rect">
            <a:avLst/>
          </a:prstGeom>
          <a:noFill/>
          <a:ln/>
        </p:spPr>
        <p:txBody>
          <a:bodyPr wrap="square" lIns="0" tIns="0" rIns="0" bIns="0" rtlCol="0" anchor="ctr"/>
          <a:lstStyle/>
          <a:p>
            <a:pPr marL="0" indent="0">
              <a:buNone/>
            </a:pPr>
            <a:r>
              <a:rPr lang="en-US" sz="1100" b="1" dirty="0">
                <a:solidFill>
                  <a:srgbClr val="8B95A5"/>
                </a:solidFill>
                <a:latin typeface="Calibri" pitchFamily="34" charset="0"/>
                <a:ea typeface="Calibri" pitchFamily="34" charset="-122"/>
                <a:cs typeface="Calibri" pitchFamily="34" charset="-120"/>
              </a:rPr>
              <a:t>R₀ (Delta):</a:t>
            </a:r>
            <a:endParaRPr lang="en-US" sz="1100" dirty="0"/>
          </a:p>
        </p:txBody>
      </p:sp>
      <p:sp>
        <p:nvSpPr>
          <p:cNvPr id="9" name="Text 7"/>
          <p:cNvSpPr/>
          <p:nvPr/>
        </p:nvSpPr>
        <p:spPr>
          <a:xfrm>
            <a:off x="2286000" y="2286000"/>
            <a:ext cx="1920240" cy="274320"/>
          </a:xfrm>
          <a:prstGeom prst="rect">
            <a:avLst/>
          </a:prstGeom>
          <a:noFill/>
          <a:ln/>
        </p:spPr>
        <p:txBody>
          <a:bodyPr wrap="square" lIns="0" tIns="0" rIns="0" bIns="0" rtlCol="0" anchor="ctr"/>
          <a:lstStyle/>
          <a:p>
            <a:pPr marL="0" indent="0">
              <a:buNone/>
            </a:pPr>
            <a:r>
              <a:rPr lang="en-US" sz="1200" b="1" dirty="0">
                <a:solidFill>
                  <a:srgbClr val="1E2D3D"/>
                </a:solidFill>
                <a:latin typeface="Calibri" pitchFamily="34" charset="0"/>
                <a:ea typeface="Calibri" pitchFamily="34" charset="-122"/>
                <a:cs typeface="Calibri" pitchFamily="34" charset="-120"/>
              </a:rPr>
              <a:t>5–8</a:t>
            </a:r>
            <a:endParaRPr lang="en-US" sz="1200" dirty="0"/>
          </a:p>
        </p:txBody>
      </p:sp>
      <p:sp>
        <p:nvSpPr>
          <p:cNvPr id="10" name="Text 8"/>
          <p:cNvSpPr/>
          <p:nvPr/>
        </p:nvSpPr>
        <p:spPr>
          <a:xfrm>
            <a:off x="640080" y="2542032"/>
            <a:ext cx="3566160" cy="228600"/>
          </a:xfrm>
          <a:prstGeom prst="rect">
            <a:avLst/>
          </a:prstGeom>
          <a:noFill/>
          <a:ln/>
        </p:spPr>
        <p:txBody>
          <a:bodyPr wrap="square" lIns="0" tIns="0" rIns="0" bIns="0" rtlCol="0" anchor="ctr"/>
          <a:lstStyle/>
          <a:p>
            <a:pPr marL="0" indent="0">
              <a:buNone/>
            </a:pPr>
            <a:r>
              <a:rPr lang="en-US" sz="900" i="1" dirty="0">
                <a:solidFill>
                  <a:srgbClr val="8B95A5"/>
                </a:solidFill>
                <a:latin typeface="Calibri" pitchFamily="34" charset="0"/>
                <a:ea typeface="Calibri" pitchFamily="34" charset="-122"/>
                <a:cs typeface="Calibri" pitchFamily="34" charset="-120"/>
              </a:rPr>
              <a:t>Variants dramatically increased transmissibility</a:t>
            </a:r>
            <a:endParaRPr lang="en-US" sz="900" dirty="0"/>
          </a:p>
        </p:txBody>
      </p:sp>
      <p:sp>
        <p:nvSpPr>
          <p:cNvPr id="11" name="Text 9"/>
          <p:cNvSpPr/>
          <p:nvPr/>
        </p:nvSpPr>
        <p:spPr>
          <a:xfrm>
            <a:off x="640080" y="2880360"/>
            <a:ext cx="1645920" cy="320040"/>
          </a:xfrm>
          <a:prstGeom prst="rect">
            <a:avLst/>
          </a:prstGeom>
          <a:noFill/>
          <a:ln/>
        </p:spPr>
        <p:txBody>
          <a:bodyPr wrap="square" lIns="0" tIns="0" rIns="0" bIns="0" rtlCol="0" anchor="ctr"/>
          <a:lstStyle/>
          <a:p>
            <a:pPr marL="0" indent="0">
              <a:buNone/>
            </a:pPr>
            <a:r>
              <a:rPr lang="en-US" sz="1100" b="1" dirty="0">
                <a:solidFill>
                  <a:srgbClr val="8B95A5"/>
                </a:solidFill>
                <a:latin typeface="Calibri" pitchFamily="34" charset="0"/>
                <a:ea typeface="Calibri" pitchFamily="34" charset="-122"/>
                <a:cs typeface="Calibri" pitchFamily="34" charset="-120"/>
              </a:rPr>
              <a:t>R₀ (Omicron):</a:t>
            </a:r>
            <a:endParaRPr lang="en-US" sz="1100" dirty="0"/>
          </a:p>
        </p:txBody>
      </p:sp>
      <p:sp>
        <p:nvSpPr>
          <p:cNvPr id="12" name="Text 10"/>
          <p:cNvSpPr/>
          <p:nvPr/>
        </p:nvSpPr>
        <p:spPr>
          <a:xfrm>
            <a:off x="2286000" y="2880360"/>
            <a:ext cx="1920240" cy="274320"/>
          </a:xfrm>
          <a:prstGeom prst="rect">
            <a:avLst/>
          </a:prstGeom>
          <a:noFill/>
          <a:ln/>
        </p:spPr>
        <p:txBody>
          <a:bodyPr wrap="square" lIns="0" tIns="0" rIns="0" bIns="0" rtlCol="0" anchor="ctr"/>
          <a:lstStyle/>
          <a:p>
            <a:pPr marL="0" indent="0">
              <a:buNone/>
            </a:pPr>
            <a:r>
              <a:rPr lang="en-US" sz="1200" b="1" dirty="0">
                <a:solidFill>
                  <a:srgbClr val="1E2D3D"/>
                </a:solidFill>
                <a:latin typeface="Calibri" pitchFamily="34" charset="0"/>
                <a:ea typeface="Calibri" pitchFamily="34" charset="-122"/>
                <a:cs typeface="Calibri" pitchFamily="34" charset="-120"/>
              </a:rPr>
              <a:t>8–15</a:t>
            </a:r>
            <a:endParaRPr lang="en-US" sz="1200" dirty="0"/>
          </a:p>
        </p:txBody>
      </p:sp>
      <p:sp>
        <p:nvSpPr>
          <p:cNvPr id="13" name="Text 11"/>
          <p:cNvSpPr/>
          <p:nvPr/>
        </p:nvSpPr>
        <p:spPr>
          <a:xfrm>
            <a:off x="640080" y="3136392"/>
            <a:ext cx="3566160" cy="228600"/>
          </a:xfrm>
          <a:prstGeom prst="rect">
            <a:avLst/>
          </a:prstGeom>
          <a:noFill/>
          <a:ln/>
        </p:spPr>
        <p:txBody>
          <a:bodyPr wrap="square" lIns="0" tIns="0" rIns="0" bIns="0" rtlCol="0" anchor="ctr"/>
          <a:lstStyle/>
          <a:p>
            <a:pPr marL="0" indent="0">
              <a:buNone/>
            </a:pPr>
            <a:r>
              <a:rPr lang="en-US" sz="900" i="1" dirty="0">
                <a:solidFill>
                  <a:srgbClr val="8B95A5"/>
                </a:solidFill>
                <a:latin typeface="Calibri" pitchFamily="34" charset="0"/>
                <a:ea typeface="Calibri" pitchFamily="34" charset="-122"/>
                <a:cs typeface="Calibri" pitchFamily="34" charset="-120"/>
              </a:rPr>
              <a:t>Approached measles-level transmissibility</a:t>
            </a:r>
            <a:endParaRPr lang="en-US" sz="900" dirty="0"/>
          </a:p>
        </p:txBody>
      </p:sp>
      <p:sp>
        <p:nvSpPr>
          <p:cNvPr id="14" name="Text 12"/>
          <p:cNvSpPr/>
          <p:nvPr/>
        </p:nvSpPr>
        <p:spPr>
          <a:xfrm>
            <a:off x="640080" y="3474720"/>
            <a:ext cx="1645920" cy="320040"/>
          </a:xfrm>
          <a:prstGeom prst="rect">
            <a:avLst/>
          </a:prstGeom>
          <a:noFill/>
          <a:ln/>
        </p:spPr>
        <p:txBody>
          <a:bodyPr wrap="square" lIns="0" tIns="0" rIns="0" bIns="0" rtlCol="0" anchor="ctr"/>
          <a:lstStyle/>
          <a:p>
            <a:pPr marL="0" indent="0">
              <a:buNone/>
            </a:pPr>
            <a:r>
              <a:rPr lang="en-US" sz="1100" b="1" dirty="0">
                <a:solidFill>
                  <a:srgbClr val="8B95A5"/>
                </a:solidFill>
                <a:latin typeface="Calibri" pitchFamily="34" charset="0"/>
                <a:ea typeface="Calibri" pitchFamily="34" charset="-122"/>
                <a:cs typeface="Calibri" pitchFamily="34" charset="-120"/>
              </a:rPr>
              <a:t>Incubation:</a:t>
            </a:r>
            <a:endParaRPr lang="en-US" sz="1100" dirty="0"/>
          </a:p>
        </p:txBody>
      </p:sp>
      <p:sp>
        <p:nvSpPr>
          <p:cNvPr id="15" name="Text 13"/>
          <p:cNvSpPr/>
          <p:nvPr/>
        </p:nvSpPr>
        <p:spPr>
          <a:xfrm>
            <a:off x="2286000" y="3474720"/>
            <a:ext cx="1920240" cy="274320"/>
          </a:xfrm>
          <a:prstGeom prst="rect">
            <a:avLst/>
          </a:prstGeom>
          <a:noFill/>
          <a:ln/>
        </p:spPr>
        <p:txBody>
          <a:bodyPr wrap="square" lIns="0" tIns="0" rIns="0" bIns="0" rtlCol="0" anchor="ctr"/>
          <a:lstStyle/>
          <a:p>
            <a:pPr marL="0" indent="0">
              <a:buNone/>
            </a:pPr>
            <a:r>
              <a:rPr lang="en-US" sz="1200" b="1" dirty="0">
                <a:solidFill>
                  <a:srgbClr val="1E2D3D"/>
                </a:solidFill>
                <a:latin typeface="Calibri" pitchFamily="34" charset="0"/>
                <a:ea typeface="Calibri" pitchFamily="34" charset="-122"/>
                <a:cs typeface="Calibri" pitchFamily="34" charset="-120"/>
              </a:rPr>
              <a:t>2–14 days</a:t>
            </a:r>
            <a:endParaRPr lang="en-US" sz="1200" dirty="0"/>
          </a:p>
        </p:txBody>
      </p:sp>
      <p:sp>
        <p:nvSpPr>
          <p:cNvPr id="16" name="Text 14"/>
          <p:cNvSpPr/>
          <p:nvPr/>
        </p:nvSpPr>
        <p:spPr>
          <a:xfrm>
            <a:off x="640080" y="3730752"/>
            <a:ext cx="3566160" cy="228600"/>
          </a:xfrm>
          <a:prstGeom prst="rect">
            <a:avLst/>
          </a:prstGeom>
          <a:noFill/>
          <a:ln/>
        </p:spPr>
        <p:txBody>
          <a:bodyPr wrap="square" lIns="0" tIns="0" rIns="0" bIns="0" rtlCol="0" anchor="ctr"/>
          <a:lstStyle/>
          <a:p>
            <a:pPr marL="0" indent="0">
              <a:buNone/>
            </a:pPr>
            <a:r>
              <a:rPr lang="en-US" sz="900" i="1" dirty="0">
                <a:solidFill>
                  <a:srgbClr val="8B95A5"/>
                </a:solidFill>
                <a:latin typeface="Calibri" pitchFamily="34" charset="0"/>
                <a:ea typeface="Calibri" pitchFamily="34" charset="-122"/>
                <a:cs typeface="Calibri" pitchFamily="34" charset="-120"/>
              </a:rPr>
              <a:t>Shortened with later variants</a:t>
            </a:r>
            <a:endParaRPr lang="en-US" sz="900" dirty="0"/>
          </a:p>
        </p:txBody>
      </p:sp>
      <p:sp>
        <p:nvSpPr>
          <p:cNvPr id="17" name="Text 15"/>
          <p:cNvSpPr/>
          <p:nvPr/>
        </p:nvSpPr>
        <p:spPr>
          <a:xfrm>
            <a:off x="640080" y="4069080"/>
            <a:ext cx="1645920" cy="320040"/>
          </a:xfrm>
          <a:prstGeom prst="rect">
            <a:avLst/>
          </a:prstGeom>
          <a:noFill/>
          <a:ln/>
        </p:spPr>
        <p:txBody>
          <a:bodyPr wrap="square" lIns="0" tIns="0" rIns="0" bIns="0" rtlCol="0" anchor="ctr"/>
          <a:lstStyle/>
          <a:p>
            <a:pPr marL="0" indent="0">
              <a:buNone/>
            </a:pPr>
            <a:r>
              <a:rPr lang="en-US" sz="1100" b="1" dirty="0">
                <a:solidFill>
                  <a:srgbClr val="8B95A5"/>
                </a:solidFill>
                <a:latin typeface="Calibri" pitchFamily="34" charset="0"/>
                <a:ea typeface="Calibri" pitchFamily="34" charset="-122"/>
                <a:cs typeface="Calibri" pitchFamily="34" charset="-120"/>
              </a:rPr>
              <a:t>Pre-symptomatic</a:t>
            </a:r>
            <a:endParaRPr lang="en-US" sz="1100" dirty="0"/>
          </a:p>
          <a:p>
            <a:pPr marL="0" indent="0">
              <a:buNone/>
            </a:pPr>
            <a:r>
              <a:rPr lang="en-US" sz="1100" b="1" dirty="0">
                <a:solidFill>
                  <a:srgbClr val="8B95A5"/>
                </a:solidFill>
                <a:latin typeface="Calibri" pitchFamily="34" charset="0"/>
                <a:ea typeface="Calibri" pitchFamily="34" charset="-122"/>
                <a:cs typeface="Calibri" pitchFamily="34" charset="-120"/>
              </a:rPr>
              <a:t>Transmission:</a:t>
            </a:r>
            <a:endParaRPr lang="en-US" sz="1100" dirty="0"/>
          </a:p>
        </p:txBody>
      </p:sp>
      <p:sp>
        <p:nvSpPr>
          <p:cNvPr id="18" name="Text 16"/>
          <p:cNvSpPr/>
          <p:nvPr/>
        </p:nvSpPr>
        <p:spPr>
          <a:xfrm>
            <a:off x="2286000" y="4069080"/>
            <a:ext cx="1920240" cy="274320"/>
          </a:xfrm>
          <a:prstGeom prst="rect">
            <a:avLst/>
          </a:prstGeom>
          <a:noFill/>
          <a:ln/>
        </p:spPr>
        <p:txBody>
          <a:bodyPr wrap="square" lIns="0" tIns="0" rIns="0" bIns="0" rtlCol="0" anchor="ctr"/>
          <a:lstStyle/>
          <a:p>
            <a:pPr marL="0" indent="0">
              <a:buNone/>
            </a:pPr>
            <a:r>
              <a:rPr lang="en-US" sz="1200" b="1" dirty="0">
                <a:solidFill>
                  <a:srgbClr val="1E2D3D"/>
                </a:solidFill>
                <a:latin typeface="Calibri" pitchFamily="34" charset="0"/>
                <a:ea typeface="Calibri" pitchFamily="34" charset="-122"/>
                <a:cs typeface="Calibri" pitchFamily="34" charset="-120"/>
              </a:rPr>
              <a:t>Up to 48 hrs before symptoms</a:t>
            </a:r>
            <a:endParaRPr lang="en-US" sz="1200" dirty="0"/>
          </a:p>
        </p:txBody>
      </p:sp>
      <p:sp>
        <p:nvSpPr>
          <p:cNvPr id="19" name="Text 17"/>
          <p:cNvSpPr/>
          <p:nvPr/>
        </p:nvSpPr>
        <p:spPr>
          <a:xfrm>
            <a:off x="640080" y="4325112"/>
            <a:ext cx="3566160" cy="228600"/>
          </a:xfrm>
          <a:prstGeom prst="rect">
            <a:avLst/>
          </a:prstGeom>
          <a:noFill/>
          <a:ln/>
        </p:spPr>
        <p:txBody>
          <a:bodyPr wrap="square" lIns="0" tIns="0" rIns="0" bIns="0" rtlCol="0" anchor="ctr"/>
          <a:lstStyle/>
          <a:p>
            <a:pPr marL="0" indent="0">
              <a:buNone/>
            </a:pPr>
            <a:r>
              <a:rPr lang="en-US" sz="900" i="1" dirty="0">
                <a:solidFill>
                  <a:srgbClr val="8B95A5"/>
                </a:solidFill>
                <a:latin typeface="Calibri" pitchFamily="34" charset="0"/>
                <a:ea typeface="Calibri" pitchFamily="34" charset="-122"/>
                <a:cs typeface="Calibri" pitchFamily="34" charset="-120"/>
              </a:rPr>
              <a:t>A major challenge for containment</a:t>
            </a:r>
            <a:endParaRPr lang="en-US" sz="900" dirty="0"/>
          </a:p>
        </p:txBody>
      </p:sp>
      <p:sp>
        <p:nvSpPr>
          <p:cNvPr id="20" name="Shape 18"/>
          <p:cNvSpPr/>
          <p:nvPr/>
        </p:nvSpPr>
        <p:spPr>
          <a:xfrm>
            <a:off x="4754880" y="1097280"/>
            <a:ext cx="3931920" cy="3749040"/>
          </a:xfrm>
          <a:prstGeom prst="rect">
            <a:avLst/>
          </a:prstGeom>
          <a:solidFill>
            <a:srgbClr val="F8F5FF"/>
          </a:solidFill>
          <a:ln/>
          <a:effectLst>
            <a:outerShdw blurRad="50800" dist="12700" dir="8100000" algn="bl" rotWithShape="0">
              <a:srgbClr val="000000">
                <a:alpha val="10000"/>
              </a:srgbClr>
            </a:outerShdw>
          </a:effectLst>
        </p:spPr>
        <p:txBody>
          <a:bodyPr/>
          <a:lstStyle/>
          <a:p>
            <a:endParaRPr lang="en-US"/>
          </a:p>
        </p:txBody>
      </p:sp>
      <p:sp>
        <p:nvSpPr>
          <p:cNvPr id="21" name="Text 19"/>
          <p:cNvSpPr/>
          <p:nvPr/>
        </p:nvSpPr>
        <p:spPr>
          <a:xfrm>
            <a:off x="4937760" y="1188720"/>
            <a:ext cx="3566160" cy="365760"/>
          </a:xfrm>
          <a:prstGeom prst="rect">
            <a:avLst/>
          </a:prstGeom>
          <a:noFill/>
          <a:ln/>
        </p:spPr>
        <p:txBody>
          <a:bodyPr wrap="square" lIns="0" tIns="0" rIns="0" bIns="0" rtlCol="0" anchor="ctr"/>
          <a:lstStyle/>
          <a:p>
            <a:pPr marL="0" indent="0">
              <a:buNone/>
            </a:pPr>
            <a:r>
              <a:rPr lang="en-US" sz="1600" b="1" dirty="0">
                <a:solidFill>
                  <a:srgbClr val="6C3483"/>
                </a:solidFill>
                <a:latin typeface="Georgia" pitchFamily="34" charset="0"/>
                <a:ea typeface="Georgia" pitchFamily="34" charset="-122"/>
                <a:cs typeface="Georgia" pitchFamily="34" charset="-120"/>
              </a:rPr>
              <a:t>Lessons for R-Effective</a:t>
            </a:r>
            <a:endParaRPr lang="en-US" sz="1600" dirty="0"/>
          </a:p>
        </p:txBody>
      </p:sp>
      <p:sp>
        <p:nvSpPr>
          <p:cNvPr id="22" name="Text 20"/>
          <p:cNvSpPr/>
          <p:nvPr/>
        </p:nvSpPr>
        <p:spPr>
          <a:xfrm>
            <a:off x="4937760" y="1691640"/>
            <a:ext cx="3566160" cy="2926080"/>
          </a:xfrm>
          <a:prstGeom prst="rect">
            <a:avLst/>
          </a:prstGeom>
          <a:noFill/>
          <a:ln/>
        </p:spPr>
        <p:txBody>
          <a:bodyPr wrap="square" rtlCol="0" anchor="ctr"/>
          <a:lstStyle/>
          <a:p>
            <a:pPr marL="342900" indent="-342900">
              <a:spcAft>
                <a:spcPts val="800"/>
              </a:spcAft>
              <a:buSzPct val="100000"/>
              <a:buChar char="•"/>
            </a:pPr>
            <a:r>
              <a:rPr lang="en-US" sz="1200" dirty="0">
                <a:solidFill>
                  <a:srgbClr val="374151"/>
                </a:solidFill>
                <a:latin typeface="Calibri" pitchFamily="34" charset="0"/>
                <a:ea typeface="Calibri" pitchFamily="34" charset="-122"/>
                <a:cs typeface="Calibri" pitchFamily="34" charset="-120"/>
              </a:rPr>
              <a:t>Variant evolution can dramatically shift R₀ over time</a:t>
            </a:r>
            <a:endParaRPr lang="en-US" sz="1200" dirty="0"/>
          </a:p>
          <a:p>
            <a:pPr marL="342900" indent="-342900">
              <a:spcAft>
                <a:spcPts val="800"/>
              </a:spcAft>
              <a:buSzPct val="100000"/>
              <a:buChar char="•"/>
            </a:pPr>
            <a:r>
              <a:rPr lang="en-US" sz="1200" dirty="0">
                <a:solidFill>
                  <a:srgbClr val="374151"/>
                </a:solidFill>
                <a:latin typeface="Calibri" pitchFamily="34" charset="0"/>
                <a:ea typeface="Calibri" pitchFamily="34" charset="-122"/>
                <a:cs typeface="Calibri" pitchFamily="34" charset="-120"/>
              </a:rPr>
              <a:t>Pre-symptomatic spread makes containment through isolation alone insufficient</a:t>
            </a:r>
            <a:endParaRPr lang="en-US" sz="1200" dirty="0"/>
          </a:p>
          <a:p>
            <a:pPr marL="342900" indent="-342900">
              <a:spcAft>
                <a:spcPts val="800"/>
              </a:spcAft>
              <a:buSzPct val="100000"/>
              <a:buChar char="•"/>
            </a:pPr>
            <a:r>
              <a:rPr lang="en-US" sz="1200" dirty="0">
                <a:solidFill>
                  <a:srgbClr val="374151"/>
                </a:solidFill>
                <a:latin typeface="Calibri" pitchFamily="34" charset="0"/>
                <a:ea typeface="Calibri" pitchFamily="34" charset="-122"/>
                <a:cs typeface="Calibri" pitchFamily="34" charset="-120"/>
              </a:rPr>
              <a:t>Layered interventions (masking + distancing + ventilation + vaccination) reduce R-effective more than any single measure</a:t>
            </a:r>
            <a:endParaRPr lang="en-US" sz="1200" dirty="0"/>
          </a:p>
          <a:p>
            <a:pPr marL="342900" indent="-342900">
              <a:spcAft>
                <a:spcPts val="800"/>
              </a:spcAft>
              <a:buSzPct val="100000"/>
              <a:buChar char="•"/>
            </a:pPr>
            <a:r>
              <a:rPr lang="en-US" sz="1200" dirty="0">
                <a:solidFill>
                  <a:srgbClr val="374151"/>
                </a:solidFill>
                <a:latin typeface="Calibri" pitchFamily="34" charset="0"/>
                <a:ea typeface="Calibri" pitchFamily="34" charset="-122"/>
                <a:cs typeface="Calibri" pitchFamily="34" charset="-120"/>
              </a:rPr>
              <a:t>Superspreader events showed R-effective varies enormously by setting</a:t>
            </a:r>
            <a:endParaRPr lang="en-US" sz="1200" dirty="0"/>
          </a:p>
          <a:p>
            <a:pPr marL="342900" indent="-342900">
              <a:spcAft>
                <a:spcPts val="800"/>
              </a:spcAft>
              <a:buSzPct val="100000"/>
              <a:buChar char="•"/>
            </a:pPr>
            <a:r>
              <a:rPr lang="en-US" sz="1200" dirty="0">
                <a:solidFill>
                  <a:srgbClr val="374151"/>
                </a:solidFill>
                <a:latin typeface="Calibri" pitchFamily="34" charset="0"/>
                <a:ea typeface="Calibri" pitchFamily="34" charset="-122"/>
                <a:cs typeface="Calibri" pitchFamily="34" charset="-120"/>
              </a:rPr>
              <a:t>Cross-jurisdiction spread was inevitable due to asymptomatic transmission</a:t>
            </a:r>
          </a:p>
          <a:p>
            <a:pPr marL="342900" indent="-342900">
              <a:spcAft>
                <a:spcPts val="800"/>
              </a:spcAft>
              <a:buSzPct val="100000"/>
              <a:buChar char="•"/>
            </a:pPr>
            <a:r>
              <a:rPr lang="en-US" sz="1200" dirty="0">
                <a:solidFill>
                  <a:srgbClr val="374151"/>
                </a:solidFill>
                <a:latin typeface="Calibri" pitchFamily="34" charset="0"/>
                <a:ea typeface="Calibri" pitchFamily="34" charset="-122"/>
                <a:cs typeface="Calibri" pitchFamily="34" charset="-120"/>
              </a:rPr>
              <a:t>Identified populations at high risk for severe disease; elderly, immunocompromised, etc.</a:t>
            </a:r>
            <a:endParaRPr lang="en-US" sz="12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B7530D"/>
          </a:solidFill>
          <a:ln/>
        </p:spPr>
        <p:txBody>
          <a:bodyPr/>
          <a:lstStyle/>
          <a:p>
            <a:endParaRPr lang="en-US"/>
          </a:p>
        </p:txBody>
      </p:sp>
      <p:sp>
        <p:nvSpPr>
          <p:cNvPr id="3" name="Text 1"/>
          <p:cNvSpPr/>
          <p:nvPr/>
        </p:nvSpPr>
        <p:spPr>
          <a:xfrm>
            <a:off x="548640" y="91440"/>
            <a:ext cx="8046720" cy="640080"/>
          </a:xfrm>
          <a:prstGeom prst="rect">
            <a:avLst/>
          </a:prstGeom>
          <a:noFill/>
          <a:ln/>
        </p:spPr>
        <p:txBody>
          <a:bodyPr wrap="square" lIns="0" tIns="0" rIns="0" bIns="0" rtlCol="0" anchor="ctr"/>
          <a:lstStyle/>
          <a:p>
            <a:pPr marL="0" indent="0">
              <a:buNone/>
            </a:pPr>
            <a:r>
              <a:rPr lang="en-US" sz="2200" b="1" dirty="0">
                <a:solidFill>
                  <a:srgbClr val="FFFFFF"/>
                </a:solidFill>
                <a:latin typeface="Georgia" pitchFamily="34" charset="0"/>
                <a:ea typeface="Georgia" pitchFamily="34" charset="-122"/>
                <a:cs typeface="Georgia" pitchFamily="34" charset="-120"/>
              </a:rPr>
              <a:t>Case Study: Ebola Virus — Direct Contact / Body Fluid Transmission</a:t>
            </a:r>
            <a:endParaRPr lang="en-US" sz="2200" dirty="0"/>
          </a:p>
        </p:txBody>
      </p:sp>
      <p:sp>
        <p:nvSpPr>
          <p:cNvPr id="4" name="Shape 2"/>
          <p:cNvSpPr/>
          <p:nvPr/>
        </p:nvSpPr>
        <p:spPr>
          <a:xfrm>
            <a:off x="457200" y="1097280"/>
            <a:ext cx="3931920" cy="3749040"/>
          </a:xfrm>
          <a:prstGeom prst="rect">
            <a:avLst/>
          </a:prstGeom>
          <a:solidFill>
            <a:srgbClr val="FFFFFF"/>
          </a:solidFill>
          <a:ln/>
          <a:effectLst>
            <a:outerShdw blurRad="50800" dist="12700" dir="8100000" algn="bl" rotWithShape="0">
              <a:srgbClr val="000000">
                <a:alpha val="10000"/>
              </a:srgbClr>
            </a:outerShdw>
          </a:effectLst>
        </p:spPr>
        <p:txBody>
          <a:bodyPr/>
          <a:lstStyle/>
          <a:p>
            <a:endParaRPr lang="en-US"/>
          </a:p>
        </p:txBody>
      </p:sp>
      <p:sp>
        <p:nvSpPr>
          <p:cNvPr id="5" name="Text 3"/>
          <p:cNvSpPr/>
          <p:nvPr/>
        </p:nvSpPr>
        <p:spPr>
          <a:xfrm>
            <a:off x="640080" y="1188720"/>
            <a:ext cx="3566160" cy="365760"/>
          </a:xfrm>
          <a:prstGeom prst="rect">
            <a:avLst/>
          </a:prstGeom>
          <a:noFill/>
          <a:ln/>
        </p:spPr>
        <p:txBody>
          <a:bodyPr wrap="square" lIns="0" tIns="0" rIns="0" bIns="0" rtlCol="0" anchor="ctr"/>
          <a:lstStyle/>
          <a:p>
            <a:pPr marL="0" indent="0">
              <a:buNone/>
            </a:pPr>
            <a:r>
              <a:rPr lang="en-US" sz="1600" b="1" dirty="0">
                <a:solidFill>
                  <a:srgbClr val="B7530D"/>
                </a:solidFill>
                <a:latin typeface="Georgia" pitchFamily="34" charset="0"/>
                <a:ea typeface="Georgia" pitchFamily="34" charset="-122"/>
                <a:cs typeface="Georgia" pitchFamily="34" charset="-120"/>
              </a:rPr>
              <a:t>Key Epidemiology</a:t>
            </a:r>
            <a:endParaRPr lang="en-US" sz="1600" dirty="0"/>
          </a:p>
        </p:txBody>
      </p:sp>
      <p:sp>
        <p:nvSpPr>
          <p:cNvPr id="6" name="Text 4"/>
          <p:cNvSpPr/>
          <p:nvPr/>
        </p:nvSpPr>
        <p:spPr>
          <a:xfrm>
            <a:off x="640080" y="1691640"/>
            <a:ext cx="1463040" cy="274320"/>
          </a:xfrm>
          <a:prstGeom prst="rect">
            <a:avLst/>
          </a:prstGeom>
          <a:noFill/>
          <a:ln/>
        </p:spPr>
        <p:txBody>
          <a:bodyPr wrap="square" lIns="0" tIns="0" rIns="0" bIns="0" rtlCol="0" anchor="ctr"/>
          <a:lstStyle/>
          <a:p>
            <a:pPr marL="0" indent="0">
              <a:buNone/>
            </a:pPr>
            <a:r>
              <a:rPr lang="en-US" sz="1100" b="1" dirty="0">
                <a:solidFill>
                  <a:srgbClr val="8B95A5"/>
                </a:solidFill>
                <a:latin typeface="Calibri" pitchFamily="34" charset="0"/>
                <a:ea typeface="Calibri" pitchFamily="34" charset="-122"/>
                <a:cs typeface="Calibri" pitchFamily="34" charset="-120"/>
              </a:rPr>
              <a:t>R₀:</a:t>
            </a:r>
            <a:endParaRPr lang="en-US" sz="1100" dirty="0"/>
          </a:p>
        </p:txBody>
      </p:sp>
      <p:sp>
        <p:nvSpPr>
          <p:cNvPr id="7" name="Text 5"/>
          <p:cNvSpPr/>
          <p:nvPr/>
        </p:nvSpPr>
        <p:spPr>
          <a:xfrm>
            <a:off x="2103120" y="1691640"/>
            <a:ext cx="2103120" cy="274320"/>
          </a:xfrm>
          <a:prstGeom prst="rect">
            <a:avLst/>
          </a:prstGeom>
          <a:noFill/>
          <a:ln/>
        </p:spPr>
        <p:txBody>
          <a:bodyPr wrap="square" lIns="0" tIns="0" rIns="0" bIns="0" rtlCol="0" anchor="ctr"/>
          <a:lstStyle/>
          <a:p>
            <a:pPr marL="0" indent="0">
              <a:buNone/>
            </a:pPr>
            <a:r>
              <a:rPr lang="en-US" sz="1200" b="1" dirty="0">
                <a:solidFill>
                  <a:srgbClr val="1E2D3D"/>
                </a:solidFill>
                <a:latin typeface="Calibri" pitchFamily="34" charset="0"/>
                <a:ea typeface="Calibri" pitchFamily="34" charset="-122"/>
                <a:cs typeface="Calibri" pitchFamily="34" charset="-120"/>
              </a:rPr>
              <a:t>1.5–2.5</a:t>
            </a:r>
            <a:endParaRPr lang="en-US" sz="1200" dirty="0"/>
          </a:p>
        </p:txBody>
      </p:sp>
      <p:sp>
        <p:nvSpPr>
          <p:cNvPr id="8" name="Text 6"/>
          <p:cNvSpPr/>
          <p:nvPr/>
        </p:nvSpPr>
        <p:spPr>
          <a:xfrm>
            <a:off x="640080" y="1947672"/>
            <a:ext cx="3566160" cy="228600"/>
          </a:xfrm>
          <a:prstGeom prst="rect">
            <a:avLst/>
          </a:prstGeom>
          <a:noFill/>
          <a:ln/>
        </p:spPr>
        <p:txBody>
          <a:bodyPr wrap="square" lIns="0" tIns="0" rIns="0" bIns="0" rtlCol="0" anchor="ctr"/>
          <a:lstStyle/>
          <a:p>
            <a:pPr marL="0" indent="0">
              <a:buNone/>
            </a:pPr>
            <a:r>
              <a:rPr lang="en-US" sz="900" i="1" dirty="0">
                <a:solidFill>
                  <a:srgbClr val="8B95A5"/>
                </a:solidFill>
                <a:latin typeface="Calibri" pitchFamily="34" charset="0"/>
                <a:ea typeface="Calibri" pitchFamily="34" charset="-122"/>
                <a:cs typeface="Calibri" pitchFamily="34" charset="-120"/>
              </a:rPr>
              <a:t>Moderate R₀, but extremely high case fatality</a:t>
            </a:r>
            <a:endParaRPr lang="en-US" sz="900" dirty="0"/>
          </a:p>
        </p:txBody>
      </p:sp>
      <p:sp>
        <p:nvSpPr>
          <p:cNvPr id="9" name="Text 7"/>
          <p:cNvSpPr/>
          <p:nvPr/>
        </p:nvSpPr>
        <p:spPr>
          <a:xfrm>
            <a:off x="640080" y="2286000"/>
            <a:ext cx="1463040" cy="274320"/>
          </a:xfrm>
          <a:prstGeom prst="rect">
            <a:avLst/>
          </a:prstGeom>
          <a:noFill/>
          <a:ln/>
        </p:spPr>
        <p:txBody>
          <a:bodyPr wrap="square" lIns="0" tIns="0" rIns="0" bIns="0" rtlCol="0" anchor="ctr"/>
          <a:lstStyle/>
          <a:p>
            <a:pPr marL="0" indent="0">
              <a:buNone/>
            </a:pPr>
            <a:r>
              <a:rPr lang="en-US" sz="1100" b="1" dirty="0">
                <a:solidFill>
                  <a:srgbClr val="8B95A5"/>
                </a:solidFill>
                <a:latin typeface="Calibri" pitchFamily="34" charset="0"/>
                <a:ea typeface="Calibri" pitchFamily="34" charset="-122"/>
                <a:cs typeface="Calibri" pitchFamily="34" charset="-120"/>
              </a:rPr>
              <a:t>Incubation:</a:t>
            </a:r>
            <a:endParaRPr lang="en-US" sz="1100" dirty="0"/>
          </a:p>
        </p:txBody>
      </p:sp>
      <p:sp>
        <p:nvSpPr>
          <p:cNvPr id="10" name="Text 8"/>
          <p:cNvSpPr/>
          <p:nvPr/>
        </p:nvSpPr>
        <p:spPr>
          <a:xfrm>
            <a:off x="2103120" y="2286000"/>
            <a:ext cx="2103120" cy="274320"/>
          </a:xfrm>
          <a:prstGeom prst="rect">
            <a:avLst/>
          </a:prstGeom>
          <a:noFill/>
          <a:ln/>
        </p:spPr>
        <p:txBody>
          <a:bodyPr wrap="square" lIns="0" tIns="0" rIns="0" bIns="0" rtlCol="0" anchor="ctr"/>
          <a:lstStyle/>
          <a:p>
            <a:pPr marL="0" indent="0">
              <a:buNone/>
            </a:pPr>
            <a:r>
              <a:rPr lang="en-US" sz="1200" b="1" dirty="0">
                <a:solidFill>
                  <a:srgbClr val="1E2D3D"/>
                </a:solidFill>
                <a:latin typeface="Calibri" pitchFamily="34" charset="0"/>
                <a:ea typeface="Calibri" pitchFamily="34" charset="-122"/>
                <a:cs typeface="Calibri" pitchFamily="34" charset="-120"/>
              </a:rPr>
              <a:t>2–21 days</a:t>
            </a:r>
            <a:endParaRPr lang="en-US" sz="1200" dirty="0"/>
          </a:p>
        </p:txBody>
      </p:sp>
      <p:sp>
        <p:nvSpPr>
          <p:cNvPr id="11" name="Text 9"/>
          <p:cNvSpPr/>
          <p:nvPr/>
        </p:nvSpPr>
        <p:spPr>
          <a:xfrm>
            <a:off x="640080" y="2542032"/>
            <a:ext cx="3566160" cy="228600"/>
          </a:xfrm>
          <a:prstGeom prst="rect">
            <a:avLst/>
          </a:prstGeom>
          <a:noFill/>
          <a:ln/>
        </p:spPr>
        <p:txBody>
          <a:bodyPr wrap="square" lIns="0" tIns="0" rIns="0" bIns="0" rtlCol="0" anchor="ctr"/>
          <a:lstStyle/>
          <a:p>
            <a:pPr marL="0" indent="0">
              <a:buNone/>
            </a:pPr>
            <a:r>
              <a:rPr lang="en-US" sz="900" i="1" dirty="0">
                <a:solidFill>
                  <a:srgbClr val="8B95A5"/>
                </a:solidFill>
                <a:latin typeface="Calibri" pitchFamily="34" charset="0"/>
                <a:ea typeface="Calibri" pitchFamily="34" charset="-122"/>
                <a:cs typeface="Calibri" pitchFamily="34" charset="-120"/>
              </a:rPr>
              <a:t>Average 8–10 days</a:t>
            </a:r>
            <a:endParaRPr lang="en-US" sz="900" dirty="0"/>
          </a:p>
        </p:txBody>
      </p:sp>
      <p:sp>
        <p:nvSpPr>
          <p:cNvPr id="12" name="Text 10"/>
          <p:cNvSpPr/>
          <p:nvPr/>
        </p:nvSpPr>
        <p:spPr>
          <a:xfrm>
            <a:off x="640080" y="2880360"/>
            <a:ext cx="1463040" cy="274320"/>
          </a:xfrm>
          <a:prstGeom prst="rect">
            <a:avLst/>
          </a:prstGeom>
          <a:noFill/>
          <a:ln/>
        </p:spPr>
        <p:txBody>
          <a:bodyPr wrap="square" lIns="0" tIns="0" rIns="0" bIns="0" rtlCol="0" anchor="ctr"/>
          <a:lstStyle/>
          <a:p>
            <a:pPr marL="0" indent="0">
              <a:buNone/>
            </a:pPr>
            <a:r>
              <a:rPr lang="en-US" sz="1100" b="1" dirty="0">
                <a:solidFill>
                  <a:srgbClr val="8B95A5"/>
                </a:solidFill>
                <a:latin typeface="Calibri" pitchFamily="34" charset="0"/>
                <a:ea typeface="Calibri" pitchFamily="34" charset="-122"/>
                <a:cs typeface="Calibri" pitchFamily="34" charset="-120"/>
              </a:rPr>
              <a:t>Transmission:</a:t>
            </a:r>
            <a:endParaRPr lang="en-US" sz="1100" dirty="0"/>
          </a:p>
        </p:txBody>
      </p:sp>
      <p:sp>
        <p:nvSpPr>
          <p:cNvPr id="13" name="Text 11"/>
          <p:cNvSpPr/>
          <p:nvPr/>
        </p:nvSpPr>
        <p:spPr>
          <a:xfrm>
            <a:off x="2103120" y="2880360"/>
            <a:ext cx="2103120" cy="274320"/>
          </a:xfrm>
          <a:prstGeom prst="rect">
            <a:avLst/>
          </a:prstGeom>
          <a:noFill/>
          <a:ln/>
        </p:spPr>
        <p:txBody>
          <a:bodyPr wrap="square" lIns="0" tIns="0" rIns="0" bIns="0" rtlCol="0" anchor="ctr"/>
          <a:lstStyle/>
          <a:p>
            <a:pPr marL="0" indent="0">
              <a:buNone/>
            </a:pPr>
            <a:r>
              <a:rPr lang="en-US" sz="1200" b="1" dirty="0">
                <a:solidFill>
                  <a:srgbClr val="1E2D3D"/>
                </a:solidFill>
                <a:latin typeface="Calibri" pitchFamily="34" charset="0"/>
                <a:ea typeface="Calibri" pitchFamily="34" charset="-122"/>
                <a:cs typeface="Calibri" pitchFamily="34" charset="-120"/>
              </a:rPr>
              <a:t>Direct contact with body fluids</a:t>
            </a:r>
            <a:endParaRPr lang="en-US" sz="1200" dirty="0"/>
          </a:p>
        </p:txBody>
      </p:sp>
      <p:sp>
        <p:nvSpPr>
          <p:cNvPr id="14" name="Text 12"/>
          <p:cNvSpPr/>
          <p:nvPr/>
        </p:nvSpPr>
        <p:spPr>
          <a:xfrm>
            <a:off x="640080" y="3136392"/>
            <a:ext cx="3566160" cy="228600"/>
          </a:xfrm>
          <a:prstGeom prst="rect">
            <a:avLst/>
          </a:prstGeom>
          <a:noFill/>
          <a:ln/>
        </p:spPr>
        <p:txBody>
          <a:bodyPr wrap="square" lIns="0" tIns="0" rIns="0" bIns="0" rtlCol="0" anchor="ctr"/>
          <a:lstStyle/>
          <a:p>
            <a:pPr marL="0" indent="0">
              <a:buNone/>
            </a:pPr>
            <a:r>
              <a:rPr lang="en-US" sz="900" i="1" dirty="0">
                <a:solidFill>
                  <a:srgbClr val="8B95A5"/>
                </a:solidFill>
                <a:latin typeface="Calibri" pitchFamily="34" charset="0"/>
                <a:ea typeface="Calibri" pitchFamily="34" charset="-122"/>
                <a:cs typeface="Calibri" pitchFamily="34" charset="-120"/>
              </a:rPr>
              <a:t>Blood, vomit, feces; also contaminated surfaces</a:t>
            </a:r>
            <a:endParaRPr lang="en-US" sz="900" dirty="0"/>
          </a:p>
        </p:txBody>
      </p:sp>
      <p:sp>
        <p:nvSpPr>
          <p:cNvPr id="15" name="Text 13"/>
          <p:cNvSpPr/>
          <p:nvPr/>
        </p:nvSpPr>
        <p:spPr>
          <a:xfrm>
            <a:off x="640080" y="3474720"/>
            <a:ext cx="1463040" cy="274320"/>
          </a:xfrm>
          <a:prstGeom prst="rect">
            <a:avLst/>
          </a:prstGeom>
          <a:noFill/>
          <a:ln/>
        </p:spPr>
        <p:txBody>
          <a:bodyPr wrap="square" lIns="0" tIns="0" rIns="0" bIns="0" rtlCol="0" anchor="ctr"/>
          <a:lstStyle/>
          <a:p>
            <a:pPr marL="0" indent="0">
              <a:buNone/>
            </a:pPr>
            <a:r>
              <a:rPr lang="en-US" sz="1100" b="1" dirty="0">
                <a:solidFill>
                  <a:srgbClr val="8B95A5"/>
                </a:solidFill>
                <a:latin typeface="Calibri" pitchFamily="34" charset="0"/>
                <a:ea typeface="Calibri" pitchFamily="34" charset="-122"/>
                <a:cs typeface="Calibri" pitchFamily="34" charset="-120"/>
              </a:rPr>
              <a:t>Case Fatality:</a:t>
            </a:r>
            <a:endParaRPr lang="en-US" sz="1100" dirty="0"/>
          </a:p>
        </p:txBody>
      </p:sp>
      <p:sp>
        <p:nvSpPr>
          <p:cNvPr id="16" name="Text 14"/>
          <p:cNvSpPr/>
          <p:nvPr/>
        </p:nvSpPr>
        <p:spPr>
          <a:xfrm>
            <a:off x="2103120" y="3474720"/>
            <a:ext cx="2103120" cy="274320"/>
          </a:xfrm>
          <a:prstGeom prst="rect">
            <a:avLst/>
          </a:prstGeom>
          <a:noFill/>
          <a:ln/>
        </p:spPr>
        <p:txBody>
          <a:bodyPr wrap="square" lIns="0" tIns="0" rIns="0" bIns="0" rtlCol="0" anchor="ctr"/>
          <a:lstStyle/>
          <a:p>
            <a:pPr marL="0" indent="0">
              <a:buNone/>
            </a:pPr>
            <a:r>
              <a:rPr lang="en-US" sz="1200" b="1" dirty="0">
                <a:solidFill>
                  <a:srgbClr val="1E2D3D"/>
                </a:solidFill>
                <a:latin typeface="Calibri" pitchFamily="34" charset="0"/>
                <a:ea typeface="Calibri" pitchFamily="34" charset="-122"/>
                <a:cs typeface="Calibri" pitchFamily="34" charset="-120"/>
              </a:rPr>
              <a:t>25–90%</a:t>
            </a:r>
            <a:endParaRPr lang="en-US" sz="1200" dirty="0"/>
          </a:p>
        </p:txBody>
      </p:sp>
      <p:sp>
        <p:nvSpPr>
          <p:cNvPr id="17" name="Text 15"/>
          <p:cNvSpPr/>
          <p:nvPr/>
        </p:nvSpPr>
        <p:spPr>
          <a:xfrm>
            <a:off x="640080" y="3730752"/>
            <a:ext cx="3566160" cy="228600"/>
          </a:xfrm>
          <a:prstGeom prst="rect">
            <a:avLst/>
          </a:prstGeom>
          <a:noFill/>
          <a:ln/>
        </p:spPr>
        <p:txBody>
          <a:bodyPr wrap="square" lIns="0" tIns="0" rIns="0" bIns="0" rtlCol="0" anchor="ctr"/>
          <a:lstStyle/>
          <a:p>
            <a:pPr marL="0" indent="0">
              <a:buNone/>
            </a:pPr>
            <a:r>
              <a:rPr lang="en-US" sz="900" i="1" dirty="0">
                <a:solidFill>
                  <a:srgbClr val="8B95A5"/>
                </a:solidFill>
                <a:latin typeface="Calibri" pitchFamily="34" charset="0"/>
                <a:ea typeface="Calibri" pitchFamily="34" charset="-122"/>
                <a:cs typeface="Calibri" pitchFamily="34" charset="-120"/>
              </a:rPr>
              <a:t>Varies by strain and healthcare access</a:t>
            </a:r>
            <a:endParaRPr lang="en-US" sz="900" dirty="0"/>
          </a:p>
        </p:txBody>
      </p:sp>
      <p:sp>
        <p:nvSpPr>
          <p:cNvPr id="18" name="Text 16"/>
          <p:cNvSpPr/>
          <p:nvPr/>
        </p:nvSpPr>
        <p:spPr>
          <a:xfrm>
            <a:off x="640080" y="4069080"/>
            <a:ext cx="1463040" cy="274320"/>
          </a:xfrm>
          <a:prstGeom prst="rect">
            <a:avLst/>
          </a:prstGeom>
          <a:noFill/>
          <a:ln/>
        </p:spPr>
        <p:txBody>
          <a:bodyPr wrap="square" lIns="0" tIns="0" rIns="0" bIns="0" rtlCol="0" anchor="ctr"/>
          <a:lstStyle/>
          <a:p>
            <a:pPr marL="0" indent="0">
              <a:buNone/>
            </a:pPr>
            <a:r>
              <a:rPr lang="en-US" sz="1100" b="1" dirty="0">
                <a:solidFill>
                  <a:srgbClr val="8B95A5"/>
                </a:solidFill>
                <a:latin typeface="Calibri" pitchFamily="34" charset="0"/>
                <a:ea typeface="Calibri" pitchFamily="34" charset="-122"/>
                <a:cs typeface="Calibri" pitchFamily="34" charset="-120"/>
              </a:rPr>
              <a:t>Infectious When:</a:t>
            </a:r>
            <a:endParaRPr lang="en-US" sz="1100" dirty="0"/>
          </a:p>
        </p:txBody>
      </p:sp>
      <p:sp>
        <p:nvSpPr>
          <p:cNvPr id="19" name="Text 17"/>
          <p:cNvSpPr/>
          <p:nvPr/>
        </p:nvSpPr>
        <p:spPr>
          <a:xfrm>
            <a:off x="2103120" y="4069080"/>
            <a:ext cx="2103120" cy="274320"/>
          </a:xfrm>
          <a:prstGeom prst="rect">
            <a:avLst/>
          </a:prstGeom>
          <a:noFill/>
          <a:ln/>
        </p:spPr>
        <p:txBody>
          <a:bodyPr wrap="square" lIns="0" tIns="0" rIns="0" bIns="0" rtlCol="0" anchor="ctr"/>
          <a:lstStyle/>
          <a:p>
            <a:pPr marL="0" indent="0">
              <a:buNone/>
            </a:pPr>
            <a:r>
              <a:rPr lang="en-US" sz="1200" b="1" dirty="0">
                <a:solidFill>
                  <a:srgbClr val="1E2D3D"/>
                </a:solidFill>
                <a:latin typeface="Calibri" pitchFamily="34" charset="0"/>
                <a:ea typeface="Calibri" pitchFamily="34" charset="-122"/>
                <a:cs typeface="Calibri" pitchFamily="34" charset="-120"/>
              </a:rPr>
              <a:t>Symptomatic only</a:t>
            </a:r>
            <a:endParaRPr lang="en-US" sz="1200" dirty="0"/>
          </a:p>
        </p:txBody>
      </p:sp>
      <p:sp>
        <p:nvSpPr>
          <p:cNvPr id="20" name="Text 18"/>
          <p:cNvSpPr/>
          <p:nvPr/>
        </p:nvSpPr>
        <p:spPr>
          <a:xfrm>
            <a:off x="640080" y="4325112"/>
            <a:ext cx="3566160" cy="228600"/>
          </a:xfrm>
          <a:prstGeom prst="rect">
            <a:avLst/>
          </a:prstGeom>
          <a:noFill/>
          <a:ln/>
        </p:spPr>
        <p:txBody>
          <a:bodyPr wrap="square" lIns="0" tIns="0" rIns="0" bIns="0" rtlCol="0" anchor="ctr"/>
          <a:lstStyle/>
          <a:p>
            <a:pPr marL="0" indent="0">
              <a:buNone/>
            </a:pPr>
            <a:r>
              <a:rPr lang="en-US" sz="900" i="1" dirty="0">
                <a:solidFill>
                  <a:srgbClr val="8B95A5"/>
                </a:solidFill>
                <a:latin typeface="Calibri" pitchFamily="34" charset="0"/>
                <a:ea typeface="Calibri" pitchFamily="34" charset="-122"/>
                <a:cs typeface="Calibri" pitchFamily="34" charset="-120"/>
              </a:rPr>
              <a:t>Not infectious during incubation (unlike COVID)</a:t>
            </a:r>
            <a:endParaRPr lang="en-US" sz="900" dirty="0"/>
          </a:p>
        </p:txBody>
      </p:sp>
      <p:sp>
        <p:nvSpPr>
          <p:cNvPr id="21" name="Shape 19"/>
          <p:cNvSpPr/>
          <p:nvPr/>
        </p:nvSpPr>
        <p:spPr>
          <a:xfrm>
            <a:off x="4754880" y="1097280"/>
            <a:ext cx="3931920" cy="3749040"/>
          </a:xfrm>
          <a:prstGeom prst="rect">
            <a:avLst/>
          </a:prstGeom>
          <a:solidFill>
            <a:srgbClr val="FFF7F0"/>
          </a:solidFill>
          <a:ln/>
          <a:effectLst>
            <a:outerShdw blurRad="50800" dist="12700" dir="8100000" algn="bl" rotWithShape="0">
              <a:srgbClr val="000000">
                <a:alpha val="10000"/>
              </a:srgbClr>
            </a:outerShdw>
          </a:effectLst>
        </p:spPr>
        <p:txBody>
          <a:bodyPr/>
          <a:lstStyle/>
          <a:p>
            <a:endParaRPr lang="en-US"/>
          </a:p>
        </p:txBody>
      </p:sp>
      <p:sp>
        <p:nvSpPr>
          <p:cNvPr id="22" name="Text 20"/>
          <p:cNvSpPr/>
          <p:nvPr/>
        </p:nvSpPr>
        <p:spPr>
          <a:xfrm>
            <a:off x="4937760" y="1188720"/>
            <a:ext cx="3566160" cy="365760"/>
          </a:xfrm>
          <a:prstGeom prst="rect">
            <a:avLst/>
          </a:prstGeom>
          <a:noFill/>
          <a:ln/>
        </p:spPr>
        <p:txBody>
          <a:bodyPr wrap="square" lIns="0" tIns="0" rIns="0" bIns="0" rtlCol="0" anchor="ctr"/>
          <a:lstStyle/>
          <a:p>
            <a:pPr marL="0" indent="0">
              <a:buNone/>
            </a:pPr>
            <a:r>
              <a:rPr lang="en-US" sz="1600" b="1" dirty="0">
                <a:solidFill>
                  <a:srgbClr val="B7530D"/>
                </a:solidFill>
                <a:latin typeface="Georgia" pitchFamily="34" charset="0"/>
                <a:ea typeface="Georgia" pitchFamily="34" charset="-122"/>
                <a:cs typeface="Georgia" pitchFamily="34" charset="-120"/>
              </a:rPr>
              <a:t>Unique Response Challenges</a:t>
            </a:r>
            <a:endParaRPr lang="en-US" sz="1600" dirty="0"/>
          </a:p>
        </p:txBody>
      </p:sp>
      <p:sp>
        <p:nvSpPr>
          <p:cNvPr id="23" name="Text 21"/>
          <p:cNvSpPr/>
          <p:nvPr/>
        </p:nvSpPr>
        <p:spPr>
          <a:xfrm>
            <a:off x="4937760" y="1691640"/>
            <a:ext cx="3566160" cy="2926080"/>
          </a:xfrm>
          <a:prstGeom prst="rect">
            <a:avLst/>
          </a:prstGeom>
          <a:noFill/>
          <a:ln/>
        </p:spPr>
        <p:txBody>
          <a:bodyPr wrap="square" rtlCol="0" anchor="ctr"/>
          <a:lstStyle/>
          <a:p>
            <a:pPr marL="342900" indent="-342900">
              <a:spcAft>
                <a:spcPts val="800"/>
              </a:spcAft>
              <a:buSzPct val="100000"/>
              <a:buChar char="•"/>
            </a:pPr>
            <a:r>
              <a:rPr lang="en-US" sz="1200" dirty="0">
                <a:solidFill>
                  <a:srgbClr val="374151"/>
                </a:solidFill>
                <a:latin typeface="Calibri" pitchFamily="34" charset="0"/>
                <a:ea typeface="Calibri" pitchFamily="34" charset="-122"/>
                <a:cs typeface="Calibri" pitchFamily="34" charset="-120"/>
              </a:rPr>
              <a:t>Low R₀ but extreme lethality — even small outbreaks are devastating</a:t>
            </a:r>
            <a:endParaRPr lang="en-US" sz="1200" dirty="0"/>
          </a:p>
          <a:p>
            <a:pPr marL="342900" indent="-342900">
              <a:spcAft>
                <a:spcPts val="800"/>
              </a:spcAft>
              <a:buSzPct val="100000"/>
              <a:buChar char="•"/>
            </a:pPr>
            <a:r>
              <a:rPr lang="en-US" sz="1200" dirty="0">
                <a:solidFill>
                  <a:srgbClr val="374151"/>
                </a:solidFill>
                <a:latin typeface="Calibri" pitchFamily="34" charset="0"/>
                <a:ea typeface="Calibri" pitchFamily="34" charset="-122"/>
                <a:cs typeface="Calibri" pitchFamily="34" charset="-120"/>
              </a:rPr>
              <a:t>Healthcare workers are disproportionately at risk due to direct contact with patients</a:t>
            </a:r>
            <a:endParaRPr lang="en-US" sz="1200" dirty="0"/>
          </a:p>
          <a:p>
            <a:pPr marL="342900" indent="-342900">
              <a:spcAft>
                <a:spcPts val="800"/>
              </a:spcAft>
              <a:buSzPct val="100000"/>
              <a:buChar char="•"/>
            </a:pPr>
            <a:r>
              <a:rPr lang="en-US" sz="1200" dirty="0">
                <a:solidFill>
                  <a:srgbClr val="374151"/>
                </a:solidFill>
                <a:latin typeface="Calibri" pitchFamily="34" charset="0"/>
                <a:ea typeface="Calibri" pitchFamily="34" charset="-122"/>
                <a:cs typeface="Calibri" pitchFamily="34" charset="-120"/>
              </a:rPr>
              <a:t>Strict PPE and infection control are the primary countermeasures for reducing β</a:t>
            </a:r>
            <a:endParaRPr lang="en-US" sz="1200" dirty="0"/>
          </a:p>
          <a:p>
            <a:pPr marL="342900" indent="-342900">
              <a:spcAft>
                <a:spcPts val="800"/>
              </a:spcAft>
              <a:buSzPct val="100000"/>
              <a:buChar char="•"/>
            </a:pPr>
            <a:r>
              <a:rPr lang="en-US" sz="1200" dirty="0">
                <a:solidFill>
                  <a:srgbClr val="374151"/>
                </a:solidFill>
                <a:latin typeface="Calibri" pitchFamily="34" charset="0"/>
                <a:ea typeface="Calibri" pitchFamily="34" charset="-122"/>
                <a:cs typeface="Calibri" pitchFamily="34" charset="-120"/>
              </a:rPr>
              <a:t>Safe burial practices are critical — bodies remain infectious after death</a:t>
            </a:r>
            <a:endParaRPr lang="en-US" sz="1200" dirty="0"/>
          </a:p>
          <a:p>
            <a:pPr marL="342900" indent="-342900">
              <a:spcAft>
                <a:spcPts val="800"/>
              </a:spcAft>
              <a:buSzPct val="100000"/>
              <a:buChar char="•"/>
            </a:pPr>
            <a:r>
              <a:rPr lang="en-US" sz="1200" dirty="0">
                <a:solidFill>
                  <a:srgbClr val="374151"/>
                </a:solidFill>
                <a:latin typeface="Calibri" pitchFamily="34" charset="0"/>
                <a:ea typeface="Calibri" pitchFamily="34" charset="-122"/>
                <a:cs typeface="Calibri" pitchFamily="34" charset="-120"/>
              </a:rPr>
              <a:t>International coordination essential: outbreaks in West Africa required global response</a:t>
            </a:r>
            <a:endParaRPr lang="en-US" sz="12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2980B9"/>
          </a:solidFill>
          <a:ln/>
        </p:spPr>
        <p:txBody>
          <a:bodyPr/>
          <a:lstStyle/>
          <a:p>
            <a:endParaRPr lang="en-US"/>
          </a:p>
        </p:txBody>
      </p:sp>
      <p:sp>
        <p:nvSpPr>
          <p:cNvPr id="3" name="Text 1"/>
          <p:cNvSpPr/>
          <p:nvPr/>
        </p:nvSpPr>
        <p:spPr>
          <a:xfrm>
            <a:off x="548640" y="91440"/>
            <a:ext cx="8338686" cy="640080"/>
          </a:xfrm>
          <a:prstGeom prst="rect">
            <a:avLst/>
          </a:prstGeom>
          <a:noFill/>
          <a:ln/>
        </p:spPr>
        <p:txBody>
          <a:bodyPr wrap="square" lIns="0" tIns="0" rIns="0" bIns="0" rtlCol="0" anchor="ctr"/>
          <a:lstStyle/>
          <a:p>
            <a:pPr marL="0" indent="0">
              <a:buNone/>
            </a:pPr>
            <a:r>
              <a:rPr lang="en-US" sz="2200" b="1" dirty="0">
                <a:solidFill>
                  <a:srgbClr val="FFFFFF"/>
                </a:solidFill>
                <a:latin typeface="Georgia" pitchFamily="34" charset="0"/>
                <a:ea typeface="Georgia" pitchFamily="34" charset="-122"/>
                <a:cs typeface="Georgia" pitchFamily="34" charset="-120"/>
              </a:rPr>
              <a:t>Case Study: Cholera Bacteria — Waterborne / Fecal-Oral Transmission</a:t>
            </a:r>
            <a:endParaRPr lang="en-US" sz="2200" dirty="0"/>
          </a:p>
        </p:txBody>
      </p:sp>
      <p:sp>
        <p:nvSpPr>
          <p:cNvPr id="4" name="Shape 2"/>
          <p:cNvSpPr/>
          <p:nvPr/>
        </p:nvSpPr>
        <p:spPr>
          <a:xfrm>
            <a:off x="457200" y="1097280"/>
            <a:ext cx="3931920" cy="3749040"/>
          </a:xfrm>
          <a:prstGeom prst="rect">
            <a:avLst/>
          </a:prstGeom>
          <a:solidFill>
            <a:srgbClr val="FFFFFF"/>
          </a:solidFill>
          <a:ln/>
          <a:effectLst>
            <a:outerShdw blurRad="50800" dist="12700" dir="8100000" algn="bl" rotWithShape="0">
              <a:srgbClr val="000000">
                <a:alpha val="10000"/>
              </a:srgbClr>
            </a:outerShdw>
          </a:effectLst>
        </p:spPr>
        <p:txBody>
          <a:bodyPr/>
          <a:lstStyle/>
          <a:p>
            <a:endParaRPr lang="en-US"/>
          </a:p>
        </p:txBody>
      </p:sp>
      <p:sp>
        <p:nvSpPr>
          <p:cNvPr id="5" name="Text 3"/>
          <p:cNvSpPr/>
          <p:nvPr/>
        </p:nvSpPr>
        <p:spPr>
          <a:xfrm>
            <a:off x="640080" y="1188720"/>
            <a:ext cx="3566160" cy="365760"/>
          </a:xfrm>
          <a:prstGeom prst="rect">
            <a:avLst/>
          </a:prstGeom>
          <a:noFill/>
          <a:ln/>
        </p:spPr>
        <p:txBody>
          <a:bodyPr wrap="square" lIns="0" tIns="0" rIns="0" bIns="0" rtlCol="0" anchor="ctr"/>
          <a:lstStyle/>
          <a:p>
            <a:pPr marL="0" indent="0">
              <a:buNone/>
            </a:pPr>
            <a:r>
              <a:rPr lang="en-US" sz="1600" b="1" dirty="0">
                <a:solidFill>
                  <a:srgbClr val="2980B9"/>
                </a:solidFill>
                <a:latin typeface="Georgia" pitchFamily="34" charset="0"/>
                <a:ea typeface="Georgia" pitchFamily="34" charset="-122"/>
                <a:cs typeface="Georgia" pitchFamily="34" charset="-120"/>
              </a:rPr>
              <a:t>Key Epidemiology</a:t>
            </a:r>
            <a:endParaRPr lang="en-US" sz="1600" dirty="0"/>
          </a:p>
        </p:txBody>
      </p:sp>
      <p:sp>
        <p:nvSpPr>
          <p:cNvPr id="6" name="Text 4"/>
          <p:cNvSpPr/>
          <p:nvPr/>
        </p:nvSpPr>
        <p:spPr>
          <a:xfrm>
            <a:off x="640080" y="1691640"/>
            <a:ext cx="1463040" cy="274320"/>
          </a:xfrm>
          <a:prstGeom prst="rect">
            <a:avLst/>
          </a:prstGeom>
          <a:noFill/>
          <a:ln/>
        </p:spPr>
        <p:txBody>
          <a:bodyPr wrap="square" lIns="0" tIns="0" rIns="0" bIns="0" rtlCol="0" anchor="ctr"/>
          <a:lstStyle/>
          <a:p>
            <a:pPr marL="0" indent="0">
              <a:buNone/>
            </a:pPr>
            <a:r>
              <a:rPr lang="en-US" sz="1100" b="1" dirty="0">
                <a:solidFill>
                  <a:srgbClr val="8B95A5"/>
                </a:solidFill>
                <a:latin typeface="Calibri" pitchFamily="34" charset="0"/>
                <a:ea typeface="Calibri" pitchFamily="34" charset="-122"/>
                <a:cs typeface="Calibri" pitchFamily="34" charset="-120"/>
              </a:rPr>
              <a:t>R₀:</a:t>
            </a:r>
            <a:endParaRPr lang="en-US" sz="1100" dirty="0"/>
          </a:p>
        </p:txBody>
      </p:sp>
      <p:sp>
        <p:nvSpPr>
          <p:cNvPr id="7" name="Text 5"/>
          <p:cNvSpPr/>
          <p:nvPr/>
        </p:nvSpPr>
        <p:spPr>
          <a:xfrm>
            <a:off x="2103120" y="1691640"/>
            <a:ext cx="2103120" cy="274320"/>
          </a:xfrm>
          <a:prstGeom prst="rect">
            <a:avLst/>
          </a:prstGeom>
          <a:noFill/>
          <a:ln/>
        </p:spPr>
        <p:txBody>
          <a:bodyPr wrap="square" lIns="0" tIns="0" rIns="0" bIns="0" rtlCol="0" anchor="ctr"/>
          <a:lstStyle/>
          <a:p>
            <a:pPr marL="0" indent="0">
              <a:buNone/>
            </a:pPr>
            <a:r>
              <a:rPr lang="en-US" sz="1200" b="1" dirty="0">
                <a:solidFill>
                  <a:srgbClr val="1E2D3D"/>
                </a:solidFill>
                <a:latin typeface="Calibri" pitchFamily="34" charset="0"/>
                <a:ea typeface="Calibri" pitchFamily="34" charset="-122"/>
                <a:cs typeface="Calibri" pitchFamily="34" charset="-120"/>
              </a:rPr>
              <a:t>1.1–2.7</a:t>
            </a:r>
            <a:endParaRPr lang="en-US" sz="1200" dirty="0"/>
          </a:p>
        </p:txBody>
      </p:sp>
      <p:sp>
        <p:nvSpPr>
          <p:cNvPr id="8" name="Text 6"/>
          <p:cNvSpPr/>
          <p:nvPr/>
        </p:nvSpPr>
        <p:spPr>
          <a:xfrm>
            <a:off x="640080" y="1947672"/>
            <a:ext cx="3566160" cy="228600"/>
          </a:xfrm>
          <a:prstGeom prst="rect">
            <a:avLst/>
          </a:prstGeom>
          <a:noFill/>
          <a:ln/>
        </p:spPr>
        <p:txBody>
          <a:bodyPr wrap="square" lIns="0" tIns="0" rIns="0" bIns="0" rtlCol="0" anchor="ctr"/>
          <a:lstStyle/>
          <a:p>
            <a:pPr marL="0" indent="0">
              <a:buNone/>
            </a:pPr>
            <a:r>
              <a:rPr lang="en-US" sz="900" i="1" dirty="0">
                <a:solidFill>
                  <a:srgbClr val="8B95A5"/>
                </a:solidFill>
                <a:latin typeface="Calibri" pitchFamily="34" charset="0"/>
                <a:ea typeface="Calibri" pitchFamily="34" charset="-122"/>
                <a:cs typeface="Calibri" pitchFamily="34" charset="-120"/>
              </a:rPr>
              <a:t>Lower per-person, but environmental amplification</a:t>
            </a:r>
            <a:endParaRPr lang="en-US" sz="900" dirty="0"/>
          </a:p>
        </p:txBody>
      </p:sp>
      <p:sp>
        <p:nvSpPr>
          <p:cNvPr id="9" name="Text 7"/>
          <p:cNvSpPr/>
          <p:nvPr/>
        </p:nvSpPr>
        <p:spPr>
          <a:xfrm>
            <a:off x="640080" y="2286000"/>
            <a:ext cx="1463040" cy="274320"/>
          </a:xfrm>
          <a:prstGeom prst="rect">
            <a:avLst/>
          </a:prstGeom>
          <a:noFill/>
          <a:ln/>
        </p:spPr>
        <p:txBody>
          <a:bodyPr wrap="square" lIns="0" tIns="0" rIns="0" bIns="0" rtlCol="0" anchor="ctr"/>
          <a:lstStyle/>
          <a:p>
            <a:pPr marL="0" indent="0">
              <a:buNone/>
            </a:pPr>
            <a:r>
              <a:rPr lang="en-US" sz="1100" b="1" dirty="0">
                <a:solidFill>
                  <a:srgbClr val="8B95A5"/>
                </a:solidFill>
                <a:latin typeface="Calibri" pitchFamily="34" charset="0"/>
                <a:ea typeface="Calibri" pitchFamily="34" charset="-122"/>
                <a:cs typeface="Calibri" pitchFamily="34" charset="-120"/>
              </a:rPr>
              <a:t>Incubation:</a:t>
            </a:r>
            <a:endParaRPr lang="en-US" sz="1100" dirty="0"/>
          </a:p>
        </p:txBody>
      </p:sp>
      <p:sp>
        <p:nvSpPr>
          <p:cNvPr id="10" name="Text 8"/>
          <p:cNvSpPr/>
          <p:nvPr/>
        </p:nvSpPr>
        <p:spPr>
          <a:xfrm>
            <a:off x="2103120" y="2286000"/>
            <a:ext cx="2103120" cy="274320"/>
          </a:xfrm>
          <a:prstGeom prst="rect">
            <a:avLst/>
          </a:prstGeom>
          <a:noFill/>
          <a:ln/>
        </p:spPr>
        <p:txBody>
          <a:bodyPr wrap="square" lIns="0" tIns="0" rIns="0" bIns="0" rtlCol="0" anchor="ctr"/>
          <a:lstStyle/>
          <a:p>
            <a:pPr marL="0" indent="0">
              <a:buNone/>
            </a:pPr>
            <a:r>
              <a:rPr lang="en-US" sz="1200" b="1" dirty="0">
                <a:solidFill>
                  <a:srgbClr val="1E2D3D"/>
                </a:solidFill>
                <a:latin typeface="Calibri" pitchFamily="34" charset="0"/>
                <a:ea typeface="Calibri" pitchFamily="34" charset="-122"/>
                <a:cs typeface="Calibri" pitchFamily="34" charset="-120"/>
              </a:rPr>
              <a:t>Hours to 5 days</a:t>
            </a:r>
            <a:endParaRPr lang="en-US" sz="1200" dirty="0"/>
          </a:p>
        </p:txBody>
      </p:sp>
      <p:sp>
        <p:nvSpPr>
          <p:cNvPr id="11" name="Text 9"/>
          <p:cNvSpPr/>
          <p:nvPr/>
        </p:nvSpPr>
        <p:spPr>
          <a:xfrm>
            <a:off x="640080" y="2542032"/>
            <a:ext cx="3566160" cy="228600"/>
          </a:xfrm>
          <a:prstGeom prst="rect">
            <a:avLst/>
          </a:prstGeom>
          <a:noFill/>
          <a:ln/>
        </p:spPr>
        <p:txBody>
          <a:bodyPr wrap="square" lIns="0" tIns="0" rIns="0" bIns="0" rtlCol="0" anchor="ctr"/>
          <a:lstStyle/>
          <a:p>
            <a:pPr marL="0" indent="0">
              <a:buNone/>
            </a:pPr>
            <a:r>
              <a:rPr lang="en-US" sz="900" i="1" dirty="0">
                <a:solidFill>
                  <a:srgbClr val="8B95A5"/>
                </a:solidFill>
                <a:latin typeface="Calibri" pitchFamily="34" charset="0"/>
                <a:ea typeface="Calibri" pitchFamily="34" charset="-122"/>
                <a:cs typeface="Calibri" pitchFamily="34" charset="-120"/>
              </a:rPr>
              <a:t>Rapid onset in severe cases</a:t>
            </a:r>
            <a:endParaRPr lang="en-US" sz="900" dirty="0"/>
          </a:p>
        </p:txBody>
      </p:sp>
      <p:sp>
        <p:nvSpPr>
          <p:cNvPr id="12" name="Text 10"/>
          <p:cNvSpPr/>
          <p:nvPr/>
        </p:nvSpPr>
        <p:spPr>
          <a:xfrm>
            <a:off x="640080" y="2880360"/>
            <a:ext cx="1463040" cy="274320"/>
          </a:xfrm>
          <a:prstGeom prst="rect">
            <a:avLst/>
          </a:prstGeom>
          <a:noFill/>
          <a:ln/>
        </p:spPr>
        <p:txBody>
          <a:bodyPr wrap="square" lIns="0" tIns="0" rIns="0" bIns="0" rtlCol="0" anchor="ctr"/>
          <a:lstStyle/>
          <a:p>
            <a:pPr marL="0" indent="0">
              <a:buNone/>
            </a:pPr>
            <a:r>
              <a:rPr lang="en-US" sz="1100" b="1" dirty="0">
                <a:solidFill>
                  <a:srgbClr val="8B95A5"/>
                </a:solidFill>
                <a:latin typeface="Calibri" pitchFamily="34" charset="0"/>
                <a:ea typeface="Calibri" pitchFamily="34" charset="-122"/>
                <a:cs typeface="Calibri" pitchFamily="34" charset="-120"/>
              </a:rPr>
              <a:t>Transmission:</a:t>
            </a:r>
            <a:endParaRPr lang="en-US" sz="1100" dirty="0"/>
          </a:p>
        </p:txBody>
      </p:sp>
      <p:sp>
        <p:nvSpPr>
          <p:cNvPr id="13" name="Text 11"/>
          <p:cNvSpPr/>
          <p:nvPr/>
        </p:nvSpPr>
        <p:spPr>
          <a:xfrm>
            <a:off x="2103120" y="2880360"/>
            <a:ext cx="2103120" cy="274320"/>
          </a:xfrm>
          <a:prstGeom prst="rect">
            <a:avLst/>
          </a:prstGeom>
          <a:noFill/>
          <a:ln/>
        </p:spPr>
        <p:txBody>
          <a:bodyPr wrap="square" lIns="0" tIns="0" rIns="0" bIns="0" rtlCol="0" anchor="ctr"/>
          <a:lstStyle/>
          <a:p>
            <a:pPr marL="0" indent="0">
              <a:buNone/>
            </a:pPr>
            <a:r>
              <a:rPr lang="en-US" sz="1200" b="1" dirty="0">
                <a:solidFill>
                  <a:srgbClr val="1E2D3D"/>
                </a:solidFill>
                <a:latin typeface="Calibri" pitchFamily="34" charset="0"/>
                <a:ea typeface="Calibri" pitchFamily="34" charset="-122"/>
                <a:cs typeface="Calibri" pitchFamily="34" charset="-120"/>
              </a:rPr>
              <a:t>Contaminated water &amp; food</a:t>
            </a:r>
            <a:endParaRPr lang="en-US" sz="1200" dirty="0"/>
          </a:p>
        </p:txBody>
      </p:sp>
      <p:sp>
        <p:nvSpPr>
          <p:cNvPr id="14" name="Text 12"/>
          <p:cNvSpPr/>
          <p:nvPr/>
        </p:nvSpPr>
        <p:spPr>
          <a:xfrm>
            <a:off x="640080" y="3136392"/>
            <a:ext cx="3566160" cy="228600"/>
          </a:xfrm>
          <a:prstGeom prst="rect">
            <a:avLst/>
          </a:prstGeom>
          <a:noFill/>
          <a:ln/>
        </p:spPr>
        <p:txBody>
          <a:bodyPr wrap="square" lIns="0" tIns="0" rIns="0" bIns="0" rtlCol="0" anchor="ctr"/>
          <a:lstStyle/>
          <a:p>
            <a:pPr marL="0" indent="0">
              <a:buNone/>
            </a:pPr>
            <a:r>
              <a:rPr lang="en-US" sz="900" i="1" dirty="0">
                <a:solidFill>
                  <a:srgbClr val="8B95A5"/>
                </a:solidFill>
                <a:latin typeface="Calibri" pitchFamily="34" charset="0"/>
                <a:ea typeface="Calibri" pitchFamily="34" charset="-122"/>
                <a:cs typeface="Calibri" pitchFamily="34" charset="-120"/>
              </a:rPr>
              <a:t>Not person-to-person via air</a:t>
            </a:r>
            <a:endParaRPr lang="en-US" sz="900" dirty="0"/>
          </a:p>
        </p:txBody>
      </p:sp>
      <p:sp>
        <p:nvSpPr>
          <p:cNvPr id="15" name="Text 13"/>
          <p:cNvSpPr/>
          <p:nvPr/>
        </p:nvSpPr>
        <p:spPr>
          <a:xfrm>
            <a:off x="640080" y="3474720"/>
            <a:ext cx="1463040" cy="274320"/>
          </a:xfrm>
          <a:prstGeom prst="rect">
            <a:avLst/>
          </a:prstGeom>
          <a:noFill/>
          <a:ln/>
        </p:spPr>
        <p:txBody>
          <a:bodyPr wrap="square" lIns="0" tIns="0" rIns="0" bIns="0" rtlCol="0" anchor="ctr"/>
          <a:lstStyle/>
          <a:p>
            <a:pPr marL="0" indent="0">
              <a:buNone/>
            </a:pPr>
            <a:r>
              <a:rPr lang="en-US" sz="1100" b="1" dirty="0">
                <a:solidFill>
                  <a:srgbClr val="8B95A5"/>
                </a:solidFill>
                <a:latin typeface="Calibri" pitchFamily="34" charset="0"/>
                <a:ea typeface="Calibri" pitchFamily="34" charset="-122"/>
                <a:cs typeface="Calibri" pitchFamily="34" charset="-120"/>
              </a:rPr>
              <a:t>Amplification:</a:t>
            </a:r>
            <a:endParaRPr lang="en-US" sz="1100" dirty="0"/>
          </a:p>
        </p:txBody>
      </p:sp>
      <p:sp>
        <p:nvSpPr>
          <p:cNvPr id="16" name="Text 14"/>
          <p:cNvSpPr/>
          <p:nvPr/>
        </p:nvSpPr>
        <p:spPr>
          <a:xfrm>
            <a:off x="2103120" y="3474720"/>
            <a:ext cx="2103120" cy="274320"/>
          </a:xfrm>
          <a:prstGeom prst="rect">
            <a:avLst/>
          </a:prstGeom>
          <a:noFill/>
          <a:ln/>
        </p:spPr>
        <p:txBody>
          <a:bodyPr wrap="square" lIns="0" tIns="0" rIns="0" bIns="0" rtlCol="0" anchor="ctr"/>
          <a:lstStyle/>
          <a:p>
            <a:pPr marL="0" indent="0">
              <a:buNone/>
            </a:pPr>
            <a:r>
              <a:rPr lang="en-US" sz="1200" b="1" dirty="0">
                <a:solidFill>
                  <a:srgbClr val="1E2D3D"/>
                </a:solidFill>
                <a:latin typeface="Calibri" pitchFamily="34" charset="0"/>
                <a:ea typeface="Calibri" pitchFamily="34" charset="-122"/>
                <a:cs typeface="Calibri" pitchFamily="34" charset="-120"/>
              </a:rPr>
              <a:t>Environmental reservoir</a:t>
            </a:r>
            <a:endParaRPr lang="en-US" sz="1200" dirty="0"/>
          </a:p>
        </p:txBody>
      </p:sp>
      <p:sp>
        <p:nvSpPr>
          <p:cNvPr id="17" name="Text 15"/>
          <p:cNvSpPr/>
          <p:nvPr/>
        </p:nvSpPr>
        <p:spPr>
          <a:xfrm>
            <a:off x="640080" y="3730752"/>
            <a:ext cx="3566160" cy="228600"/>
          </a:xfrm>
          <a:prstGeom prst="rect">
            <a:avLst/>
          </a:prstGeom>
          <a:noFill/>
          <a:ln/>
        </p:spPr>
        <p:txBody>
          <a:bodyPr wrap="square" lIns="0" tIns="0" rIns="0" bIns="0" rtlCol="0" anchor="ctr"/>
          <a:lstStyle/>
          <a:p>
            <a:pPr marL="0" indent="0">
              <a:buNone/>
            </a:pPr>
            <a:r>
              <a:rPr lang="en-US" sz="900" i="1" dirty="0">
                <a:solidFill>
                  <a:srgbClr val="8B95A5"/>
                </a:solidFill>
                <a:latin typeface="Calibri" pitchFamily="34" charset="0"/>
                <a:ea typeface="Calibri" pitchFamily="34" charset="-122"/>
                <a:cs typeface="Calibri" pitchFamily="34" charset="-120"/>
              </a:rPr>
              <a:t>Shared water source can expose thousands</a:t>
            </a:r>
            <a:endParaRPr lang="en-US" sz="900" dirty="0"/>
          </a:p>
        </p:txBody>
      </p:sp>
      <p:sp>
        <p:nvSpPr>
          <p:cNvPr id="18" name="Text 16"/>
          <p:cNvSpPr/>
          <p:nvPr/>
        </p:nvSpPr>
        <p:spPr>
          <a:xfrm>
            <a:off x="640080" y="4069080"/>
            <a:ext cx="1463040" cy="274320"/>
          </a:xfrm>
          <a:prstGeom prst="rect">
            <a:avLst/>
          </a:prstGeom>
          <a:noFill/>
          <a:ln/>
        </p:spPr>
        <p:txBody>
          <a:bodyPr wrap="square" lIns="0" tIns="0" rIns="0" bIns="0" rtlCol="0" anchor="ctr"/>
          <a:lstStyle/>
          <a:p>
            <a:pPr marL="0" indent="0">
              <a:buNone/>
            </a:pPr>
            <a:r>
              <a:rPr lang="en-US" sz="1100" b="1" dirty="0">
                <a:solidFill>
                  <a:srgbClr val="8B95A5"/>
                </a:solidFill>
                <a:latin typeface="Calibri" pitchFamily="34" charset="0"/>
                <a:ea typeface="Calibri" pitchFamily="34" charset="-122"/>
                <a:cs typeface="Calibri" pitchFamily="34" charset="-120"/>
              </a:rPr>
              <a:t>Case Fatality:</a:t>
            </a:r>
            <a:endParaRPr lang="en-US" sz="1100" dirty="0"/>
          </a:p>
        </p:txBody>
      </p:sp>
      <p:sp>
        <p:nvSpPr>
          <p:cNvPr id="19" name="Text 17"/>
          <p:cNvSpPr/>
          <p:nvPr/>
        </p:nvSpPr>
        <p:spPr>
          <a:xfrm>
            <a:off x="2103120" y="4069080"/>
            <a:ext cx="2103120" cy="274320"/>
          </a:xfrm>
          <a:prstGeom prst="rect">
            <a:avLst/>
          </a:prstGeom>
          <a:noFill/>
          <a:ln/>
        </p:spPr>
        <p:txBody>
          <a:bodyPr wrap="square" lIns="0" tIns="0" rIns="0" bIns="0" rtlCol="0" anchor="ctr"/>
          <a:lstStyle/>
          <a:p>
            <a:pPr marL="0" indent="0">
              <a:buNone/>
            </a:pPr>
            <a:r>
              <a:rPr lang="en-US" sz="1200" b="1" dirty="0">
                <a:solidFill>
                  <a:srgbClr val="1E2D3D"/>
                </a:solidFill>
                <a:latin typeface="Calibri" pitchFamily="34" charset="0"/>
                <a:ea typeface="Calibri" pitchFamily="34" charset="-122"/>
                <a:cs typeface="Calibri" pitchFamily="34" charset="-120"/>
              </a:rPr>
              <a:t>&lt;1% with treatment, up to 50% without</a:t>
            </a:r>
            <a:endParaRPr lang="en-US" sz="1200" dirty="0"/>
          </a:p>
        </p:txBody>
      </p:sp>
      <p:sp>
        <p:nvSpPr>
          <p:cNvPr id="20" name="Shape 18"/>
          <p:cNvSpPr/>
          <p:nvPr/>
        </p:nvSpPr>
        <p:spPr>
          <a:xfrm>
            <a:off x="4754880" y="1097280"/>
            <a:ext cx="3931920" cy="3749040"/>
          </a:xfrm>
          <a:prstGeom prst="rect">
            <a:avLst/>
          </a:prstGeom>
          <a:solidFill>
            <a:srgbClr val="F0F7FF"/>
          </a:solidFill>
          <a:ln/>
          <a:effectLst>
            <a:outerShdw blurRad="50800" dist="12700" dir="8100000" algn="bl" rotWithShape="0">
              <a:srgbClr val="000000">
                <a:alpha val="10000"/>
              </a:srgbClr>
            </a:outerShdw>
          </a:effectLst>
        </p:spPr>
        <p:txBody>
          <a:bodyPr/>
          <a:lstStyle/>
          <a:p>
            <a:endParaRPr lang="en-US"/>
          </a:p>
        </p:txBody>
      </p:sp>
      <p:sp>
        <p:nvSpPr>
          <p:cNvPr id="21" name="Text 19"/>
          <p:cNvSpPr/>
          <p:nvPr/>
        </p:nvSpPr>
        <p:spPr>
          <a:xfrm>
            <a:off x="4937760" y="1188720"/>
            <a:ext cx="3566160" cy="365760"/>
          </a:xfrm>
          <a:prstGeom prst="rect">
            <a:avLst/>
          </a:prstGeom>
          <a:noFill/>
          <a:ln/>
        </p:spPr>
        <p:txBody>
          <a:bodyPr wrap="square" lIns="0" tIns="0" rIns="0" bIns="0" rtlCol="0" anchor="ctr"/>
          <a:lstStyle/>
          <a:p>
            <a:pPr marL="0" indent="0">
              <a:buNone/>
            </a:pPr>
            <a:r>
              <a:rPr lang="en-US" sz="1600" b="1" dirty="0">
                <a:solidFill>
                  <a:srgbClr val="2980B9"/>
                </a:solidFill>
                <a:latin typeface="Georgia" pitchFamily="34" charset="0"/>
                <a:ea typeface="Georgia" pitchFamily="34" charset="-122"/>
                <a:cs typeface="Georgia" pitchFamily="34" charset="-120"/>
              </a:rPr>
              <a:t>Different Mode, Different Strategy</a:t>
            </a:r>
            <a:endParaRPr lang="en-US" sz="1600" dirty="0"/>
          </a:p>
        </p:txBody>
      </p:sp>
      <p:sp>
        <p:nvSpPr>
          <p:cNvPr id="22" name="Text 20"/>
          <p:cNvSpPr/>
          <p:nvPr/>
        </p:nvSpPr>
        <p:spPr>
          <a:xfrm>
            <a:off x="4937760" y="1691640"/>
            <a:ext cx="3566160" cy="2926080"/>
          </a:xfrm>
          <a:prstGeom prst="rect">
            <a:avLst/>
          </a:prstGeom>
          <a:noFill/>
          <a:ln/>
        </p:spPr>
        <p:txBody>
          <a:bodyPr wrap="square" rtlCol="0" anchor="ctr"/>
          <a:lstStyle/>
          <a:p>
            <a:pPr marL="342900" indent="-342900">
              <a:spcAft>
                <a:spcPts val="800"/>
              </a:spcAft>
              <a:buSzPct val="100000"/>
              <a:buChar char="•"/>
            </a:pPr>
            <a:r>
              <a:rPr lang="en-US" sz="1200" dirty="0">
                <a:solidFill>
                  <a:srgbClr val="374151"/>
                </a:solidFill>
                <a:latin typeface="Calibri" pitchFamily="34" charset="0"/>
                <a:ea typeface="Calibri" pitchFamily="34" charset="-122"/>
                <a:cs typeface="Calibri" pitchFamily="34" charset="-120"/>
              </a:rPr>
              <a:t>Environmental interventions (water treatment, sanitation) are the primary countermeasure</a:t>
            </a:r>
            <a:endParaRPr lang="en-US" sz="1200" dirty="0"/>
          </a:p>
          <a:p>
            <a:pPr marL="342900" indent="-342900">
              <a:spcAft>
                <a:spcPts val="800"/>
              </a:spcAft>
              <a:buSzPct val="100000"/>
              <a:buChar char="•"/>
            </a:pPr>
            <a:r>
              <a:rPr lang="en-US" sz="1200" dirty="0">
                <a:solidFill>
                  <a:srgbClr val="374151"/>
                </a:solidFill>
                <a:latin typeface="Calibri" pitchFamily="34" charset="0"/>
                <a:ea typeface="Calibri" pitchFamily="34" charset="-122"/>
                <a:cs typeface="Calibri" pitchFamily="34" charset="-120"/>
              </a:rPr>
              <a:t>Vaccination plays a supporting role, not the primary one as with measles</a:t>
            </a:r>
            <a:endParaRPr lang="en-US" sz="1200" dirty="0"/>
          </a:p>
          <a:p>
            <a:pPr marL="342900" indent="-342900">
              <a:spcAft>
                <a:spcPts val="800"/>
              </a:spcAft>
              <a:buSzPct val="100000"/>
              <a:buChar char="•"/>
            </a:pPr>
            <a:r>
              <a:rPr lang="en-US" sz="1200" dirty="0">
                <a:solidFill>
                  <a:srgbClr val="374151"/>
                </a:solidFill>
                <a:latin typeface="Calibri" pitchFamily="34" charset="0"/>
                <a:ea typeface="Calibri" pitchFamily="34" charset="-122"/>
                <a:cs typeface="Calibri" pitchFamily="34" charset="-120"/>
              </a:rPr>
              <a:t>Rehydration therapy dramatically reduces mortality</a:t>
            </a:r>
          </a:p>
          <a:p>
            <a:pPr marL="342900" indent="-342900">
              <a:spcAft>
                <a:spcPts val="800"/>
              </a:spcAft>
              <a:buSzPct val="100000"/>
              <a:buChar char="•"/>
            </a:pPr>
            <a:r>
              <a:rPr lang="en-US" sz="1200" dirty="0">
                <a:solidFill>
                  <a:srgbClr val="374151"/>
                </a:solidFill>
                <a:latin typeface="Calibri" pitchFamily="34" charset="0"/>
                <a:ea typeface="Calibri" pitchFamily="34" charset="-122"/>
                <a:cs typeface="Calibri" pitchFamily="34" charset="-120"/>
              </a:rPr>
              <a:t>40-80% of people are asymptomatic carriers</a:t>
            </a:r>
            <a:endParaRPr lang="en-US" sz="1200" dirty="0"/>
          </a:p>
          <a:p>
            <a:pPr marL="342900" indent="-342900">
              <a:spcAft>
                <a:spcPts val="800"/>
              </a:spcAft>
              <a:buSzPct val="100000"/>
              <a:buChar char="•"/>
            </a:pPr>
            <a:r>
              <a:rPr lang="en-US" sz="1200" dirty="0">
                <a:solidFill>
                  <a:srgbClr val="374151"/>
                </a:solidFill>
                <a:latin typeface="Calibri" pitchFamily="34" charset="0"/>
                <a:ea typeface="Calibri" pitchFamily="34" charset="-122"/>
                <a:cs typeface="Calibri" pitchFamily="34" charset="-120"/>
              </a:rPr>
              <a:t>Geographic clustering follows water infrastructure, not social networks</a:t>
            </a:r>
            <a:endParaRPr lang="en-US" sz="1200" dirty="0"/>
          </a:p>
          <a:p>
            <a:pPr marL="342900" indent="-342900">
              <a:spcAft>
                <a:spcPts val="800"/>
              </a:spcAft>
              <a:buSzPct val="100000"/>
              <a:buChar char="•"/>
            </a:pPr>
            <a:r>
              <a:rPr lang="en-US" sz="1200" dirty="0">
                <a:solidFill>
                  <a:srgbClr val="374151"/>
                </a:solidFill>
                <a:latin typeface="Calibri" pitchFamily="34" charset="0"/>
                <a:ea typeface="Calibri" pitchFamily="34" charset="-122"/>
                <a:cs typeface="Calibri" pitchFamily="34" charset="-120"/>
              </a:rPr>
              <a:t>Cross-jurisdiction coordination focuses on shared water systems and displaced populations</a:t>
            </a:r>
            <a:endParaRPr lang="en-US" sz="12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1B2A4A"/>
          </a:solidFill>
          <a:ln/>
        </p:spPr>
        <p:txBody>
          <a:bodyPr/>
          <a:lstStyle/>
          <a:p>
            <a:endParaRPr lang="en-US"/>
          </a:p>
        </p:txBody>
      </p:sp>
      <p:sp>
        <p:nvSpPr>
          <p:cNvPr id="3" name="Text 1"/>
          <p:cNvSpPr/>
          <p:nvPr/>
        </p:nvSpPr>
        <p:spPr>
          <a:xfrm>
            <a:off x="548640" y="91440"/>
            <a:ext cx="8046720" cy="640080"/>
          </a:xfrm>
          <a:prstGeom prst="rect">
            <a:avLst/>
          </a:prstGeom>
          <a:noFill/>
          <a:ln/>
        </p:spPr>
        <p:txBody>
          <a:bodyPr wrap="square" lIns="0" tIns="0" rIns="0" bIns="0" rtlCol="0" anchor="ctr"/>
          <a:lstStyle/>
          <a:p>
            <a:pPr marL="0" indent="0">
              <a:buNone/>
            </a:pPr>
            <a:r>
              <a:rPr lang="en-US" sz="2200" b="1" dirty="0">
                <a:solidFill>
                  <a:srgbClr val="FFFFFF"/>
                </a:solidFill>
                <a:latin typeface="Georgia" pitchFamily="34" charset="0"/>
                <a:ea typeface="Georgia" pitchFamily="34" charset="-122"/>
                <a:cs typeface="Georgia" pitchFamily="34" charset="-120"/>
              </a:rPr>
              <a:t>Matching Countermeasures to R₀ Components</a:t>
            </a:r>
            <a:endParaRPr lang="en-US" sz="2200" dirty="0"/>
          </a:p>
        </p:txBody>
      </p:sp>
      <p:graphicFrame>
        <p:nvGraphicFramePr>
          <p:cNvPr id="12" name="Table 0"/>
          <p:cNvGraphicFramePr>
            <a:graphicFrameLocks noGrp="1"/>
          </p:cNvGraphicFramePr>
          <p:nvPr>
            <p:extLst>
              <p:ext uri="{D42A27DB-BD31-4B8C-83A1-F6EECF244321}">
                <p14:modId xmlns:p14="http://schemas.microsoft.com/office/powerpoint/2010/main" val="3532869335"/>
              </p:ext>
            </p:extLst>
          </p:nvPr>
        </p:nvGraphicFramePr>
        <p:xfrm>
          <a:off x="274320" y="1005840"/>
          <a:ext cx="8595360" cy="2926080"/>
        </p:xfrm>
        <a:graphic>
          <a:graphicData uri="http://schemas.openxmlformats.org/drawingml/2006/table">
            <a:tbl>
              <a:tblPr/>
              <a:tblGrid>
                <a:gridCol w="1463040">
                  <a:extLst>
                    <a:ext uri="{9D8B030D-6E8A-4147-A177-3AD203B41FA5}">
                      <a16:colId xmlns:a16="http://schemas.microsoft.com/office/drawing/2014/main" val="20000"/>
                    </a:ext>
                  </a:extLst>
                </a:gridCol>
                <a:gridCol w="1783080">
                  <a:extLst>
                    <a:ext uri="{9D8B030D-6E8A-4147-A177-3AD203B41FA5}">
                      <a16:colId xmlns:a16="http://schemas.microsoft.com/office/drawing/2014/main" val="20001"/>
                    </a:ext>
                  </a:extLst>
                </a:gridCol>
                <a:gridCol w="1783080">
                  <a:extLst>
                    <a:ext uri="{9D8B030D-6E8A-4147-A177-3AD203B41FA5}">
                      <a16:colId xmlns:a16="http://schemas.microsoft.com/office/drawing/2014/main" val="20002"/>
                    </a:ext>
                  </a:extLst>
                </a:gridCol>
                <a:gridCol w="1783080">
                  <a:extLst>
                    <a:ext uri="{9D8B030D-6E8A-4147-A177-3AD203B41FA5}">
                      <a16:colId xmlns:a16="http://schemas.microsoft.com/office/drawing/2014/main" val="20003"/>
                    </a:ext>
                  </a:extLst>
                </a:gridCol>
                <a:gridCol w="1783080">
                  <a:extLst>
                    <a:ext uri="{9D8B030D-6E8A-4147-A177-3AD203B41FA5}">
                      <a16:colId xmlns:a16="http://schemas.microsoft.com/office/drawing/2014/main" val="20004"/>
                    </a:ext>
                  </a:extLst>
                </a:gridCol>
              </a:tblGrid>
              <a:tr h="411480">
                <a:tc>
                  <a:txBody>
                    <a:bodyPr/>
                    <a:lstStyle/>
                    <a:p>
                      <a:pPr marL="0" indent="0">
                        <a:buNone/>
                      </a:pPr>
                      <a:r>
                        <a:rPr lang="en-US" sz="1200" b="1" dirty="0">
                          <a:solidFill>
                            <a:srgbClr val="FFFFFF"/>
                          </a:solidFill>
                          <a:latin typeface="Calibri" pitchFamily="34" charset="0"/>
                          <a:ea typeface="Calibri" pitchFamily="34" charset="-122"/>
                          <a:cs typeface="Calibri" pitchFamily="34" charset="-120"/>
                        </a:rPr>
                        <a:t>Component</a:t>
                      </a:r>
                      <a:endParaRPr lang="en-US" sz="1200" dirty="0">
                        <a:latin typeface="Calibri" charset="0"/>
                        <a:ea typeface="Calibri" charset="0"/>
                        <a:cs typeface="Calibri" charset="0"/>
                      </a:endParaRPr>
                    </a:p>
                  </a:txBody>
                  <a:tcPr>
                    <a:lnL w="6350" cap="flat" cmpd="sng" algn="ctr">
                      <a:solidFill>
                        <a:srgbClr val="E8ECF1"/>
                      </a:solidFill>
                      <a:prstDash val="solid"/>
                      <a:round/>
                      <a:headEnd type="none" w="med" len="med"/>
                      <a:tailEnd type="none" w="med" len="med"/>
                    </a:lnL>
                    <a:lnR w="6350" cap="flat" cmpd="sng" algn="ctr">
                      <a:solidFill>
                        <a:srgbClr val="E8ECF1"/>
                      </a:solidFill>
                      <a:prstDash val="solid"/>
                      <a:round/>
                      <a:headEnd type="none" w="med" len="med"/>
                      <a:tailEnd type="none" w="med" len="med"/>
                    </a:lnR>
                    <a:lnT w="6350" cap="flat" cmpd="sng" algn="ctr">
                      <a:solidFill>
                        <a:srgbClr val="E8ECF1"/>
                      </a:solidFill>
                      <a:prstDash val="solid"/>
                      <a:round/>
                      <a:headEnd type="none" w="med" len="med"/>
                      <a:tailEnd type="none" w="med" len="med"/>
                    </a:lnT>
                    <a:lnB w="6350" cap="flat" cmpd="sng" algn="ctr">
                      <a:solidFill>
                        <a:srgbClr val="E8ECF1"/>
                      </a:solidFill>
                      <a:prstDash val="solid"/>
                      <a:round/>
                      <a:headEnd type="none" w="med" len="med"/>
                      <a:tailEnd type="none" w="med" len="med"/>
                    </a:lnB>
                    <a:solidFill>
                      <a:srgbClr val="0D7377"/>
                    </a:solidFill>
                  </a:tcPr>
                </a:tc>
                <a:tc>
                  <a:txBody>
                    <a:bodyPr/>
                    <a:lstStyle/>
                    <a:p>
                      <a:pPr marL="0" indent="0">
                        <a:buNone/>
                      </a:pPr>
                      <a:r>
                        <a:rPr lang="en-US" sz="1200" b="1" dirty="0">
                          <a:solidFill>
                            <a:srgbClr val="FFFFFF"/>
                          </a:solidFill>
                          <a:latin typeface="Calibri" pitchFamily="34" charset="0"/>
                          <a:ea typeface="Calibri" pitchFamily="34" charset="-122"/>
                          <a:cs typeface="Calibri" pitchFamily="34" charset="-120"/>
                        </a:rPr>
                        <a:t>Measles</a:t>
                      </a:r>
                      <a:endParaRPr lang="en-US" sz="1200" dirty="0">
                        <a:latin typeface="Calibri" charset="0"/>
                        <a:ea typeface="Calibri" charset="0"/>
                        <a:cs typeface="Calibri" charset="0"/>
                      </a:endParaRPr>
                    </a:p>
                    <a:p>
                      <a:pPr marL="0" indent="0">
                        <a:buNone/>
                      </a:pPr>
                      <a:r>
                        <a:rPr lang="en-US" sz="1200" b="1" dirty="0">
                          <a:solidFill>
                            <a:srgbClr val="FFFFFF"/>
                          </a:solidFill>
                          <a:latin typeface="Calibri" pitchFamily="34" charset="0"/>
                          <a:ea typeface="Calibri" pitchFamily="34" charset="-122"/>
                          <a:cs typeface="Calibri" pitchFamily="34" charset="-120"/>
                        </a:rPr>
                        <a:t>(Airborne)</a:t>
                      </a:r>
                      <a:endParaRPr lang="en-US" sz="1200" dirty="0">
                        <a:latin typeface="Calibri" charset="0"/>
                        <a:ea typeface="Calibri" charset="0"/>
                        <a:cs typeface="Calibri" charset="0"/>
                      </a:endParaRPr>
                    </a:p>
                  </a:txBody>
                  <a:tcPr>
                    <a:lnL w="6350" cap="flat" cmpd="sng" algn="ctr">
                      <a:solidFill>
                        <a:srgbClr val="E8ECF1"/>
                      </a:solidFill>
                      <a:prstDash val="solid"/>
                      <a:round/>
                      <a:headEnd type="none" w="med" len="med"/>
                      <a:tailEnd type="none" w="med" len="med"/>
                    </a:lnL>
                    <a:lnR w="6350" cap="flat" cmpd="sng" algn="ctr">
                      <a:solidFill>
                        <a:srgbClr val="E8ECF1"/>
                      </a:solidFill>
                      <a:prstDash val="solid"/>
                      <a:round/>
                      <a:headEnd type="none" w="med" len="med"/>
                      <a:tailEnd type="none" w="med" len="med"/>
                    </a:lnR>
                    <a:lnT w="6350" cap="flat" cmpd="sng" algn="ctr">
                      <a:solidFill>
                        <a:srgbClr val="E8ECF1"/>
                      </a:solidFill>
                      <a:prstDash val="solid"/>
                      <a:round/>
                      <a:headEnd type="none" w="med" len="med"/>
                      <a:tailEnd type="none" w="med" len="med"/>
                    </a:lnT>
                    <a:lnB w="6350" cap="flat" cmpd="sng" algn="ctr">
                      <a:solidFill>
                        <a:srgbClr val="E8ECF1"/>
                      </a:solidFill>
                      <a:prstDash val="solid"/>
                      <a:round/>
                      <a:headEnd type="none" w="med" len="med"/>
                      <a:tailEnd type="none" w="med" len="med"/>
                    </a:lnB>
                    <a:solidFill>
                      <a:srgbClr val="0D7377"/>
                    </a:solidFill>
                  </a:tcPr>
                </a:tc>
                <a:tc>
                  <a:txBody>
                    <a:bodyPr/>
                    <a:lstStyle/>
                    <a:p>
                      <a:pPr marL="0" indent="0">
                        <a:buNone/>
                      </a:pPr>
                      <a:r>
                        <a:rPr lang="en-US" sz="1200" b="1" dirty="0">
                          <a:solidFill>
                            <a:srgbClr val="FFFFFF"/>
                          </a:solidFill>
                          <a:latin typeface="Calibri" pitchFamily="34" charset="0"/>
                          <a:ea typeface="Calibri" pitchFamily="34" charset="-122"/>
                          <a:cs typeface="Calibri" pitchFamily="34" charset="-120"/>
                        </a:rPr>
                        <a:t>COVID-19</a:t>
                      </a:r>
                      <a:endParaRPr lang="en-US" sz="1200" dirty="0">
                        <a:latin typeface="Calibri" charset="0"/>
                        <a:ea typeface="Calibri" charset="0"/>
                        <a:cs typeface="Calibri" charset="0"/>
                      </a:endParaRPr>
                    </a:p>
                    <a:p>
                      <a:pPr marL="0" indent="0">
                        <a:buNone/>
                      </a:pPr>
                      <a:r>
                        <a:rPr lang="en-US" sz="1200" b="1" dirty="0">
                          <a:solidFill>
                            <a:srgbClr val="FFFFFF"/>
                          </a:solidFill>
                          <a:latin typeface="Calibri" pitchFamily="34" charset="0"/>
                          <a:ea typeface="Calibri" pitchFamily="34" charset="-122"/>
                          <a:cs typeface="Calibri" pitchFamily="34" charset="-120"/>
                        </a:rPr>
                        <a:t>(Droplet/Aerosol)</a:t>
                      </a:r>
                      <a:endParaRPr lang="en-US" sz="1200" dirty="0">
                        <a:latin typeface="Calibri" charset="0"/>
                        <a:ea typeface="Calibri" charset="0"/>
                        <a:cs typeface="Calibri" charset="0"/>
                      </a:endParaRPr>
                    </a:p>
                  </a:txBody>
                  <a:tcPr>
                    <a:lnL w="6350" cap="flat" cmpd="sng" algn="ctr">
                      <a:solidFill>
                        <a:srgbClr val="E8ECF1"/>
                      </a:solidFill>
                      <a:prstDash val="solid"/>
                      <a:round/>
                      <a:headEnd type="none" w="med" len="med"/>
                      <a:tailEnd type="none" w="med" len="med"/>
                    </a:lnL>
                    <a:lnR w="6350" cap="flat" cmpd="sng" algn="ctr">
                      <a:solidFill>
                        <a:srgbClr val="E8ECF1"/>
                      </a:solidFill>
                      <a:prstDash val="solid"/>
                      <a:round/>
                      <a:headEnd type="none" w="med" len="med"/>
                      <a:tailEnd type="none" w="med" len="med"/>
                    </a:lnR>
                    <a:lnT w="6350" cap="flat" cmpd="sng" algn="ctr">
                      <a:solidFill>
                        <a:srgbClr val="E8ECF1"/>
                      </a:solidFill>
                      <a:prstDash val="solid"/>
                      <a:round/>
                      <a:headEnd type="none" w="med" len="med"/>
                      <a:tailEnd type="none" w="med" len="med"/>
                    </a:lnT>
                    <a:lnB w="6350" cap="flat" cmpd="sng" algn="ctr">
                      <a:solidFill>
                        <a:srgbClr val="E8ECF1"/>
                      </a:solidFill>
                      <a:prstDash val="solid"/>
                      <a:round/>
                      <a:headEnd type="none" w="med" len="med"/>
                      <a:tailEnd type="none" w="med" len="med"/>
                    </a:lnB>
                    <a:solidFill>
                      <a:srgbClr val="0D7377"/>
                    </a:solidFill>
                  </a:tcPr>
                </a:tc>
                <a:tc>
                  <a:txBody>
                    <a:bodyPr/>
                    <a:lstStyle/>
                    <a:p>
                      <a:pPr marL="0" indent="0">
                        <a:buNone/>
                      </a:pPr>
                      <a:r>
                        <a:rPr lang="en-US" sz="1200" b="1" dirty="0">
                          <a:solidFill>
                            <a:srgbClr val="FFFFFF"/>
                          </a:solidFill>
                          <a:latin typeface="Calibri" pitchFamily="34" charset="0"/>
                          <a:ea typeface="Calibri" pitchFamily="34" charset="-122"/>
                          <a:cs typeface="Calibri" pitchFamily="34" charset="-120"/>
                        </a:rPr>
                        <a:t>Ebola</a:t>
                      </a:r>
                      <a:endParaRPr lang="en-US" sz="1200" dirty="0">
                        <a:latin typeface="Calibri" charset="0"/>
                        <a:ea typeface="Calibri" charset="0"/>
                        <a:cs typeface="Calibri" charset="0"/>
                      </a:endParaRPr>
                    </a:p>
                    <a:p>
                      <a:pPr marL="0" indent="0">
                        <a:buNone/>
                      </a:pPr>
                      <a:r>
                        <a:rPr lang="en-US" sz="1200" b="1" dirty="0">
                          <a:solidFill>
                            <a:srgbClr val="FFFFFF"/>
                          </a:solidFill>
                          <a:latin typeface="Calibri" pitchFamily="34" charset="0"/>
                          <a:ea typeface="Calibri" pitchFamily="34" charset="-122"/>
                          <a:cs typeface="Calibri" pitchFamily="34" charset="-120"/>
                        </a:rPr>
                        <a:t>(Direct Contact)</a:t>
                      </a:r>
                      <a:endParaRPr lang="en-US" sz="1200" dirty="0">
                        <a:latin typeface="Calibri" charset="0"/>
                        <a:ea typeface="Calibri" charset="0"/>
                        <a:cs typeface="Calibri" charset="0"/>
                      </a:endParaRPr>
                    </a:p>
                  </a:txBody>
                  <a:tcPr>
                    <a:lnL w="6350" cap="flat" cmpd="sng" algn="ctr">
                      <a:solidFill>
                        <a:srgbClr val="E8ECF1"/>
                      </a:solidFill>
                      <a:prstDash val="solid"/>
                      <a:round/>
                      <a:headEnd type="none" w="med" len="med"/>
                      <a:tailEnd type="none" w="med" len="med"/>
                    </a:lnL>
                    <a:lnR w="6350" cap="flat" cmpd="sng" algn="ctr">
                      <a:solidFill>
                        <a:srgbClr val="E8ECF1"/>
                      </a:solidFill>
                      <a:prstDash val="solid"/>
                      <a:round/>
                      <a:headEnd type="none" w="med" len="med"/>
                      <a:tailEnd type="none" w="med" len="med"/>
                    </a:lnR>
                    <a:lnT w="6350" cap="flat" cmpd="sng" algn="ctr">
                      <a:solidFill>
                        <a:srgbClr val="E8ECF1"/>
                      </a:solidFill>
                      <a:prstDash val="solid"/>
                      <a:round/>
                      <a:headEnd type="none" w="med" len="med"/>
                      <a:tailEnd type="none" w="med" len="med"/>
                    </a:lnT>
                    <a:lnB w="6350" cap="flat" cmpd="sng" algn="ctr">
                      <a:solidFill>
                        <a:srgbClr val="E8ECF1"/>
                      </a:solidFill>
                      <a:prstDash val="solid"/>
                      <a:round/>
                      <a:headEnd type="none" w="med" len="med"/>
                      <a:tailEnd type="none" w="med" len="med"/>
                    </a:lnB>
                    <a:solidFill>
                      <a:srgbClr val="0D7377"/>
                    </a:solidFill>
                  </a:tcPr>
                </a:tc>
                <a:tc>
                  <a:txBody>
                    <a:bodyPr/>
                    <a:lstStyle/>
                    <a:p>
                      <a:pPr marL="0" indent="0">
                        <a:buNone/>
                      </a:pPr>
                      <a:r>
                        <a:rPr lang="en-US" sz="1200" b="1" dirty="0">
                          <a:solidFill>
                            <a:srgbClr val="FFFFFF"/>
                          </a:solidFill>
                          <a:latin typeface="Calibri" pitchFamily="34" charset="0"/>
                          <a:ea typeface="Calibri" pitchFamily="34" charset="-122"/>
                          <a:cs typeface="Calibri" pitchFamily="34" charset="-120"/>
                        </a:rPr>
                        <a:t>Cholera</a:t>
                      </a:r>
                      <a:endParaRPr lang="en-US" sz="1200" dirty="0">
                        <a:latin typeface="Calibri" charset="0"/>
                        <a:ea typeface="Calibri" charset="0"/>
                        <a:cs typeface="Calibri" charset="0"/>
                      </a:endParaRPr>
                    </a:p>
                    <a:p>
                      <a:pPr marL="0" indent="0">
                        <a:buNone/>
                      </a:pPr>
                      <a:r>
                        <a:rPr lang="en-US" sz="1200" b="1" dirty="0">
                          <a:solidFill>
                            <a:srgbClr val="FFFFFF"/>
                          </a:solidFill>
                          <a:latin typeface="Calibri" pitchFamily="34" charset="0"/>
                          <a:ea typeface="Calibri" pitchFamily="34" charset="-122"/>
                          <a:cs typeface="Calibri" pitchFamily="34" charset="-120"/>
                        </a:rPr>
                        <a:t>(Waterborne)</a:t>
                      </a:r>
                      <a:endParaRPr lang="en-US" sz="1200" dirty="0">
                        <a:latin typeface="Calibri" charset="0"/>
                        <a:ea typeface="Calibri" charset="0"/>
                        <a:cs typeface="Calibri" charset="0"/>
                      </a:endParaRPr>
                    </a:p>
                  </a:txBody>
                  <a:tcPr>
                    <a:lnL w="6350" cap="flat" cmpd="sng" algn="ctr">
                      <a:solidFill>
                        <a:srgbClr val="E8ECF1"/>
                      </a:solidFill>
                      <a:prstDash val="solid"/>
                      <a:round/>
                      <a:headEnd type="none" w="med" len="med"/>
                      <a:tailEnd type="none" w="med" len="med"/>
                    </a:lnL>
                    <a:lnR w="6350" cap="flat" cmpd="sng" algn="ctr">
                      <a:solidFill>
                        <a:srgbClr val="E8ECF1"/>
                      </a:solidFill>
                      <a:prstDash val="solid"/>
                      <a:round/>
                      <a:headEnd type="none" w="med" len="med"/>
                      <a:tailEnd type="none" w="med" len="med"/>
                    </a:lnR>
                    <a:lnT w="6350" cap="flat" cmpd="sng" algn="ctr">
                      <a:solidFill>
                        <a:srgbClr val="E8ECF1"/>
                      </a:solidFill>
                      <a:prstDash val="solid"/>
                      <a:round/>
                      <a:headEnd type="none" w="med" len="med"/>
                      <a:tailEnd type="none" w="med" len="med"/>
                    </a:lnT>
                    <a:lnB w="6350" cap="flat" cmpd="sng" algn="ctr">
                      <a:solidFill>
                        <a:srgbClr val="E8ECF1"/>
                      </a:solidFill>
                      <a:prstDash val="solid"/>
                      <a:round/>
                      <a:headEnd type="none" w="med" len="med"/>
                      <a:tailEnd type="none" w="med" len="med"/>
                    </a:lnB>
                    <a:solidFill>
                      <a:srgbClr val="0D7377"/>
                    </a:solidFill>
                  </a:tcPr>
                </a:tc>
                <a:extLst>
                  <a:ext uri="{0D108BD9-81ED-4DB2-BD59-A6C34878D82A}">
                    <a16:rowId xmlns:a16="http://schemas.microsoft.com/office/drawing/2014/main" val="10000"/>
                  </a:ext>
                </a:extLst>
              </a:tr>
              <a:tr h="822960">
                <a:tc>
                  <a:txBody>
                    <a:bodyPr/>
                    <a:lstStyle/>
                    <a:p>
                      <a:pPr marL="0" indent="0">
                        <a:buNone/>
                      </a:pPr>
                      <a:r>
                        <a:rPr lang="en-US" sz="1100" b="1" dirty="0">
                          <a:solidFill>
                            <a:srgbClr val="1E2D3D"/>
                          </a:solidFill>
                          <a:latin typeface="Calibri" pitchFamily="34" charset="0"/>
                          <a:ea typeface="Calibri" pitchFamily="34" charset="-122"/>
                          <a:cs typeface="Calibri" pitchFamily="34" charset="-120"/>
                        </a:rPr>
                        <a:t>β – Reduce</a:t>
                      </a:r>
                      <a:endParaRPr lang="en-US" sz="1100" dirty="0">
                        <a:latin typeface="Calibri" charset="0"/>
                        <a:ea typeface="Calibri" charset="0"/>
                        <a:cs typeface="Calibri" charset="0"/>
                      </a:endParaRPr>
                    </a:p>
                    <a:p>
                      <a:pPr marL="0" indent="0">
                        <a:buNone/>
                      </a:pPr>
                      <a:r>
                        <a:rPr lang="en-US" sz="1100" b="1" dirty="0">
                          <a:solidFill>
                            <a:srgbClr val="1E2D3D"/>
                          </a:solidFill>
                          <a:latin typeface="Calibri" pitchFamily="34" charset="0"/>
                          <a:ea typeface="Calibri" pitchFamily="34" charset="-122"/>
                          <a:cs typeface="Calibri" pitchFamily="34" charset="-120"/>
                        </a:rPr>
                        <a:t>Transmission</a:t>
                      </a:r>
                      <a:endParaRPr lang="en-US" sz="1100" dirty="0">
                        <a:latin typeface="Calibri" charset="0"/>
                        <a:ea typeface="Calibri" charset="0"/>
                        <a:cs typeface="Calibri" charset="0"/>
                      </a:endParaRPr>
                    </a:p>
                    <a:p>
                      <a:pPr marL="0" indent="0">
                        <a:buNone/>
                      </a:pPr>
                      <a:r>
                        <a:rPr lang="en-US" sz="1100" b="1" dirty="0">
                          <a:solidFill>
                            <a:srgbClr val="1E2D3D"/>
                          </a:solidFill>
                          <a:latin typeface="Calibri" pitchFamily="34" charset="0"/>
                          <a:ea typeface="Calibri" pitchFamily="34" charset="-122"/>
                          <a:cs typeface="Calibri" pitchFamily="34" charset="-120"/>
                        </a:rPr>
                        <a:t>Probability</a:t>
                      </a:r>
                      <a:endParaRPr lang="en-US" sz="1100" dirty="0">
                        <a:latin typeface="Calibri" charset="0"/>
                        <a:ea typeface="Calibri" charset="0"/>
                        <a:cs typeface="Calibri" charset="0"/>
                      </a:endParaRPr>
                    </a:p>
                  </a:txBody>
                  <a:tcPr>
                    <a:lnL w="6350" cap="flat" cmpd="sng" algn="ctr">
                      <a:solidFill>
                        <a:srgbClr val="E8ECF1"/>
                      </a:solidFill>
                      <a:prstDash val="solid"/>
                      <a:round/>
                      <a:headEnd type="none" w="med" len="med"/>
                      <a:tailEnd type="none" w="med" len="med"/>
                    </a:lnL>
                    <a:lnR w="6350" cap="flat" cmpd="sng" algn="ctr">
                      <a:solidFill>
                        <a:srgbClr val="E8ECF1"/>
                      </a:solidFill>
                      <a:prstDash val="solid"/>
                      <a:round/>
                      <a:headEnd type="none" w="med" len="med"/>
                      <a:tailEnd type="none" w="med" len="med"/>
                    </a:lnR>
                    <a:lnT w="6350" cap="flat" cmpd="sng" algn="ctr">
                      <a:solidFill>
                        <a:srgbClr val="E8ECF1"/>
                      </a:solidFill>
                      <a:prstDash val="solid"/>
                      <a:round/>
                      <a:headEnd type="none" w="med" len="med"/>
                      <a:tailEnd type="none" w="med" len="med"/>
                    </a:lnT>
                    <a:lnB w="6350" cap="flat" cmpd="sng" algn="ctr">
                      <a:solidFill>
                        <a:srgbClr val="E8ECF1"/>
                      </a:solidFill>
                      <a:prstDash val="solid"/>
                      <a:round/>
                      <a:headEnd type="none" w="med" len="med"/>
                      <a:tailEnd type="none" w="med" len="med"/>
                    </a:lnB>
                    <a:solidFill>
                      <a:srgbClr val="F0FAFA"/>
                    </a:solidFill>
                  </a:tcPr>
                </a:tc>
                <a:tc>
                  <a:txBody>
                    <a:bodyPr/>
                    <a:lstStyle/>
                    <a:p>
                      <a:pPr marL="0" indent="0">
                        <a:buNone/>
                      </a:pPr>
                      <a:r>
                        <a:rPr lang="en-US" sz="1100" dirty="0">
                          <a:solidFill>
                            <a:srgbClr val="374151"/>
                          </a:solidFill>
                          <a:latin typeface="Calibri" pitchFamily="34" charset="0"/>
                          <a:ea typeface="Calibri" pitchFamily="34" charset="-122"/>
                          <a:cs typeface="Calibri" pitchFamily="34" charset="-120"/>
                        </a:rPr>
                        <a:t>Vaccination (95%+), AIIR rooms, N95s</a:t>
                      </a:r>
                      <a:endParaRPr lang="en-US" sz="1100" dirty="0">
                        <a:latin typeface="Calibri" charset="0"/>
                        <a:ea typeface="Calibri" charset="0"/>
                        <a:cs typeface="Calibri" charset="0"/>
                      </a:endParaRPr>
                    </a:p>
                  </a:txBody>
                  <a:tcPr>
                    <a:lnL w="6350" cap="flat" cmpd="sng" algn="ctr">
                      <a:solidFill>
                        <a:srgbClr val="E8ECF1"/>
                      </a:solidFill>
                      <a:prstDash val="solid"/>
                      <a:round/>
                      <a:headEnd type="none" w="med" len="med"/>
                      <a:tailEnd type="none" w="med" len="med"/>
                    </a:lnL>
                    <a:lnR w="6350" cap="flat" cmpd="sng" algn="ctr">
                      <a:solidFill>
                        <a:srgbClr val="E8ECF1"/>
                      </a:solidFill>
                      <a:prstDash val="solid"/>
                      <a:round/>
                      <a:headEnd type="none" w="med" len="med"/>
                      <a:tailEnd type="none" w="med" len="med"/>
                    </a:lnR>
                    <a:lnT w="6350" cap="flat" cmpd="sng" algn="ctr">
                      <a:solidFill>
                        <a:srgbClr val="E8ECF1"/>
                      </a:solidFill>
                      <a:prstDash val="solid"/>
                      <a:round/>
                      <a:headEnd type="none" w="med" len="med"/>
                      <a:tailEnd type="none" w="med" len="med"/>
                    </a:lnT>
                    <a:lnB w="6350" cap="flat" cmpd="sng" algn="ctr">
                      <a:solidFill>
                        <a:srgbClr val="E8ECF1"/>
                      </a:solidFill>
                      <a:prstDash val="solid"/>
                      <a:round/>
                      <a:headEnd type="none" w="med" len="med"/>
                      <a:tailEnd type="none" w="med" len="med"/>
                    </a:lnB>
                    <a:solidFill>
                      <a:srgbClr val="F0FAFA"/>
                    </a:solidFill>
                  </a:tcPr>
                </a:tc>
                <a:tc>
                  <a:txBody>
                    <a:bodyPr/>
                    <a:lstStyle/>
                    <a:p>
                      <a:pPr marL="0" indent="0">
                        <a:buNone/>
                      </a:pPr>
                      <a:r>
                        <a:rPr lang="en-US" sz="1100" dirty="0">
                          <a:solidFill>
                            <a:srgbClr val="374151"/>
                          </a:solidFill>
                          <a:latin typeface="Calibri" pitchFamily="34" charset="0"/>
                          <a:ea typeface="Calibri" pitchFamily="34" charset="-122"/>
                          <a:cs typeface="Calibri" pitchFamily="34" charset="-120"/>
                        </a:rPr>
                        <a:t>Vaccination, masking, ventilation, hand hygiene</a:t>
                      </a:r>
                      <a:endParaRPr lang="en-US" sz="1100" dirty="0">
                        <a:latin typeface="Calibri" charset="0"/>
                        <a:ea typeface="Calibri" charset="0"/>
                        <a:cs typeface="Calibri" charset="0"/>
                      </a:endParaRPr>
                    </a:p>
                  </a:txBody>
                  <a:tcPr>
                    <a:lnL w="6350" cap="flat" cmpd="sng" algn="ctr">
                      <a:solidFill>
                        <a:srgbClr val="E8ECF1"/>
                      </a:solidFill>
                      <a:prstDash val="solid"/>
                      <a:round/>
                      <a:headEnd type="none" w="med" len="med"/>
                      <a:tailEnd type="none" w="med" len="med"/>
                    </a:lnL>
                    <a:lnR w="6350" cap="flat" cmpd="sng" algn="ctr">
                      <a:solidFill>
                        <a:srgbClr val="E8ECF1"/>
                      </a:solidFill>
                      <a:prstDash val="solid"/>
                      <a:round/>
                      <a:headEnd type="none" w="med" len="med"/>
                      <a:tailEnd type="none" w="med" len="med"/>
                    </a:lnR>
                    <a:lnT w="6350" cap="flat" cmpd="sng" algn="ctr">
                      <a:solidFill>
                        <a:srgbClr val="E8ECF1"/>
                      </a:solidFill>
                      <a:prstDash val="solid"/>
                      <a:round/>
                      <a:headEnd type="none" w="med" len="med"/>
                      <a:tailEnd type="none" w="med" len="med"/>
                    </a:lnT>
                    <a:lnB w="6350" cap="flat" cmpd="sng" algn="ctr">
                      <a:solidFill>
                        <a:srgbClr val="E8ECF1"/>
                      </a:solidFill>
                      <a:prstDash val="solid"/>
                      <a:round/>
                      <a:headEnd type="none" w="med" len="med"/>
                      <a:tailEnd type="none" w="med" len="med"/>
                    </a:lnB>
                    <a:solidFill>
                      <a:srgbClr val="F0FAFA"/>
                    </a:solidFill>
                  </a:tcPr>
                </a:tc>
                <a:tc>
                  <a:txBody>
                    <a:bodyPr/>
                    <a:lstStyle/>
                    <a:p>
                      <a:pPr marL="0" indent="0">
                        <a:buNone/>
                      </a:pPr>
                      <a:r>
                        <a:rPr lang="en-US" sz="1100" dirty="0">
                          <a:solidFill>
                            <a:srgbClr val="374151"/>
                          </a:solidFill>
                          <a:latin typeface="Calibri" pitchFamily="34" charset="0"/>
                          <a:ea typeface="Calibri" pitchFamily="34" charset="-122"/>
                          <a:cs typeface="Calibri" pitchFamily="34" charset="-120"/>
                        </a:rPr>
                        <a:t>Full PPE, safe burial, decontamination of surfaces</a:t>
                      </a:r>
                      <a:endParaRPr lang="en-US" sz="1100" dirty="0">
                        <a:latin typeface="Calibri" charset="0"/>
                        <a:ea typeface="Calibri" charset="0"/>
                        <a:cs typeface="Calibri" charset="0"/>
                      </a:endParaRPr>
                    </a:p>
                  </a:txBody>
                  <a:tcPr>
                    <a:lnL w="6350" cap="flat" cmpd="sng" algn="ctr">
                      <a:solidFill>
                        <a:srgbClr val="E8ECF1"/>
                      </a:solidFill>
                      <a:prstDash val="solid"/>
                      <a:round/>
                      <a:headEnd type="none" w="med" len="med"/>
                      <a:tailEnd type="none" w="med" len="med"/>
                    </a:lnL>
                    <a:lnR w="6350" cap="flat" cmpd="sng" algn="ctr">
                      <a:solidFill>
                        <a:srgbClr val="E8ECF1"/>
                      </a:solidFill>
                      <a:prstDash val="solid"/>
                      <a:round/>
                      <a:headEnd type="none" w="med" len="med"/>
                      <a:tailEnd type="none" w="med" len="med"/>
                    </a:lnR>
                    <a:lnT w="6350" cap="flat" cmpd="sng" algn="ctr">
                      <a:solidFill>
                        <a:srgbClr val="E8ECF1"/>
                      </a:solidFill>
                      <a:prstDash val="solid"/>
                      <a:round/>
                      <a:headEnd type="none" w="med" len="med"/>
                      <a:tailEnd type="none" w="med" len="med"/>
                    </a:lnT>
                    <a:lnB w="6350" cap="flat" cmpd="sng" algn="ctr">
                      <a:solidFill>
                        <a:srgbClr val="E8ECF1"/>
                      </a:solidFill>
                      <a:prstDash val="solid"/>
                      <a:round/>
                      <a:headEnd type="none" w="med" len="med"/>
                      <a:tailEnd type="none" w="med" len="med"/>
                    </a:lnB>
                    <a:solidFill>
                      <a:srgbClr val="F0FAFA"/>
                    </a:solidFill>
                  </a:tcPr>
                </a:tc>
                <a:tc>
                  <a:txBody>
                    <a:bodyPr/>
                    <a:lstStyle/>
                    <a:p>
                      <a:pPr marL="0" indent="0">
                        <a:buNone/>
                      </a:pPr>
                      <a:r>
                        <a:rPr lang="en-US" sz="1100" dirty="0">
                          <a:solidFill>
                            <a:srgbClr val="374151"/>
                          </a:solidFill>
                          <a:latin typeface="Calibri" pitchFamily="34" charset="0"/>
                          <a:ea typeface="Calibri" pitchFamily="34" charset="-122"/>
                          <a:cs typeface="Calibri" pitchFamily="34" charset="-120"/>
                        </a:rPr>
                        <a:t>Water treatment, sanitation, OCV, safe burial</a:t>
                      </a:r>
                      <a:endParaRPr lang="en-US" sz="1100" dirty="0">
                        <a:latin typeface="Calibri" charset="0"/>
                        <a:ea typeface="Calibri" charset="0"/>
                        <a:cs typeface="Calibri" charset="0"/>
                      </a:endParaRPr>
                    </a:p>
                  </a:txBody>
                  <a:tcPr>
                    <a:lnL w="6350" cap="flat" cmpd="sng" algn="ctr">
                      <a:solidFill>
                        <a:srgbClr val="E8ECF1"/>
                      </a:solidFill>
                      <a:prstDash val="solid"/>
                      <a:round/>
                      <a:headEnd type="none" w="med" len="med"/>
                      <a:tailEnd type="none" w="med" len="med"/>
                    </a:lnL>
                    <a:lnR w="6350" cap="flat" cmpd="sng" algn="ctr">
                      <a:solidFill>
                        <a:srgbClr val="E8ECF1"/>
                      </a:solidFill>
                      <a:prstDash val="solid"/>
                      <a:round/>
                      <a:headEnd type="none" w="med" len="med"/>
                      <a:tailEnd type="none" w="med" len="med"/>
                    </a:lnR>
                    <a:lnT w="6350" cap="flat" cmpd="sng" algn="ctr">
                      <a:solidFill>
                        <a:srgbClr val="E8ECF1"/>
                      </a:solidFill>
                      <a:prstDash val="solid"/>
                      <a:round/>
                      <a:headEnd type="none" w="med" len="med"/>
                      <a:tailEnd type="none" w="med" len="med"/>
                    </a:lnT>
                    <a:lnB w="6350" cap="flat" cmpd="sng" algn="ctr">
                      <a:solidFill>
                        <a:srgbClr val="E8ECF1"/>
                      </a:solidFill>
                      <a:prstDash val="solid"/>
                      <a:round/>
                      <a:headEnd type="none" w="med" len="med"/>
                      <a:tailEnd type="none" w="med" len="med"/>
                    </a:lnB>
                    <a:solidFill>
                      <a:srgbClr val="F0FAFA"/>
                    </a:solidFill>
                  </a:tcPr>
                </a:tc>
                <a:extLst>
                  <a:ext uri="{0D108BD9-81ED-4DB2-BD59-A6C34878D82A}">
                    <a16:rowId xmlns:a16="http://schemas.microsoft.com/office/drawing/2014/main" val="10001"/>
                  </a:ext>
                </a:extLst>
              </a:tr>
              <a:tr h="822960">
                <a:tc>
                  <a:txBody>
                    <a:bodyPr/>
                    <a:lstStyle/>
                    <a:p>
                      <a:pPr marL="0" indent="0">
                        <a:buNone/>
                      </a:pPr>
                      <a:r>
                        <a:rPr lang="en-US" sz="1100" b="1" dirty="0">
                          <a:solidFill>
                            <a:srgbClr val="1E2D3D"/>
                          </a:solidFill>
                          <a:latin typeface="Calibri" pitchFamily="34" charset="0"/>
                          <a:ea typeface="Calibri" pitchFamily="34" charset="-122"/>
                          <a:cs typeface="Calibri" pitchFamily="34" charset="-120"/>
                        </a:rPr>
                        <a:t>c – Reduce</a:t>
                      </a:r>
                      <a:endParaRPr lang="en-US" sz="1100" dirty="0">
                        <a:latin typeface="Calibri" charset="0"/>
                        <a:ea typeface="Calibri" charset="0"/>
                        <a:cs typeface="Calibri" charset="0"/>
                      </a:endParaRPr>
                    </a:p>
                    <a:p>
                      <a:pPr marL="0" indent="0">
                        <a:buNone/>
                      </a:pPr>
                      <a:r>
                        <a:rPr lang="en-US" sz="1100" b="1" dirty="0">
                          <a:solidFill>
                            <a:srgbClr val="1E2D3D"/>
                          </a:solidFill>
                          <a:latin typeface="Calibri" pitchFamily="34" charset="0"/>
                          <a:ea typeface="Calibri" pitchFamily="34" charset="-122"/>
                          <a:cs typeface="Calibri" pitchFamily="34" charset="-120"/>
                        </a:rPr>
                        <a:t>Contact Rate</a:t>
                      </a:r>
                      <a:endParaRPr lang="en-US" sz="1100" dirty="0">
                        <a:latin typeface="Calibri" charset="0"/>
                        <a:ea typeface="Calibri" charset="0"/>
                        <a:cs typeface="Calibri" charset="0"/>
                      </a:endParaRPr>
                    </a:p>
                  </a:txBody>
                  <a:tcPr>
                    <a:lnL w="6350" cap="flat" cmpd="sng" algn="ctr">
                      <a:solidFill>
                        <a:srgbClr val="E8ECF1"/>
                      </a:solidFill>
                      <a:prstDash val="solid"/>
                      <a:round/>
                      <a:headEnd type="none" w="med" len="med"/>
                      <a:tailEnd type="none" w="med" len="med"/>
                    </a:lnL>
                    <a:lnR w="6350" cap="flat" cmpd="sng" algn="ctr">
                      <a:solidFill>
                        <a:srgbClr val="E8ECF1"/>
                      </a:solidFill>
                      <a:prstDash val="solid"/>
                      <a:round/>
                      <a:headEnd type="none" w="med" len="med"/>
                      <a:tailEnd type="none" w="med" len="med"/>
                    </a:lnR>
                    <a:lnT w="6350" cap="flat" cmpd="sng" algn="ctr">
                      <a:solidFill>
                        <a:srgbClr val="E8ECF1"/>
                      </a:solidFill>
                      <a:prstDash val="solid"/>
                      <a:round/>
                      <a:headEnd type="none" w="med" len="med"/>
                      <a:tailEnd type="none" w="med" len="med"/>
                    </a:lnT>
                    <a:lnB w="6350" cap="flat" cmpd="sng" algn="ctr">
                      <a:solidFill>
                        <a:srgbClr val="E8ECF1"/>
                      </a:solidFill>
                      <a:prstDash val="solid"/>
                      <a:round/>
                      <a:headEnd type="none" w="med" len="med"/>
                      <a:tailEnd type="none" w="med" len="med"/>
                    </a:lnB>
                    <a:solidFill>
                      <a:srgbClr val="FFFFFF"/>
                    </a:solidFill>
                  </a:tcPr>
                </a:tc>
                <a:tc>
                  <a:txBody>
                    <a:bodyPr/>
                    <a:lstStyle/>
                    <a:p>
                      <a:pPr marL="0" indent="0">
                        <a:buNone/>
                      </a:pPr>
                      <a:r>
                        <a:rPr lang="en-US" sz="1100" dirty="0">
                          <a:solidFill>
                            <a:srgbClr val="374151"/>
                          </a:solidFill>
                          <a:latin typeface="Calibri" pitchFamily="34" charset="0"/>
                          <a:ea typeface="Calibri" pitchFamily="34" charset="-122"/>
                          <a:cs typeface="Calibri" pitchFamily="34" charset="-120"/>
                        </a:rPr>
                        <a:t>Isolation, quarantine, school exclusion</a:t>
                      </a:r>
                      <a:endParaRPr lang="en-US" sz="1100" dirty="0">
                        <a:latin typeface="Calibri" charset="0"/>
                        <a:ea typeface="Calibri" charset="0"/>
                        <a:cs typeface="Calibri" charset="0"/>
                      </a:endParaRPr>
                    </a:p>
                  </a:txBody>
                  <a:tcPr>
                    <a:lnL w="6350" cap="flat" cmpd="sng" algn="ctr">
                      <a:solidFill>
                        <a:srgbClr val="E8ECF1"/>
                      </a:solidFill>
                      <a:prstDash val="solid"/>
                      <a:round/>
                      <a:headEnd type="none" w="med" len="med"/>
                      <a:tailEnd type="none" w="med" len="med"/>
                    </a:lnL>
                    <a:lnR w="6350" cap="flat" cmpd="sng" algn="ctr">
                      <a:solidFill>
                        <a:srgbClr val="E8ECF1"/>
                      </a:solidFill>
                      <a:prstDash val="solid"/>
                      <a:round/>
                      <a:headEnd type="none" w="med" len="med"/>
                      <a:tailEnd type="none" w="med" len="med"/>
                    </a:lnR>
                    <a:lnT w="6350" cap="flat" cmpd="sng" algn="ctr">
                      <a:solidFill>
                        <a:srgbClr val="E8ECF1"/>
                      </a:solidFill>
                      <a:prstDash val="solid"/>
                      <a:round/>
                      <a:headEnd type="none" w="med" len="med"/>
                      <a:tailEnd type="none" w="med" len="med"/>
                    </a:lnT>
                    <a:lnB w="6350" cap="flat" cmpd="sng" algn="ctr">
                      <a:solidFill>
                        <a:srgbClr val="E8ECF1"/>
                      </a:solidFill>
                      <a:prstDash val="solid"/>
                      <a:round/>
                      <a:headEnd type="none" w="med" len="med"/>
                      <a:tailEnd type="none" w="med" len="med"/>
                    </a:lnB>
                    <a:solidFill>
                      <a:srgbClr val="FFFFFF"/>
                    </a:solidFill>
                  </a:tcPr>
                </a:tc>
                <a:tc>
                  <a:txBody>
                    <a:bodyPr/>
                    <a:lstStyle/>
                    <a:p>
                      <a:pPr marL="0" indent="0">
                        <a:buNone/>
                      </a:pPr>
                      <a:r>
                        <a:rPr lang="en-US" sz="1100" dirty="0">
                          <a:solidFill>
                            <a:srgbClr val="374151"/>
                          </a:solidFill>
                          <a:latin typeface="Calibri" pitchFamily="34" charset="0"/>
                          <a:ea typeface="Calibri" pitchFamily="34" charset="-122"/>
                          <a:cs typeface="Calibri" pitchFamily="34" charset="-120"/>
                        </a:rPr>
                        <a:t>Distancing, remote work, gathering limits, isolation, quarantine</a:t>
                      </a:r>
                      <a:endParaRPr lang="en-US" sz="1100" dirty="0">
                        <a:latin typeface="Calibri" charset="0"/>
                        <a:ea typeface="Calibri" charset="0"/>
                        <a:cs typeface="Calibri" charset="0"/>
                      </a:endParaRPr>
                    </a:p>
                  </a:txBody>
                  <a:tcPr>
                    <a:lnL w="6350" cap="flat" cmpd="sng" algn="ctr">
                      <a:solidFill>
                        <a:srgbClr val="E8ECF1"/>
                      </a:solidFill>
                      <a:prstDash val="solid"/>
                      <a:round/>
                      <a:headEnd type="none" w="med" len="med"/>
                      <a:tailEnd type="none" w="med" len="med"/>
                    </a:lnL>
                    <a:lnR w="6350" cap="flat" cmpd="sng" algn="ctr">
                      <a:solidFill>
                        <a:srgbClr val="E8ECF1"/>
                      </a:solidFill>
                      <a:prstDash val="solid"/>
                      <a:round/>
                      <a:headEnd type="none" w="med" len="med"/>
                      <a:tailEnd type="none" w="med" len="med"/>
                    </a:lnR>
                    <a:lnT w="6350" cap="flat" cmpd="sng" algn="ctr">
                      <a:solidFill>
                        <a:srgbClr val="E8ECF1"/>
                      </a:solidFill>
                      <a:prstDash val="solid"/>
                      <a:round/>
                      <a:headEnd type="none" w="med" len="med"/>
                      <a:tailEnd type="none" w="med" len="med"/>
                    </a:lnT>
                    <a:lnB w="6350" cap="flat" cmpd="sng" algn="ctr">
                      <a:solidFill>
                        <a:srgbClr val="E8ECF1"/>
                      </a:solidFill>
                      <a:prstDash val="solid"/>
                      <a:round/>
                      <a:headEnd type="none" w="med" len="med"/>
                      <a:tailEnd type="none" w="med" len="med"/>
                    </a:lnB>
                    <a:solidFill>
                      <a:srgbClr val="FFFFFF"/>
                    </a:solidFill>
                  </a:tcPr>
                </a:tc>
                <a:tc>
                  <a:txBody>
                    <a:bodyPr/>
                    <a:lstStyle/>
                    <a:p>
                      <a:pPr marL="0" indent="0">
                        <a:buNone/>
                      </a:pPr>
                      <a:r>
                        <a:rPr lang="en-US" sz="1100" dirty="0">
                          <a:solidFill>
                            <a:srgbClr val="374151"/>
                          </a:solidFill>
                          <a:latin typeface="Calibri" pitchFamily="34" charset="0"/>
                          <a:ea typeface="Calibri" pitchFamily="34" charset="-122"/>
                          <a:cs typeface="Calibri" pitchFamily="34" charset="-120"/>
                        </a:rPr>
                        <a:t>Isolation in ETUs, contact tracing, movement restrictions</a:t>
                      </a:r>
                      <a:endParaRPr lang="en-US" sz="1100" dirty="0">
                        <a:latin typeface="Calibri" charset="0"/>
                        <a:ea typeface="Calibri" charset="0"/>
                        <a:cs typeface="Calibri" charset="0"/>
                      </a:endParaRPr>
                    </a:p>
                  </a:txBody>
                  <a:tcPr>
                    <a:lnL w="6350" cap="flat" cmpd="sng" algn="ctr">
                      <a:solidFill>
                        <a:srgbClr val="E8ECF1"/>
                      </a:solidFill>
                      <a:prstDash val="solid"/>
                      <a:round/>
                      <a:headEnd type="none" w="med" len="med"/>
                      <a:tailEnd type="none" w="med" len="med"/>
                    </a:lnL>
                    <a:lnR w="6350" cap="flat" cmpd="sng" algn="ctr">
                      <a:solidFill>
                        <a:srgbClr val="E8ECF1"/>
                      </a:solidFill>
                      <a:prstDash val="solid"/>
                      <a:round/>
                      <a:headEnd type="none" w="med" len="med"/>
                      <a:tailEnd type="none" w="med" len="med"/>
                    </a:lnR>
                    <a:lnT w="6350" cap="flat" cmpd="sng" algn="ctr">
                      <a:solidFill>
                        <a:srgbClr val="E8ECF1"/>
                      </a:solidFill>
                      <a:prstDash val="solid"/>
                      <a:round/>
                      <a:headEnd type="none" w="med" len="med"/>
                      <a:tailEnd type="none" w="med" len="med"/>
                    </a:lnT>
                    <a:lnB w="6350" cap="flat" cmpd="sng" algn="ctr">
                      <a:solidFill>
                        <a:srgbClr val="E8ECF1"/>
                      </a:solidFill>
                      <a:prstDash val="solid"/>
                      <a:round/>
                      <a:headEnd type="none" w="med" len="med"/>
                      <a:tailEnd type="none" w="med" len="med"/>
                    </a:lnB>
                    <a:solidFill>
                      <a:srgbClr val="FFFFFF"/>
                    </a:solidFill>
                  </a:tcPr>
                </a:tc>
                <a:tc>
                  <a:txBody>
                    <a:bodyPr/>
                    <a:lstStyle/>
                    <a:p>
                      <a:pPr marL="0" indent="0">
                        <a:buNone/>
                      </a:pPr>
                      <a:r>
                        <a:rPr lang="en-US" sz="1100" dirty="0">
                          <a:solidFill>
                            <a:srgbClr val="374151"/>
                          </a:solidFill>
                          <a:latin typeface="Calibri" pitchFamily="34" charset="0"/>
                          <a:ea typeface="Calibri" pitchFamily="34" charset="-122"/>
                          <a:cs typeface="Calibri" pitchFamily="34" charset="-120"/>
                        </a:rPr>
                        <a:t>Protect water sources, boil-water advisories</a:t>
                      </a:r>
                      <a:endParaRPr lang="en-US" sz="1100" dirty="0">
                        <a:latin typeface="Calibri" charset="0"/>
                        <a:ea typeface="Calibri" charset="0"/>
                        <a:cs typeface="Calibri" charset="0"/>
                      </a:endParaRPr>
                    </a:p>
                  </a:txBody>
                  <a:tcPr>
                    <a:lnL w="6350" cap="flat" cmpd="sng" algn="ctr">
                      <a:solidFill>
                        <a:srgbClr val="E8ECF1"/>
                      </a:solidFill>
                      <a:prstDash val="solid"/>
                      <a:round/>
                      <a:headEnd type="none" w="med" len="med"/>
                      <a:tailEnd type="none" w="med" len="med"/>
                    </a:lnL>
                    <a:lnR w="6350" cap="flat" cmpd="sng" algn="ctr">
                      <a:solidFill>
                        <a:srgbClr val="E8ECF1"/>
                      </a:solidFill>
                      <a:prstDash val="solid"/>
                      <a:round/>
                      <a:headEnd type="none" w="med" len="med"/>
                      <a:tailEnd type="none" w="med" len="med"/>
                    </a:lnR>
                    <a:lnT w="6350" cap="flat" cmpd="sng" algn="ctr">
                      <a:solidFill>
                        <a:srgbClr val="E8ECF1"/>
                      </a:solidFill>
                      <a:prstDash val="solid"/>
                      <a:round/>
                      <a:headEnd type="none" w="med" len="med"/>
                      <a:tailEnd type="none" w="med" len="med"/>
                    </a:lnT>
                    <a:lnB w="6350" cap="flat" cmpd="sng" algn="ctr">
                      <a:solidFill>
                        <a:srgbClr val="E8ECF1"/>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822960">
                <a:tc>
                  <a:txBody>
                    <a:bodyPr/>
                    <a:lstStyle/>
                    <a:p>
                      <a:pPr marL="0" indent="0">
                        <a:buNone/>
                      </a:pPr>
                      <a:r>
                        <a:rPr lang="en-US" sz="1100" b="1" dirty="0">
                          <a:solidFill>
                            <a:srgbClr val="1E2D3D"/>
                          </a:solidFill>
                          <a:latin typeface="Calibri" pitchFamily="34" charset="0"/>
                          <a:ea typeface="Calibri" pitchFamily="34" charset="-122"/>
                          <a:cs typeface="Calibri" pitchFamily="34" charset="-120"/>
                        </a:rPr>
                        <a:t>d – Reduce</a:t>
                      </a:r>
                      <a:endParaRPr lang="en-US" sz="1100" dirty="0">
                        <a:latin typeface="Calibri" charset="0"/>
                        <a:ea typeface="Calibri" charset="0"/>
                        <a:cs typeface="Calibri" charset="0"/>
                      </a:endParaRPr>
                    </a:p>
                    <a:p>
                      <a:pPr marL="0" indent="0">
                        <a:buNone/>
                      </a:pPr>
                      <a:r>
                        <a:rPr lang="en-US" sz="1100" b="1" dirty="0">
                          <a:solidFill>
                            <a:srgbClr val="1E2D3D"/>
                          </a:solidFill>
                          <a:latin typeface="Calibri" pitchFamily="34" charset="0"/>
                          <a:ea typeface="Calibri" pitchFamily="34" charset="-122"/>
                          <a:cs typeface="Calibri" pitchFamily="34" charset="-120"/>
                        </a:rPr>
                        <a:t>Duration of</a:t>
                      </a:r>
                      <a:endParaRPr lang="en-US" sz="1100" dirty="0">
                        <a:latin typeface="Calibri" charset="0"/>
                        <a:ea typeface="Calibri" charset="0"/>
                        <a:cs typeface="Calibri" charset="0"/>
                      </a:endParaRPr>
                    </a:p>
                    <a:p>
                      <a:pPr marL="0" indent="0">
                        <a:buNone/>
                      </a:pPr>
                      <a:r>
                        <a:rPr lang="en-US" sz="1100" b="1" dirty="0">
                          <a:solidFill>
                            <a:srgbClr val="1E2D3D"/>
                          </a:solidFill>
                          <a:latin typeface="Calibri" pitchFamily="34" charset="0"/>
                          <a:ea typeface="Calibri" pitchFamily="34" charset="-122"/>
                          <a:cs typeface="Calibri" pitchFamily="34" charset="-120"/>
                        </a:rPr>
                        <a:t>Infectiousness</a:t>
                      </a:r>
                      <a:endParaRPr lang="en-US" sz="1100" dirty="0">
                        <a:latin typeface="Calibri" charset="0"/>
                        <a:ea typeface="Calibri" charset="0"/>
                        <a:cs typeface="Calibri" charset="0"/>
                      </a:endParaRPr>
                    </a:p>
                  </a:txBody>
                  <a:tcPr>
                    <a:lnL w="6350" cap="flat" cmpd="sng" algn="ctr">
                      <a:solidFill>
                        <a:srgbClr val="E8ECF1"/>
                      </a:solidFill>
                      <a:prstDash val="solid"/>
                      <a:round/>
                      <a:headEnd type="none" w="med" len="med"/>
                      <a:tailEnd type="none" w="med" len="med"/>
                    </a:lnL>
                    <a:lnR w="6350" cap="flat" cmpd="sng" algn="ctr">
                      <a:solidFill>
                        <a:srgbClr val="E8ECF1"/>
                      </a:solidFill>
                      <a:prstDash val="solid"/>
                      <a:round/>
                      <a:headEnd type="none" w="med" len="med"/>
                      <a:tailEnd type="none" w="med" len="med"/>
                    </a:lnR>
                    <a:lnT w="6350" cap="flat" cmpd="sng" algn="ctr">
                      <a:solidFill>
                        <a:srgbClr val="E8ECF1"/>
                      </a:solidFill>
                      <a:prstDash val="solid"/>
                      <a:round/>
                      <a:headEnd type="none" w="med" len="med"/>
                      <a:tailEnd type="none" w="med" len="med"/>
                    </a:lnT>
                    <a:lnB w="6350" cap="flat" cmpd="sng" algn="ctr">
                      <a:solidFill>
                        <a:srgbClr val="E8ECF1"/>
                      </a:solidFill>
                      <a:prstDash val="solid"/>
                      <a:round/>
                      <a:headEnd type="none" w="med" len="med"/>
                      <a:tailEnd type="none" w="med" len="med"/>
                    </a:lnB>
                    <a:solidFill>
                      <a:srgbClr val="F0FAFA"/>
                    </a:solidFill>
                  </a:tcPr>
                </a:tc>
                <a:tc>
                  <a:txBody>
                    <a:bodyPr/>
                    <a:lstStyle/>
                    <a:p>
                      <a:pPr marL="0" indent="0">
                        <a:buNone/>
                      </a:pPr>
                      <a:r>
                        <a:rPr lang="en-US" sz="1100" dirty="0">
                          <a:solidFill>
                            <a:srgbClr val="374151"/>
                          </a:solidFill>
                          <a:latin typeface="Calibri" pitchFamily="34" charset="0"/>
                          <a:ea typeface="Calibri" pitchFamily="34" charset="-122"/>
                          <a:cs typeface="Calibri" pitchFamily="34" charset="-120"/>
                        </a:rPr>
                        <a:t>Early ID, rapid PCR, immediate isolation</a:t>
                      </a:r>
                      <a:endParaRPr lang="en-US" sz="1100" dirty="0">
                        <a:latin typeface="Calibri" charset="0"/>
                        <a:ea typeface="Calibri" charset="0"/>
                        <a:cs typeface="Calibri" charset="0"/>
                      </a:endParaRPr>
                    </a:p>
                  </a:txBody>
                  <a:tcPr>
                    <a:lnL w="6350" cap="flat" cmpd="sng" algn="ctr">
                      <a:solidFill>
                        <a:srgbClr val="E8ECF1"/>
                      </a:solidFill>
                      <a:prstDash val="solid"/>
                      <a:round/>
                      <a:headEnd type="none" w="med" len="med"/>
                      <a:tailEnd type="none" w="med" len="med"/>
                    </a:lnL>
                    <a:lnR w="6350" cap="flat" cmpd="sng" algn="ctr">
                      <a:solidFill>
                        <a:srgbClr val="E8ECF1"/>
                      </a:solidFill>
                      <a:prstDash val="solid"/>
                      <a:round/>
                      <a:headEnd type="none" w="med" len="med"/>
                      <a:tailEnd type="none" w="med" len="med"/>
                    </a:lnR>
                    <a:lnT w="6350" cap="flat" cmpd="sng" algn="ctr">
                      <a:solidFill>
                        <a:srgbClr val="E8ECF1"/>
                      </a:solidFill>
                      <a:prstDash val="solid"/>
                      <a:round/>
                      <a:headEnd type="none" w="med" len="med"/>
                      <a:tailEnd type="none" w="med" len="med"/>
                    </a:lnT>
                    <a:lnB w="6350" cap="flat" cmpd="sng" algn="ctr">
                      <a:solidFill>
                        <a:srgbClr val="E8ECF1"/>
                      </a:solidFill>
                      <a:prstDash val="solid"/>
                      <a:round/>
                      <a:headEnd type="none" w="med" len="med"/>
                      <a:tailEnd type="none" w="med" len="med"/>
                    </a:lnB>
                    <a:solidFill>
                      <a:srgbClr val="F0FAFA"/>
                    </a:solidFill>
                  </a:tcPr>
                </a:tc>
                <a:tc>
                  <a:txBody>
                    <a:bodyPr/>
                    <a:lstStyle/>
                    <a:p>
                      <a:pPr marL="0" indent="0">
                        <a:buNone/>
                      </a:pPr>
                      <a:r>
                        <a:rPr lang="en-US" sz="1100" dirty="0">
                          <a:solidFill>
                            <a:srgbClr val="374151"/>
                          </a:solidFill>
                          <a:latin typeface="Calibri" pitchFamily="34" charset="0"/>
                          <a:ea typeface="Calibri" pitchFamily="34" charset="-122"/>
                          <a:cs typeface="Calibri" pitchFamily="34" charset="-120"/>
                        </a:rPr>
                        <a:t>Rapid testing, early isolation, monoclonal antibodies</a:t>
                      </a:r>
                      <a:endParaRPr lang="en-US" sz="1100" dirty="0">
                        <a:latin typeface="Calibri" charset="0"/>
                        <a:ea typeface="Calibri" charset="0"/>
                        <a:cs typeface="Calibri" charset="0"/>
                      </a:endParaRPr>
                    </a:p>
                  </a:txBody>
                  <a:tcPr>
                    <a:lnL w="6350" cap="flat" cmpd="sng" algn="ctr">
                      <a:solidFill>
                        <a:srgbClr val="E8ECF1"/>
                      </a:solidFill>
                      <a:prstDash val="solid"/>
                      <a:round/>
                      <a:headEnd type="none" w="med" len="med"/>
                      <a:tailEnd type="none" w="med" len="med"/>
                    </a:lnL>
                    <a:lnR w="6350" cap="flat" cmpd="sng" algn="ctr">
                      <a:solidFill>
                        <a:srgbClr val="E8ECF1"/>
                      </a:solidFill>
                      <a:prstDash val="solid"/>
                      <a:round/>
                      <a:headEnd type="none" w="med" len="med"/>
                      <a:tailEnd type="none" w="med" len="med"/>
                    </a:lnR>
                    <a:lnT w="6350" cap="flat" cmpd="sng" algn="ctr">
                      <a:solidFill>
                        <a:srgbClr val="E8ECF1"/>
                      </a:solidFill>
                      <a:prstDash val="solid"/>
                      <a:round/>
                      <a:headEnd type="none" w="med" len="med"/>
                      <a:tailEnd type="none" w="med" len="med"/>
                    </a:lnT>
                    <a:lnB w="6350" cap="flat" cmpd="sng" algn="ctr">
                      <a:solidFill>
                        <a:srgbClr val="E8ECF1"/>
                      </a:solidFill>
                      <a:prstDash val="solid"/>
                      <a:round/>
                      <a:headEnd type="none" w="med" len="med"/>
                      <a:tailEnd type="none" w="med" len="med"/>
                    </a:lnB>
                    <a:solidFill>
                      <a:srgbClr val="F0FAFA"/>
                    </a:solidFill>
                  </a:tcPr>
                </a:tc>
                <a:tc>
                  <a:txBody>
                    <a:bodyPr/>
                    <a:lstStyle/>
                    <a:p>
                      <a:pPr marL="0" indent="0">
                        <a:buNone/>
                      </a:pPr>
                      <a:r>
                        <a:rPr lang="en-US" sz="1100" dirty="0">
                          <a:solidFill>
                            <a:srgbClr val="374151"/>
                          </a:solidFill>
                          <a:latin typeface="Calibri" pitchFamily="34" charset="0"/>
                          <a:ea typeface="Calibri" pitchFamily="34" charset="-122"/>
                          <a:cs typeface="Calibri" pitchFamily="34" charset="-120"/>
                        </a:rPr>
                        <a:t>Supportive care, monoclonal antibodies, rapid diagnosis</a:t>
                      </a:r>
                      <a:endParaRPr lang="en-US" sz="1100" dirty="0">
                        <a:latin typeface="Calibri" charset="0"/>
                        <a:ea typeface="Calibri" charset="0"/>
                        <a:cs typeface="Calibri" charset="0"/>
                      </a:endParaRPr>
                    </a:p>
                  </a:txBody>
                  <a:tcPr>
                    <a:lnL w="6350" cap="flat" cmpd="sng" algn="ctr">
                      <a:solidFill>
                        <a:srgbClr val="E8ECF1"/>
                      </a:solidFill>
                      <a:prstDash val="solid"/>
                      <a:round/>
                      <a:headEnd type="none" w="med" len="med"/>
                      <a:tailEnd type="none" w="med" len="med"/>
                    </a:lnL>
                    <a:lnR w="6350" cap="flat" cmpd="sng" algn="ctr">
                      <a:solidFill>
                        <a:srgbClr val="E8ECF1"/>
                      </a:solidFill>
                      <a:prstDash val="solid"/>
                      <a:round/>
                      <a:headEnd type="none" w="med" len="med"/>
                      <a:tailEnd type="none" w="med" len="med"/>
                    </a:lnR>
                    <a:lnT w="6350" cap="flat" cmpd="sng" algn="ctr">
                      <a:solidFill>
                        <a:srgbClr val="E8ECF1"/>
                      </a:solidFill>
                      <a:prstDash val="solid"/>
                      <a:round/>
                      <a:headEnd type="none" w="med" len="med"/>
                      <a:tailEnd type="none" w="med" len="med"/>
                    </a:lnT>
                    <a:lnB w="6350" cap="flat" cmpd="sng" algn="ctr">
                      <a:solidFill>
                        <a:srgbClr val="E8ECF1"/>
                      </a:solidFill>
                      <a:prstDash val="solid"/>
                      <a:round/>
                      <a:headEnd type="none" w="med" len="med"/>
                      <a:tailEnd type="none" w="med" len="med"/>
                    </a:lnB>
                    <a:solidFill>
                      <a:srgbClr val="F0FAFA"/>
                    </a:solidFill>
                  </a:tcPr>
                </a:tc>
                <a:tc>
                  <a:txBody>
                    <a:bodyPr/>
                    <a:lstStyle/>
                    <a:p>
                      <a:pPr marL="0" indent="0">
                        <a:buNone/>
                      </a:pPr>
                      <a:r>
                        <a:rPr lang="en-US" sz="1100" dirty="0">
                          <a:solidFill>
                            <a:srgbClr val="374151"/>
                          </a:solidFill>
                          <a:latin typeface="Calibri" pitchFamily="34" charset="0"/>
                          <a:ea typeface="Calibri" pitchFamily="34" charset="-122"/>
                          <a:cs typeface="Calibri" pitchFamily="34" charset="-120"/>
                        </a:rPr>
                        <a:t>Oral Rehydration Therapy, antibiotics shorten shedding,</a:t>
                      </a:r>
                      <a:endParaRPr lang="en-US" sz="1100" dirty="0">
                        <a:latin typeface="Calibri" charset="0"/>
                        <a:ea typeface="Calibri" charset="0"/>
                        <a:cs typeface="Calibri" charset="0"/>
                      </a:endParaRPr>
                    </a:p>
                  </a:txBody>
                  <a:tcPr>
                    <a:lnL w="6350" cap="flat" cmpd="sng" algn="ctr">
                      <a:solidFill>
                        <a:srgbClr val="E8ECF1"/>
                      </a:solidFill>
                      <a:prstDash val="solid"/>
                      <a:round/>
                      <a:headEnd type="none" w="med" len="med"/>
                      <a:tailEnd type="none" w="med" len="med"/>
                    </a:lnL>
                    <a:lnR w="6350" cap="flat" cmpd="sng" algn="ctr">
                      <a:solidFill>
                        <a:srgbClr val="E8ECF1"/>
                      </a:solidFill>
                      <a:prstDash val="solid"/>
                      <a:round/>
                      <a:headEnd type="none" w="med" len="med"/>
                      <a:tailEnd type="none" w="med" len="med"/>
                    </a:lnR>
                    <a:lnT w="6350" cap="flat" cmpd="sng" algn="ctr">
                      <a:solidFill>
                        <a:srgbClr val="E8ECF1"/>
                      </a:solidFill>
                      <a:prstDash val="solid"/>
                      <a:round/>
                      <a:headEnd type="none" w="med" len="med"/>
                      <a:tailEnd type="none" w="med" len="med"/>
                    </a:lnT>
                    <a:lnB w="6350" cap="flat" cmpd="sng" algn="ctr">
                      <a:solidFill>
                        <a:srgbClr val="E8ECF1"/>
                      </a:solidFill>
                      <a:prstDash val="solid"/>
                      <a:round/>
                      <a:headEnd type="none" w="med" len="med"/>
                      <a:tailEnd type="none" w="med" len="med"/>
                    </a:lnB>
                    <a:solidFill>
                      <a:srgbClr val="F0FAFA"/>
                    </a:solidFill>
                  </a:tcPr>
                </a:tc>
                <a:extLst>
                  <a:ext uri="{0D108BD9-81ED-4DB2-BD59-A6C34878D82A}">
                    <a16:rowId xmlns:a16="http://schemas.microsoft.com/office/drawing/2014/main" val="10003"/>
                  </a:ext>
                </a:extLst>
              </a:tr>
            </a:tbl>
          </a:graphicData>
        </a:graphic>
      </p:graphicFrame>
      <p:sp>
        <p:nvSpPr>
          <p:cNvPr id="5" name="Shape 2"/>
          <p:cNvSpPr/>
          <p:nvPr/>
        </p:nvSpPr>
        <p:spPr>
          <a:xfrm>
            <a:off x="274320" y="4160520"/>
            <a:ext cx="8595360" cy="640080"/>
          </a:xfrm>
          <a:prstGeom prst="rect">
            <a:avLst/>
          </a:prstGeom>
          <a:solidFill>
            <a:srgbClr val="1B2A4A"/>
          </a:solidFill>
          <a:ln/>
        </p:spPr>
        <p:txBody>
          <a:bodyPr/>
          <a:lstStyle/>
          <a:p>
            <a:endParaRPr lang="en-US"/>
          </a:p>
        </p:txBody>
      </p:sp>
      <p:sp>
        <p:nvSpPr>
          <p:cNvPr id="6" name="Text 3"/>
          <p:cNvSpPr/>
          <p:nvPr/>
        </p:nvSpPr>
        <p:spPr>
          <a:xfrm>
            <a:off x="457200" y="4160520"/>
            <a:ext cx="8229600" cy="640080"/>
          </a:xfrm>
          <a:prstGeom prst="rect">
            <a:avLst/>
          </a:prstGeom>
          <a:noFill/>
          <a:ln/>
        </p:spPr>
        <p:txBody>
          <a:bodyPr wrap="square" lIns="0" tIns="0" rIns="0" bIns="0" rtlCol="0" anchor="ctr"/>
          <a:lstStyle/>
          <a:p>
            <a:pPr marL="0" indent="0">
              <a:buNone/>
            </a:pPr>
            <a:r>
              <a:rPr lang="en-US" sz="1400" b="1" dirty="0">
                <a:solidFill>
                  <a:srgbClr val="FFFFFF"/>
                </a:solidFill>
                <a:latin typeface="Calibri" pitchFamily="34" charset="0"/>
                <a:ea typeface="Calibri" pitchFamily="34" charset="-122"/>
                <a:cs typeface="Calibri" pitchFamily="34" charset="-120"/>
              </a:rPr>
              <a:t>Each disease requires targeting different R₀ components. Applying the wrong countermeasure wastes resources and fails to reduce R-effective below 1.</a:t>
            </a:r>
            <a:endParaRPr lang="en-US" sz="14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1B2A4A"/>
          </a:solidFill>
          <a:ln/>
        </p:spPr>
        <p:txBody>
          <a:bodyPr/>
          <a:lstStyle/>
          <a:p>
            <a:endParaRPr lang="en-US"/>
          </a:p>
        </p:txBody>
      </p:sp>
      <p:sp>
        <p:nvSpPr>
          <p:cNvPr id="3" name="Text 1"/>
          <p:cNvSpPr/>
          <p:nvPr/>
        </p:nvSpPr>
        <p:spPr>
          <a:xfrm>
            <a:off x="548640" y="91440"/>
            <a:ext cx="8046720" cy="640080"/>
          </a:xfrm>
          <a:prstGeom prst="rect">
            <a:avLst/>
          </a:prstGeom>
          <a:noFill/>
          <a:ln/>
        </p:spPr>
        <p:txBody>
          <a:bodyPr wrap="square" lIns="0" tIns="0" rIns="0" bIns="0" rtlCol="0" anchor="ctr"/>
          <a:lstStyle/>
          <a:p>
            <a:pPr marL="0" indent="0">
              <a:buNone/>
            </a:pPr>
            <a:r>
              <a:rPr lang="en-US" sz="2200" b="1" dirty="0">
                <a:solidFill>
                  <a:srgbClr val="FFFFFF"/>
                </a:solidFill>
                <a:latin typeface="Georgia" pitchFamily="34" charset="0"/>
                <a:ea typeface="Georgia" pitchFamily="34" charset="-122"/>
                <a:cs typeface="Georgia" pitchFamily="34" charset="-120"/>
              </a:rPr>
              <a:t>R₀ vs. Severity: A Two-Dimensional Threat Assessment</a:t>
            </a:r>
            <a:endParaRPr lang="en-US" sz="2200" dirty="0"/>
          </a:p>
        </p:txBody>
      </p:sp>
      <p:sp>
        <p:nvSpPr>
          <p:cNvPr id="4" name="Text 2"/>
          <p:cNvSpPr/>
          <p:nvPr/>
        </p:nvSpPr>
        <p:spPr>
          <a:xfrm>
            <a:off x="548640" y="960120"/>
            <a:ext cx="8046720" cy="411480"/>
          </a:xfrm>
          <a:prstGeom prst="rect">
            <a:avLst/>
          </a:prstGeom>
          <a:noFill/>
          <a:ln/>
        </p:spPr>
        <p:txBody>
          <a:bodyPr wrap="square" rtlCol="0" anchor="ctr"/>
          <a:lstStyle/>
          <a:p>
            <a:pPr marL="0" indent="0">
              <a:buNone/>
            </a:pPr>
            <a:r>
              <a:rPr lang="en-US" sz="1200" dirty="0">
                <a:solidFill>
                  <a:srgbClr val="374151"/>
                </a:solidFill>
                <a:latin typeface="Calibri" pitchFamily="34" charset="0"/>
                <a:ea typeface="Calibri" pitchFamily="34" charset="-122"/>
                <a:cs typeface="Calibri" pitchFamily="34" charset="-120"/>
              </a:rPr>
              <a:t>R₀ measures how fast a disease spreads. Case fatality measures how deadly it is. Effective public health response must consider both dimensions.</a:t>
            </a:r>
            <a:endParaRPr lang="en-US" sz="1200" dirty="0"/>
          </a:p>
        </p:txBody>
      </p:sp>
      <p:sp>
        <p:nvSpPr>
          <p:cNvPr id="5" name="Shape 3"/>
          <p:cNvSpPr/>
          <p:nvPr/>
        </p:nvSpPr>
        <p:spPr>
          <a:xfrm>
            <a:off x="1645920" y="1508760"/>
            <a:ext cx="3200400" cy="1645920"/>
          </a:xfrm>
          <a:prstGeom prst="rect">
            <a:avLst/>
          </a:prstGeom>
          <a:solidFill>
            <a:srgbClr val="FFF8E1"/>
          </a:solidFill>
          <a:ln/>
        </p:spPr>
        <p:txBody>
          <a:bodyPr/>
          <a:lstStyle/>
          <a:p>
            <a:endParaRPr lang="en-US"/>
          </a:p>
        </p:txBody>
      </p:sp>
      <p:sp>
        <p:nvSpPr>
          <p:cNvPr id="6" name="Shape 4"/>
          <p:cNvSpPr/>
          <p:nvPr/>
        </p:nvSpPr>
        <p:spPr>
          <a:xfrm>
            <a:off x="4846320" y="1508760"/>
            <a:ext cx="3200400" cy="1645920"/>
          </a:xfrm>
          <a:prstGeom prst="rect">
            <a:avLst/>
          </a:prstGeom>
          <a:solidFill>
            <a:srgbClr val="FFEBEE"/>
          </a:solidFill>
          <a:ln/>
        </p:spPr>
        <p:txBody>
          <a:bodyPr/>
          <a:lstStyle/>
          <a:p>
            <a:endParaRPr lang="en-US"/>
          </a:p>
        </p:txBody>
      </p:sp>
      <p:sp>
        <p:nvSpPr>
          <p:cNvPr id="7" name="Shape 5"/>
          <p:cNvSpPr/>
          <p:nvPr/>
        </p:nvSpPr>
        <p:spPr>
          <a:xfrm>
            <a:off x="1645920" y="3154680"/>
            <a:ext cx="3200400" cy="1645920"/>
          </a:xfrm>
          <a:prstGeom prst="rect">
            <a:avLst/>
          </a:prstGeom>
          <a:solidFill>
            <a:srgbClr val="F0FFF4"/>
          </a:solidFill>
          <a:ln/>
        </p:spPr>
        <p:txBody>
          <a:bodyPr/>
          <a:lstStyle/>
          <a:p>
            <a:endParaRPr lang="en-US"/>
          </a:p>
        </p:txBody>
      </p:sp>
      <p:sp>
        <p:nvSpPr>
          <p:cNvPr id="8" name="Shape 6"/>
          <p:cNvSpPr/>
          <p:nvPr/>
        </p:nvSpPr>
        <p:spPr>
          <a:xfrm>
            <a:off x="4846320" y="3154680"/>
            <a:ext cx="3200400" cy="1645920"/>
          </a:xfrm>
          <a:prstGeom prst="rect">
            <a:avLst/>
          </a:prstGeom>
          <a:solidFill>
            <a:srgbClr val="FFF3E0"/>
          </a:solidFill>
          <a:ln/>
        </p:spPr>
        <p:txBody>
          <a:bodyPr/>
          <a:lstStyle/>
          <a:p>
            <a:endParaRPr lang="en-US"/>
          </a:p>
        </p:txBody>
      </p:sp>
      <p:sp>
        <p:nvSpPr>
          <p:cNvPr id="9" name="Text 7"/>
          <p:cNvSpPr/>
          <p:nvPr/>
        </p:nvSpPr>
        <p:spPr>
          <a:xfrm>
            <a:off x="274320" y="1645920"/>
            <a:ext cx="1188720" cy="640080"/>
          </a:xfrm>
          <a:prstGeom prst="rect">
            <a:avLst/>
          </a:prstGeom>
          <a:noFill/>
          <a:ln/>
        </p:spPr>
        <p:txBody>
          <a:bodyPr wrap="square" lIns="0" tIns="0" rIns="0" bIns="0" rtlCol="0" anchor="ctr"/>
          <a:lstStyle/>
          <a:p>
            <a:pPr marL="0" indent="0" algn="ctr">
              <a:buNone/>
            </a:pPr>
            <a:r>
              <a:rPr lang="en-US" sz="1100" b="1" dirty="0">
                <a:solidFill>
                  <a:srgbClr val="8B95A5"/>
                </a:solidFill>
                <a:latin typeface="Georgia" pitchFamily="34" charset="0"/>
                <a:ea typeface="Georgia" pitchFamily="34" charset="-122"/>
                <a:cs typeface="Georgia" pitchFamily="34" charset="-120"/>
              </a:rPr>
              <a:t>Higher</a:t>
            </a:r>
            <a:endParaRPr lang="en-US" sz="1100" dirty="0"/>
          </a:p>
          <a:p>
            <a:pPr marL="0" indent="0" algn="ctr">
              <a:buNone/>
            </a:pPr>
            <a:r>
              <a:rPr lang="en-US" sz="1100" b="1" dirty="0">
                <a:solidFill>
                  <a:srgbClr val="8B95A5"/>
                </a:solidFill>
                <a:latin typeface="Georgia" pitchFamily="34" charset="0"/>
                <a:ea typeface="Georgia" pitchFamily="34" charset="-122"/>
                <a:cs typeface="Georgia" pitchFamily="34" charset="-120"/>
              </a:rPr>
              <a:t>Severity</a:t>
            </a:r>
            <a:endParaRPr lang="en-US" sz="1100" dirty="0"/>
          </a:p>
        </p:txBody>
      </p:sp>
      <p:sp>
        <p:nvSpPr>
          <p:cNvPr id="10" name="Text 8"/>
          <p:cNvSpPr/>
          <p:nvPr/>
        </p:nvSpPr>
        <p:spPr>
          <a:xfrm>
            <a:off x="274320" y="3337560"/>
            <a:ext cx="1188720" cy="640080"/>
          </a:xfrm>
          <a:prstGeom prst="rect">
            <a:avLst/>
          </a:prstGeom>
          <a:noFill/>
          <a:ln/>
        </p:spPr>
        <p:txBody>
          <a:bodyPr wrap="square" lIns="0" tIns="0" rIns="0" bIns="0" rtlCol="0" anchor="ctr"/>
          <a:lstStyle/>
          <a:p>
            <a:pPr marL="0" indent="0" algn="ctr">
              <a:buNone/>
            </a:pPr>
            <a:r>
              <a:rPr lang="en-US" sz="1100" b="1" dirty="0">
                <a:solidFill>
                  <a:srgbClr val="8B95A5"/>
                </a:solidFill>
                <a:latin typeface="Georgia" pitchFamily="34" charset="0"/>
                <a:ea typeface="Georgia" pitchFamily="34" charset="-122"/>
                <a:cs typeface="Georgia" pitchFamily="34" charset="-120"/>
              </a:rPr>
              <a:t>Lower</a:t>
            </a:r>
            <a:endParaRPr lang="en-US" sz="1100" dirty="0"/>
          </a:p>
          <a:p>
            <a:pPr marL="0" indent="0" algn="ctr">
              <a:buNone/>
            </a:pPr>
            <a:r>
              <a:rPr lang="en-US" sz="1100" b="1" dirty="0">
                <a:solidFill>
                  <a:srgbClr val="8B95A5"/>
                </a:solidFill>
                <a:latin typeface="Georgia" pitchFamily="34" charset="0"/>
                <a:ea typeface="Georgia" pitchFamily="34" charset="-122"/>
                <a:cs typeface="Georgia" pitchFamily="34" charset="-120"/>
              </a:rPr>
              <a:t>Severity</a:t>
            </a:r>
            <a:endParaRPr lang="en-US" sz="1100" dirty="0"/>
          </a:p>
        </p:txBody>
      </p:sp>
      <p:sp>
        <p:nvSpPr>
          <p:cNvPr id="11" name="Text 9"/>
          <p:cNvSpPr/>
          <p:nvPr/>
        </p:nvSpPr>
        <p:spPr>
          <a:xfrm>
            <a:off x="2103120" y="4846320"/>
            <a:ext cx="2286000" cy="274320"/>
          </a:xfrm>
          <a:prstGeom prst="rect">
            <a:avLst/>
          </a:prstGeom>
          <a:noFill/>
          <a:ln/>
        </p:spPr>
        <p:txBody>
          <a:bodyPr wrap="square" lIns="0" tIns="0" rIns="0" bIns="0" rtlCol="0" anchor="ctr"/>
          <a:lstStyle/>
          <a:p>
            <a:pPr marL="0" indent="0" algn="ctr">
              <a:buNone/>
            </a:pPr>
            <a:r>
              <a:rPr lang="en-US" sz="1100" b="1" dirty="0">
                <a:solidFill>
                  <a:srgbClr val="8B95A5"/>
                </a:solidFill>
                <a:latin typeface="Georgia" pitchFamily="34" charset="0"/>
                <a:ea typeface="Georgia" pitchFamily="34" charset="-122"/>
                <a:cs typeface="Georgia" pitchFamily="34" charset="-120"/>
              </a:rPr>
              <a:t>Lower R₀</a:t>
            </a:r>
            <a:endParaRPr lang="en-US" sz="1100" dirty="0"/>
          </a:p>
        </p:txBody>
      </p:sp>
      <p:sp>
        <p:nvSpPr>
          <p:cNvPr id="12" name="Text 10"/>
          <p:cNvSpPr/>
          <p:nvPr/>
        </p:nvSpPr>
        <p:spPr>
          <a:xfrm>
            <a:off x="5303520" y="4846320"/>
            <a:ext cx="2286000" cy="274320"/>
          </a:xfrm>
          <a:prstGeom prst="rect">
            <a:avLst/>
          </a:prstGeom>
          <a:noFill/>
          <a:ln/>
        </p:spPr>
        <p:txBody>
          <a:bodyPr wrap="square" lIns="0" tIns="0" rIns="0" bIns="0" rtlCol="0" anchor="ctr"/>
          <a:lstStyle/>
          <a:p>
            <a:pPr marL="0" indent="0" algn="ctr">
              <a:buNone/>
            </a:pPr>
            <a:r>
              <a:rPr lang="en-US" sz="1100" b="1" dirty="0">
                <a:solidFill>
                  <a:srgbClr val="8B95A5"/>
                </a:solidFill>
                <a:latin typeface="Georgia" pitchFamily="34" charset="0"/>
                <a:ea typeface="Georgia" pitchFamily="34" charset="-122"/>
                <a:cs typeface="Georgia" pitchFamily="34" charset="-120"/>
              </a:rPr>
              <a:t>Higher R₀</a:t>
            </a:r>
            <a:endParaRPr lang="en-US" sz="1100" dirty="0"/>
          </a:p>
        </p:txBody>
      </p:sp>
      <p:sp>
        <p:nvSpPr>
          <p:cNvPr id="13" name="Shape 11"/>
          <p:cNvSpPr/>
          <p:nvPr/>
        </p:nvSpPr>
        <p:spPr>
          <a:xfrm>
            <a:off x="1645920" y="4800600"/>
            <a:ext cx="6400800" cy="0"/>
          </a:xfrm>
          <a:prstGeom prst="line">
            <a:avLst/>
          </a:prstGeom>
          <a:noFill/>
          <a:ln w="19050">
            <a:solidFill>
              <a:srgbClr val="8B95A5"/>
            </a:solidFill>
            <a:prstDash val="solid"/>
          </a:ln>
        </p:spPr>
        <p:txBody>
          <a:bodyPr/>
          <a:lstStyle/>
          <a:p>
            <a:endParaRPr lang="en-US"/>
          </a:p>
        </p:txBody>
      </p:sp>
      <p:sp>
        <p:nvSpPr>
          <p:cNvPr id="14" name="Shape 12"/>
          <p:cNvSpPr/>
          <p:nvPr/>
        </p:nvSpPr>
        <p:spPr>
          <a:xfrm>
            <a:off x="1645920" y="1508760"/>
            <a:ext cx="0" cy="3291840"/>
          </a:xfrm>
          <a:prstGeom prst="line">
            <a:avLst/>
          </a:prstGeom>
          <a:noFill/>
          <a:ln w="19050">
            <a:solidFill>
              <a:srgbClr val="8B95A5"/>
            </a:solidFill>
            <a:prstDash val="solid"/>
          </a:ln>
        </p:spPr>
        <p:txBody>
          <a:bodyPr/>
          <a:lstStyle/>
          <a:p>
            <a:endParaRPr lang="en-US"/>
          </a:p>
        </p:txBody>
      </p:sp>
      <p:pic>
        <p:nvPicPr>
          <p:cNvPr id="15" name="Image 0" descr="preencoded.png"/>
          <p:cNvPicPr>
            <a:picLocks noChangeAspect="1"/>
          </p:cNvPicPr>
          <p:nvPr/>
        </p:nvPicPr>
        <p:blipFill>
          <a:blip r:embed="rId3"/>
          <a:stretch>
            <a:fillRect/>
          </a:stretch>
        </p:blipFill>
        <p:spPr>
          <a:xfrm>
            <a:off x="1828800" y="1645920"/>
            <a:ext cx="320040" cy="320040"/>
          </a:xfrm>
          <a:prstGeom prst="rect">
            <a:avLst/>
          </a:prstGeom>
        </p:spPr>
      </p:pic>
      <p:sp>
        <p:nvSpPr>
          <p:cNvPr id="16" name="Text 13"/>
          <p:cNvSpPr/>
          <p:nvPr/>
        </p:nvSpPr>
        <p:spPr>
          <a:xfrm>
            <a:off x="2240280" y="1645920"/>
            <a:ext cx="2286000" cy="320040"/>
          </a:xfrm>
          <a:prstGeom prst="rect">
            <a:avLst/>
          </a:prstGeom>
          <a:noFill/>
          <a:ln/>
        </p:spPr>
        <p:txBody>
          <a:bodyPr wrap="square" lIns="0" tIns="0" rIns="0" bIns="0" rtlCol="0" anchor="ctr"/>
          <a:lstStyle/>
          <a:p>
            <a:pPr marL="0" indent="0">
              <a:buNone/>
            </a:pPr>
            <a:r>
              <a:rPr lang="en-US" sz="1400" b="1" dirty="0">
                <a:solidFill>
                  <a:srgbClr val="B7530D"/>
                </a:solidFill>
                <a:latin typeface="Georgia" pitchFamily="34" charset="0"/>
                <a:ea typeface="Georgia" pitchFamily="34" charset="-122"/>
                <a:cs typeface="Georgia" pitchFamily="34" charset="-120"/>
              </a:rPr>
              <a:t>EBOLA</a:t>
            </a:r>
            <a:endParaRPr lang="en-US" sz="1400" dirty="0"/>
          </a:p>
        </p:txBody>
      </p:sp>
      <p:sp>
        <p:nvSpPr>
          <p:cNvPr id="17" name="Text 14"/>
          <p:cNvSpPr/>
          <p:nvPr/>
        </p:nvSpPr>
        <p:spPr>
          <a:xfrm>
            <a:off x="1828800" y="2011680"/>
            <a:ext cx="2834640" cy="822960"/>
          </a:xfrm>
          <a:prstGeom prst="rect">
            <a:avLst/>
          </a:prstGeom>
          <a:noFill/>
          <a:ln/>
        </p:spPr>
        <p:txBody>
          <a:bodyPr wrap="square" lIns="0" tIns="0" rIns="0" bIns="0" rtlCol="0" anchor="ctr"/>
          <a:lstStyle/>
          <a:p>
            <a:pPr marL="0" indent="0">
              <a:buNone/>
            </a:pPr>
            <a:r>
              <a:rPr lang="en-US" sz="1000" dirty="0">
                <a:solidFill>
                  <a:srgbClr val="374151"/>
                </a:solidFill>
                <a:latin typeface="Calibri" pitchFamily="34" charset="0"/>
                <a:ea typeface="Calibri" pitchFamily="34" charset="-122"/>
                <a:cs typeface="Calibri" pitchFamily="34" charset="-120"/>
              </a:rPr>
              <a:t>R₀ 1.5–2.5  |  CFR 25–90%</a:t>
            </a:r>
            <a:endParaRPr lang="en-US" sz="1000" dirty="0"/>
          </a:p>
          <a:p>
            <a:pPr marL="0" indent="0">
              <a:buNone/>
            </a:pPr>
            <a:r>
              <a:rPr lang="en-US" sz="1000" dirty="0">
                <a:solidFill>
                  <a:srgbClr val="374151"/>
                </a:solidFill>
                <a:latin typeface="Calibri" pitchFamily="34" charset="0"/>
                <a:ea typeface="Calibri" pitchFamily="34" charset="-122"/>
                <a:cs typeface="Calibri" pitchFamily="34" charset="-120"/>
              </a:rPr>
              <a:t>Containable with strict IPC but catastrophic if delayed</a:t>
            </a:r>
            <a:endParaRPr lang="en-US" sz="1000" dirty="0"/>
          </a:p>
        </p:txBody>
      </p:sp>
      <p:pic>
        <p:nvPicPr>
          <p:cNvPr id="18" name="Image 1" descr="preencoded.png"/>
          <p:cNvPicPr>
            <a:picLocks noChangeAspect="1"/>
          </p:cNvPicPr>
          <p:nvPr/>
        </p:nvPicPr>
        <p:blipFill>
          <a:blip r:embed="rId4"/>
          <a:stretch>
            <a:fillRect/>
          </a:stretch>
        </p:blipFill>
        <p:spPr>
          <a:xfrm>
            <a:off x="5029200" y="1645920"/>
            <a:ext cx="320040" cy="320040"/>
          </a:xfrm>
          <a:prstGeom prst="rect">
            <a:avLst/>
          </a:prstGeom>
        </p:spPr>
      </p:pic>
      <p:sp>
        <p:nvSpPr>
          <p:cNvPr id="19" name="Text 15"/>
          <p:cNvSpPr/>
          <p:nvPr/>
        </p:nvSpPr>
        <p:spPr>
          <a:xfrm>
            <a:off x="5440680" y="1645920"/>
            <a:ext cx="2286000" cy="320040"/>
          </a:xfrm>
          <a:prstGeom prst="rect">
            <a:avLst/>
          </a:prstGeom>
          <a:noFill/>
          <a:ln/>
        </p:spPr>
        <p:txBody>
          <a:bodyPr wrap="square" lIns="0" tIns="0" rIns="0" bIns="0" rtlCol="0" anchor="ctr"/>
          <a:lstStyle/>
          <a:p>
            <a:pPr marL="0" indent="0">
              <a:buNone/>
            </a:pPr>
            <a:r>
              <a:rPr lang="en-US" sz="1400" b="1" dirty="0">
                <a:solidFill>
                  <a:srgbClr val="C0392B"/>
                </a:solidFill>
                <a:latin typeface="Georgia" pitchFamily="34" charset="0"/>
                <a:ea typeface="Georgia" pitchFamily="34" charset="-122"/>
                <a:cs typeface="Georgia" pitchFamily="34" charset="-120"/>
              </a:rPr>
              <a:t>MEASLES</a:t>
            </a:r>
            <a:endParaRPr lang="en-US" sz="1400" dirty="0"/>
          </a:p>
        </p:txBody>
      </p:sp>
      <p:sp>
        <p:nvSpPr>
          <p:cNvPr id="20" name="Text 16"/>
          <p:cNvSpPr/>
          <p:nvPr/>
        </p:nvSpPr>
        <p:spPr>
          <a:xfrm>
            <a:off x="5029200" y="2011680"/>
            <a:ext cx="2834640" cy="822960"/>
          </a:xfrm>
          <a:prstGeom prst="rect">
            <a:avLst/>
          </a:prstGeom>
          <a:noFill/>
          <a:ln/>
        </p:spPr>
        <p:txBody>
          <a:bodyPr wrap="square" lIns="0" tIns="0" rIns="0" bIns="0" rtlCol="0" anchor="ctr"/>
          <a:lstStyle/>
          <a:p>
            <a:pPr marL="0" indent="0">
              <a:buNone/>
            </a:pPr>
            <a:r>
              <a:rPr lang="en-US" sz="1000" dirty="0">
                <a:solidFill>
                  <a:srgbClr val="374151"/>
                </a:solidFill>
                <a:latin typeface="Calibri" pitchFamily="34" charset="0"/>
                <a:ea typeface="Calibri" pitchFamily="34" charset="-122"/>
                <a:cs typeface="Calibri" pitchFamily="34" charset="-120"/>
              </a:rPr>
              <a:t>R₀ 12–18  |  CFR 1–2% (unvax)</a:t>
            </a:r>
            <a:endParaRPr lang="en-US" sz="1000" dirty="0"/>
          </a:p>
          <a:p>
            <a:pPr marL="0" indent="0">
              <a:buNone/>
            </a:pPr>
            <a:r>
              <a:rPr lang="en-US" sz="1000" dirty="0">
                <a:solidFill>
                  <a:srgbClr val="374151"/>
                </a:solidFill>
                <a:latin typeface="Calibri" pitchFamily="34" charset="0"/>
                <a:ea typeface="Calibri" pitchFamily="34" charset="-122"/>
                <a:cs typeface="Calibri" pitchFamily="34" charset="-120"/>
              </a:rPr>
              <a:t>Extremely fast spread; requires near-universal vaccination</a:t>
            </a:r>
            <a:endParaRPr lang="en-US" sz="1000" dirty="0"/>
          </a:p>
        </p:txBody>
      </p:sp>
      <p:pic>
        <p:nvPicPr>
          <p:cNvPr id="21" name="Image 2" descr="preencoded.png"/>
          <p:cNvPicPr>
            <a:picLocks noChangeAspect="1"/>
          </p:cNvPicPr>
          <p:nvPr/>
        </p:nvPicPr>
        <p:blipFill>
          <a:blip r:embed="rId5"/>
          <a:stretch>
            <a:fillRect/>
          </a:stretch>
        </p:blipFill>
        <p:spPr>
          <a:xfrm>
            <a:off x="1828800" y="3291840"/>
            <a:ext cx="320040" cy="320040"/>
          </a:xfrm>
          <a:prstGeom prst="rect">
            <a:avLst/>
          </a:prstGeom>
        </p:spPr>
      </p:pic>
      <p:sp>
        <p:nvSpPr>
          <p:cNvPr id="22" name="Text 17"/>
          <p:cNvSpPr/>
          <p:nvPr/>
        </p:nvSpPr>
        <p:spPr>
          <a:xfrm>
            <a:off x="2240280" y="3291840"/>
            <a:ext cx="2286000" cy="320040"/>
          </a:xfrm>
          <a:prstGeom prst="rect">
            <a:avLst/>
          </a:prstGeom>
          <a:noFill/>
          <a:ln/>
        </p:spPr>
        <p:txBody>
          <a:bodyPr wrap="square" lIns="0" tIns="0" rIns="0" bIns="0" rtlCol="0" anchor="ctr"/>
          <a:lstStyle/>
          <a:p>
            <a:pPr marL="0" indent="0">
              <a:buNone/>
            </a:pPr>
            <a:r>
              <a:rPr lang="en-US" sz="1400" b="1" dirty="0">
                <a:solidFill>
                  <a:srgbClr val="2980B9"/>
                </a:solidFill>
                <a:latin typeface="Georgia" pitchFamily="34" charset="0"/>
                <a:ea typeface="Georgia" pitchFamily="34" charset="-122"/>
                <a:cs typeface="Georgia" pitchFamily="34" charset="-120"/>
              </a:rPr>
              <a:t>CHOLERA</a:t>
            </a:r>
            <a:endParaRPr lang="en-US" sz="1400" dirty="0"/>
          </a:p>
        </p:txBody>
      </p:sp>
      <p:sp>
        <p:nvSpPr>
          <p:cNvPr id="23" name="Text 18"/>
          <p:cNvSpPr/>
          <p:nvPr/>
        </p:nvSpPr>
        <p:spPr>
          <a:xfrm>
            <a:off x="1828800" y="3657600"/>
            <a:ext cx="2834640" cy="822960"/>
          </a:xfrm>
          <a:prstGeom prst="rect">
            <a:avLst/>
          </a:prstGeom>
          <a:noFill/>
          <a:ln/>
        </p:spPr>
        <p:txBody>
          <a:bodyPr wrap="square" lIns="0" tIns="0" rIns="0" bIns="0" rtlCol="0" anchor="ctr"/>
          <a:lstStyle/>
          <a:p>
            <a:pPr marL="0" indent="0">
              <a:buNone/>
            </a:pPr>
            <a:r>
              <a:rPr lang="en-US" sz="1000" dirty="0">
                <a:solidFill>
                  <a:srgbClr val="374151"/>
                </a:solidFill>
                <a:latin typeface="Calibri" pitchFamily="34" charset="0"/>
                <a:ea typeface="Calibri" pitchFamily="34" charset="-122"/>
                <a:cs typeface="Calibri" pitchFamily="34" charset="-120"/>
              </a:rPr>
              <a:t>R₀ 1.1–2.7  |  CFR &lt;1% (treated)</a:t>
            </a:r>
            <a:endParaRPr lang="en-US" sz="1000" dirty="0"/>
          </a:p>
          <a:p>
            <a:pPr marL="0" indent="0">
              <a:buNone/>
            </a:pPr>
            <a:r>
              <a:rPr lang="en-US" sz="1000" dirty="0">
                <a:solidFill>
                  <a:srgbClr val="374151"/>
                </a:solidFill>
                <a:latin typeface="Calibri" pitchFamily="34" charset="0"/>
                <a:ea typeface="Calibri" pitchFamily="34" charset="-122"/>
                <a:cs typeface="Calibri" pitchFamily="34" charset="-120"/>
              </a:rPr>
              <a:t>Manageable with water/sanitation infrastructure</a:t>
            </a:r>
            <a:endParaRPr lang="en-US" sz="1000" dirty="0"/>
          </a:p>
        </p:txBody>
      </p:sp>
      <p:pic>
        <p:nvPicPr>
          <p:cNvPr id="24" name="Image 3" descr="preencoded.png"/>
          <p:cNvPicPr>
            <a:picLocks noChangeAspect="1"/>
          </p:cNvPicPr>
          <p:nvPr/>
        </p:nvPicPr>
        <p:blipFill>
          <a:blip r:embed="rId6"/>
          <a:stretch>
            <a:fillRect/>
          </a:stretch>
        </p:blipFill>
        <p:spPr>
          <a:xfrm>
            <a:off x="5029200" y="3291840"/>
            <a:ext cx="320040" cy="320040"/>
          </a:xfrm>
          <a:prstGeom prst="rect">
            <a:avLst/>
          </a:prstGeom>
        </p:spPr>
      </p:pic>
      <p:sp>
        <p:nvSpPr>
          <p:cNvPr id="25" name="Text 19"/>
          <p:cNvSpPr/>
          <p:nvPr/>
        </p:nvSpPr>
        <p:spPr>
          <a:xfrm>
            <a:off x="5440680" y="3291840"/>
            <a:ext cx="2286000" cy="320040"/>
          </a:xfrm>
          <a:prstGeom prst="rect">
            <a:avLst/>
          </a:prstGeom>
          <a:noFill/>
          <a:ln/>
        </p:spPr>
        <p:txBody>
          <a:bodyPr wrap="square" lIns="0" tIns="0" rIns="0" bIns="0" rtlCol="0" anchor="ctr"/>
          <a:lstStyle/>
          <a:p>
            <a:pPr marL="0" indent="0">
              <a:buNone/>
            </a:pPr>
            <a:r>
              <a:rPr lang="en-US" sz="1400" b="1" dirty="0">
                <a:solidFill>
                  <a:srgbClr val="6C3483"/>
                </a:solidFill>
                <a:latin typeface="Georgia" pitchFamily="34" charset="0"/>
                <a:ea typeface="Georgia" pitchFamily="34" charset="-122"/>
                <a:cs typeface="Georgia" pitchFamily="34" charset="-120"/>
              </a:rPr>
              <a:t>COVID-19</a:t>
            </a:r>
            <a:endParaRPr lang="en-US" sz="1400" dirty="0"/>
          </a:p>
        </p:txBody>
      </p:sp>
      <p:sp>
        <p:nvSpPr>
          <p:cNvPr id="26" name="Text 20"/>
          <p:cNvSpPr/>
          <p:nvPr/>
        </p:nvSpPr>
        <p:spPr>
          <a:xfrm>
            <a:off x="5029200" y="3657600"/>
            <a:ext cx="2834640" cy="822960"/>
          </a:xfrm>
          <a:prstGeom prst="rect">
            <a:avLst/>
          </a:prstGeom>
          <a:noFill/>
          <a:ln/>
        </p:spPr>
        <p:txBody>
          <a:bodyPr wrap="square" lIns="0" tIns="0" rIns="0" bIns="0" rtlCol="0" anchor="ctr"/>
          <a:lstStyle/>
          <a:p>
            <a:pPr marL="0" indent="0">
              <a:buNone/>
            </a:pPr>
            <a:r>
              <a:rPr lang="en-US" sz="1000" dirty="0">
                <a:solidFill>
                  <a:srgbClr val="374151"/>
                </a:solidFill>
                <a:latin typeface="Calibri" pitchFamily="34" charset="0"/>
                <a:ea typeface="Calibri" pitchFamily="34" charset="-122"/>
                <a:cs typeface="Calibri" pitchFamily="34" charset="-120"/>
              </a:rPr>
              <a:t>R₀ 2–15*  |  CFR ~1–3%</a:t>
            </a:r>
            <a:endParaRPr lang="en-US" sz="1000" dirty="0"/>
          </a:p>
          <a:p>
            <a:pPr marL="0" indent="0">
              <a:buNone/>
            </a:pPr>
            <a:r>
              <a:rPr lang="en-US" sz="1000" dirty="0">
                <a:solidFill>
                  <a:srgbClr val="374151"/>
                </a:solidFill>
                <a:latin typeface="Calibri" pitchFamily="34" charset="0"/>
                <a:ea typeface="Calibri" pitchFamily="34" charset="-122"/>
                <a:cs typeface="Calibri" pitchFamily="34" charset="-120"/>
              </a:rPr>
              <a:t>High spread + moderate severity = massive population impact</a:t>
            </a:r>
            <a:endParaRPr lang="en-US" sz="10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2" name="Shape 0"/>
          <p:cNvSpPr/>
          <p:nvPr/>
        </p:nvSpPr>
        <p:spPr>
          <a:xfrm>
            <a:off x="0" y="0"/>
            <a:ext cx="9144000" cy="54864"/>
          </a:xfrm>
          <a:prstGeom prst="rect">
            <a:avLst/>
          </a:prstGeom>
          <a:solidFill>
            <a:srgbClr val="0D7377"/>
          </a:solidFill>
          <a:ln/>
        </p:spPr>
        <p:txBody>
          <a:bodyPr/>
          <a:lstStyle/>
          <a:p>
            <a:endParaRPr lang="en-US"/>
          </a:p>
        </p:txBody>
      </p:sp>
      <p:pic>
        <p:nvPicPr>
          <p:cNvPr id="3" name="Image 0" descr="preencoded.png"/>
          <p:cNvPicPr>
            <a:picLocks noChangeAspect="1"/>
          </p:cNvPicPr>
          <p:nvPr/>
        </p:nvPicPr>
        <p:blipFill>
          <a:blip r:embed="rId3"/>
          <a:stretch>
            <a:fillRect/>
          </a:stretch>
        </p:blipFill>
        <p:spPr>
          <a:xfrm>
            <a:off x="4114800" y="274320"/>
            <a:ext cx="914400" cy="914400"/>
          </a:xfrm>
          <a:prstGeom prst="rect">
            <a:avLst/>
          </a:prstGeom>
          <a:solidFill>
            <a:srgbClr val="1B2A4A"/>
          </a:solidFill>
          <a:effectLst>
            <a:outerShdw blurRad="50800" dist="50800" dir="5400000" algn="ctr" rotWithShape="0">
              <a:schemeClr val="tx1"/>
            </a:outerShdw>
          </a:effectLst>
        </p:spPr>
      </p:pic>
      <p:sp>
        <p:nvSpPr>
          <p:cNvPr id="4" name="Text 1"/>
          <p:cNvSpPr/>
          <p:nvPr/>
        </p:nvSpPr>
        <p:spPr>
          <a:xfrm>
            <a:off x="731520" y="1188720"/>
            <a:ext cx="7680960" cy="914400"/>
          </a:xfrm>
          <a:prstGeom prst="rect">
            <a:avLst/>
          </a:prstGeom>
          <a:noFill/>
          <a:ln/>
        </p:spPr>
        <p:txBody>
          <a:bodyPr wrap="square" rtlCol="0" anchor="ctr"/>
          <a:lstStyle/>
          <a:p>
            <a:pPr marL="0" indent="0" algn="ctr">
              <a:lnSpc>
                <a:spcPct val="120000"/>
              </a:lnSpc>
              <a:buNone/>
            </a:pPr>
            <a:r>
              <a:rPr lang="en-US" sz="2800" b="1" dirty="0">
                <a:latin typeface="Georgia" pitchFamily="34" charset="0"/>
                <a:ea typeface="Georgia" pitchFamily="34" charset="-122"/>
                <a:cs typeface="Georgia" pitchFamily="34" charset="-120"/>
              </a:rPr>
              <a:t>Why Cross-Jurisdiction</a:t>
            </a:r>
            <a:endParaRPr lang="en-US" sz="2800" dirty="0"/>
          </a:p>
          <a:p>
            <a:pPr marL="0" indent="0" algn="ctr">
              <a:lnSpc>
                <a:spcPct val="120000"/>
              </a:lnSpc>
              <a:buNone/>
            </a:pPr>
            <a:r>
              <a:rPr lang="en-US" sz="2800" b="1" dirty="0">
                <a:latin typeface="Georgia" pitchFamily="34" charset="0"/>
                <a:ea typeface="Georgia" pitchFamily="34" charset="-122"/>
                <a:cs typeface="Georgia" pitchFamily="34" charset="-120"/>
              </a:rPr>
              <a:t>Coordination is Essential</a:t>
            </a:r>
            <a:endParaRPr lang="en-US" sz="2800" dirty="0"/>
          </a:p>
        </p:txBody>
      </p:sp>
      <p:sp>
        <p:nvSpPr>
          <p:cNvPr id="5" name="Text 2"/>
          <p:cNvSpPr/>
          <p:nvPr/>
        </p:nvSpPr>
        <p:spPr>
          <a:xfrm>
            <a:off x="914400" y="2194560"/>
            <a:ext cx="7315200" cy="640080"/>
          </a:xfrm>
          <a:prstGeom prst="rect">
            <a:avLst/>
          </a:prstGeom>
          <a:noFill/>
          <a:ln/>
        </p:spPr>
        <p:txBody>
          <a:bodyPr wrap="square" rtlCol="0" anchor="ctr"/>
          <a:lstStyle/>
          <a:p>
            <a:pPr marL="0" indent="0" algn="ctr">
              <a:buNone/>
            </a:pPr>
            <a:r>
              <a:rPr lang="en-US" sz="1400" dirty="0">
                <a:latin typeface="Calibri" pitchFamily="34" charset="0"/>
                <a:ea typeface="Calibri" pitchFamily="34" charset="-122"/>
                <a:cs typeface="Calibri" pitchFamily="34" charset="-120"/>
              </a:rPr>
              <a:t>Diseases do not respect jurisdictional boundaries. Effective response requires shared situational awareness, coordinated interventions, and mutual aid across health districts, states, and nations.</a:t>
            </a:r>
            <a:endParaRPr lang="en-US" sz="1400" dirty="0"/>
          </a:p>
        </p:txBody>
      </p:sp>
      <p:sp>
        <p:nvSpPr>
          <p:cNvPr id="6" name="Shape 3"/>
          <p:cNvSpPr/>
          <p:nvPr/>
        </p:nvSpPr>
        <p:spPr>
          <a:xfrm>
            <a:off x="274320" y="3017520"/>
            <a:ext cx="2011680" cy="1828800"/>
          </a:xfrm>
          <a:prstGeom prst="rect">
            <a:avLst/>
          </a:prstGeom>
          <a:solidFill>
            <a:srgbClr val="2C3E6B"/>
          </a:solidFill>
          <a:ln/>
        </p:spPr>
        <p:txBody>
          <a:bodyPr/>
          <a:lstStyle/>
          <a:p>
            <a:endParaRPr lang="en-US"/>
          </a:p>
        </p:txBody>
      </p:sp>
      <p:sp>
        <p:nvSpPr>
          <p:cNvPr id="7" name="Shape 4"/>
          <p:cNvSpPr/>
          <p:nvPr/>
        </p:nvSpPr>
        <p:spPr>
          <a:xfrm>
            <a:off x="274320" y="3017520"/>
            <a:ext cx="2011680" cy="54864"/>
          </a:xfrm>
          <a:prstGeom prst="rect">
            <a:avLst/>
          </a:prstGeom>
          <a:solidFill>
            <a:srgbClr val="14A3A8"/>
          </a:solidFill>
          <a:ln/>
        </p:spPr>
        <p:txBody>
          <a:bodyPr/>
          <a:lstStyle/>
          <a:p>
            <a:endParaRPr lang="en-US"/>
          </a:p>
        </p:txBody>
      </p:sp>
      <p:sp>
        <p:nvSpPr>
          <p:cNvPr id="8" name="Text 5"/>
          <p:cNvSpPr/>
          <p:nvPr/>
        </p:nvSpPr>
        <p:spPr>
          <a:xfrm>
            <a:off x="384048" y="3154680"/>
            <a:ext cx="1792224" cy="365760"/>
          </a:xfrm>
          <a:prstGeom prst="rect">
            <a:avLst/>
          </a:prstGeom>
          <a:noFill/>
          <a:ln/>
        </p:spPr>
        <p:txBody>
          <a:bodyPr wrap="square" lIns="0" tIns="0" rIns="0" bIns="0" rtlCol="0" anchor="ctr"/>
          <a:lstStyle/>
          <a:p>
            <a:pPr marL="0" indent="0">
              <a:buNone/>
            </a:pPr>
            <a:r>
              <a:rPr lang="en-US" sz="1300" b="1" dirty="0">
                <a:solidFill>
                  <a:srgbClr val="14A3A8"/>
                </a:solidFill>
                <a:latin typeface="Georgia" pitchFamily="34" charset="0"/>
                <a:ea typeface="Georgia" pitchFamily="34" charset="-122"/>
                <a:cs typeface="Georgia" pitchFamily="34" charset="-120"/>
              </a:rPr>
              <a:t>Shared Populations</a:t>
            </a:r>
            <a:endParaRPr lang="en-US" sz="1300" dirty="0"/>
          </a:p>
        </p:txBody>
      </p:sp>
      <p:sp>
        <p:nvSpPr>
          <p:cNvPr id="9" name="Text 6"/>
          <p:cNvSpPr/>
          <p:nvPr/>
        </p:nvSpPr>
        <p:spPr>
          <a:xfrm>
            <a:off x="384048" y="3566160"/>
            <a:ext cx="1792224" cy="1143000"/>
          </a:xfrm>
          <a:prstGeom prst="rect">
            <a:avLst/>
          </a:prstGeom>
          <a:noFill/>
          <a:ln/>
        </p:spPr>
        <p:txBody>
          <a:bodyPr wrap="square" lIns="0" tIns="0" rIns="0" bIns="0" rtlCol="0" anchor="ctr"/>
          <a:lstStyle/>
          <a:p>
            <a:pPr marL="0" indent="0">
              <a:buNone/>
            </a:pPr>
            <a:r>
              <a:rPr lang="en-US" sz="1000" dirty="0">
                <a:solidFill>
                  <a:srgbClr val="B0BEC5"/>
                </a:solidFill>
                <a:latin typeface="Calibri" pitchFamily="34" charset="0"/>
                <a:ea typeface="Calibri" pitchFamily="34" charset="-122"/>
                <a:cs typeface="Calibri" pitchFamily="34" charset="-120"/>
              </a:rPr>
              <a:t>40%+ of workers commute across jurisdictions daily. A case in one district is an exposure in another.</a:t>
            </a:r>
            <a:endParaRPr lang="en-US" sz="1000" dirty="0"/>
          </a:p>
        </p:txBody>
      </p:sp>
      <p:sp>
        <p:nvSpPr>
          <p:cNvPr id="10" name="Shape 7"/>
          <p:cNvSpPr/>
          <p:nvPr/>
        </p:nvSpPr>
        <p:spPr>
          <a:xfrm>
            <a:off x="2468880" y="3017520"/>
            <a:ext cx="2011680" cy="1828800"/>
          </a:xfrm>
          <a:prstGeom prst="rect">
            <a:avLst/>
          </a:prstGeom>
          <a:solidFill>
            <a:srgbClr val="2C3E6B"/>
          </a:solidFill>
          <a:ln/>
        </p:spPr>
        <p:txBody>
          <a:bodyPr/>
          <a:lstStyle/>
          <a:p>
            <a:endParaRPr lang="en-US"/>
          </a:p>
        </p:txBody>
      </p:sp>
      <p:sp>
        <p:nvSpPr>
          <p:cNvPr id="11" name="Shape 8"/>
          <p:cNvSpPr/>
          <p:nvPr/>
        </p:nvSpPr>
        <p:spPr>
          <a:xfrm>
            <a:off x="2468880" y="3017520"/>
            <a:ext cx="2011680" cy="54864"/>
          </a:xfrm>
          <a:prstGeom prst="rect">
            <a:avLst/>
          </a:prstGeom>
          <a:solidFill>
            <a:srgbClr val="14A3A8"/>
          </a:solidFill>
          <a:ln/>
        </p:spPr>
        <p:txBody>
          <a:bodyPr/>
          <a:lstStyle/>
          <a:p>
            <a:endParaRPr lang="en-US"/>
          </a:p>
        </p:txBody>
      </p:sp>
      <p:sp>
        <p:nvSpPr>
          <p:cNvPr id="12" name="Text 9"/>
          <p:cNvSpPr/>
          <p:nvPr/>
        </p:nvSpPr>
        <p:spPr>
          <a:xfrm>
            <a:off x="2578608" y="3154680"/>
            <a:ext cx="1792224" cy="365760"/>
          </a:xfrm>
          <a:prstGeom prst="rect">
            <a:avLst/>
          </a:prstGeom>
          <a:noFill/>
          <a:ln/>
        </p:spPr>
        <p:txBody>
          <a:bodyPr wrap="square" lIns="0" tIns="0" rIns="0" bIns="0" rtlCol="0" anchor="ctr"/>
          <a:lstStyle/>
          <a:p>
            <a:pPr marL="0" indent="0">
              <a:buNone/>
            </a:pPr>
            <a:r>
              <a:rPr lang="en-US" sz="1300" b="1" dirty="0">
                <a:solidFill>
                  <a:srgbClr val="14A3A8"/>
                </a:solidFill>
                <a:latin typeface="Georgia" pitchFamily="34" charset="0"/>
                <a:ea typeface="Georgia" pitchFamily="34" charset="-122"/>
                <a:cs typeface="Georgia" pitchFamily="34" charset="-120"/>
              </a:rPr>
              <a:t>Shared Infrastructure</a:t>
            </a:r>
            <a:endParaRPr lang="en-US" sz="1300" dirty="0"/>
          </a:p>
        </p:txBody>
      </p:sp>
      <p:sp>
        <p:nvSpPr>
          <p:cNvPr id="13" name="Text 10"/>
          <p:cNvSpPr/>
          <p:nvPr/>
        </p:nvSpPr>
        <p:spPr>
          <a:xfrm>
            <a:off x="2578608" y="3566160"/>
            <a:ext cx="1792224" cy="1143000"/>
          </a:xfrm>
          <a:prstGeom prst="rect">
            <a:avLst/>
          </a:prstGeom>
          <a:noFill/>
          <a:ln/>
        </p:spPr>
        <p:txBody>
          <a:bodyPr wrap="square" lIns="0" tIns="0" rIns="0" bIns="0" rtlCol="0" anchor="ctr"/>
          <a:lstStyle/>
          <a:p>
            <a:pPr marL="0" indent="0">
              <a:buNone/>
            </a:pPr>
            <a:r>
              <a:rPr lang="en-US" sz="1000" dirty="0">
                <a:solidFill>
                  <a:srgbClr val="B0BEC5"/>
                </a:solidFill>
                <a:latin typeface="Calibri" pitchFamily="34" charset="0"/>
                <a:ea typeface="Calibri" pitchFamily="34" charset="-122"/>
                <a:cs typeface="Calibri" pitchFamily="34" charset="-120"/>
              </a:rPr>
              <a:t>Airports, transit systems, hospitals, and universities serve populations from multiple jurisdictions.</a:t>
            </a:r>
            <a:endParaRPr lang="en-US" sz="1000" dirty="0"/>
          </a:p>
        </p:txBody>
      </p:sp>
      <p:sp>
        <p:nvSpPr>
          <p:cNvPr id="14" name="Shape 11"/>
          <p:cNvSpPr/>
          <p:nvPr/>
        </p:nvSpPr>
        <p:spPr>
          <a:xfrm>
            <a:off x="4663440" y="3017520"/>
            <a:ext cx="2011680" cy="1828800"/>
          </a:xfrm>
          <a:prstGeom prst="rect">
            <a:avLst/>
          </a:prstGeom>
          <a:solidFill>
            <a:srgbClr val="2C3E6B"/>
          </a:solidFill>
          <a:ln/>
        </p:spPr>
        <p:txBody>
          <a:bodyPr/>
          <a:lstStyle/>
          <a:p>
            <a:endParaRPr lang="en-US"/>
          </a:p>
        </p:txBody>
      </p:sp>
      <p:sp>
        <p:nvSpPr>
          <p:cNvPr id="15" name="Shape 12"/>
          <p:cNvSpPr/>
          <p:nvPr/>
        </p:nvSpPr>
        <p:spPr>
          <a:xfrm>
            <a:off x="4663440" y="3017520"/>
            <a:ext cx="2011680" cy="54864"/>
          </a:xfrm>
          <a:prstGeom prst="rect">
            <a:avLst/>
          </a:prstGeom>
          <a:solidFill>
            <a:srgbClr val="14A3A8"/>
          </a:solidFill>
          <a:ln/>
        </p:spPr>
        <p:txBody>
          <a:bodyPr/>
          <a:lstStyle/>
          <a:p>
            <a:endParaRPr lang="en-US"/>
          </a:p>
        </p:txBody>
      </p:sp>
      <p:sp>
        <p:nvSpPr>
          <p:cNvPr id="16" name="Text 13"/>
          <p:cNvSpPr/>
          <p:nvPr/>
        </p:nvSpPr>
        <p:spPr>
          <a:xfrm>
            <a:off x="4773168" y="3154680"/>
            <a:ext cx="1792224" cy="365760"/>
          </a:xfrm>
          <a:prstGeom prst="rect">
            <a:avLst/>
          </a:prstGeom>
          <a:noFill/>
          <a:ln/>
        </p:spPr>
        <p:txBody>
          <a:bodyPr wrap="square" lIns="0" tIns="0" rIns="0" bIns="0" rtlCol="0" anchor="ctr"/>
          <a:lstStyle/>
          <a:p>
            <a:pPr marL="0" indent="0">
              <a:buNone/>
            </a:pPr>
            <a:r>
              <a:rPr lang="en-US" sz="1300" b="1" dirty="0">
                <a:solidFill>
                  <a:srgbClr val="14A3A8"/>
                </a:solidFill>
                <a:latin typeface="Georgia" pitchFamily="34" charset="0"/>
                <a:ea typeface="Georgia" pitchFamily="34" charset="-122"/>
                <a:cs typeface="Georgia" pitchFamily="34" charset="-120"/>
              </a:rPr>
              <a:t>Shared Vulnerability</a:t>
            </a:r>
            <a:endParaRPr lang="en-US" sz="1300" dirty="0"/>
          </a:p>
        </p:txBody>
      </p:sp>
      <p:sp>
        <p:nvSpPr>
          <p:cNvPr id="17" name="Text 14"/>
          <p:cNvSpPr/>
          <p:nvPr/>
        </p:nvSpPr>
        <p:spPr>
          <a:xfrm>
            <a:off x="4773168" y="3566160"/>
            <a:ext cx="1792224" cy="1143000"/>
          </a:xfrm>
          <a:prstGeom prst="rect">
            <a:avLst/>
          </a:prstGeom>
          <a:noFill/>
          <a:ln/>
        </p:spPr>
        <p:txBody>
          <a:bodyPr wrap="square" lIns="0" tIns="0" rIns="0" bIns="0" rtlCol="0" anchor="ctr"/>
          <a:lstStyle/>
          <a:p>
            <a:pPr marL="0" indent="0">
              <a:buNone/>
            </a:pPr>
            <a:r>
              <a:rPr lang="en-US" sz="1000" dirty="0">
                <a:solidFill>
                  <a:srgbClr val="B0BEC5"/>
                </a:solidFill>
                <a:latin typeface="Calibri" pitchFamily="34" charset="0"/>
                <a:ea typeface="Calibri" pitchFamily="34" charset="-122"/>
                <a:cs typeface="Calibri" pitchFamily="34" charset="-120"/>
              </a:rPr>
              <a:t>Under-vaccinated communities and vulnerable populations span geographic boundaries.</a:t>
            </a:r>
            <a:endParaRPr lang="en-US" sz="1000" dirty="0"/>
          </a:p>
        </p:txBody>
      </p:sp>
      <p:sp>
        <p:nvSpPr>
          <p:cNvPr id="18" name="Shape 15"/>
          <p:cNvSpPr/>
          <p:nvPr/>
        </p:nvSpPr>
        <p:spPr>
          <a:xfrm>
            <a:off x="6858000" y="3017520"/>
            <a:ext cx="2011680" cy="1828800"/>
          </a:xfrm>
          <a:prstGeom prst="rect">
            <a:avLst/>
          </a:prstGeom>
          <a:solidFill>
            <a:srgbClr val="2C3E6B"/>
          </a:solidFill>
          <a:ln/>
        </p:spPr>
        <p:txBody>
          <a:bodyPr/>
          <a:lstStyle/>
          <a:p>
            <a:endParaRPr lang="en-US"/>
          </a:p>
        </p:txBody>
      </p:sp>
      <p:sp>
        <p:nvSpPr>
          <p:cNvPr id="19" name="Shape 16"/>
          <p:cNvSpPr/>
          <p:nvPr/>
        </p:nvSpPr>
        <p:spPr>
          <a:xfrm>
            <a:off x="6858000" y="3017520"/>
            <a:ext cx="2011680" cy="54864"/>
          </a:xfrm>
          <a:prstGeom prst="rect">
            <a:avLst/>
          </a:prstGeom>
          <a:solidFill>
            <a:srgbClr val="14A3A8"/>
          </a:solidFill>
          <a:ln/>
        </p:spPr>
        <p:txBody>
          <a:bodyPr/>
          <a:lstStyle/>
          <a:p>
            <a:endParaRPr lang="en-US"/>
          </a:p>
        </p:txBody>
      </p:sp>
      <p:sp>
        <p:nvSpPr>
          <p:cNvPr id="20" name="Text 17"/>
          <p:cNvSpPr/>
          <p:nvPr/>
        </p:nvSpPr>
        <p:spPr>
          <a:xfrm>
            <a:off x="6967728" y="3154680"/>
            <a:ext cx="1792224" cy="365760"/>
          </a:xfrm>
          <a:prstGeom prst="rect">
            <a:avLst/>
          </a:prstGeom>
          <a:noFill/>
          <a:ln/>
        </p:spPr>
        <p:txBody>
          <a:bodyPr wrap="square" lIns="0" tIns="0" rIns="0" bIns="0" rtlCol="0" anchor="ctr"/>
          <a:lstStyle/>
          <a:p>
            <a:pPr marL="0" indent="0">
              <a:buNone/>
            </a:pPr>
            <a:r>
              <a:rPr lang="en-US" sz="1300" b="1" dirty="0">
                <a:solidFill>
                  <a:srgbClr val="14A3A8"/>
                </a:solidFill>
                <a:latin typeface="Georgia" pitchFamily="34" charset="0"/>
                <a:ea typeface="Georgia" pitchFamily="34" charset="-122"/>
                <a:cs typeface="Georgia" pitchFamily="34" charset="-120"/>
              </a:rPr>
              <a:t>Shared Response</a:t>
            </a:r>
            <a:endParaRPr lang="en-US" sz="1300" dirty="0"/>
          </a:p>
        </p:txBody>
      </p:sp>
      <p:sp>
        <p:nvSpPr>
          <p:cNvPr id="21" name="Text 18"/>
          <p:cNvSpPr/>
          <p:nvPr/>
        </p:nvSpPr>
        <p:spPr>
          <a:xfrm>
            <a:off x="6967728" y="3566160"/>
            <a:ext cx="1792224" cy="1143000"/>
          </a:xfrm>
          <a:prstGeom prst="rect">
            <a:avLst/>
          </a:prstGeom>
          <a:noFill/>
          <a:ln/>
        </p:spPr>
        <p:txBody>
          <a:bodyPr wrap="square" lIns="0" tIns="0" rIns="0" bIns="0" rtlCol="0" anchor="ctr"/>
          <a:lstStyle/>
          <a:p>
            <a:pPr marL="0" indent="0">
              <a:buNone/>
            </a:pPr>
            <a:r>
              <a:rPr lang="en-US" sz="1000" dirty="0">
                <a:solidFill>
                  <a:srgbClr val="B0BEC5"/>
                </a:solidFill>
                <a:latin typeface="Calibri" pitchFamily="34" charset="0"/>
                <a:ea typeface="Calibri" pitchFamily="34" charset="-122"/>
                <a:cs typeface="Calibri" pitchFamily="34" charset="-120"/>
              </a:rPr>
              <a:t>Surge staffing, lab capacity, vaccine supply, and isolation resources require mutual aid agreements.</a:t>
            </a:r>
            <a:endParaRPr lang="en-US" sz="10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sp>
        <p:nvSpPr>
          <p:cNvPr id="2" name="Shape 0"/>
          <p:cNvSpPr/>
          <p:nvPr/>
        </p:nvSpPr>
        <p:spPr>
          <a:xfrm>
            <a:off x="0" y="0"/>
            <a:ext cx="9144000" cy="822960"/>
          </a:xfrm>
          <a:prstGeom prst="rect">
            <a:avLst/>
          </a:prstGeom>
          <a:solidFill>
            <a:srgbClr val="1B2A4A"/>
          </a:solidFill>
          <a:ln/>
        </p:spPr>
        <p:txBody>
          <a:bodyPr/>
          <a:lstStyle/>
          <a:p>
            <a:endParaRPr lang="en-US"/>
          </a:p>
        </p:txBody>
      </p:sp>
      <p:sp>
        <p:nvSpPr>
          <p:cNvPr id="3" name="Text 1"/>
          <p:cNvSpPr/>
          <p:nvPr/>
        </p:nvSpPr>
        <p:spPr>
          <a:xfrm>
            <a:off x="548640" y="91440"/>
            <a:ext cx="8046720" cy="640080"/>
          </a:xfrm>
          <a:prstGeom prst="rect">
            <a:avLst/>
          </a:prstGeom>
          <a:noFill/>
          <a:ln/>
        </p:spPr>
        <p:txBody>
          <a:bodyPr wrap="square" lIns="0" tIns="0" rIns="0" bIns="0" rtlCol="0" anchor="ctr"/>
          <a:lstStyle/>
          <a:p>
            <a:pPr marL="0" indent="0">
              <a:buNone/>
            </a:pPr>
            <a:r>
              <a:rPr lang="en-US" sz="2400" b="1" dirty="0">
                <a:solidFill>
                  <a:srgbClr val="FFFFFF"/>
                </a:solidFill>
                <a:latin typeface="Georgia" pitchFamily="34" charset="0"/>
                <a:ea typeface="Georgia" pitchFamily="34" charset="-122"/>
                <a:cs typeface="Georgia" pitchFamily="34" charset="-120"/>
              </a:rPr>
              <a:t>Using R-Effective to Guide Your Response</a:t>
            </a:r>
            <a:endParaRPr lang="en-US" sz="2400" dirty="0"/>
          </a:p>
        </p:txBody>
      </p:sp>
      <p:sp>
        <p:nvSpPr>
          <p:cNvPr id="4" name="Shape 2"/>
          <p:cNvSpPr/>
          <p:nvPr/>
        </p:nvSpPr>
        <p:spPr>
          <a:xfrm>
            <a:off x="457200" y="1051560"/>
            <a:ext cx="8229600" cy="658368"/>
          </a:xfrm>
          <a:prstGeom prst="rect">
            <a:avLst/>
          </a:prstGeom>
          <a:solidFill>
            <a:srgbClr val="FFFFFF"/>
          </a:solidFill>
          <a:ln/>
          <a:effectLst>
            <a:outerShdw blurRad="50800" dist="12700" dir="8100000" algn="bl" rotWithShape="0">
              <a:srgbClr val="000000">
                <a:alpha val="10000"/>
              </a:srgbClr>
            </a:outerShdw>
          </a:effectLst>
        </p:spPr>
        <p:txBody>
          <a:bodyPr/>
          <a:lstStyle/>
          <a:p>
            <a:endParaRPr lang="en-US"/>
          </a:p>
        </p:txBody>
      </p:sp>
      <p:sp>
        <p:nvSpPr>
          <p:cNvPr id="5" name="Shape 3"/>
          <p:cNvSpPr/>
          <p:nvPr/>
        </p:nvSpPr>
        <p:spPr>
          <a:xfrm>
            <a:off x="594360" y="1152144"/>
            <a:ext cx="457200" cy="457200"/>
          </a:xfrm>
          <a:prstGeom prst="ellipse">
            <a:avLst/>
          </a:prstGeom>
          <a:solidFill>
            <a:srgbClr val="0D7377"/>
          </a:solidFill>
          <a:ln/>
        </p:spPr>
        <p:txBody>
          <a:bodyPr/>
          <a:lstStyle/>
          <a:p>
            <a:endParaRPr lang="en-US"/>
          </a:p>
        </p:txBody>
      </p:sp>
      <p:sp>
        <p:nvSpPr>
          <p:cNvPr id="6" name="Text 4"/>
          <p:cNvSpPr/>
          <p:nvPr/>
        </p:nvSpPr>
        <p:spPr>
          <a:xfrm>
            <a:off x="594360" y="1152144"/>
            <a:ext cx="457200" cy="457200"/>
          </a:xfrm>
          <a:prstGeom prst="rect">
            <a:avLst/>
          </a:prstGeom>
          <a:noFill/>
          <a:ln/>
        </p:spPr>
        <p:txBody>
          <a:bodyPr wrap="square" lIns="0" tIns="0" rIns="0" bIns="0" rtlCol="0" anchor="ctr"/>
          <a:lstStyle/>
          <a:p>
            <a:pPr marL="0" indent="0" algn="ctr">
              <a:buNone/>
            </a:pPr>
            <a:r>
              <a:rPr lang="en-US" sz="1800" b="1" dirty="0">
                <a:solidFill>
                  <a:srgbClr val="FFFFFF"/>
                </a:solidFill>
                <a:latin typeface="Georgia" pitchFamily="34" charset="0"/>
                <a:ea typeface="Georgia" pitchFamily="34" charset="-122"/>
                <a:cs typeface="Georgia" pitchFamily="34" charset="-120"/>
              </a:rPr>
              <a:t>1</a:t>
            </a:r>
            <a:endParaRPr lang="en-US" sz="1800" dirty="0"/>
          </a:p>
        </p:txBody>
      </p:sp>
      <p:sp>
        <p:nvSpPr>
          <p:cNvPr id="7" name="Text 5"/>
          <p:cNvSpPr/>
          <p:nvPr/>
        </p:nvSpPr>
        <p:spPr>
          <a:xfrm>
            <a:off x="1234440" y="1097280"/>
            <a:ext cx="2286000" cy="292608"/>
          </a:xfrm>
          <a:prstGeom prst="rect">
            <a:avLst/>
          </a:prstGeom>
          <a:noFill/>
          <a:ln/>
        </p:spPr>
        <p:txBody>
          <a:bodyPr wrap="square" lIns="0" tIns="0" rIns="0" bIns="0" rtlCol="0" anchor="ctr"/>
          <a:lstStyle/>
          <a:p>
            <a:pPr marL="0" indent="0">
              <a:buNone/>
            </a:pPr>
            <a:r>
              <a:rPr lang="en-US" sz="1400" b="1" dirty="0">
                <a:solidFill>
                  <a:srgbClr val="0D7377"/>
                </a:solidFill>
                <a:latin typeface="Georgia" pitchFamily="34" charset="0"/>
                <a:ea typeface="Georgia" pitchFamily="34" charset="-122"/>
                <a:cs typeface="Georgia" pitchFamily="34" charset="-120"/>
              </a:rPr>
              <a:t>Assess Susceptibility</a:t>
            </a:r>
            <a:endParaRPr lang="en-US" sz="1400" dirty="0"/>
          </a:p>
        </p:txBody>
      </p:sp>
      <p:sp>
        <p:nvSpPr>
          <p:cNvPr id="8" name="Text 6"/>
          <p:cNvSpPr/>
          <p:nvPr/>
        </p:nvSpPr>
        <p:spPr>
          <a:xfrm>
            <a:off x="1234440" y="1380744"/>
            <a:ext cx="7132320" cy="292608"/>
          </a:xfrm>
          <a:prstGeom prst="rect">
            <a:avLst/>
          </a:prstGeom>
          <a:noFill/>
          <a:ln/>
        </p:spPr>
        <p:txBody>
          <a:bodyPr wrap="square" lIns="0" tIns="0" rIns="0" bIns="0" rtlCol="0" anchor="ctr"/>
          <a:lstStyle/>
          <a:p>
            <a:pPr marL="0" indent="0">
              <a:buNone/>
            </a:pPr>
            <a:r>
              <a:rPr lang="en-US" sz="1100" dirty="0">
                <a:solidFill>
                  <a:srgbClr val="374151"/>
                </a:solidFill>
                <a:latin typeface="Calibri" pitchFamily="34" charset="0"/>
                <a:ea typeface="Calibri" pitchFamily="34" charset="-122"/>
                <a:cs typeface="Calibri" pitchFamily="34" charset="-120"/>
              </a:rPr>
              <a:t>Determine vaccination rates, prior immunity, and identify vulnerable sub-populations in your jurisdiction.</a:t>
            </a:r>
            <a:endParaRPr lang="en-US" sz="1100" dirty="0"/>
          </a:p>
        </p:txBody>
      </p:sp>
      <p:sp>
        <p:nvSpPr>
          <p:cNvPr id="9" name="Shape 7"/>
          <p:cNvSpPr/>
          <p:nvPr/>
        </p:nvSpPr>
        <p:spPr>
          <a:xfrm>
            <a:off x="457200" y="1828800"/>
            <a:ext cx="8229600" cy="658368"/>
          </a:xfrm>
          <a:prstGeom prst="rect">
            <a:avLst/>
          </a:prstGeom>
          <a:solidFill>
            <a:srgbClr val="FFFFFF"/>
          </a:solidFill>
          <a:ln/>
          <a:effectLst>
            <a:outerShdw blurRad="50800" dist="12700" dir="8100000" algn="bl" rotWithShape="0">
              <a:srgbClr val="000000">
                <a:alpha val="10000"/>
              </a:srgbClr>
            </a:outerShdw>
          </a:effectLst>
        </p:spPr>
        <p:txBody>
          <a:bodyPr/>
          <a:lstStyle/>
          <a:p>
            <a:endParaRPr lang="en-US"/>
          </a:p>
        </p:txBody>
      </p:sp>
      <p:sp>
        <p:nvSpPr>
          <p:cNvPr id="10" name="Shape 8"/>
          <p:cNvSpPr/>
          <p:nvPr/>
        </p:nvSpPr>
        <p:spPr>
          <a:xfrm>
            <a:off x="594360" y="1929384"/>
            <a:ext cx="457200" cy="457200"/>
          </a:xfrm>
          <a:prstGeom prst="ellipse">
            <a:avLst/>
          </a:prstGeom>
          <a:solidFill>
            <a:srgbClr val="0D7377"/>
          </a:solidFill>
          <a:ln/>
        </p:spPr>
        <p:txBody>
          <a:bodyPr/>
          <a:lstStyle/>
          <a:p>
            <a:endParaRPr lang="en-US"/>
          </a:p>
        </p:txBody>
      </p:sp>
      <p:sp>
        <p:nvSpPr>
          <p:cNvPr id="11" name="Text 9"/>
          <p:cNvSpPr/>
          <p:nvPr/>
        </p:nvSpPr>
        <p:spPr>
          <a:xfrm>
            <a:off x="594360" y="1929384"/>
            <a:ext cx="457200" cy="457200"/>
          </a:xfrm>
          <a:prstGeom prst="rect">
            <a:avLst/>
          </a:prstGeom>
          <a:noFill/>
          <a:ln/>
        </p:spPr>
        <p:txBody>
          <a:bodyPr wrap="square" lIns="0" tIns="0" rIns="0" bIns="0" rtlCol="0" anchor="ctr"/>
          <a:lstStyle/>
          <a:p>
            <a:pPr marL="0" indent="0" algn="ctr">
              <a:buNone/>
            </a:pPr>
            <a:r>
              <a:rPr lang="en-US" sz="1800" b="1" dirty="0">
                <a:solidFill>
                  <a:srgbClr val="FFFFFF"/>
                </a:solidFill>
                <a:latin typeface="Georgia" pitchFamily="34" charset="0"/>
                <a:ea typeface="Georgia" pitchFamily="34" charset="-122"/>
                <a:cs typeface="Georgia" pitchFamily="34" charset="-120"/>
              </a:rPr>
              <a:t>2</a:t>
            </a:r>
            <a:endParaRPr lang="en-US" sz="1800" dirty="0"/>
          </a:p>
        </p:txBody>
      </p:sp>
      <p:sp>
        <p:nvSpPr>
          <p:cNvPr id="12" name="Text 10"/>
          <p:cNvSpPr/>
          <p:nvPr/>
        </p:nvSpPr>
        <p:spPr>
          <a:xfrm>
            <a:off x="1234440" y="1874520"/>
            <a:ext cx="2286000" cy="292608"/>
          </a:xfrm>
          <a:prstGeom prst="rect">
            <a:avLst/>
          </a:prstGeom>
          <a:noFill/>
          <a:ln/>
        </p:spPr>
        <p:txBody>
          <a:bodyPr wrap="square" lIns="0" tIns="0" rIns="0" bIns="0" rtlCol="0" anchor="ctr"/>
          <a:lstStyle/>
          <a:p>
            <a:pPr marL="0" indent="0">
              <a:buNone/>
            </a:pPr>
            <a:r>
              <a:rPr lang="en-US" sz="1400" b="1" dirty="0">
                <a:solidFill>
                  <a:srgbClr val="0D7377"/>
                </a:solidFill>
                <a:latin typeface="Georgia" pitchFamily="34" charset="0"/>
                <a:ea typeface="Georgia" pitchFamily="34" charset="-122"/>
                <a:cs typeface="Georgia" pitchFamily="34" charset="-120"/>
              </a:rPr>
              <a:t>Estimate Contact Patterns</a:t>
            </a:r>
            <a:endParaRPr lang="en-US" sz="1400" dirty="0"/>
          </a:p>
        </p:txBody>
      </p:sp>
      <p:sp>
        <p:nvSpPr>
          <p:cNvPr id="13" name="Text 11"/>
          <p:cNvSpPr/>
          <p:nvPr/>
        </p:nvSpPr>
        <p:spPr>
          <a:xfrm>
            <a:off x="1234440" y="2157984"/>
            <a:ext cx="7452360" cy="292608"/>
          </a:xfrm>
          <a:prstGeom prst="rect">
            <a:avLst/>
          </a:prstGeom>
          <a:noFill/>
          <a:ln/>
        </p:spPr>
        <p:txBody>
          <a:bodyPr wrap="square" lIns="0" tIns="0" rIns="0" bIns="0" rtlCol="0" anchor="ctr"/>
          <a:lstStyle/>
          <a:p>
            <a:pPr marL="0" indent="0">
              <a:buNone/>
            </a:pPr>
            <a:r>
              <a:rPr lang="en-US" sz="1100" dirty="0">
                <a:solidFill>
                  <a:srgbClr val="374151"/>
                </a:solidFill>
                <a:latin typeface="Calibri" pitchFamily="34" charset="0"/>
                <a:ea typeface="Calibri" pitchFamily="34" charset="-122"/>
                <a:cs typeface="Calibri" pitchFamily="34" charset="-120"/>
              </a:rPr>
              <a:t>Map household density, school enrollment, commuting patterns, and congregate settings, demographics of at-risk population.</a:t>
            </a:r>
            <a:endParaRPr lang="en-US" sz="1100" dirty="0"/>
          </a:p>
        </p:txBody>
      </p:sp>
      <p:sp>
        <p:nvSpPr>
          <p:cNvPr id="14" name="Shape 12"/>
          <p:cNvSpPr/>
          <p:nvPr/>
        </p:nvSpPr>
        <p:spPr>
          <a:xfrm>
            <a:off x="457200" y="2606040"/>
            <a:ext cx="8229600" cy="658368"/>
          </a:xfrm>
          <a:prstGeom prst="rect">
            <a:avLst/>
          </a:prstGeom>
          <a:solidFill>
            <a:srgbClr val="FFFFFF"/>
          </a:solidFill>
          <a:ln/>
          <a:effectLst>
            <a:outerShdw blurRad="50800" dist="12700" dir="8100000" algn="bl" rotWithShape="0">
              <a:srgbClr val="000000">
                <a:alpha val="10000"/>
              </a:srgbClr>
            </a:outerShdw>
          </a:effectLst>
        </p:spPr>
        <p:txBody>
          <a:bodyPr/>
          <a:lstStyle/>
          <a:p>
            <a:endParaRPr lang="en-US"/>
          </a:p>
        </p:txBody>
      </p:sp>
      <p:sp>
        <p:nvSpPr>
          <p:cNvPr id="15" name="Shape 13"/>
          <p:cNvSpPr/>
          <p:nvPr/>
        </p:nvSpPr>
        <p:spPr>
          <a:xfrm>
            <a:off x="594360" y="2706624"/>
            <a:ext cx="457200" cy="457200"/>
          </a:xfrm>
          <a:prstGeom prst="ellipse">
            <a:avLst/>
          </a:prstGeom>
          <a:solidFill>
            <a:srgbClr val="0D7377"/>
          </a:solidFill>
          <a:ln/>
        </p:spPr>
        <p:txBody>
          <a:bodyPr/>
          <a:lstStyle/>
          <a:p>
            <a:endParaRPr lang="en-US"/>
          </a:p>
        </p:txBody>
      </p:sp>
      <p:sp>
        <p:nvSpPr>
          <p:cNvPr id="16" name="Text 14"/>
          <p:cNvSpPr/>
          <p:nvPr/>
        </p:nvSpPr>
        <p:spPr>
          <a:xfrm>
            <a:off x="594360" y="2706624"/>
            <a:ext cx="457200" cy="457200"/>
          </a:xfrm>
          <a:prstGeom prst="rect">
            <a:avLst/>
          </a:prstGeom>
          <a:noFill/>
          <a:ln/>
        </p:spPr>
        <p:txBody>
          <a:bodyPr wrap="square" lIns="0" tIns="0" rIns="0" bIns="0" rtlCol="0" anchor="ctr"/>
          <a:lstStyle/>
          <a:p>
            <a:pPr marL="0" indent="0" algn="ctr">
              <a:buNone/>
            </a:pPr>
            <a:r>
              <a:rPr lang="en-US" sz="1800" b="1" dirty="0">
                <a:solidFill>
                  <a:srgbClr val="FFFFFF"/>
                </a:solidFill>
                <a:latin typeface="Georgia" pitchFamily="34" charset="0"/>
                <a:ea typeface="Georgia" pitchFamily="34" charset="-122"/>
                <a:cs typeface="Georgia" pitchFamily="34" charset="-120"/>
              </a:rPr>
              <a:t>3</a:t>
            </a:r>
            <a:endParaRPr lang="en-US" sz="1800" dirty="0"/>
          </a:p>
        </p:txBody>
      </p:sp>
      <p:sp>
        <p:nvSpPr>
          <p:cNvPr id="17" name="Text 15"/>
          <p:cNvSpPr/>
          <p:nvPr/>
        </p:nvSpPr>
        <p:spPr>
          <a:xfrm>
            <a:off x="1234440" y="2651760"/>
            <a:ext cx="2286000" cy="292608"/>
          </a:xfrm>
          <a:prstGeom prst="rect">
            <a:avLst/>
          </a:prstGeom>
          <a:noFill/>
          <a:ln/>
        </p:spPr>
        <p:txBody>
          <a:bodyPr wrap="square" lIns="0" tIns="0" rIns="0" bIns="0" rtlCol="0" anchor="ctr"/>
          <a:lstStyle/>
          <a:p>
            <a:pPr marL="0" indent="0">
              <a:buNone/>
            </a:pPr>
            <a:r>
              <a:rPr lang="en-US" sz="1400" b="1" dirty="0">
                <a:solidFill>
                  <a:srgbClr val="0D7377"/>
                </a:solidFill>
                <a:latin typeface="Georgia" pitchFamily="34" charset="0"/>
                <a:ea typeface="Georgia" pitchFamily="34" charset="-122"/>
                <a:cs typeface="Georgia" pitchFamily="34" charset="-120"/>
              </a:rPr>
              <a:t>Calculate R-Effective</a:t>
            </a:r>
            <a:endParaRPr lang="en-US" sz="1400" dirty="0"/>
          </a:p>
        </p:txBody>
      </p:sp>
      <p:sp>
        <p:nvSpPr>
          <p:cNvPr id="18" name="Text 16"/>
          <p:cNvSpPr/>
          <p:nvPr/>
        </p:nvSpPr>
        <p:spPr>
          <a:xfrm>
            <a:off x="1234440" y="2935224"/>
            <a:ext cx="7132320" cy="292608"/>
          </a:xfrm>
          <a:prstGeom prst="rect">
            <a:avLst/>
          </a:prstGeom>
          <a:noFill/>
          <a:ln/>
        </p:spPr>
        <p:txBody>
          <a:bodyPr wrap="square" lIns="0" tIns="0" rIns="0" bIns="0" rtlCol="0" anchor="ctr"/>
          <a:lstStyle/>
          <a:p>
            <a:pPr marL="0" indent="0">
              <a:buNone/>
            </a:pPr>
            <a:r>
              <a:rPr lang="en-US" sz="1100" dirty="0">
                <a:solidFill>
                  <a:srgbClr val="374151"/>
                </a:solidFill>
                <a:latin typeface="Calibri" pitchFamily="34" charset="0"/>
                <a:ea typeface="Calibri" pitchFamily="34" charset="-122"/>
                <a:cs typeface="Calibri" pitchFamily="34" charset="-120"/>
              </a:rPr>
              <a:t>R-effective = R₀ × Susceptible. Compare to threshold of 1 to determine if outbreak will grow or decline.</a:t>
            </a:r>
            <a:endParaRPr lang="en-US" sz="1100" dirty="0"/>
          </a:p>
        </p:txBody>
      </p:sp>
      <p:sp>
        <p:nvSpPr>
          <p:cNvPr id="19" name="Shape 17"/>
          <p:cNvSpPr/>
          <p:nvPr/>
        </p:nvSpPr>
        <p:spPr>
          <a:xfrm>
            <a:off x="457200" y="3383280"/>
            <a:ext cx="8229600" cy="658368"/>
          </a:xfrm>
          <a:prstGeom prst="rect">
            <a:avLst/>
          </a:prstGeom>
          <a:solidFill>
            <a:srgbClr val="FFFFFF"/>
          </a:solidFill>
          <a:ln/>
          <a:effectLst>
            <a:outerShdw blurRad="50800" dist="12700" dir="8100000" algn="bl" rotWithShape="0">
              <a:srgbClr val="000000">
                <a:alpha val="10000"/>
              </a:srgbClr>
            </a:outerShdw>
          </a:effectLst>
        </p:spPr>
        <p:txBody>
          <a:bodyPr/>
          <a:lstStyle/>
          <a:p>
            <a:endParaRPr lang="en-US"/>
          </a:p>
        </p:txBody>
      </p:sp>
      <p:sp>
        <p:nvSpPr>
          <p:cNvPr id="20" name="Shape 18"/>
          <p:cNvSpPr/>
          <p:nvPr/>
        </p:nvSpPr>
        <p:spPr>
          <a:xfrm>
            <a:off x="594360" y="3483864"/>
            <a:ext cx="457200" cy="457200"/>
          </a:xfrm>
          <a:prstGeom prst="ellipse">
            <a:avLst/>
          </a:prstGeom>
          <a:solidFill>
            <a:srgbClr val="0D7377"/>
          </a:solidFill>
          <a:ln/>
        </p:spPr>
        <p:txBody>
          <a:bodyPr/>
          <a:lstStyle/>
          <a:p>
            <a:endParaRPr lang="en-US"/>
          </a:p>
        </p:txBody>
      </p:sp>
      <p:sp>
        <p:nvSpPr>
          <p:cNvPr id="21" name="Text 19"/>
          <p:cNvSpPr/>
          <p:nvPr/>
        </p:nvSpPr>
        <p:spPr>
          <a:xfrm>
            <a:off x="594360" y="3483864"/>
            <a:ext cx="457200" cy="457200"/>
          </a:xfrm>
          <a:prstGeom prst="rect">
            <a:avLst/>
          </a:prstGeom>
          <a:noFill/>
          <a:ln/>
        </p:spPr>
        <p:txBody>
          <a:bodyPr wrap="square" lIns="0" tIns="0" rIns="0" bIns="0" rtlCol="0" anchor="ctr"/>
          <a:lstStyle/>
          <a:p>
            <a:pPr marL="0" indent="0" algn="ctr">
              <a:buNone/>
            </a:pPr>
            <a:r>
              <a:rPr lang="en-US" sz="1800" b="1" dirty="0">
                <a:solidFill>
                  <a:srgbClr val="FFFFFF"/>
                </a:solidFill>
                <a:latin typeface="Georgia" pitchFamily="34" charset="0"/>
                <a:ea typeface="Georgia" pitchFamily="34" charset="-122"/>
                <a:cs typeface="Georgia" pitchFamily="34" charset="-120"/>
              </a:rPr>
              <a:t>4</a:t>
            </a:r>
            <a:endParaRPr lang="en-US" sz="1800" dirty="0"/>
          </a:p>
        </p:txBody>
      </p:sp>
      <p:sp>
        <p:nvSpPr>
          <p:cNvPr id="22" name="Text 20"/>
          <p:cNvSpPr/>
          <p:nvPr/>
        </p:nvSpPr>
        <p:spPr>
          <a:xfrm>
            <a:off x="1234440" y="3429000"/>
            <a:ext cx="2286000" cy="292608"/>
          </a:xfrm>
          <a:prstGeom prst="rect">
            <a:avLst/>
          </a:prstGeom>
          <a:noFill/>
          <a:ln/>
        </p:spPr>
        <p:txBody>
          <a:bodyPr wrap="square" lIns="0" tIns="0" rIns="0" bIns="0" rtlCol="0" anchor="ctr"/>
          <a:lstStyle/>
          <a:p>
            <a:pPr marL="0" indent="0">
              <a:buNone/>
            </a:pPr>
            <a:r>
              <a:rPr lang="en-US" sz="1400" b="1" dirty="0">
                <a:solidFill>
                  <a:srgbClr val="0D7377"/>
                </a:solidFill>
                <a:latin typeface="Georgia" pitchFamily="34" charset="0"/>
                <a:ea typeface="Georgia" pitchFamily="34" charset="-122"/>
                <a:cs typeface="Georgia" pitchFamily="34" charset="-120"/>
              </a:rPr>
              <a:t>Determine Response Scale</a:t>
            </a:r>
            <a:endParaRPr lang="en-US" sz="1400" dirty="0"/>
          </a:p>
        </p:txBody>
      </p:sp>
      <p:sp>
        <p:nvSpPr>
          <p:cNvPr id="23" name="Text 21"/>
          <p:cNvSpPr/>
          <p:nvPr/>
        </p:nvSpPr>
        <p:spPr>
          <a:xfrm>
            <a:off x="1234440" y="3712464"/>
            <a:ext cx="7132320" cy="292608"/>
          </a:xfrm>
          <a:prstGeom prst="rect">
            <a:avLst/>
          </a:prstGeom>
          <a:noFill/>
          <a:ln/>
        </p:spPr>
        <p:txBody>
          <a:bodyPr wrap="square" lIns="0" tIns="0" rIns="0" bIns="0" rtlCol="0" anchor="ctr"/>
          <a:lstStyle/>
          <a:p>
            <a:pPr marL="0" indent="0">
              <a:buNone/>
            </a:pPr>
            <a:r>
              <a:rPr lang="en-US" sz="1100" dirty="0">
                <a:solidFill>
                  <a:srgbClr val="374151"/>
                </a:solidFill>
                <a:latin typeface="Calibri" pitchFamily="34" charset="0"/>
                <a:ea typeface="Calibri" pitchFamily="34" charset="-122"/>
                <a:cs typeface="Calibri" pitchFamily="34" charset="-120"/>
              </a:rPr>
              <a:t>Local containment if R-eff &lt; 1. Regional coordination if cross-boundary transmission is likely.</a:t>
            </a:r>
            <a:endParaRPr lang="en-US" sz="1100" dirty="0"/>
          </a:p>
        </p:txBody>
      </p:sp>
      <p:sp>
        <p:nvSpPr>
          <p:cNvPr id="24" name="Shape 22"/>
          <p:cNvSpPr/>
          <p:nvPr/>
        </p:nvSpPr>
        <p:spPr>
          <a:xfrm>
            <a:off x="457200" y="4160520"/>
            <a:ext cx="8229600" cy="658368"/>
          </a:xfrm>
          <a:prstGeom prst="rect">
            <a:avLst/>
          </a:prstGeom>
          <a:solidFill>
            <a:srgbClr val="FFFFFF"/>
          </a:solidFill>
          <a:ln/>
          <a:effectLst>
            <a:outerShdw blurRad="50800" dist="12700" dir="8100000" algn="bl" rotWithShape="0">
              <a:srgbClr val="000000">
                <a:alpha val="10000"/>
              </a:srgbClr>
            </a:outerShdw>
          </a:effectLst>
        </p:spPr>
        <p:txBody>
          <a:bodyPr/>
          <a:lstStyle/>
          <a:p>
            <a:endParaRPr lang="en-US"/>
          </a:p>
        </p:txBody>
      </p:sp>
      <p:sp>
        <p:nvSpPr>
          <p:cNvPr id="25" name="Shape 23"/>
          <p:cNvSpPr/>
          <p:nvPr/>
        </p:nvSpPr>
        <p:spPr>
          <a:xfrm>
            <a:off x="594360" y="4261104"/>
            <a:ext cx="457200" cy="457200"/>
          </a:xfrm>
          <a:prstGeom prst="ellipse">
            <a:avLst/>
          </a:prstGeom>
          <a:solidFill>
            <a:srgbClr val="0D7377"/>
          </a:solidFill>
          <a:ln/>
        </p:spPr>
        <p:txBody>
          <a:bodyPr/>
          <a:lstStyle/>
          <a:p>
            <a:endParaRPr lang="en-US"/>
          </a:p>
        </p:txBody>
      </p:sp>
      <p:sp>
        <p:nvSpPr>
          <p:cNvPr id="26" name="Text 24"/>
          <p:cNvSpPr/>
          <p:nvPr/>
        </p:nvSpPr>
        <p:spPr>
          <a:xfrm>
            <a:off x="594360" y="4261104"/>
            <a:ext cx="457200" cy="457200"/>
          </a:xfrm>
          <a:prstGeom prst="rect">
            <a:avLst/>
          </a:prstGeom>
          <a:noFill/>
          <a:ln/>
        </p:spPr>
        <p:txBody>
          <a:bodyPr wrap="square" lIns="0" tIns="0" rIns="0" bIns="0" rtlCol="0" anchor="ctr"/>
          <a:lstStyle/>
          <a:p>
            <a:pPr marL="0" indent="0" algn="ctr">
              <a:buNone/>
            </a:pPr>
            <a:r>
              <a:rPr lang="en-US" sz="1800" b="1" dirty="0">
                <a:solidFill>
                  <a:srgbClr val="FFFFFF"/>
                </a:solidFill>
                <a:latin typeface="Georgia" pitchFamily="34" charset="0"/>
                <a:ea typeface="Georgia" pitchFamily="34" charset="-122"/>
                <a:cs typeface="Georgia" pitchFamily="34" charset="-120"/>
              </a:rPr>
              <a:t>5</a:t>
            </a:r>
            <a:endParaRPr lang="en-US" sz="1800" dirty="0"/>
          </a:p>
        </p:txBody>
      </p:sp>
      <p:sp>
        <p:nvSpPr>
          <p:cNvPr id="27" name="Text 25"/>
          <p:cNvSpPr/>
          <p:nvPr/>
        </p:nvSpPr>
        <p:spPr>
          <a:xfrm>
            <a:off x="1234440" y="4206240"/>
            <a:ext cx="2286000" cy="292608"/>
          </a:xfrm>
          <a:prstGeom prst="rect">
            <a:avLst/>
          </a:prstGeom>
          <a:noFill/>
          <a:ln/>
        </p:spPr>
        <p:txBody>
          <a:bodyPr wrap="square" lIns="0" tIns="0" rIns="0" bIns="0" rtlCol="0" anchor="ctr"/>
          <a:lstStyle/>
          <a:p>
            <a:pPr marL="0" indent="0">
              <a:buNone/>
            </a:pPr>
            <a:r>
              <a:rPr lang="en-US" sz="1400" b="1" dirty="0">
                <a:solidFill>
                  <a:srgbClr val="0D7377"/>
                </a:solidFill>
                <a:latin typeface="Georgia" pitchFamily="34" charset="0"/>
                <a:ea typeface="Georgia" pitchFamily="34" charset="-122"/>
                <a:cs typeface="Georgia" pitchFamily="34" charset="-120"/>
              </a:rPr>
              <a:t>Target Interventions</a:t>
            </a:r>
            <a:endParaRPr lang="en-US" sz="1400" dirty="0"/>
          </a:p>
        </p:txBody>
      </p:sp>
      <p:sp>
        <p:nvSpPr>
          <p:cNvPr id="28" name="Text 26"/>
          <p:cNvSpPr/>
          <p:nvPr/>
        </p:nvSpPr>
        <p:spPr>
          <a:xfrm>
            <a:off x="1234440" y="4489704"/>
            <a:ext cx="7132320" cy="292608"/>
          </a:xfrm>
          <a:prstGeom prst="rect">
            <a:avLst/>
          </a:prstGeom>
          <a:noFill/>
          <a:ln/>
        </p:spPr>
        <p:txBody>
          <a:bodyPr wrap="square" lIns="0" tIns="0" rIns="0" bIns="0" rtlCol="0" anchor="ctr"/>
          <a:lstStyle/>
          <a:p>
            <a:pPr marL="0" indent="0">
              <a:buNone/>
            </a:pPr>
            <a:r>
              <a:rPr lang="en-US" sz="1100" dirty="0">
                <a:solidFill>
                  <a:srgbClr val="374151"/>
                </a:solidFill>
                <a:latin typeface="Calibri" pitchFamily="34" charset="0"/>
                <a:ea typeface="Calibri" pitchFamily="34" charset="-122"/>
                <a:cs typeface="Calibri" pitchFamily="34" charset="-120"/>
              </a:rPr>
              <a:t>Match countermeasures to the R₀ components most relevant for the disease’s transmission mode.</a:t>
            </a:r>
            <a:endParaRPr lang="en-US" sz="11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sp>
        <p:nvSpPr>
          <p:cNvPr id="2" name="Shape 0"/>
          <p:cNvSpPr/>
          <p:nvPr/>
        </p:nvSpPr>
        <p:spPr>
          <a:xfrm>
            <a:off x="0" y="0"/>
            <a:ext cx="9144000" cy="54864"/>
          </a:xfrm>
          <a:prstGeom prst="rect">
            <a:avLst/>
          </a:prstGeom>
          <a:solidFill>
            <a:srgbClr val="0D7377"/>
          </a:solidFill>
          <a:ln/>
        </p:spPr>
        <p:txBody>
          <a:bodyPr/>
          <a:lstStyle/>
          <a:p>
            <a:endParaRPr lang="en-US"/>
          </a:p>
        </p:txBody>
      </p:sp>
      <p:sp>
        <p:nvSpPr>
          <p:cNvPr id="3" name="Text 1"/>
          <p:cNvSpPr/>
          <p:nvPr/>
        </p:nvSpPr>
        <p:spPr>
          <a:xfrm>
            <a:off x="731520" y="228600"/>
            <a:ext cx="7680960" cy="548640"/>
          </a:xfrm>
          <a:prstGeom prst="rect">
            <a:avLst/>
          </a:prstGeom>
          <a:noFill/>
          <a:ln/>
        </p:spPr>
        <p:txBody>
          <a:bodyPr wrap="square" rtlCol="0" anchor="ctr"/>
          <a:lstStyle/>
          <a:p>
            <a:pPr marL="0" indent="0" algn="ctr">
              <a:buNone/>
            </a:pPr>
            <a:r>
              <a:rPr lang="en-US" sz="3000" b="1" dirty="0">
                <a:latin typeface="Georgia" pitchFamily="34" charset="0"/>
                <a:ea typeface="Georgia" pitchFamily="34" charset="-122"/>
                <a:cs typeface="Georgia" pitchFamily="34" charset="-120"/>
              </a:rPr>
              <a:t>Key Takeaways</a:t>
            </a:r>
            <a:endParaRPr lang="en-US" sz="3000" dirty="0"/>
          </a:p>
        </p:txBody>
      </p:sp>
      <p:sp>
        <p:nvSpPr>
          <p:cNvPr id="4" name="Shape 2"/>
          <p:cNvSpPr/>
          <p:nvPr/>
        </p:nvSpPr>
        <p:spPr>
          <a:xfrm>
            <a:off x="548640" y="914400"/>
            <a:ext cx="8046720" cy="566928"/>
          </a:xfrm>
          <a:prstGeom prst="rect">
            <a:avLst/>
          </a:prstGeom>
          <a:solidFill>
            <a:srgbClr val="2C3E6B"/>
          </a:solidFill>
          <a:ln/>
        </p:spPr>
        <p:txBody>
          <a:bodyPr/>
          <a:lstStyle/>
          <a:p>
            <a:endParaRPr lang="en-US"/>
          </a:p>
        </p:txBody>
      </p:sp>
      <p:sp>
        <p:nvSpPr>
          <p:cNvPr id="5" name="Shape 3"/>
          <p:cNvSpPr/>
          <p:nvPr/>
        </p:nvSpPr>
        <p:spPr>
          <a:xfrm>
            <a:off x="731520" y="996696"/>
            <a:ext cx="402336" cy="402336"/>
          </a:xfrm>
          <a:prstGeom prst="ellipse">
            <a:avLst/>
          </a:prstGeom>
          <a:solidFill>
            <a:srgbClr val="0D7377"/>
          </a:solidFill>
          <a:ln/>
        </p:spPr>
        <p:txBody>
          <a:bodyPr/>
          <a:lstStyle/>
          <a:p>
            <a:endParaRPr lang="en-US"/>
          </a:p>
        </p:txBody>
      </p:sp>
      <p:pic>
        <p:nvPicPr>
          <p:cNvPr id="6" name="Image 0" descr="preencoded.png"/>
          <p:cNvPicPr>
            <a:picLocks noChangeAspect="1"/>
          </p:cNvPicPr>
          <p:nvPr/>
        </p:nvPicPr>
        <p:blipFill>
          <a:blip r:embed="rId3"/>
          <a:stretch>
            <a:fillRect/>
          </a:stretch>
        </p:blipFill>
        <p:spPr>
          <a:xfrm>
            <a:off x="795528" y="1060704"/>
            <a:ext cx="274320" cy="274320"/>
          </a:xfrm>
          <a:prstGeom prst="rect">
            <a:avLst/>
          </a:prstGeom>
        </p:spPr>
      </p:pic>
      <p:sp>
        <p:nvSpPr>
          <p:cNvPr id="7" name="Text 4"/>
          <p:cNvSpPr/>
          <p:nvPr/>
        </p:nvSpPr>
        <p:spPr>
          <a:xfrm>
            <a:off x="1325880" y="914400"/>
            <a:ext cx="7086600" cy="566928"/>
          </a:xfrm>
          <a:prstGeom prst="rect">
            <a:avLst/>
          </a:prstGeom>
          <a:noFill/>
          <a:ln/>
        </p:spPr>
        <p:txBody>
          <a:bodyPr wrap="square" lIns="0" tIns="0" rIns="0" bIns="0" rtlCol="0" anchor="ctr"/>
          <a:lstStyle/>
          <a:p>
            <a:pPr marL="0" indent="0">
              <a:buNone/>
            </a:pPr>
            <a:r>
              <a:rPr lang="en-US" sz="1200" dirty="0">
                <a:solidFill>
                  <a:srgbClr val="D0D8E8"/>
                </a:solidFill>
                <a:latin typeface="Calibri" pitchFamily="34" charset="0"/>
                <a:ea typeface="Calibri" pitchFamily="34" charset="-122"/>
                <a:cs typeface="Calibri" pitchFamily="34" charset="-120"/>
              </a:rPr>
              <a:t>R₀ tells you how contagious a disease CAN be. R-effective tells you how contagious it IS in your community.</a:t>
            </a:r>
            <a:endParaRPr lang="en-US" sz="1200" dirty="0"/>
          </a:p>
        </p:txBody>
      </p:sp>
      <p:sp>
        <p:nvSpPr>
          <p:cNvPr id="8" name="Shape 5"/>
          <p:cNvSpPr/>
          <p:nvPr/>
        </p:nvSpPr>
        <p:spPr>
          <a:xfrm>
            <a:off x="548640" y="1581912"/>
            <a:ext cx="8046720" cy="566928"/>
          </a:xfrm>
          <a:prstGeom prst="rect">
            <a:avLst/>
          </a:prstGeom>
          <a:solidFill>
            <a:srgbClr val="2C3E6B"/>
          </a:solidFill>
          <a:ln/>
        </p:spPr>
        <p:txBody>
          <a:bodyPr/>
          <a:lstStyle/>
          <a:p>
            <a:endParaRPr lang="en-US"/>
          </a:p>
        </p:txBody>
      </p:sp>
      <p:sp>
        <p:nvSpPr>
          <p:cNvPr id="9" name="Shape 6"/>
          <p:cNvSpPr/>
          <p:nvPr/>
        </p:nvSpPr>
        <p:spPr>
          <a:xfrm>
            <a:off x="731520" y="1664208"/>
            <a:ext cx="402336" cy="402336"/>
          </a:xfrm>
          <a:prstGeom prst="ellipse">
            <a:avLst/>
          </a:prstGeom>
          <a:solidFill>
            <a:srgbClr val="0D7377"/>
          </a:solidFill>
          <a:ln/>
        </p:spPr>
        <p:txBody>
          <a:bodyPr/>
          <a:lstStyle/>
          <a:p>
            <a:endParaRPr lang="en-US"/>
          </a:p>
        </p:txBody>
      </p:sp>
      <p:pic>
        <p:nvPicPr>
          <p:cNvPr id="10" name="Image 1" descr="preencoded.png"/>
          <p:cNvPicPr>
            <a:picLocks noChangeAspect="1"/>
          </p:cNvPicPr>
          <p:nvPr/>
        </p:nvPicPr>
        <p:blipFill>
          <a:blip r:embed="rId4"/>
          <a:stretch>
            <a:fillRect/>
          </a:stretch>
        </p:blipFill>
        <p:spPr>
          <a:xfrm>
            <a:off x="795528" y="1728216"/>
            <a:ext cx="274320" cy="274320"/>
          </a:xfrm>
          <a:prstGeom prst="rect">
            <a:avLst/>
          </a:prstGeom>
        </p:spPr>
      </p:pic>
      <p:sp>
        <p:nvSpPr>
          <p:cNvPr id="11" name="Text 7"/>
          <p:cNvSpPr/>
          <p:nvPr/>
        </p:nvSpPr>
        <p:spPr>
          <a:xfrm>
            <a:off x="1325880" y="1581912"/>
            <a:ext cx="7086600" cy="566928"/>
          </a:xfrm>
          <a:prstGeom prst="rect">
            <a:avLst/>
          </a:prstGeom>
          <a:noFill/>
          <a:ln/>
        </p:spPr>
        <p:txBody>
          <a:bodyPr wrap="square" lIns="0" tIns="0" rIns="0" bIns="0" rtlCol="0" anchor="ctr"/>
          <a:lstStyle/>
          <a:p>
            <a:pPr marL="0" indent="0">
              <a:buNone/>
            </a:pPr>
            <a:r>
              <a:rPr lang="en-US" sz="1200" dirty="0">
                <a:solidFill>
                  <a:srgbClr val="D0D8E8"/>
                </a:solidFill>
                <a:latin typeface="Calibri" pitchFamily="34" charset="0"/>
                <a:ea typeface="Calibri" pitchFamily="34" charset="-122"/>
                <a:cs typeface="Calibri" pitchFamily="34" charset="-120"/>
              </a:rPr>
              <a:t>The mode of transmission determines which R₀ component to target. Wrong countermeasure = wasted effort.</a:t>
            </a:r>
            <a:endParaRPr lang="en-US" sz="1200" dirty="0"/>
          </a:p>
        </p:txBody>
      </p:sp>
      <p:sp>
        <p:nvSpPr>
          <p:cNvPr id="12" name="Shape 8"/>
          <p:cNvSpPr/>
          <p:nvPr/>
        </p:nvSpPr>
        <p:spPr>
          <a:xfrm>
            <a:off x="548640" y="2249424"/>
            <a:ext cx="8046720" cy="566928"/>
          </a:xfrm>
          <a:prstGeom prst="rect">
            <a:avLst/>
          </a:prstGeom>
          <a:solidFill>
            <a:srgbClr val="2C3E6B"/>
          </a:solidFill>
          <a:ln/>
        </p:spPr>
        <p:txBody>
          <a:bodyPr/>
          <a:lstStyle/>
          <a:p>
            <a:endParaRPr lang="en-US"/>
          </a:p>
        </p:txBody>
      </p:sp>
      <p:sp>
        <p:nvSpPr>
          <p:cNvPr id="13" name="Shape 9"/>
          <p:cNvSpPr/>
          <p:nvPr/>
        </p:nvSpPr>
        <p:spPr>
          <a:xfrm>
            <a:off x="731520" y="2331720"/>
            <a:ext cx="402336" cy="402336"/>
          </a:xfrm>
          <a:prstGeom prst="ellipse">
            <a:avLst/>
          </a:prstGeom>
          <a:solidFill>
            <a:srgbClr val="0D7377"/>
          </a:solidFill>
          <a:ln/>
        </p:spPr>
        <p:txBody>
          <a:bodyPr/>
          <a:lstStyle/>
          <a:p>
            <a:endParaRPr lang="en-US"/>
          </a:p>
        </p:txBody>
      </p:sp>
      <p:pic>
        <p:nvPicPr>
          <p:cNvPr id="14" name="Image 2" descr="preencoded.png"/>
          <p:cNvPicPr>
            <a:picLocks noChangeAspect="1"/>
          </p:cNvPicPr>
          <p:nvPr/>
        </p:nvPicPr>
        <p:blipFill>
          <a:blip r:embed="rId5"/>
          <a:stretch>
            <a:fillRect/>
          </a:stretch>
        </p:blipFill>
        <p:spPr>
          <a:xfrm>
            <a:off x="795528" y="2395728"/>
            <a:ext cx="274320" cy="274320"/>
          </a:xfrm>
          <a:prstGeom prst="rect">
            <a:avLst/>
          </a:prstGeom>
        </p:spPr>
      </p:pic>
      <p:sp>
        <p:nvSpPr>
          <p:cNvPr id="15" name="Text 10"/>
          <p:cNvSpPr/>
          <p:nvPr/>
        </p:nvSpPr>
        <p:spPr>
          <a:xfrm>
            <a:off x="1325880" y="2249424"/>
            <a:ext cx="7086600" cy="566928"/>
          </a:xfrm>
          <a:prstGeom prst="rect">
            <a:avLst/>
          </a:prstGeom>
          <a:noFill/>
          <a:ln/>
        </p:spPr>
        <p:txBody>
          <a:bodyPr wrap="square" lIns="0" tIns="0" rIns="0" bIns="0" rtlCol="0" anchor="ctr"/>
          <a:lstStyle/>
          <a:p>
            <a:pPr marL="0" indent="0">
              <a:buNone/>
            </a:pPr>
            <a:r>
              <a:rPr lang="en-US" sz="1200" dirty="0">
                <a:solidFill>
                  <a:srgbClr val="D0D8E8"/>
                </a:solidFill>
                <a:latin typeface="Calibri" pitchFamily="34" charset="0"/>
                <a:ea typeface="Calibri" pitchFamily="34" charset="-122"/>
                <a:cs typeface="Calibri" pitchFamily="34" charset="-120"/>
              </a:rPr>
              <a:t>R₀ and severity are both critical: Ebola’s low R₀ but extreme lethality demands just as urgent a response as measles’ high R₀.</a:t>
            </a:r>
            <a:endParaRPr lang="en-US" sz="1200" dirty="0"/>
          </a:p>
        </p:txBody>
      </p:sp>
      <p:sp>
        <p:nvSpPr>
          <p:cNvPr id="16" name="Shape 11"/>
          <p:cNvSpPr/>
          <p:nvPr/>
        </p:nvSpPr>
        <p:spPr>
          <a:xfrm>
            <a:off x="548640" y="2916936"/>
            <a:ext cx="8046720" cy="566928"/>
          </a:xfrm>
          <a:prstGeom prst="rect">
            <a:avLst/>
          </a:prstGeom>
          <a:solidFill>
            <a:srgbClr val="2C3E6B"/>
          </a:solidFill>
          <a:ln/>
        </p:spPr>
        <p:txBody>
          <a:bodyPr/>
          <a:lstStyle/>
          <a:p>
            <a:endParaRPr lang="en-US"/>
          </a:p>
        </p:txBody>
      </p:sp>
      <p:sp>
        <p:nvSpPr>
          <p:cNvPr id="17" name="Shape 12"/>
          <p:cNvSpPr/>
          <p:nvPr/>
        </p:nvSpPr>
        <p:spPr>
          <a:xfrm>
            <a:off x="731520" y="2999232"/>
            <a:ext cx="402336" cy="402336"/>
          </a:xfrm>
          <a:prstGeom prst="ellipse">
            <a:avLst/>
          </a:prstGeom>
          <a:solidFill>
            <a:srgbClr val="0D7377"/>
          </a:solidFill>
          <a:ln/>
        </p:spPr>
        <p:txBody>
          <a:bodyPr/>
          <a:lstStyle/>
          <a:p>
            <a:endParaRPr lang="en-US"/>
          </a:p>
        </p:txBody>
      </p:sp>
      <p:pic>
        <p:nvPicPr>
          <p:cNvPr id="18" name="Image 3" descr="preencoded.png"/>
          <p:cNvPicPr>
            <a:picLocks noChangeAspect="1"/>
          </p:cNvPicPr>
          <p:nvPr/>
        </p:nvPicPr>
        <p:blipFill>
          <a:blip r:embed="rId6"/>
          <a:stretch>
            <a:fillRect/>
          </a:stretch>
        </p:blipFill>
        <p:spPr>
          <a:xfrm>
            <a:off x="795528" y="3063240"/>
            <a:ext cx="274320" cy="274320"/>
          </a:xfrm>
          <a:prstGeom prst="rect">
            <a:avLst/>
          </a:prstGeom>
        </p:spPr>
      </p:pic>
      <p:sp>
        <p:nvSpPr>
          <p:cNvPr id="19" name="Text 13"/>
          <p:cNvSpPr/>
          <p:nvPr/>
        </p:nvSpPr>
        <p:spPr>
          <a:xfrm>
            <a:off x="1325880" y="2916936"/>
            <a:ext cx="7086600" cy="566928"/>
          </a:xfrm>
          <a:prstGeom prst="rect">
            <a:avLst/>
          </a:prstGeom>
          <a:noFill/>
          <a:ln/>
        </p:spPr>
        <p:txBody>
          <a:bodyPr wrap="square" lIns="0" tIns="0" rIns="0" bIns="0" rtlCol="0" anchor="ctr"/>
          <a:lstStyle/>
          <a:p>
            <a:pPr marL="0" indent="0">
              <a:buNone/>
            </a:pPr>
            <a:r>
              <a:rPr lang="en-US" sz="1200" dirty="0">
                <a:solidFill>
                  <a:srgbClr val="D0D8E8"/>
                </a:solidFill>
                <a:latin typeface="Calibri" pitchFamily="34" charset="0"/>
                <a:ea typeface="Calibri" pitchFamily="34" charset="-122"/>
                <a:cs typeface="Calibri" pitchFamily="34" charset="-120"/>
              </a:rPr>
              <a:t>Your local demographics — vaccination rates, household density, commuting patterns — determine YOUR R-effective.</a:t>
            </a:r>
            <a:endParaRPr lang="en-US" sz="1200" dirty="0"/>
          </a:p>
        </p:txBody>
      </p:sp>
      <p:sp>
        <p:nvSpPr>
          <p:cNvPr id="20" name="Shape 14"/>
          <p:cNvSpPr/>
          <p:nvPr/>
        </p:nvSpPr>
        <p:spPr>
          <a:xfrm>
            <a:off x="548640" y="3584448"/>
            <a:ext cx="8046720" cy="566928"/>
          </a:xfrm>
          <a:prstGeom prst="rect">
            <a:avLst/>
          </a:prstGeom>
          <a:solidFill>
            <a:srgbClr val="2C3E6B"/>
          </a:solidFill>
          <a:ln/>
        </p:spPr>
        <p:txBody>
          <a:bodyPr/>
          <a:lstStyle/>
          <a:p>
            <a:endParaRPr lang="en-US"/>
          </a:p>
        </p:txBody>
      </p:sp>
      <p:sp>
        <p:nvSpPr>
          <p:cNvPr id="21" name="Shape 15"/>
          <p:cNvSpPr/>
          <p:nvPr/>
        </p:nvSpPr>
        <p:spPr>
          <a:xfrm>
            <a:off x="731520" y="3666744"/>
            <a:ext cx="402336" cy="402336"/>
          </a:xfrm>
          <a:prstGeom prst="ellipse">
            <a:avLst/>
          </a:prstGeom>
          <a:solidFill>
            <a:srgbClr val="0D7377"/>
          </a:solidFill>
          <a:ln/>
        </p:spPr>
        <p:txBody>
          <a:bodyPr/>
          <a:lstStyle/>
          <a:p>
            <a:endParaRPr lang="en-US"/>
          </a:p>
        </p:txBody>
      </p:sp>
      <p:pic>
        <p:nvPicPr>
          <p:cNvPr id="22" name="Image 4" descr="preencoded.png"/>
          <p:cNvPicPr>
            <a:picLocks noChangeAspect="1"/>
          </p:cNvPicPr>
          <p:nvPr/>
        </p:nvPicPr>
        <p:blipFill>
          <a:blip r:embed="rId7"/>
          <a:stretch>
            <a:fillRect/>
          </a:stretch>
        </p:blipFill>
        <p:spPr>
          <a:xfrm>
            <a:off x="795528" y="3730752"/>
            <a:ext cx="274320" cy="274320"/>
          </a:xfrm>
          <a:prstGeom prst="rect">
            <a:avLst/>
          </a:prstGeom>
        </p:spPr>
      </p:pic>
      <p:sp>
        <p:nvSpPr>
          <p:cNvPr id="23" name="Text 16"/>
          <p:cNvSpPr/>
          <p:nvPr/>
        </p:nvSpPr>
        <p:spPr>
          <a:xfrm>
            <a:off x="1325880" y="3584448"/>
            <a:ext cx="7086600" cy="566928"/>
          </a:xfrm>
          <a:prstGeom prst="rect">
            <a:avLst/>
          </a:prstGeom>
          <a:noFill/>
          <a:ln/>
        </p:spPr>
        <p:txBody>
          <a:bodyPr wrap="square" lIns="0" tIns="0" rIns="0" bIns="0" rtlCol="0" anchor="ctr"/>
          <a:lstStyle/>
          <a:p>
            <a:pPr marL="0" indent="0">
              <a:buNone/>
            </a:pPr>
            <a:r>
              <a:rPr lang="en-US" sz="1200" dirty="0">
                <a:solidFill>
                  <a:srgbClr val="D0D8E8"/>
                </a:solidFill>
                <a:latin typeface="Calibri" pitchFamily="34" charset="0"/>
                <a:ea typeface="Calibri" pitchFamily="34" charset="-122"/>
                <a:cs typeface="Calibri" pitchFamily="34" charset="-120"/>
              </a:rPr>
              <a:t>Cross-jurisdiction coordination is not optional. Mobile populations ensure that most outbreaks will cross boundaries.</a:t>
            </a:r>
            <a:endParaRPr lang="en-US" sz="1200" dirty="0"/>
          </a:p>
        </p:txBody>
      </p:sp>
      <p:sp>
        <p:nvSpPr>
          <p:cNvPr id="24" name="Shape 17"/>
          <p:cNvSpPr/>
          <p:nvPr/>
        </p:nvSpPr>
        <p:spPr>
          <a:xfrm>
            <a:off x="548640" y="4251960"/>
            <a:ext cx="8046720" cy="566928"/>
          </a:xfrm>
          <a:prstGeom prst="rect">
            <a:avLst/>
          </a:prstGeom>
          <a:solidFill>
            <a:srgbClr val="2C3E6B"/>
          </a:solidFill>
          <a:ln/>
        </p:spPr>
        <p:txBody>
          <a:bodyPr/>
          <a:lstStyle/>
          <a:p>
            <a:endParaRPr lang="en-US"/>
          </a:p>
        </p:txBody>
      </p:sp>
      <p:sp>
        <p:nvSpPr>
          <p:cNvPr id="25" name="Shape 18"/>
          <p:cNvSpPr/>
          <p:nvPr/>
        </p:nvSpPr>
        <p:spPr>
          <a:xfrm>
            <a:off x="731520" y="4334256"/>
            <a:ext cx="402336" cy="402336"/>
          </a:xfrm>
          <a:prstGeom prst="ellipse">
            <a:avLst/>
          </a:prstGeom>
          <a:solidFill>
            <a:srgbClr val="0D7377"/>
          </a:solidFill>
          <a:ln/>
        </p:spPr>
        <p:txBody>
          <a:bodyPr/>
          <a:lstStyle/>
          <a:p>
            <a:endParaRPr lang="en-US"/>
          </a:p>
        </p:txBody>
      </p:sp>
      <p:pic>
        <p:nvPicPr>
          <p:cNvPr id="26" name="Image 5" descr="preencoded.png"/>
          <p:cNvPicPr>
            <a:picLocks noChangeAspect="1"/>
          </p:cNvPicPr>
          <p:nvPr/>
        </p:nvPicPr>
        <p:blipFill>
          <a:blip r:embed="rId8"/>
          <a:stretch>
            <a:fillRect/>
          </a:stretch>
        </p:blipFill>
        <p:spPr>
          <a:xfrm>
            <a:off x="795528" y="4398264"/>
            <a:ext cx="274320" cy="274320"/>
          </a:xfrm>
          <a:prstGeom prst="rect">
            <a:avLst/>
          </a:prstGeom>
        </p:spPr>
      </p:pic>
      <p:sp>
        <p:nvSpPr>
          <p:cNvPr id="27" name="Text 19"/>
          <p:cNvSpPr/>
          <p:nvPr/>
        </p:nvSpPr>
        <p:spPr>
          <a:xfrm>
            <a:off x="1325880" y="4251960"/>
            <a:ext cx="7086600" cy="566928"/>
          </a:xfrm>
          <a:prstGeom prst="rect">
            <a:avLst/>
          </a:prstGeom>
          <a:noFill/>
          <a:ln/>
        </p:spPr>
        <p:txBody>
          <a:bodyPr wrap="square" lIns="0" tIns="0" rIns="0" bIns="0" rtlCol="0" anchor="ctr"/>
          <a:lstStyle/>
          <a:p>
            <a:pPr marL="0" indent="0">
              <a:buNone/>
            </a:pPr>
            <a:r>
              <a:rPr lang="en-US" sz="1200" dirty="0">
                <a:solidFill>
                  <a:srgbClr val="D0D8E8"/>
                </a:solidFill>
                <a:latin typeface="Calibri" pitchFamily="34" charset="0"/>
                <a:ea typeface="Calibri" pitchFamily="34" charset="-122"/>
                <a:cs typeface="Calibri" pitchFamily="34" charset="-120"/>
              </a:rPr>
              <a:t>Data-driven response: use R-effective to decide scale, timing, and type of intervention.</a:t>
            </a:r>
            <a:endParaRPr lang="en-US" sz="12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sp>
        <p:nvSpPr>
          <p:cNvPr id="2" name="Shape 0"/>
          <p:cNvSpPr/>
          <p:nvPr/>
        </p:nvSpPr>
        <p:spPr>
          <a:xfrm>
            <a:off x="0" y="0"/>
            <a:ext cx="9144000" cy="54864"/>
          </a:xfrm>
          <a:prstGeom prst="rect">
            <a:avLst/>
          </a:prstGeom>
          <a:solidFill>
            <a:srgbClr val="0D7377"/>
          </a:solidFill>
          <a:ln/>
        </p:spPr>
        <p:txBody>
          <a:bodyPr/>
          <a:lstStyle/>
          <a:p>
            <a:endParaRPr lang="en-US"/>
          </a:p>
        </p:txBody>
      </p:sp>
      <p:sp>
        <p:nvSpPr>
          <p:cNvPr id="3" name="Shape 1"/>
          <p:cNvSpPr/>
          <p:nvPr/>
        </p:nvSpPr>
        <p:spPr>
          <a:xfrm>
            <a:off x="0" y="5088636"/>
            <a:ext cx="9144000" cy="54864"/>
          </a:xfrm>
          <a:prstGeom prst="rect">
            <a:avLst/>
          </a:prstGeom>
          <a:solidFill>
            <a:srgbClr val="0D7377"/>
          </a:solidFill>
          <a:ln/>
        </p:spPr>
        <p:txBody>
          <a:bodyPr/>
          <a:lstStyle/>
          <a:p>
            <a:endParaRPr lang="en-US"/>
          </a:p>
        </p:txBody>
      </p:sp>
      <p:pic>
        <p:nvPicPr>
          <p:cNvPr id="4" name="Image 0" descr="preencoded.png"/>
          <p:cNvPicPr>
            <a:picLocks noChangeAspect="1"/>
          </p:cNvPicPr>
          <p:nvPr/>
        </p:nvPicPr>
        <p:blipFill>
          <a:blip r:embed="rId3"/>
          <a:stretch>
            <a:fillRect/>
          </a:stretch>
        </p:blipFill>
        <p:spPr>
          <a:xfrm>
            <a:off x="4114800" y="365760"/>
            <a:ext cx="914400" cy="914400"/>
          </a:xfrm>
          <a:prstGeom prst="rect">
            <a:avLst/>
          </a:prstGeom>
          <a:solidFill>
            <a:srgbClr val="1B2A4A"/>
          </a:solidFill>
        </p:spPr>
      </p:pic>
      <p:sp>
        <p:nvSpPr>
          <p:cNvPr id="5" name="Text 2"/>
          <p:cNvSpPr/>
          <p:nvPr/>
        </p:nvSpPr>
        <p:spPr>
          <a:xfrm>
            <a:off x="731520" y="1371600"/>
            <a:ext cx="7680960" cy="914400"/>
          </a:xfrm>
          <a:prstGeom prst="rect">
            <a:avLst/>
          </a:prstGeom>
          <a:noFill/>
          <a:ln/>
        </p:spPr>
        <p:txBody>
          <a:bodyPr wrap="square" rtlCol="0" anchor="ctr"/>
          <a:lstStyle/>
          <a:p>
            <a:pPr marL="0" indent="0" algn="ctr">
              <a:lnSpc>
                <a:spcPct val="120000"/>
              </a:lnSpc>
              <a:buNone/>
            </a:pPr>
            <a:r>
              <a:rPr lang="en-US" sz="2800" b="1" dirty="0">
                <a:latin typeface="Georgia" pitchFamily="34" charset="0"/>
                <a:ea typeface="Georgia" pitchFamily="34" charset="-122"/>
                <a:cs typeface="Georgia" pitchFamily="34" charset="-120"/>
              </a:rPr>
              <a:t>Applying These Principles:</a:t>
            </a:r>
            <a:endParaRPr lang="en-US" sz="2800" dirty="0"/>
          </a:p>
          <a:p>
            <a:pPr marL="0" indent="0" algn="ctr">
              <a:lnSpc>
                <a:spcPct val="120000"/>
              </a:lnSpc>
              <a:buNone/>
            </a:pPr>
            <a:r>
              <a:rPr lang="en-US" sz="2800" b="1" dirty="0">
                <a:latin typeface="Georgia" pitchFamily="34" charset="0"/>
                <a:ea typeface="Georgia" pitchFamily="34" charset="-122"/>
                <a:cs typeface="Georgia" pitchFamily="34" charset="-120"/>
              </a:rPr>
              <a:t>Measles Preparedness</a:t>
            </a:r>
            <a:endParaRPr lang="en-US" sz="2800" dirty="0"/>
          </a:p>
        </p:txBody>
      </p:sp>
      <p:sp>
        <p:nvSpPr>
          <p:cNvPr id="6" name="Text 3"/>
          <p:cNvSpPr/>
          <p:nvPr/>
        </p:nvSpPr>
        <p:spPr>
          <a:xfrm>
            <a:off x="1097280" y="2377440"/>
            <a:ext cx="6949440" cy="640080"/>
          </a:xfrm>
          <a:prstGeom prst="rect">
            <a:avLst/>
          </a:prstGeom>
          <a:noFill/>
          <a:ln/>
        </p:spPr>
        <p:txBody>
          <a:bodyPr wrap="square" rtlCol="0" anchor="ctr"/>
          <a:lstStyle/>
          <a:p>
            <a:pPr marL="0" indent="0" algn="ctr">
              <a:buNone/>
            </a:pPr>
            <a:r>
              <a:rPr lang="en-US" sz="1400" dirty="0">
                <a:latin typeface="Calibri" pitchFamily="34" charset="0"/>
                <a:ea typeface="Calibri" pitchFamily="34" charset="-122"/>
                <a:cs typeface="Calibri" pitchFamily="34" charset="-120"/>
              </a:rPr>
              <a:t>With R₀ of 12–18, measles demands the highest level of preparedness, the broadest cross-jurisdiction coordination, and near-universal vaccination coverage.</a:t>
            </a:r>
            <a:endParaRPr lang="en-US" sz="1400" dirty="0"/>
          </a:p>
        </p:txBody>
      </p:sp>
      <p:pic>
        <p:nvPicPr>
          <p:cNvPr id="7" name="Image 1" descr="preencoded.png"/>
          <p:cNvPicPr>
            <a:picLocks noChangeAspect="1"/>
          </p:cNvPicPr>
          <p:nvPr/>
        </p:nvPicPr>
        <p:blipFill>
          <a:blip r:embed="rId4"/>
          <a:stretch>
            <a:fillRect/>
          </a:stretch>
        </p:blipFill>
        <p:spPr>
          <a:xfrm>
            <a:off x="1097280" y="3291840"/>
            <a:ext cx="274320" cy="274320"/>
          </a:xfrm>
          <a:prstGeom prst="rect">
            <a:avLst/>
          </a:prstGeom>
        </p:spPr>
      </p:pic>
      <p:sp>
        <p:nvSpPr>
          <p:cNvPr id="8" name="Text 4"/>
          <p:cNvSpPr/>
          <p:nvPr/>
        </p:nvSpPr>
        <p:spPr>
          <a:xfrm>
            <a:off x="1554480" y="3246120"/>
            <a:ext cx="6583680" cy="365760"/>
          </a:xfrm>
          <a:prstGeom prst="rect">
            <a:avLst/>
          </a:prstGeom>
          <a:noFill/>
          <a:ln/>
        </p:spPr>
        <p:txBody>
          <a:bodyPr wrap="square" lIns="0" tIns="0" rIns="0" bIns="0" rtlCol="0" anchor="ctr"/>
          <a:lstStyle/>
          <a:p>
            <a:pPr marL="0" indent="0">
              <a:buNone/>
            </a:pPr>
            <a:r>
              <a:rPr lang="en-US" sz="1200" dirty="0">
                <a:latin typeface="Calibri" pitchFamily="34" charset="0"/>
                <a:ea typeface="Calibri" pitchFamily="34" charset="-122"/>
                <a:cs typeface="Calibri" pitchFamily="34" charset="-120"/>
              </a:rPr>
              <a:t>Current Virginia situation: 8 cases in 2026, multiple exposure settings</a:t>
            </a:r>
            <a:endParaRPr lang="en-US" sz="1200" dirty="0"/>
          </a:p>
        </p:txBody>
      </p:sp>
      <p:pic>
        <p:nvPicPr>
          <p:cNvPr id="9" name="Image 2" descr="preencoded.png"/>
          <p:cNvPicPr>
            <a:picLocks noChangeAspect="1"/>
          </p:cNvPicPr>
          <p:nvPr/>
        </p:nvPicPr>
        <p:blipFill>
          <a:blip r:embed="rId4"/>
          <a:stretch>
            <a:fillRect/>
          </a:stretch>
        </p:blipFill>
        <p:spPr>
          <a:xfrm>
            <a:off x="1097280" y="3730752"/>
            <a:ext cx="274320" cy="274320"/>
          </a:xfrm>
          <a:prstGeom prst="rect">
            <a:avLst/>
          </a:prstGeom>
        </p:spPr>
      </p:pic>
      <p:sp>
        <p:nvSpPr>
          <p:cNvPr id="10" name="Text 5"/>
          <p:cNvSpPr/>
          <p:nvPr/>
        </p:nvSpPr>
        <p:spPr>
          <a:xfrm>
            <a:off x="1554480" y="3685032"/>
            <a:ext cx="6583680" cy="365760"/>
          </a:xfrm>
          <a:prstGeom prst="rect">
            <a:avLst/>
          </a:prstGeom>
          <a:noFill/>
          <a:ln/>
        </p:spPr>
        <p:txBody>
          <a:bodyPr wrap="square" lIns="0" tIns="0" rIns="0" bIns="0" rtlCol="0" anchor="ctr"/>
          <a:lstStyle/>
          <a:p>
            <a:pPr marL="0" indent="0">
              <a:buNone/>
            </a:pPr>
            <a:r>
              <a:rPr lang="en-US" sz="1200" dirty="0">
                <a:latin typeface="Calibri" pitchFamily="34" charset="0"/>
                <a:ea typeface="Calibri" pitchFamily="34" charset="-122"/>
                <a:cs typeface="Calibri" pitchFamily="34" charset="-120"/>
              </a:rPr>
              <a:t>Cases linked to international travel AND domestic outbreaks — multi-jurisdictional by nature</a:t>
            </a:r>
            <a:endParaRPr lang="en-US" sz="1200" dirty="0"/>
          </a:p>
        </p:txBody>
      </p:sp>
      <p:pic>
        <p:nvPicPr>
          <p:cNvPr id="11" name="Image 3" descr="preencoded.png"/>
          <p:cNvPicPr>
            <a:picLocks noChangeAspect="1"/>
          </p:cNvPicPr>
          <p:nvPr/>
        </p:nvPicPr>
        <p:blipFill>
          <a:blip r:embed="rId4"/>
          <a:stretch>
            <a:fillRect/>
          </a:stretch>
        </p:blipFill>
        <p:spPr>
          <a:xfrm>
            <a:off x="1097280" y="4169664"/>
            <a:ext cx="274320" cy="274320"/>
          </a:xfrm>
          <a:prstGeom prst="rect">
            <a:avLst/>
          </a:prstGeom>
        </p:spPr>
      </p:pic>
      <p:sp>
        <p:nvSpPr>
          <p:cNvPr id="12" name="Text 6"/>
          <p:cNvSpPr/>
          <p:nvPr/>
        </p:nvSpPr>
        <p:spPr>
          <a:xfrm>
            <a:off x="1554480" y="4123944"/>
            <a:ext cx="6583680" cy="365760"/>
          </a:xfrm>
          <a:prstGeom prst="rect">
            <a:avLst/>
          </a:prstGeom>
          <a:noFill/>
          <a:ln/>
        </p:spPr>
        <p:txBody>
          <a:bodyPr wrap="square" lIns="0" tIns="0" rIns="0" bIns="0" rtlCol="0" anchor="ctr"/>
          <a:lstStyle/>
          <a:p>
            <a:pPr marL="0" indent="0">
              <a:buNone/>
            </a:pPr>
            <a:r>
              <a:rPr lang="en-US" sz="1200" dirty="0">
                <a:latin typeface="Calibri" pitchFamily="34" charset="0"/>
                <a:ea typeface="Calibri" pitchFamily="34" charset="-122"/>
                <a:cs typeface="Calibri" pitchFamily="34" charset="-120"/>
              </a:rPr>
              <a:t>Reinforce the central role of vaccination</a:t>
            </a:r>
            <a:endParaRPr lang="en-US" sz="1200" dirty="0"/>
          </a:p>
        </p:txBody>
      </p:sp>
      <p:pic>
        <p:nvPicPr>
          <p:cNvPr id="13" name="Image 4" descr="preencoded.png"/>
          <p:cNvPicPr>
            <a:picLocks noChangeAspect="1"/>
          </p:cNvPicPr>
          <p:nvPr/>
        </p:nvPicPr>
        <p:blipFill>
          <a:blip r:embed="rId5"/>
          <a:stretch>
            <a:fillRect/>
          </a:stretch>
        </p:blipFill>
        <p:spPr>
          <a:xfrm>
            <a:off x="1097280" y="4608576"/>
            <a:ext cx="274320" cy="274320"/>
          </a:xfrm>
          <a:prstGeom prst="rect">
            <a:avLst/>
          </a:prstGeom>
        </p:spPr>
      </p:pic>
      <p:sp>
        <p:nvSpPr>
          <p:cNvPr id="14" name="Text 7"/>
          <p:cNvSpPr/>
          <p:nvPr/>
        </p:nvSpPr>
        <p:spPr>
          <a:xfrm>
            <a:off x="1554480" y="4562856"/>
            <a:ext cx="6583680" cy="365760"/>
          </a:xfrm>
          <a:prstGeom prst="rect">
            <a:avLst/>
          </a:prstGeom>
          <a:noFill/>
          <a:ln/>
        </p:spPr>
        <p:txBody>
          <a:bodyPr wrap="square" lIns="0" tIns="0" rIns="0" bIns="0" rtlCol="0" anchor="ctr"/>
          <a:lstStyle/>
          <a:p>
            <a:pPr marL="0" indent="0">
              <a:buNone/>
            </a:pPr>
            <a:r>
              <a:rPr lang="en-US" sz="1400" b="1" dirty="0">
                <a:solidFill>
                  <a:srgbClr val="14A3A8"/>
                </a:solidFill>
                <a:latin typeface="Calibri" pitchFamily="34" charset="0"/>
                <a:ea typeface="Calibri" pitchFamily="34" charset="-122"/>
                <a:cs typeface="Calibri" pitchFamily="34" charset="-120"/>
              </a:rPr>
              <a:t>Up Next: Measles Presentation — Fairfax County Health Department</a:t>
            </a:r>
            <a:endParaRPr lang="en-US" sz="14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457200" y="365760"/>
            <a:ext cx="8229600" cy="45720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1545C"/>
                </a:solidFill>
                <a:effectLst/>
                <a:uLnTx/>
                <a:uFillTx/>
                <a:latin typeface="Calibri" panose="020F0502020204030204"/>
                <a:ea typeface="+mn-ea"/>
                <a:cs typeface="+mn-cs"/>
              </a:rPr>
              <a:t>Appendix: Why Demographics Matter</a:t>
            </a:r>
            <a:endPar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 1"/>
          <p:cNvSpPr/>
          <p:nvPr/>
        </p:nvSpPr>
        <p:spPr>
          <a:xfrm>
            <a:off x="457200" y="868680"/>
            <a:ext cx="8229600" cy="274320"/>
          </a:xfrm>
          <a:prstGeom prst="rect">
            <a:avLst/>
          </a:prstGeom>
          <a:noFill/>
          <a:ln/>
        </p:spPr>
        <p:txBody>
          <a:bodyPr wrap="square"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1" u="none" strike="noStrike" kern="1200" cap="none" spc="0" normalizeH="0" baseline="0" noProof="0" dirty="0">
                <a:ln>
                  <a:noFill/>
                </a:ln>
                <a:solidFill>
                  <a:srgbClr val="64748B"/>
                </a:solidFill>
                <a:effectLst/>
                <a:uLnTx/>
                <a:uFillTx/>
                <a:latin typeface="Calibri" panose="020F0502020204030204"/>
                <a:ea typeface="+mn-ea"/>
                <a:cs typeface="+mn-cs"/>
              </a:rPr>
              <a:t>Demographics determine both susceptibility AND connectivity</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Shape 2"/>
          <p:cNvSpPr/>
          <p:nvPr/>
        </p:nvSpPr>
        <p:spPr>
          <a:xfrm>
            <a:off x="640080" y="1463040"/>
            <a:ext cx="3657600" cy="1554480"/>
          </a:xfrm>
          <a:prstGeom prst="rect">
            <a:avLst/>
          </a:prstGeom>
          <a:solidFill>
            <a:srgbClr val="FFFFFF"/>
          </a:solidFill>
          <a:ln w="25400">
            <a:solidFill>
              <a:srgbClr val="00A896"/>
            </a:solidFill>
            <a:prstDash val="solid"/>
          </a:ln>
          <a:effectLst>
            <a:outerShdw blurRad="101600" dist="38100" dir="8100000" algn="bl" rotWithShape="0">
              <a:srgbClr val="000000">
                <a:alpha val="1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Shape 3"/>
          <p:cNvSpPr/>
          <p:nvPr/>
        </p:nvSpPr>
        <p:spPr>
          <a:xfrm>
            <a:off x="640080" y="1463040"/>
            <a:ext cx="73152" cy="1554480"/>
          </a:xfrm>
          <a:prstGeom prst="rect">
            <a:avLst/>
          </a:prstGeom>
          <a:solidFill>
            <a:srgbClr val="02C39A"/>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Text 4"/>
          <p:cNvSpPr/>
          <p:nvPr/>
        </p:nvSpPr>
        <p:spPr>
          <a:xfrm>
            <a:off x="822960" y="1554480"/>
            <a:ext cx="3291840" cy="365760"/>
          </a:xfrm>
          <a:prstGeom prst="rect">
            <a:avLst/>
          </a:prstGeom>
          <a:noFill/>
          <a:ln/>
        </p:spPr>
        <p:txBody>
          <a:bodyPr wrap="square"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28090"/>
                </a:solidFill>
                <a:effectLst/>
                <a:uLnTx/>
                <a:uFillTx/>
                <a:latin typeface="Calibri" panose="020F0502020204030204"/>
                <a:ea typeface="+mn-ea"/>
                <a:cs typeface="+mn-cs"/>
              </a:rPr>
              <a:t>Population</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28090"/>
                </a:solidFill>
                <a:effectLst/>
                <a:uLnTx/>
                <a:uFillTx/>
                <a:latin typeface="Calibri" panose="020F0502020204030204"/>
                <a:ea typeface="+mn-ea"/>
                <a:cs typeface="+mn-cs"/>
              </a:rPr>
              <a:t>Susceptibility</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 5"/>
          <p:cNvSpPr/>
          <p:nvPr/>
        </p:nvSpPr>
        <p:spPr>
          <a:xfrm>
            <a:off x="822960" y="2011680"/>
            <a:ext cx="3291840" cy="914400"/>
          </a:xfrm>
          <a:prstGeom prst="rect">
            <a:avLst/>
          </a:prstGeom>
          <a:noFill/>
          <a:ln/>
        </p:spPr>
        <p:txBody>
          <a:bodyPr wrap="square" rtlCol="0" anchor="ctr"/>
          <a:lstStyle/>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100" b="0" i="0" u="none" strike="noStrike" kern="1200" cap="none" spc="0" normalizeH="0" baseline="0" noProof="0" dirty="0">
                <a:ln>
                  <a:noFill/>
                </a:ln>
                <a:solidFill>
                  <a:srgbClr val="2C3E50"/>
                </a:solidFill>
                <a:effectLst/>
                <a:uLnTx/>
                <a:uFillTx/>
                <a:latin typeface="Calibri" panose="020F0502020204030204"/>
                <a:ea typeface="+mn-ea"/>
                <a:cs typeface="+mn-cs"/>
              </a:rPr>
              <a:t>Vaccination coverage</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100" b="0" i="0" u="none" strike="noStrike" kern="1200" cap="none" spc="0" normalizeH="0" baseline="0" noProof="0" dirty="0">
                <a:ln>
                  <a:noFill/>
                </a:ln>
                <a:solidFill>
                  <a:srgbClr val="2C3E50"/>
                </a:solidFill>
                <a:effectLst/>
                <a:uLnTx/>
                <a:uFillTx/>
                <a:latin typeface="Calibri" panose="020F0502020204030204"/>
                <a:ea typeface="+mn-ea"/>
                <a:cs typeface="+mn-cs"/>
              </a:rPr>
              <a:t>Prior infection rates</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100" b="0" i="0" u="none" strike="noStrike" kern="1200" cap="none" spc="0" normalizeH="0" baseline="0" noProof="0" dirty="0">
                <a:ln>
                  <a:noFill/>
                </a:ln>
                <a:solidFill>
                  <a:srgbClr val="2C3E50"/>
                </a:solidFill>
                <a:effectLst/>
                <a:uLnTx/>
                <a:uFillTx/>
                <a:latin typeface="Calibri" panose="020F0502020204030204"/>
                <a:ea typeface="+mn-ea"/>
                <a:cs typeface="+mn-cs"/>
              </a:rPr>
              <a:t>Age distribution</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100" b="0" i="0" u="none" strike="noStrike" kern="1200" cap="none" spc="0" normalizeH="0" baseline="0" noProof="0" dirty="0">
                <a:ln>
                  <a:noFill/>
                </a:ln>
                <a:solidFill>
                  <a:srgbClr val="2C3E50"/>
                </a:solidFill>
                <a:effectLst/>
                <a:uLnTx/>
                <a:uFillTx/>
                <a:latin typeface="Calibri" panose="020F0502020204030204"/>
                <a:ea typeface="+mn-ea"/>
                <a:cs typeface="+mn-cs"/>
              </a:rPr>
              <a:t>Vulnerable populations</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Shape 6"/>
          <p:cNvSpPr/>
          <p:nvPr/>
        </p:nvSpPr>
        <p:spPr>
          <a:xfrm>
            <a:off x="4846320" y="1463040"/>
            <a:ext cx="3657600" cy="1554480"/>
          </a:xfrm>
          <a:prstGeom prst="rect">
            <a:avLst/>
          </a:prstGeom>
          <a:solidFill>
            <a:srgbClr val="FFFFFF"/>
          </a:solidFill>
          <a:ln w="25400">
            <a:solidFill>
              <a:srgbClr val="00A896"/>
            </a:solidFill>
            <a:prstDash val="solid"/>
          </a:ln>
          <a:effectLst>
            <a:outerShdw blurRad="101600" dist="38100" dir="8100000" algn="bl" rotWithShape="0">
              <a:srgbClr val="000000">
                <a:alpha val="1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Shape 7"/>
          <p:cNvSpPr/>
          <p:nvPr/>
        </p:nvSpPr>
        <p:spPr>
          <a:xfrm>
            <a:off x="4846320" y="1463040"/>
            <a:ext cx="73152" cy="1554480"/>
          </a:xfrm>
          <a:prstGeom prst="rect">
            <a:avLst/>
          </a:prstGeom>
          <a:solidFill>
            <a:srgbClr val="02C39A"/>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0" name="Text 8"/>
          <p:cNvSpPr/>
          <p:nvPr/>
        </p:nvSpPr>
        <p:spPr>
          <a:xfrm>
            <a:off x="5029200" y="1554480"/>
            <a:ext cx="3291840" cy="365760"/>
          </a:xfrm>
          <a:prstGeom prst="rect">
            <a:avLst/>
          </a:prstGeom>
          <a:noFill/>
          <a:ln/>
        </p:spPr>
        <p:txBody>
          <a:bodyPr wrap="square"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28090"/>
                </a:solidFill>
                <a:effectLst/>
                <a:uLnTx/>
                <a:uFillTx/>
                <a:latin typeface="Calibri" panose="020F0502020204030204"/>
                <a:ea typeface="+mn-ea"/>
                <a:cs typeface="+mn-cs"/>
              </a:rPr>
              <a:t>Contact</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28090"/>
                </a:solidFill>
                <a:effectLst/>
                <a:uLnTx/>
                <a:uFillTx/>
                <a:latin typeface="Calibri" panose="020F0502020204030204"/>
                <a:ea typeface="+mn-ea"/>
                <a:cs typeface="+mn-cs"/>
              </a:rPr>
              <a:t>Patterns</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 9"/>
          <p:cNvSpPr/>
          <p:nvPr/>
        </p:nvSpPr>
        <p:spPr>
          <a:xfrm>
            <a:off x="5029200" y="2011680"/>
            <a:ext cx="3291840" cy="914400"/>
          </a:xfrm>
          <a:prstGeom prst="rect">
            <a:avLst/>
          </a:prstGeom>
          <a:noFill/>
          <a:ln/>
        </p:spPr>
        <p:txBody>
          <a:bodyPr wrap="square" rtlCol="0" anchor="ctr"/>
          <a:lstStyle/>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100" b="0" i="0" u="none" strike="noStrike" kern="1200" cap="none" spc="0" normalizeH="0" baseline="0" noProof="0" dirty="0">
                <a:ln>
                  <a:noFill/>
                </a:ln>
                <a:solidFill>
                  <a:srgbClr val="2C3E50"/>
                </a:solidFill>
                <a:effectLst/>
                <a:uLnTx/>
                <a:uFillTx/>
                <a:latin typeface="Calibri" panose="020F0502020204030204"/>
                <a:ea typeface="+mn-ea"/>
                <a:cs typeface="+mn-cs"/>
              </a:rPr>
              <a:t>Household density</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100" b="0" i="0" u="none" strike="noStrike" kern="1200" cap="none" spc="0" normalizeH="0" baseline="0" noProof="0" dirty="0">
                <a:ln>
                  <a:noFill/>
                </a:ln>
                <a:solidFill>
                  <a:srgbClr val="2C3E50"/>
                </a:solidFill>
                <a:effectLst/>
                <a:uLnTx/>
                <a:uFillTx/>
                <a:latin typeface="Calibri" panose="020F0502020204030204"/>
                <a:ea typeface="+mn-ea"/>
                <a:cs typeface="+mn-cs"/>
              </a:rPr>
              <a:t>Workplace types</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100" b="0" i="0" u="none" strike="noStrike" kern="1200" cap="none" spc="0" normalizeH="0" baseline="0" noProof="0" dirty="0">
                <a:ln>
                  <a:noFill/>
                </a:ln>
                <a:solidFill>
                  <a:srgbClr val="2C3E50"/>
                </a:solidFill>
                <a:effectLst/>
                <a:uLnTx/>
                <a:uFillTx/>
                <a:latin typeface="Calibri" panose="020F0502020204030204"/>
                <a:ea typeface="+mn-ea"/>
                <a:cs typeface="+mn-cs"/>
              </a:rPr>
              <a:t>School enrollment</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100" b="0" i="0" u="none" strike="noStrike" kern="1200" cap="none" spc="0" normalizeH="0" baseline="0" noProof="0" dirty="0">
                <a:ln>
                  <a:noFill/>
                </a:ln>
                <a:solidFill>
                  <a:srgbClr val="2C3E50"/>
                </a:solidFill>
                <a:effectLst/>
                <a:uLnTx/>
                <a:uFillTx/>
                <a:latin typeface="Calibri" panose="020F0502020204030204"/>
                <a:ea typeface="+mn-ea"/>
                <a:cs typeface="+mn-cs"/>
              </a:rPr>
              <a:t>Transit usage</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Shape 10"/>
          <p:cNvSpPr/>
          <p:nvPr/>
        </p:nvSpPr>
        <p:spPr>
          <a:xfrm>
            <a:off x="640080" y="3291840"/>
            <a:ext cx="3657600" cy="1554480"/>
          </a:xfrm>
          <a:prstGeom prst="rect">
            <a:avLst/>
          </a:prstGeom>
          <a:solidFill>
            <a:srgbClr val="FFFFFF"/>
          </a:solidFill>
          <a:ln w="25400">
            <a:solidFill>
              <a:srgbClr val="00A896"/>
            </a:solidFill>
            <a:prstDash val="solid"/>
          </a:ln>
          <a:effectLst>
            <a:outerShdw blurRad="101600" dist="38100" dir="8100000" algn="bl" rotWithShape="0">
              <a:srgbClr val="000000">
                <a:alpha val="1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 name="Shape 11"/>
          <p:cNvSpPr/>
          <p:nvPr/>
        </p:nvSpPr>
        <p:spPr>
          <a:xfrm>
            <a:off x="640080" y="3291840"/>
            <a:ext cx="73152" cy="1554480"/>
          </a:xfrm>
          <a:prstGeom prst="rect">
            <a:avLst/>
          </a:prstGeom>
          <a:solidFill>
            <a:srgbClr val="02C39A"/>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Text 12"/>
          <p:cNvSpPr/>
          <p:nvPr/>
        </p:nvSpPr>
        <p:spPr>
          <a:xfrm>
            <a:off x="822960" y="3383280"/>
            <a:ext cx="3291840" cy="365760"/>
          </a:xfrm>
          <a:prstGeom prst="rect">
            <a:avLst/>
          </a:prstGeom>
          <a:noFill/>
          <a:ln/>
        </p:spPr>
        <p:txBody>
          <a:bodyPr wrap="square"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28090"/>
                </a:solidFill>
                <a:effectLst/>
                <a:uLnTx/>
                <a:uFillTx/>
                <a:latin typeface="Calibri" panose="020F0502020204030204"/>
                <a:ea typeface="+mn-ea"/>
                <a:cs typeface="+mn-cs"/>
              </a:rPr>
              <a:t>Transmission</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28090"/>
                </a:solidFill>
                <a:effectLst/>
                <a:uLnTx/>
                <a:uFillTx/>
                <a:latin typeface="Calibri" panose="020F0502020204030204"/>
                <a:ea typeface="+mn-ea"/>
                <a:cs typeface="+mn-cs"/>
              </a:rPr>
              <a:t>Factors</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 name="Text 13"/>
          <p:cNvSpPr/>
          <p:nvPr/>
        </p:nvSpPr>
        <p:spPr>
          <a:xfrm>
            <a:off x="822960" y="3840480"/>
            <a:ext cx="3291840" cy="914400"/>
          </a:xfrm>
          <a:prstGeom prst="rect">
            <a:avLst/>
          </a:prstGeom>
          <a:noFill/>
          <a:ln/>
        </p:spPr>
        <p:txBody>
          <a:bodyPr wrap="square" rtlCol="0" anchor="ctr"/>
          <a:lstStyle/>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100" b="0" i="0" u="none" strike="noStrike" kern="1200" cap="none" spc="0" normalizeH="0" baseline="0" noProof="0" dirty="0">
                <a:ln>
                  <a:noFill/>
                </a:ln>
                <a:solidFill>
                  <a:srgbClr val="2C3E50"/>
                </a:solidFill>
                <a:effectLst/>
                <a:uLnTx/>
                <a:uFillTx/>
                <a:latin typeface="Calibri" panose="020F0502020204030204"/>
                <a:ea typeface="+mn-ea"/>
                <a:cs typeface="+mn-cs"/>
              </a:rPr>
              <a:t>Healthcare access</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100" b="0" i="0" u="none" strike="noStrike" kern="1200" cap="none" spc="0" normalizeH="0" baseline="0" noProof="0" dirty="0">
                <a:ln>
                  <a:noFill/>
                </a:ln>
                <a:solidFill>
                  <a:srgbClr val="2C3E50"/>
                </a:solidFill>
                <a:effectLst/>
                <a:uLnTx/>
                <a:uFillTx/>
                <a:latin typeface="Calibri" panose="020F0502020204030204"/>
                <a:ea typeface="+mn-ea"/>
                <a:cs typeface="+mn-cs"/>
              </a:rPr>
              <a:t>Housing quality</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100" b="0" i="0" u="none" strike="noStrike" kern="1200" cap="none" spc="0" normalizeH="0" baseline="0" noProof="0" dirty="0">
                <a:ln>
                  <a:noFill/>
                </a:ln>
                <a:solidFill>
                  <a:srgbClr val="2C3E50"/>
                </a:solidFill>
                <a:effectLst/>
                <a:uLnTx/>
                <a:uFillTx/>
                <a:latin typeface="Calibri" panose="020F0502020204030204"/>
                <a:ea typeface="+mn-ea"/>
                <a:cs typeface="+mn-cs"/>
              </a:rPr>
              <a:t>Socioeconomic status</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100" b="0" i="0" u="none" strike="noStrike" kern="1200" cap="none" spc="0" normalizeH="0" baseline="0" noProof="0" dirty="0">
                <a:ln>
                  <a:noFill/>
                </a:ln>
                <a:solidFill>
                  <a:srgbClr val="2C3E50"/>
                </a:solidFill>
                <a:effectLst/>
                <a:uLnTx/>
                <a:uFillTx/>
                <a:latin typeface="Calibri" panose="020F0502020204030204"/>
                <a:ea typeface="+mn-ea"/>
                <a:cs typeface="+mn-cs"/>
              </a:rPr>
              <a:t>Environmental conditions</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Shape 14"/>
          <p:cNvSpPr/>
          <p:nvPr/>
        </p:nvSpPr>
        <p:spPr>
          <a:xfrm>
            <a:off x="4846320" y="3291840"/>
            <a:ext cx="3657600" cy="1554480"/>
          </a:xfrm>
          <a:prstGeom prst="rect">
            <a:avLst/>
          </a:prstGeom>
          <a:solidFill>
            <a:srgbClr val="FFFFFF"/>
          </a:solidFill>
          <a:ln w="25400">
            <a:solidFill>
              <a:srgbClr val="00A896"/>
            </a:solidFill>
            <a:prstDash val="solid"/>
          </a:ln>
          <a:effectLst>
            <a:outerShdw blurRad="101600" dist="38100" dir="8100000" algn="bl" rotWithShape="0">
              <a:srgbClr val="000000">
                <a:alpha val="1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Shape 15"/>
          <p:cNvSpPr/>
          <p:nvPr/>
        </p:nvSpPr>
        <p:spPr>
          <a:xfrm>
            <a:off x="4846320" y="3291840"/>
            <a:ext cx="73152" cy="1554480"/>
          </a:xfrm>
          <a:prstGeom prst="rect">
            <a:avLst/>
          </a:prstGeom>
          <a:solidFill>
            <a:srgbClr val="02C39A"/>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Text 16"/>
          <p:cNvSpPr/>
          <p:nvPr/>
        </p:nvSpPr>
        <p:spPr>
          <a:xfrm>
            <a:off x="5029200" y="3383280"/>
            <a:ext cx="3291840" cy="365760"/>
          </a:xfrm>
          <a:prstGeom prst="rect">
            <a:avLst/>
          </a:prstGeom>
          <a:noFill/>
          <a:ln/>
        </p:spPr>
        <p:txBody>
          <a:bodyPr wrap="square"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28090"/>
                </a:solidFill>
                <a:effectLst/>
                <a:uLnTx/>
                <a:uFillTx/>
                <a:latin typeface="Calibri" panose="020F0502020204030204"/>
                <a:ea typeface="+mn-ea"/>
                <a:cs typeface="+mn-cs"/>
              </a:rPr>
              <a:t>Geographic</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28090"/>
                </a:solidFill>
                <a:effectLst/>
                <a:uLnTx/>
                <a:uFillTx/>
                <a:latin typeface="Calibri" panose="020F0502020204030204"/>
                <a:ea typeface="+mn-ea"/>
                <a:cs typeface="+mn-cs"/>
              </a:rPr>
              <a:t>Scale</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9" name="Text 17"/>
          <p:cNvSpPr/>
          <p:nvPr/>
        </p:nvSpPr>
        <p:spPr>
          <a:xfrm>
            <a:off x="5029200" y="3840480"/>
            <a:ext cx="3291840" cy="914400"/>
          </a:xfrm>
          <a:prstGeom prst="rect">
            <a:avLst/>
          </a:prstGeom>
          <a:noFill/>
          <a:ln/>
        </p:spPr>
        <p:txBody>
          <a:bodyPr wrap="square" rtlCol="0" anchor="ctr"/>
          <a:lstStyle/>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100" b="0" i="0" u="none" strike="noStrike" kern="1200" cap="none" spc="0" normalizeH="0" baseline="0" noProof="0" dirty="0">
                <a:ln>
                  <a:noFill/>
                </a:ln>
                <a:solidFill>
                  <a:srgbClr val="2C3E50"/>
                </a:solidFill>
                <a:effectLst/>
                <a:uLnTx/>
                <a:uFillTx/>
                <a:latin typeface="Calibri" panose="020F0502020204030204"/>
                <a:ea typeface="+mn-ea"/>
                <a:cs typeface="+mn-cs"/>
              </a:rPr>
              <a:t>Commuting patterns</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100" b="0" i="0" u="none" strike="noStrike" kern="1200" cap="none" spc="0" normalizeH="0" baseline="0" noProof="0" dirty="0">
                <a:ln>
                  <a:noFill/>
                </a:ln>
                <a:solidFill>
                  <a:srgbClr val="2C3E50"/>
                </a:solidFill>
                <a:effectLst/>
                <a:uLnTx/>
                <a:uFillTx/>
                <a:latin typeface="Calibri" panose="020F0502020204030204"/>
                <a:ea typeface="+mn-ea"/>
                <a:cs typeface="+mn-cs"/>
              </a:rPr>
              <a:t>Regional connections</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100" b="0" i="0" u="none" strike="noStrike" kern="1200" cap="none" spc="0" normalizeH="0" baseline="0" noProof="0" dirty="0">
                <a:ln>
                  <a:noFill/>
                </a:ln>
                <a:solidFill>
                  <a:srgbClr val="2C3E50"/>
                </a:solidFill>
                <a:effectLst/>
                <a:uLnTx/>
                <a:uFillTx/>
                <a:latin typeface="Calibri" panose="020F0502020204030204"/>
                <a:ea typeface="+mn-ea"/>
                <a:cs typeface="+mn-cs"/>
              </a:rPr>
              <a:t>Border jurisdictions</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100" b="0" i="0" u="none" strike="noStrike" kern="1200" cap="none" spc="0" normalizeH="0" baseline="0" noProof="0" dirty="0">
                <a:ln>
                  <a:noFill/>
                </a:ln>
                <a:solidFill>
                  <a:srgbClr val="2C3E50"/>
                </a:solidFill>
                <a:effectLst/>
                <a:uLnTx/>
                <a:uFillTx/>
                <a:latin typeface="Calibri" panose="020F0502020204030204"/>
                <a:ea typeface="+mn-ea"/>
                <a:cs typeface="+mn-cs"/>
              </a:rPr>
              <a:t>Institutional links</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28090"/>
        </a:solidFill>
        <a:effectLst/>
      </p:bgPr>
    </p:bg>
    <p:spTree>
      <p:nvGrpSpPr>
        <p:cNvPr id="1" name=""/>
        <p:cNvGrpSpPr/>
        <p:nvPr/>
      </p:nvGrpSpPr>
      <p:grpSpPr>
        <a:xfrm>
          <a:off x="0" y="0"/>
          <a:ext cx="0" cy="0"/>
          <a:chOff x="0" y="0"/>
          <a:chExt cx="0" cy="0"/>
        </a:xfrm>
      </p:grpSpPr>
      <p:sp>
        <p:nvSpPr>
          <p:cNvPr id="2" name="Text 0"/>
          <p:cNvSpPr/>
          <p:nvPr/>
        </p:nvSpPr>
        <p:spPr>
          <a:xfrm>
            <a:off x="457200" y="1371600"/>
            <a:ext cx="8229600" cy="365760"/>
          </a:xfrm>
          <a:prstGeom prst="rect">
            <a:avLst/>
          </a:prstGeom>
          <a:noFill/>
          <a:ln/>
        </p:spPr>
        <p:txBody>
          <a:bodyPr wrap="square"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2C39A"/>
                </a:solidFill>
                <a:effectLst/>
                <a:uLnTx/>
                <a:uFillTx/>
                <a:latin typeface="Calibri" panose="020F0502020204030204"/>
                <a:ea typeface="+mn-ea"/>
                <a:cs typeface="+mn-cs"/>
              </a:rPr>
              <a:t>Section 1</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 1"/>
          <p:cNvSpPr/>
          <p:nvPr/>
        </p:nvSpPr>
        <p:spPr>
          <a:xfrm>
            <a:off x="457200" y="1828800"/>
            <a:ext cx="8229600" cy="914400"/>
          </a:xfrm>
          <a:prstGeom prst="rect">
            <a:avLst/>
          </a:prstGeom>
          <a:noFill/>
          <a:ln/>
        </p:spPr>
        <p:txBody>
          <a:bodyPr wrap="square"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FFFFFF"/>
                </a:solidFill>
                <a:effectLst/>
                <a:uLnTx/>
                <a:uFillTx/>
                <a:latin typeface="Calibri" panose="020F0502020204030204"/>
                <a:ea typeface="+mn-ea"/>
                <a:cs typeface="+mn-cs"/>
              </a:rPr>
              <a:t>Population Susceptibility</a:t>
            </a:r>
            <a:endParaRPr kumimoji="0" lang="en-US" sz="4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 2"/>
          <p:cNvSpPr/>
          <p:nvPr/>
        </p:nvSpPr>
        <p:spPr>
          <a:xfrm>
            <a:off x="457200" y="2926080"/>
            <a:ext cx="8229600" cy="365760"/>
          </a:xfrm>
          <a:prstGeom prst="rect">
            <a:avLst/>
          </a:prstGeom>
          <a:noFill/>
          <a:ln/>
        </p:spPr>
        <p:txBody>
          <a:bodyPr wrap="square"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srgbClr val="FFFFFF"/>
                </a:solidFill>
                <a:effectLst/>
                <a:uLnTx/>
                <a:uFillTx/>
                <a:latin typeface="Calibri" panose="020F0502020204030204"/>
                <a:ea typeface="+mn-ea"/>
                <a:cs typeface="+mn-cs"/>
              </a:rPr>
              <a:t>Determines S in R_effective = R₀ × 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457200" y="365760"/>
            <a:ext cx="8229600" cy="45720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1545C"/>
                </a:solidFill>
                <a:effectLst/>
                <a:uLnTx/>
                <a:uFillTx/>
                <a:latin typeface="Calibri" panose="020F0502020204030204"/>
                <a:ea typeface="+mn-ea"/>
                <a:cs typeface="+mn-cs"/>
              </a:rPr>
              <a:t>Population Susceptibility Data Needed</a:t>
            </a: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 1"/>
          <p:cNvSpPr/>
          <p:nvPr/>
        </p:nvSpPr>
        <p:spPr>
          <a:xfrm>
            <a:off x="640080" y="1188720"/>
            <a:ext cx="7863840" cy="274320"/>
          </a:xfrm>
          <a:prstGeom prst="rect">
            <a:avLst/>
          </a:prstGeom>
          <a:noFill/>
          <a:ln/>
        </p:spPr>
        <p:txBody>
          <a:bodyPr wrap="square"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28090"/>
                </a:solidFill>
                <a:effectLst/>
                <a:uLnTx/>
                <a:uFillTx/>
                <a:latin typeface="Calibri" panose="020F0502020204030204"/>
                <a:ea typeface="+mn-ea"/>
                <a:cs typeface="+mn-cs"/>
              </a:rPr>
              <a:t>Immunity Status</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 2"/>
          <p:cNvSpPr/>
          <p:nvPr/>
        </p:nvSpPr>
        <p:spPr>
          <a:xfrm>
            <a:off x="822960" y="1508760"/>
            <a:ext cx="7680960" cy="914400"/>
          </a:xfrm>
          <a:prstGeom prst="rect">
            <a:avLst/>
          </a:prstGeom>
          <a:noFill/>
          <a:ln/>
        </p:spPr>
        <p:txBody>
          <a:bodyPr wrap="square" rtlCol="0" anchor="ctr"/>
          <a:lstStyle/>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200" b="0" i="0" u="none" strike="noStrike" kern="1200" cap="none" spc="0" normalizeH="0" baseline="0" noProof="0" dirty="0">
                <a:ln>
                  <a:noFill/>
                </a:ln>
                <a:solidFill>
                  <a:srgbClr val="2C3E50"/>
                </a:solidFill>
                <a:effectLst/>
                <a:uLnTx/>
                <a:uFillTx/>
                <a:latin typeface="Calibri" panose="020F0502020204030204"/>
                <a:ea typeface="+mn-ea"/>
                <a:cs typeface="+mn-cs"/>
              </a:rPr>
              <a:t>Vaccination coverage (overall &amp; by age/geography)</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200" b="0" i="0" u="none" strike="noStrike" kern="1200" cap="none" spc="0" normalizeH="0" baseline="0" noProof="0" dirty="0">
                <a:ln>
                  <a:noFill/>
                </a:ln>
                <a:solidFill>
                  <a:srgbClr val="2C3E50"/>
                </a:solidFill>
                <a:effectLst/>
                <a:uLnTx/>
                <a:uFillTx/>
                <a:latin typeface="Calibri" panose="020F0502020204030204"/>
                <a:ea typeface="+mn-ea"/>
                <a:cs typeface="+mn-cs"/>
              </a:rPr>
              <a:t>Exemption rates and clustering patterns</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200" b="0" i="0" u="none" strike="noStrike" kern="1200" cap="none" spc="0" normalizeH="0" baseline="0" noProof="0" dirty="0">
                <a:ln>
                  <a:noFill/>
                </a:ln>
                <a:solidFill>
                  <a:srgbClr val="2C3E50"/>
                </a:solidFill>
                <a:effectLst/>
                <a:uLnTx/>
                <a:uFillTx/>
                <a:latin typeface="Calibri" panose="020F0502020204030204"/>
                <a:ea typeface="+mn-ea"/>
                <a:cs typeface="+mn-cs"/>
              </a:rPr>
              <a:t>Prior disease prevalence/seroprevalence</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200" b="0" i="0" u="none" strike="noStrike" kern="1200" cap="none" spc="0" normalizeH="0" baseline="0" noProof="0" dirty="0">
                <a:ln>
                  <a:noFill/>
                </a:ln>
                <a:solidFill>
                  <a:srgbClr val="2C3E50"/>
                </a:solidFill>
                <a:effectLst/>
                <a:uLnTx/>
                <a:uFillTx/>
                <a:latin typeface="Calibri" panose="020F0502020204030204"/>
                <a:ea typeface="+mn-ea"/>
                <a:cs typeface="+mn-cs"/>
              </a:rPr>
              <a:t>Time since last outbreak (waning immunity)</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Text 3"/>
          <p:cNvSpPr/>
          <p:nvPr/>
        </p:nvSpPr>
        <p:spPr>
          <a:xfrm>
            <a:off x="640080" y="2606040"/>
            <a:ext cx="7863840" cy="274320"/>
          </a:xfrm>
          <a:prstGeom prst="rect">
            <a:avLst/>
          </a:prstGeom>
          <a:noFill/>
          <a:ln/>
        </p:spPr>
        <p:txBody>
          <a:bodyPr wrap="square"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28090"/>
                </a:solidFill>
                <a:effectLst/>
                <a:uLnTx/>
                <a:uFillTx/>
                <a:latin typeface="Calibri" panose="020F0502020204030204"/>
                <a:ea typeface="+mn-ea"/>
                <a:cs typeface="+mn-cs"/>
              </a:rPr>
              <a:t>Age Distribution</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Text 4"/>
          <p:cNvSpPr/>
          <p:nvPr/>
        </p:nvSpPr>
        <p:spPr>
          <a:xfrm>
            <a:off x="822960" y="2926080"/>
            <a:ext cx="7680960" cy="685800"/>
          </a:xfrm>
          <a:prstGeom prst="rect">
            <a:avLst/>
          </a:prstGeom>
          <a:noFill/>
          <a:ln/>
        </p:spPr>
        <p:txBody>
          <a:bodyPr wrap="square" rtlCol="0" anchor="ctr"/>
          <a:lstStyle/>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200" b="0" i="0" u="none" strike="noStrike" kern="1200" cap="none" spc="0" normalizeH="0" baseline="0" noProof="0" dirty="0">
                <a:ln>
                  <a:noFill/>
                </a:ln>
                <a:solidFill>
                  <a:srgbClr val="2C3E50"/>
                </a:solidFill>
                <a:effectLst/>
                <a:uLnTx/>
                <a:uFillTx/>
                <a:latin typeface="Calibri" panose="020F0502020204030204"/>
                <a:ea typeface="+mn-ea"/>
                <a:cs typeface="+mn-cs"/>
              </a:rPr>
              <a:t>Population pyramid vs. regional/state/national</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200" b="0" i="0" u="none" strike="noStrike" kern="1200" cap="none" spc="0" normalizeH="0" baseline="0" noProof="0" dirty="0">
                <a:ln>
                  <a:noFill/>
                </a:ln>
                <a:solidFill>
                  <a:srgbClr val="2C3E50"/>
                </a:solidFill>
                <a:effectLst/>
                <a:uLnTx/>
                <a:uFillTx/>
                <a:latin typeface="Calibri" panose="020F0502020204030204"/>
                <a:ea typeface="+mn-ea"/>
                <a:cs typeface="+mn-cs"/>
              </a:rPr>
              <a:t>School-age, working-age, elderly proportions</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200" b="0" i="0" u="none" strike="noStrike" kern="1200" cap="none" spc="0" normalizeH="0" baseline="0" noProof="0" dirty="0">
                <a:ln>
                  <a:noFill/>
                </a:ln>
                <a:solidFill>
                  <a:srgbClr val="2C3E50"/>
                </a:solidFill>
                <a:effectLst/>
                <a:uLnTx/>
                <a:uFillTx/>
                <a:latin typeface="Calibri" panose="020F0502020204030204"/>
                <a:ea typeface="+mn-ea"/>
                <a:cs typeface="+mn-cs"/>
              </a:rPr>
              <a:t>College-age population (residential impact)</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 5"/>
          <p:cNvSpPr/>
          <p:nvPr/>
        </p:nvSpPr>
        <p:spPr>
          <a:xfrm>
            <a:off x="640080" y="3794760"/>
            <a:ext cx="7863840" cy="274320"/>
          </a:xfrm>
          <a:prstGeom prst="rect">
            <a:avLst/>
          </a:prstGeom>
          <a:noFill/>
          <a:ln/>
        </p:spPr>
        <p:txBody>
          <a:bodyPr wrap="square"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28090"/>
                </a:solidFill>
                <a:effectLst/>
                <a:uLnTx/>
                <a:uFillTx/>
                <a:latin typeface="Calibri" panose="020F0502020204030204"/>
                <a:ea typeface="+mn-ea"/>
                <a:cs typeface="+mn-cs"/>
              </a:rPr>
              <a:t>Vulnerability Factors</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Text 6"/>
          <p:cNvSpPr/>
          <p:nvPr/>
        </p:nvSpPr>
        <p:spPr>
          <a:xfrm>
            <a:off x="822960" y="4114800"/>
            <a:ext cx="7680960" cy="914400"/>
          </a:xfrm>
          <a:prstGeom prst="rect">
            <a:avLst/>
          </a:prstGeom>
          <a:noFill/>
          <a:ln/>
        </p:spPr>
        <p:txBody>
          <a:bodyPr wrap="square" rtlCol="0" anchor="ctr"/>
          <a:lstStyle/>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200" b="0" i="0" u="none" strike="noStrike" kern="1200" cap="none" spc="0" normalizeH="0" baseline="0" noProof="0" dirty="0">
                <a:ln>
                  <a:noFill/>
                </a:ln>
                <a:solidFill>
                  <a:srgbClr val="2C3E50"/>
                </a:solidFill>
                <a:effectLst/>
                <a:uLnTx/>
                <a:uFillTx/>
                <a:latin typeface="Calibri" panose="020F0502020204030204"/>
                <a:ea typeface="+mn-ea"/>
                <a:cs typeface="+mn-cs"/>
              </a:rPr>
              <a:t>Chronic condition prevalence</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200" b="0" i="0" u="none" strike="noStrike" kern="1200" cap="none" spc="0" normalizeH="0" baseline="0" noProof="0" dirty="0">
                <a:ln>
                  <a:noFill/>
                </a:ln>
                <a:solidFill>
                  <a:srgbClr val="2C3E50"/>
                </a:solidFill>
                <a:effectLst/>
                <a:uLnTx/>
                <a:uFillTx/>
                <a:latin typeface="Calibri" panose="020F0502020204030204"/>
                <a:ea typeface="+mn-ea"/>
                <a:cs typeface="+mn-cs"/>
              </a:rPr>
              <a:t>Nursing home/correctional facility populations</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200" b="0" i="0" u="none" strike="noStrike" kern="1200" cap="none" spc="0" normalizeH="0" baseline="0" noProof="0" dirty="0">
                <a:ln>
                  <a:noFill/>
                </a:ln>
                <a:solidFill>
                  <a:srgbClr val="2C3E50"/>
                </a:solidFill>
                <a:effectLst/>
                <a:uLnTx/>
                <a:uFillTx/>
                <a:latin typeface="Calibri" panose="020F0502020204030204"/>
                <a:ea typeface="+mn-ea"/>
                <a:cs typeface="+mn-cs"/>
              </a:rPr>
              <a:t>Pregnant individuals, immunocompromised</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200" b="0" i="0" u="none" strike="noStrike" kern="1200" cap="none" spc="0" normalizeH="0" baseline="0" noProof="0" dirty="0">
                <a:ln>
                  <a:noFill/>
                </a:ln>
                <a:solidFill>
                  <a:srgbClr val="2C3E50"/>
                </a:solidFill>
                <a:effectLst/>
                <a:uLnTx/>
                <a:uFillTx/>
                <a:latin typeface="Calibri" panose="020F0502020204030204"/>
                <a:ea typeface="+mn-ea"/>
                <a:cs typeface="+mn-cs"/>
              </a:rPr>
              <a:t>Homeless population estimates</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A896"/>
        </a:solidFill>
        <a:effectLst/>
      </p:bgPr>
    </p:bg>
    <p:spTree>
      <p:nvGrpSpPr>
        <p:cNvPr id="1" name=""/>
        <p:cNvGrpSpPr/>
        <p:nvPr/>
      </p:nvGrpSpPr>
      <p:grpSpPr>
        <a:xfrm>
          <a:off x="0" y="0"/>
          <a:ext cx="0" cy="0"/>
          <a:chOff x="0" y="0"/>
          <a:chExt cx="0" cy="0"/>
        </a:xfrm>
      </p:grpSpPr>
      <p:sp>
        <p:nvSpPr>
          <p:cNvPr id="2" name="Text 0"/>
          <p:cNvSpPr/>
          <p:nvPr/>
        </p:nvSpPr>
        <p:spPr>
          <a:xfrm>
            <a:off x="457200" y="1371600"/>
            <a:ext cx="8229600" cy="365760"/>
          </a:xfrm>
          <a:prstGeom prst="rect">
            <a:avLst/>
          </a:prstGeom>
          <a:noFill/>
          <a:ln/>
        </p:spPr>
        <p:txBody>
          <a:bodyPr wrap="square"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1545C"/>
                </a:solidFill>
                <a:effectLst/>
                <a:uLnTx/>
                <a:uFillTx/>
                <a:latin typeface="Calibri" panose="020F0502020204030204"/>
                <a:ea typeface="+mn-ea"/>
                <a:cs typeface="+mn-cs"/>
              </a:rPr>
              <a:t>Section 2</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 1"/>
          <p:cNvSpPr/>
          <p:nvPr/>
        </p:nvSpPr>
        <p:spPr>
          <a:xfrm>
            <a:off x="457200" y="1828800"/>
            <a:ext cx="8229600" cy="914400"/>
          </a:xfrm>
          <a:prstGeom prst="rect">
            <a:avLst/>
          </a:prstGeom>
          <a:noFill/>
          <a:ln/>
        </p:spPr>
        <p:txBody>
          <a:bodyPr wrap="square"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FFFFFF"/>
                </a:solidFill>
                <a:effectLst/>
                <a:uLnTx/>
                <a:uFillTx/>
                <a:latin typeface="Calibri" panose="020F0502020204030204"/>
                <a:ea typeface="+mn-ea"/>
                <a:cs typeface="+mn-cs"/>
              </a:rPr>
              <a:t>Contact Rate Determinants</a:t>
            </a:r>
            <a:endParaRPr kumimoji="0" lang="en-US" sz="4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 2"/>
          <p:cNvSpPr/>
          <p:nvPr/>
        </p:nvSpPr>
        <p:spPr>
          <a:xfrm>
            <a:off x="457200" y="2926080"/>
            <a:ext cx="8229600" cy="365760"/>
          </a:xfrm>
          <a:prstGeom prst="rect">
            <a:avLst/>
          </a:prstGeom>
          <a:noFill/>
          <a:ln/>
        </p:spPr>
        <p:txBody>
          <a:bodyPr wrap="square"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srgbClr val="FFFFFF"/>
                </a:solidFill>
                <a:effectLst/>
                <a:uLnTx/>
                <a:uFillTx/>
                <a:latin typeface="Calibri" panose="020F0502020204030204"/>
                <a:ea typeface="+mn-ea"/>
                <a:cs typeface="+mn-cs"/>
              </a:rPr>
              <a:t>Determines c in R₀ = β × c × d</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457200" y="365760"/>
            <a:ext cx="8229600" cy="45720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1545C"/>
                </a:solidFill>
                <a:effectLst/>
                <a:uLnTx/>
                <a:uFillTx/>
                <a:latin typeface="Calibri" panose="020F0502020204030204"/>
                <a:ea typeface="+mn-ea"/>
                <a:cs typeface="+mn-cs"/>
              </a:rPr>
              <a:t>Contact Rate Data Needed</a:t>
            </a: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 1"/>
          <p:cNvSpPr/>
          <p:nvPr/>
        </p:nvSpPr>
        <p:spPr>
          <a:xfrm>
            <a:off x="640080" y="1097280"/>
            <a:ext cx="7863840" cy="274320"/>
          </a:xfrm>
          <a:prstGeom prst="rect">
            <a:avLst/>
          </a:prstGeom>
          <a:noFill/>
          <a:ln/>
        </p:spPr>
        <p:txBody>
          <a:bodyPr wrap="square"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28090"/>
                </a:solidFill>
                <a:effectLst/>
                <a:uLnTx/>
                <a:uFillTx/>
                <a:latin typeface="Calibri" panose="020F0502020204030204"/>
                <a:ea typeface="+mn-ea"/>
                <a:cs typeface="+mn-cs"/>
              </a:rPr>
              <a:t>Household Characteristics</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 2"/>
          <p:cNvSpPr/>
          <p:nvPr/>
        </p:nvSpPr>
        <p:spPr>
          <a:xfrm>
            <a:off x="822960" y="1371600"/>
            <a:ext cx="7680960" cy="603504"/>
          </a:xfrm>
          <a:prstGeom prst="rect">
            <a:avLst/>
          </a:prstGeom>
          <a:noFill/>
          <a:ln/>
        </p:spPr>
        <p:txBody>
          <a:bodyPr wrap="square" rtlCol="0" anchor="ctr"/>
          <a:lstStyle/>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100" b="0" i="0" u="none" strike="noStrike" kern="1200" cap="none" spc="0" normalizeH="0" baseline="0" noProof="0" dirty="0">
                <a:ln>
                  <a:noFill/>
                </a:ln>
                <a:solidFill>
                  <a:srgbClr val="2C3E50"/>
                </a:solidFill>
                <a:effectLst/>
                <a:uLnTx/>
                <a:uFillTx/>
                <a:latin typeface="Calibri" panose="020F0502020204030204"/>
                <a:ea typeface="+mn-ea"/>
                <a:cs typeface="+mn-cs"/>
              </a:rPr>
              <a:t>Average household size &amp; multigenerational households</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100" b="0" i="0" u="none" strike="noStrike" kern="1200" cap="none" spc="0" normalizeH="0" baseline="0" noProof="0" dirty="0">
                <a:ln>
                  <a:noFill/>
                </a:ln>
                <a:solidFill>
                  <a:srgbClr val="2C3E50"/>
                </a:solidFill>
                <a:effectLst/>
                <a:uLnTx/>
                <a:uFillTx/>
                <a:latin typeface="Calibri" panose="020F0502020204030204"/>
                <a:ea typeface="+mn-ea"/>
                <a:cs typeface="+mn-cs"/>
              </a:rPr>
              <a:t>Housing density &amp; overcrowding rates</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100" b="0" i="0" u="none" strike="noStrike" kern="1200" cap="none" spc="0" normalizeH="0" baseline="0" noProof="0" dirty="0">
                <a:ln>
                  <a:noFill/>
                </a:ln>
                <a:solidFill>
                  <a:srgbClr val="2C3E50"/>
                </a:solidFill>
                <a:effectLst/>
                <a:uLnTx/>
                <a:uFillTx/>
                <a:latin typeface="Calibri" panose="020F0502020204030204"/>
                <a:ea typeface="+mn-ea"/>
                <a:cs typeface="+mn-cs"/>
              </a:rPr>
              <a:t>Single-family vs. multifamily housing distribution</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Text 3"/>
          <p:cNvSpPr/>
          <p:nvPr/>
        </p:nvSpPr>
        <p:spPr>
          <a:xfrm>
            <a:off x="640080" y="2112264"/>
            <a:ext cx="7863840" cy="274320"/>
          </a:xfrm>
          <a:prstGeom prst="rect">
            <a:avLst/>
          </a:prstGeom>
          <a:noFill/>
          <a:ln/>
        </p:spPr>
        <p:txBody>
          <a:bodyPr wrap="square"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28090"/>
                </a:solidFill>
                <a:effectLst/>
                <a:uLnTx/>
                <a:uFillTx/>
                <a:latin typeface="Calibri" panose="020F0502020204030204"/>
                <a:ea typeface="+mn-ea"/>
                <a:cs typeface="+mn-cs"/>
              </a:rPr>
              <a:t>Educational Settings</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Text 4"/>
          <p:cNvSpPr/>
          <p:nvPr/>
        </p:nvSpPr>
        <p:spPr>
          <a:xfrm>
            <a:off x="822960" y="2386584"/>
            <a:ext cx="7680960" cy="603504"/>
          </a:xfrm>
          <a:prstGeom prst="rect">
            <a:avLst/>
          </a:prstGeom>
          <a:noFill/>
          <a:ln/>
        </p:spPr>
        <p:txBody>
          <a:bodyPr wrap="square" rtlCol="0" anchor="ctr"/>
          <a:lstStyle/>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100" b="0" i="0" u="none" strike="noStrike" kern="1200" cap="none" spc="0" normalizeH="0" baseline="0" noProof="0" dirty="0">
                <a:ln>
                  <a:noFill/>
                </a:ln>
                <a:solidFill>
                  <a:srgbClr val="2C3E50"/>
                </a:solidFill>
                <a:effectLst/>
                <a:uLnTx/>
                <a:uFillTx/>
                <a:latin typeface="Calibri" panose="020F0502020204030204"/>
                <a:ea typeface="+mn-ea"/>
                <a:cs typeface="+mn-cs"/>
              </a:rPr>
              <a:t>K-12 enrollment, average class sizes</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100" b="0" i="0" u="none" strike="noStrike" kern="1200" cap="none" spc="0" normalizeH="0" baseline="0" noProof="0" dirty="0">
                <a:ln>
                  <a:noFill/>
                </a:ln>
                <a:solidFill>
                  <a:srgbClr val="2C3E50"/>
                </a:solidFill>
                <a:effectLst/>
                <a:uLnTx/>
                <a:uFillTx/>
                <a:latin typeface="Calibri" panose="020F0502020204030204"/>
                <a:ea typeface="+mn-ea"/>
                <a:cs typeface="+mn-cs"/>
              </a:rPr>
              <a:t>Colleges/universities (residential vs. commuter)</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100" b="0" i="0" u="none" strike="noStrike" kern="1200" cap="none" spc="0" normalizeH="0" baseline="0" noProof="0" dirty="0">
                <a:ln>
                  <a:noFill/>
                </a:ln>
                <a:solidFill>
                  <a:srgbClr val="2C3E50"/>
                </a:solidFill>
                <a:effectLst/>
                <a:uLnTx/>
                <a:uFillTx/>
                <a:latin typeface="Calibri" panose="020F0502020204030204"/>
                <a:ea typeface="+mn-ea"/>
                <a:cs typeface="+mn-cs"/>
              </a:rPr>
              <a:t>Childcare facilities and after-school programs</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 5"/>
          <p:cNvSpPr/>
          <p:nvPr/>
        </p:nvSpPr>
        <p:spPr>
          <a:xfrm>
            <a:off x="640080" y="3127248"/>
            <a:ext cx="7863840" cy="274320"/>
          </a:xfrm>
          <a:prstGeom prst="rect">
            <a:avLst/>
          </a:prstGeom>
          <a:noFill/>
          <a:ln/>
        </p:spPr>
        <p:txBody>
          <a:bodyPr wrap="square"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28090"/>
                </a:solidFill>
                <a:effectLst/>
                <a:uLnTx/>
                <a:uFillTx/>
                <a:latin typeface="Calibri" panose="020F0502020204030204"/>
                <a:ea typeface="+mn-ea"/>
                <a:cs typeface="+mn-cs"/>
              </a:rPr>
              <a:t>Workplace Characteristics</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Text 6"/>
          <p:cNvSpPr/>
          <p:nvPr/>
        </p:nvSpPr>
        <p:spPr>
          <a:xfrm>
            <a:off x="822960" y="3401568"/>
            <a:ext cx="7680960" cy="804672"/>
          </a:xfrm>
          <a:prstGeom prst="rect">
            <a:avLst/>
          </a:prstGeom>
          <a:noFill/>
          <a:ln/>
        </p:spPr>
        <p:txBody>
          <a:bodyPr wrap="square" rtlCol="0" anchor="ctr"/>
          <a:lstStyle/>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100" b="0" i="0" u="none" strike="noStrike" kern="1200" cap="none" spc="0" normalizeH="0" baseline="0" noProof="0" dirty="0">
                <a:ln>
                  <a:noFill/>
                </a:ln>
                <a:solidFill>
                  <a:srgbClr val="2C3E50"/>
                </a:solidFill>
                <a:effectLst/>
                <a:uLnTx/>
                <a:uFillTx/>
                <a:latin typeface="Calibri" panose="020F0502020204030204"/>
                <a:ea typeface="+mn-ea"/>
                <a:cs typeface="+mn-cs"/>
              </a:rPr>
              <a:t>Employment sectors (healthcare, education, retail, etc.)</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100" b="0" i="0" u="none" strike="noStrike" kern="1200" cap="none" spc="0" normalizeH="0" baseline="0" noProof="0" dirty="0">
                <a:ln>
                  <a:noFill/>
                </a:ln>
                <a:solidFill>
                  <a:srgbClr val="2C3E50"/>
                </a:solidFill>
                <a:effectLst/>
                <a:uLnTx/>
                <a:uFillTx/>
                <a:latin typeface="Calibri" panose="020F0502020204030204"/>
                <a:ea typeface="+mn-ea"/>
                <a:cs typeface="+mn-cs"/>
              </a:rPr>
              <a:t>Remote work capability percentage</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100" b="0" i="0" u="none" strike="noStrike" kern="1200" cap="none" spc="0" normalizeH="0" baseline="0" noProof="0" dirty="0">
                <a:ln>
                  <a:noFill/>
                </a:ln>
                <a:solidFill>
                  <a:srgbClr val="2C3E50"/>
                </a:solidFill>
                <a:effectLst/>
                <a:uLnTx/>
                <a:uFillTx/>
                <a:latin typeface="Calibri" panose="020F0502020204030204"/>
                <a:ea typeface="+mn-ea"/>
                <a:cs typeface="+mn-cs"/>
              </a:rPr>
              <a:t>Workers with/without paid sick leave</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100" b="0" i="0" u="none" strike="noStrike" kern="1200" cap="none" spc="0" normalizeH="0" baseline="0" noProof="0" dirty="0">
                <a:ln>
                  <a:noFill/>
                </a:ln>
                <a:solidFill>
                  <a:srgbClr val="2C3E50"/>
                </a:solidFill>
                <a:effectLst/>
                <a:uLnTx/>
                <a:uFillTx/>
                <a:latin typeface="Calibri" panose="020F0502020204030204"/>
                <a:ea typeface="+mn-ea"/>
                <a:cs typeface="+mn-cs"/>
              </a:rPr>
              <a:t>Multiple job holders</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Text 7"/>
          <p:cNvSpPr/>
          <p:nvPr/>
        </p:nvSpPr>
        <p:spPr>
          <a:xfrm>
            <a:off x="640080" y="4343400"/>
            <a:ext cx="7863840" cy="274320"/>
          </a:xfrm>
          <a:prstGeom prst="rect">
            <a:avLst/>
          </a:prstGeom>
          <a:noFill/>
          <a:ln/>
        </p:spPr>
        <p:txBody>
          <a:bodyPr wrap="square"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28090"/>
                </a:solidFill>
                <a:effectLst/>
                <a:uLnTx/>
                <a:uFillTx/>
                <a:latin typeface="Calibri" panose="020F0502020204030204"/>
                <a:ea typeface="+mn-ea"/>
                <a:cs typeface="+mn-cs"/>
              </a:rPr>
              <a:t>Transportation &amp; Commuting</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 8"/>
          <p:cNvSpPr/>
          <p:nvPr/>
        </p:nvSpPr>
        <p:spPr>
          <a:xfrm>
            <a:off x="822960" y="4617720"/>
            <a:ext cx="7680960" cy="603504"/>
          </a:xfrm>
          <a:prstGeom prst="rect">
            <a:avLst/>
          </a:prstGeom>
          <a:noFill/>
          <a:ln/>
        </p:spPr>
        <p:txBody>
          <a:bodyPr wrap="square" rtlCol="0" anchor="ctr"/>
          <a:lstStyle/>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100" b="0" i="0" u="none" strike="noStrike" kern="1200" cap="none" spc="0" normalizeH="0" baseline="0" noProof="0" dirty="0">
                <a:ln>
                  <a:noFill/>
                </a:ln>
                <a:solidFill>
                  <a:srgbClr val="2C3E50"/>
                </a:solidFill>
                <a:effectLst/>
                <a:uLnTx/>
                <a:uFillTx/>
                <a:latin typeface="Calibri" panose="020F0502020204030204"/>
                <a:ea typeface="+mn-ea"/>
                <a:cs typeface="+mn-cs"/>
              </a:rPr>
              <a:t>% commuting out/into jurisdiction daily</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100" b="0" i="0" u="none" strike="noStrike" kern="1200" cap="none" spc="0" normalizeH="0" baseline="0" noProof="0" dirty="0">
                <a:ln>
                  <a:noFill/>
                </a:ln>
                <a:solidFill>
                  <a:srgbClr val="2C3E50"/>
                </a:solidFill>
                <a:effectLst/>
                <a:uLnTx/>
                <a:uFillTx/>
                <a:latin typeface="Calibri" panose="020F0502020204030204"/>
                <a:ea typeface="+mn-ea"/>
                <a:cs typeface="+mn-cs"/>
              </a:rPr>
              <a:t>Public transit vs. private vehicle usage</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100" b="0" i="0" u="none" strike="noStrike" kern="1200" cap="none" spc="0" normalizeH="0" baseline="0" noProof="0" dirty="0">
                <a:ln>
                  <a:noFill/>
                </a:ln>
                <a:solidFill>
                  <a:srgbClr val="2C3E50"/>
                </a:solidFill>
                <a:effectLst/>
                <a:uLnTx/>
                <a:uFillTx/>
                <a:latin typeface="Calibri" panose="020F0502020204030204"/>
                <a:ea typeface="+mn-ea"/>
                <a:cs typeface="+mn-cs"/>
              </a:rPr>
              <a:t>Major transportation hubs (airports, stations)</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2C39A"/>
        </a:solidFill>
        <a:effectLst/>
      </p:bgPr>
    </p:bg>
    <p:spTree>
      <p:nvGrpSpPr>
        <p:cNvPr id="1" name=""/>
        <p:cNvGrpSpPr/>
        <p:nvPr/>
      </p:nvGrpSpPr>
      <p:grpSpPr>
        <a:xfrm>
          <a:off x="0" y="0"/>
          <a:ext cx="0" cy="0"/>
          <a:chOff x="0" y="0"/>
          <a:chExt cx="0" cy="0"/>
        </a:xfrm>
      </p:grpSpPr>
      <p:sp>
        <p:nvSpPr>
          <p:cNvPr id="2" name="Text 0"/>
          <p:cNvSpPr/>
          <p:nvPr/>
        </p:nvSpPr>
        <p:spPr>
          <a:xfrm>
            <a:off x="457200" y="1371600"/>
            <a:ext cx="8229600" cy="365760"/>
          </a:xfrm>
          <a:prstGeom prst="rect">
            <a:avLst/>
          </a:prstGeom>
          <a:noFill/>
          <a:ln/>
        </p:spPr>
        <p:txBody>
          <a:bodyPr wrap="square"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1545C"/>
                </a:solidFill>
                <a:effectLst/>
                <a:uLnTx/>
                <a:uFillTx/>
                <a:latin typeface="Calibri" panose="020F0502020204030204"/>
                <a:ea typeface="+mn-ea"/>
                <a:cs typeface="+mn-cs"/>
              </a:rPr>
              <a:t>Section 3</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 1"/>
          <p:cNvSpPr/>
          <p:nvPr/>
        </p:nvSpPr>
        <p:spPr>
          <a:xfrm>
            <a:off x="457200" y="1828800"/>
            <a:ext cx="8229600" cy="914400"/>
          </a:xfrm>
          <a:prstGeom prst="rect">
            <a:avLst/>
          </a:prstGeom>
          <a:noFill/>
          <a:ln/>
        </p:spPr>
        <p:txBody>
          <a:bodyPr wrap="square"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FFFFFF"/>
                </a:solidFill>
                <a:effectLst/>
                <a:uLnTx/>
                <a:uFillTx/>
                <a:latin typeface="Calibri" panose="020F0502020204030204"/>
                <a:ea typeface="+mn-ea"/>
                <a:cs typeface="+mn-cs"/>
              </a:rPr>
              <a:t>Transmission Probability</a:t>
            </a:r>
            <a:endParaRPr kumimoji="0" lang="en-US" sz="4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 2"/>
          <p:cNvSpPr/>
          <p:nvPr/>
        </p:nvSpPr>
        <p:spPr>
          <a:xfrm>
            <a:off x="457200" y="2926080"/>
            <a:ext cx="8229600" cy="365760"/>
          </a:xfrm>
          <a:prstGeom prst="rect">
            <a:avLst/>
          </a:prstGeom>
          <a:noFill/>
          <a:ln/>
        </p:spPr>
        <p:txBody>
          <a:bodyPr wrap="square"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srgbClr val="01545C"/>
                </a:solidFill>
                <a:effectLst/>
                <a:uLnTx/>
                <a:uFillTx/>
                <a:latin typeface="Calibri" panose="020F0502020204030204"/>
                <a:ea typeface="+mn-ea"/>
                <a:cs typeface="+mn-cs"/>
              </a:rPr>
              <a:t>Determines β in R₀ = β × c × d</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457200" y="365760"/>
            <a:ext cx="8229600" cy="45720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1545C"/>
                </a:solidFill>
                <a:effectLst/>
                <a:uLnTx/>
                <a:uFillTx/>
                <a:latin typeface="Calibri" panose="020F0502020204030204"/>
                <a:ea typeface="+mn-ea"/>
                <a:cs typeface="+mn-cs"/>
              </a:rPr>
              <a:t>Transmission Probability Data Needed</a:t>
            </a: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 1"/>
          <p:cNvSpPr/>
          <p:nvPr/>
        </p:nvSpPr>
        <p:spPr>
          <a:xfrm>
            <a:off x="640080" y="1188720"/>
            <a:ext cx="7863840" cy="274320"/>
          </a:xfrm>
          <a:prstGeom prst="rect">
            <a:avLst/>
          </a:prstGeom>
          <a:noFill/>
          <a:ln/>
        </p:spPr>
        <p:txBody>
          <a:bodyPr wrap="square"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28090"/>
                </a:solidFill>
                <a:effectLst/>
                <a:uLnTx/>
                <a:uFillTx/>
                <a:latin typeface="Calibri" panose="020F0502020204030204"/>
                <a:ea typeface="+mn-ea"/>
                <a:cs typeface="+mn-cs"/>
              </a:rPr>
              <a:t>Environmental Conditions</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 2"/>
          <p:cNvSpPr/>
          <p:nvPr/>
        </p:nvSpPr>
        <p:spPr>
          <a:xfrm>
            <a:off x="822960" y="1508760"/>
            <a:ext cx="7680960" cy="768096"/>
          </a:xfrm>
          <a:prstGeom prst="rect">
            <a:avLst/>
          </a:prstGeom>
          <a:noFill/>
          <a:ln/>
        </p:spPr>
        <p:txBody>
          <a:bodyPr wrap="square" rtlCol="0" anchor="ctr"/>
          <a:lstStyle/>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200" b="0" i="0" u="none" strike="noStrike" kern="1200" cap="none" spc="0" normalizeH="0" baseline="0" noProof="0" dirty="0">
                <a:ln>
                  <a:noFill/>
                </a:ln>
                <a:solidFill>
                  <a:srgbClr val="2C3E50"/>
                </a:solidFill>
                <a:effectLst/>
                <a:uLnTx/>
                <a:uFillTx/>
                <a:latin typeface="Calibri" panose="020F0502020204030204"/>
                <a:ea typeface="+mn-ea"/>
                <a:cs typeface="+mn-cs"/>
              </a:rPr>
              <a:t>Ventilation quality in public buildings</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200" b="0" i="0" u="none" strike="noStrike" kern="1200" cap="none" spc="0" normalizeH="0" baseline="0" noProof="0" dirty="0">
                <a:ln>
                  <a:noFill/>
                </a:ln>
                <a:solidFill>
                  <a:srgbClr val="2C3E50"/>
                </a:solidFill>
                <a:effectLst/>
                <a:uLnTx/>
                <a:uFillTx/>
                <a:latin typeface="Calibri" panose="020F0502020204030204"/>
                <a:ea typeface="+mn-ea"/>
                <a:cs typeface="+mn-cs"/>
              </a:rPr>
              <a:t>Climate/seasonal factors</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200" b="0" i="0" u="none" strike="noStrike" kern="1200" cap="none" spc="0" normalizeH="0" baseline="0" noProof="0" dirty="0">
                <a:ln>
                  <a:noFill/>
                </a:ln>
                <a:solidFill>
                  <a:srgbClr val="2C3E50"/>
                </a:solidFill>
                <a:effectLst/>
                <a:uLnTx/>
                <a:uFillTx/>
                <a:latin typeface="Calibri" panose="020F0502020204030204"/>
                <a:ea typeface="+mn-ea"/>
                <a:cs typeface="+mn-cs"/>
              </a:rPr>
              <a:t>Water &amp; sanitation infrastructure quality</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Text 3"/>
          <p:cNvSpPr/>
          <p:nvPr/>
        </p:nvSpPr>
        <p:spPr>
          <a:xfrm>
            <a:off x="640080" y="2459736"/>
            <a:ext cx="7863840" cy="274320"/>
          </a:xfrm>
          <a:prstGeom prst="rect">
            <a:avLst/>
          </a:prstGeom>
          <a:noFill/>
          <a:ln/>
        </p:spPr>
        <p:txBody>
          <a:bodyPr wrap="square"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28090"/>
                </a:solidFill>
                <a:effectLst/>
                <a:uLnTx/>
                <a:uFillTx/>
                <a:latin typeface="Calibri" panose="020F0502020204030204"/>
                <a:ea typeface="+mn-ea"/>
                <a:cs typeface="+mn-cs"/>
              </a:rPr>
              <a:t>Healthcare Access</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Text 4"/>
          <p:cNvSpPr/>
          <p:nvPr/>
        </p:nvSpPr>
        <p:spPr>
          <a:xfrm>
            <a:off x="822960" y="2779776"/>
            <a:ext cx="7680960" cy="1024128"/>
          </a:xfrm>
          <a:prstGeom prst="rect">
            <a:avLst/>
          </a:prstGeom>
          <a:noFill/>
          <a:ln/>
        </p:spPr>
        <p:txBody>
          <a:bodyPr wrap="square" rtlCol="0" anchor="ctr"/>
          <a:lstStyle/>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200" b="0" i="0" u="none" strike="noStrike" kern="1200" cap="none" spc="0" normalizeH="0" baseline="0" noProof="0" dirty="0">
                <a:ln>
                  <a:noFill/>
                </a:ln>
                <a:solidFill>
                  <a:srgbClr val="2C3E50"/>
                </a:solidFill>
                <a:effectLst/>
                <a:uLnTx/>
                <a:uFillTx/>
                <a:latin typeface="Calibri" panose="020F0502020204030204"/>
                <a:ea typeface="+mn-ea"/>
                <a:cs typeface="+mn-cs"/>
              </a:rPr>
              <a:t>Health insurance coverage rates</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200" b="0" i="0" u="none" strike="noStrike" kern="1200" cap="none" spc="0" normalizeH="0" baseline="0" noProof="0" dirty="0">
                <a:ln>
                  <a:noFill/>
                </a:ln>
                <a:solidFill>
                  <a:srgbClr val="2C3E50"/>
                </a:solidFill>
                <a:effectLst/>
                <a:uLnTx/>
                <a:uFillTx/>
                <a:latin typeface="Calibri" panose="020F0502020204030204"/>
                <a:ea typeface="+mn-ea"/>
                <a:cs typeface="+mn-cs"/>
              </a:rPr>
              <a:t>Provider-to-population ratio</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200" b="0" i="0" u="none" strike="noStrike" kern="1200" cap="none" spc="0" normalizeH="0" baseline="0" noProof="0" dirty="0">
                <a:ln>
                  <a:noFill/>
                </a:ln>
                <a:solidFill>
                  <a:srgbClr val="2C3E50"/>
                </a:solidFill>
                <a:effectLst/>
                <a:uLnTx/>
                <a:uFillTx/>
                <a:latin typeface="Calibri" panose="020F0502020204030204"/>
                <a:ea typeface="+mn-ea"/>
                <a:cs typeface="+mn-cs"/>
              </a:rPr>
              <a:t>Average distance to healthcare</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200" b="0" i="0" u="none" strike="noStrike" kern="1200" cap="none" spc="0" normalizeH="0" baseline="0" noProof="0" dirty="0">
                <a:ln>
                  <a:noFill/>
                </a:ln>
                <a:solidFill>
                  <a:srgbClr val="2C3E50"/>
                </a:solidFill>
                <a:effectLst/>
                <a:uLnTx/>
                <a:uFillTx/>
                <a:latin typeface="Calibri" panose="020F0502020204030204"/>
                <a:ea typeface="+mn-ea"/>
                <a:cs typeface="+mn-cs"/>
              </a:rPr>
              <a:t>Language barriers (LEP populations)</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 5"/>
          <p:cNvSpPr/>
          <p:nvPr/>
        </p:nvSpPr>
        <p:spPr>
          <a:xfrm>
            <a:off x="640080" y="3986784"/>
            <a:ext cx="7863840" cy="274320"/>
          </a:xfrm>
          <a:prstGeom prst="rect">
            <a:avLst/>
          </a:prstGeom>
          <a:noFill/>
          <a:ln/>
        </p:spPr>
        <p:txBody>
          <a:bodyPr wrap="square"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28090"/>
                </a:solidFill>
                <a:effectLst/>
                <a:uLnTx/>
                <a:uFillTx/>
                <a:latin typeface="Calibri" panose="020F0502020204030204"/>
                <a:ea typeface="+mn-ea"/>
                <a:cs typeface="+mn-cs"/>
              </a:rPr>
              <a:t>Socioeconomic Factors</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Text 6"/>
          <p:cNvSpPr/>
          <p:nvPr/>
        </p:nvSpPr>
        <p:spPr>
          <a:xfrm>
            <a:off x="822960" y="4262220"/>
            <a:ext cx="7680960" cy="1024128"/>
          </a:xfrm>
          <a:prstGeom prst="rect">
            <a:avLst/>
          </a:prstGeom>
          <a:noFill/>
          <a:ln/>
        </p:spPr>
        <p:txBody>
          <a:bodyPr wrap="square" rtlCol="0" anchor="ctr"/>
          <a:lstStyle/>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200" b="0" i="0" u="none" strike="noStrike" kern="1200" cap="none" spc="0" normalizeH="0" baseline="0" noProof="0" dirty="0">
                <a:ln>
                  <a:noFill/>
                </a:ln>
                <a:solidFill>
                  <a:srgbClr val="2C3E50"/>
                </a:solidFill>
                <a:effectLst/>
                <a:uLnTx/>
                <a:uFillTx/>
                <a:latin typeface="Calibri" panose="020F0502020204030204"/>
                <a:ea typeface="+mn-ea"/>
                <a:cs typeface="+mn-cs"/>
              </a:rPr>
              <a:t>Poverty rate &amp; income inequality</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200" b="0" i="0" u="none" strike="noStrike" kern="1200" cap="none" spc="0" normalizeH="0" baseline="0" noProof="0" dirty="0">
                <a:ln>
                  <a:noFill/>
                </a:ln>
                <a:solidFill>
                  <a:srgbClr val="2C3E50"/>
                </a:solidFill>
                <a:effectLst/>
                <a:uLnTx/>
                <a:uFillTx/>
                <a:latin typeface="Calibri" panose="020F0502020204030204"/>
                <a:ea typeface="+mn-ea"/>
                <a:cs typeface="+mn-cs"/>
              </a:rPr>
              <a:t>Food insecurity rates</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200" b="0" i="0" u="none" strike="noStrike" kern="1200" cap="none" spc="0" normalizeH="0" baseline="0" noProof="0" dirty="0">
                <a:ln>
                  <a:noFill/>
                </a:ln>
                <a:solidFill>
                  <a:srgbClr val="2C3E50"/>
                </a:solidFill>
                <a:effectLst/>
                <a:uLnTx/>
                <a:uFillTx/>
                <a:latin typeface="Calibri" panose="020F0502020204030204"/>
                <a:ea typeface="+mn-ea"/>
                <a:cs typeface="+mn-cs"/>
              </a:rPr>
              <a:t>Unemployment rate</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200" b="0" i="0" u="none" strike="noStrike" kern="1200" cap="none" spc="0" normalizeH="0" baseline="0" noProof="0" dirty="0">
                <a:ln>
                  <a:noFill/>
                </a:ln>
                <a:solidFill>
                  <a:srgbClr val="2C3E50"/>
                </a:solidFill>
                <a:effectLst/>
                <a:uLnTx/>
                <a:uFillTx/>
                <a:latin typeface="Calibri" panose="020F0502020204030204"/>
                <a:ea typeface="+mn-ea"/>
                <a:cs typeface="+mn-cs"/>
              </a:rPr>
              <a:t>Educational attainment distribution</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01545C"/>
        </a:solidFill>
        <a:effectLst/>
      </p:bgPr>
    </p:bg>
    <p:spTree>
      <p:nvGrpSpPr>
        <p:cNvPr id="1" name=""/>
        <p:cNvGrpSpPr/>
        <p:nvPr/>
      </p:nvGrpSpPr>
      <p:grpSpPr>
        <a:xfrm>
          <a:off x="0" y="0"/>
          <a:ext cx="0" cy="0"/>
          <a:chOff x="0" y="0"/>
          <a:chExt cx="0" cy="0"/>
        </a:xfrm>
      </p:grpSpPr>
      <p:sp>
        <p:nvSpPr>
          <p:cNvPr id="2" name="Text 0"/>
          <p:cNvSpPr/>
          <p:nvPr/>
        </p:nvSpPr>
        <p:spPr>
          <a:xfrm>
            <a:off x="457200" y="1371600"/>
            <a:ext cx="8229600" cy="365760"/>
          </a:xfrm>
          <a:prstGeom prst="rect">
            <a:avLst/>
          </a:prstGeom>
          <a:noFill/>
          <a:ln/>
        </p:spPr>
        <p:txBody>
          <a:bodyPr wrap="square"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2C39A"/>
                </a:solidFill>
                <a:effectLst/>
                <a:uLnTx/>
                <a:uFillTx/>
                <a:latin typeface="Calibri" panose="020F0502020204030204"/>
                <a:ea typeface="+mn-ea"/>
                <a:cs typeface="+mn-cs"/>
              </a:rPr>
              <a:t>Section 4</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 1"/>
          <p:cNvSpPr/>
          <p:nvPr/>
        </p:nvSpPr>
        <p:spPr>
          <a:xfrm>
            <a:off x="457200" y="1828800"/>
            <a:ext cx="8229600" cy="914400"/>
          </a:xfrm>
          <a:prstGeom prst="rect">
            <a:avLst/>
          </a:prstGeom>
          <a:noFill/>
          <a:ln/>
        </p:spPr>
        <p:txBody>
          <a:bodyPr wrap="square"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FFFFFF"/>
                </a:solidFill>
                <a:effectLst/>
                <a:uLnTx/>
                <a:uFillTx/>
                <a:latin typeface="Calibri" panose="020F0502020204030204"/>
                <a:ea typeface="+mn-ea"/>
                <a:cs typeface="+mn-cs"/>
              </a:rPr>
              <a:t>Duration of Infectiousness</a:t>
            </a:r>
            <a:endParaRPr kumimoji="0" lang="en-US" sz="4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 2"/>
          <p:cNvSpPr/>
          <p:nvPr/>
        </p:nvSpPr>
        <p:spPr>
          <a:xfrm>
            <a:off x="457200" y="2926080"/>
            <a:ext cx="8229600" cy="365760"/>
          </a:xfrm>
          <a:prstGeom prst="rect">
            <a:avLst/>
          </a:prstGeom>
          <a:noFill/>
          <a:ln/>
        </p:spPr>
        <p:txBody>
          <a:bodyPr wrap="square"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srgbClr val="FFFFFF"/>
                </a:solidFill>
                <a:effectLst/>
                <a:uLnTx/>
                <a:uFillTx/>
                <a:latin typeface="Calibri" panose="020F0502020204030204"/>
                <a:ea typeface="+mn-ea"/>
                <a:cs typeface="+mn-cs"/>
              </a:rPr>
              <a:t>Determines d in R₀ = β × c × d</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457200" y="365760"/>
            <a:ext cx="8229600" cy="45720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1545C"/>
                </a:solidFill>
                <a:effectLst/>
                <a:uLnTx/>
                <a:uFillTx/>
                <a:latin typeface="Calibri" panose="020F0502020204030204"/>
                <a:ea typeface="+mn-ea"/>
                <a:cs typeface="+mn-cs"/>
              </a:rPr>
              <a:t>Duration Data Needed</a:t>
            </a: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 1"/>
          <p:cNvSpPr/>
          <p:nvPr/>
        </p:nvSpPr>
        <p:spPr>
          <a:xfrm>
            <a:off x="640080" y="1188720"/>
            <a:ext cx="7863840" cy="274320"/>
          </a:xfrm>
          <a:prstGeom prst="rect">
            <a:avLst/>
          </a:prstGeom>
          <a:noFill/>
          <a:ln/>
        </p:spPr>
        <p:txBody>
          <a:bodyPr wrap="square"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28090"/>
                </a:solidFill>
                <a:effectLst/>
                <a:uLnTx/>
                <a:uFillTx/>
                <a:latin typeface="Calibri" panose="020F0502020204030204"/>
                <a:ea typeface="+mn-ea"/>
                <a:cs typeface="+mn-cs"/>
              </a:rPr>
              <a:t>Healthcare-Seeking Behavior</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 2"/>
          <p:cNvSpPr/>
          <p:nvPr/>
        </p:nvSpPr>
        <p:spPr>
          <a:xfrm>
            <a:off x="822960" y="1508760"/>
            <a:ext cx="7680960" cy="877824"/>
          </a:xfrm>
          <a:prstGeom prst="rect">
            <a:avLst/>
          </a:prstGeom>
          <a:noFill/>
          <a:ln/>
        </p:spPr>
        <p:txBody>
          <a:bodyPr wrap="square" rtlCol="0" anchor="ctr"/>
          <a:lstStyle/>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200" b="0" i="0" u="none" strike="noStrike" kern="1200" cap="none" spc="0" normalizeH="0" baseline="0" noProof="0" dirty="0">
                <a:ln>
                  <a:noFill/>
                </a:ln>
                <a:solidFill>
                  <a:srgbClr val="2C3E50"/>
                </a:solidFill>
                <a:effectLst/>
                <a:uLnTx/>
                <a:uFillTx/>
                <a:latin typeface="Calibri" panose="020F0502020204030204"/>
                <a:ea typeface="+mn-ea"/>
                <a:cs typeface="+mn-cs"/>
              </a:rPr>
              <a:t>Average time from symptom onset to care</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200" b="0" i="0" u="none" strike="noStrike" kern="1200" cap="none" spc="0" normalizeH="0" baseline="0" noProof="0" dirty="0">
                <a:ln>
                  <a:noFill/>
                </a:ln>
                <a:solidFill>
                  <a:srgbClr val="2C3E50"/>
                </a:solidFill>
                <a:effectLst/>
                <a:uLnTx/>
                <a:uFillTx/>
                <a:latin typeface="Calibri" panose="020F0502020204030204"/>
                <a:ea typeface="+mn-ea"/>
                <a:cs typeface="+mn-cs"/>
              </a:rPr>
              <a:t>% with regular primary care provider</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200" b="0" i="0" u="none" strike="noStrike" kern="1200" cap="none" spc="0" normalizeH="0" baseline="0" noProof="0" dirty="0">
                <a:ln>
                  <a:noFill/>
                </a:ln>
                <a:solidFill>
                  <a:srgbClr val="2C3E50"/>
                </a:solidFill>
                <a:effectLst/>
                <a:uLnTx/>
                <a:uFillTx/>
                <a:latin typeface="Calibri" panose="020F0502020204030204"/>
                <a:ea typeface="+mn-ea"/>
                <a:cs typeface="+mn-cs"/>
              </a:rPr>
              <a:t>% who delayed care due to cost</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200" b="0" i="0" u="none" strike="noStrike" kern="1200" cap="none" spc="0" normalizeH="0" baseline="0" noProof="0" dirty="0">
                <a:ln>
                  <a:noFill/>
                </a:ln>
                <a:solidFill>
                  <a:srgbClr val="2C3E50"/>
                </a:solidFill>
                <a:effectLst/>
                <a:uLnTx/>
                <a:uFillTx/>
                <a:latin typeface="Calibri" panose="020F0502020204030204"/>
                <a:ea typeface="+mn-ea"/>
                <a:cs typeface="+mn-cs"/>
              </a:rPr>
              <a:t>Telehealth utilization rates</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Text 3"/>
          <p:cNvSpPr/>
          <p:nvPr/>
        </p:nvSpPr>
        <p:spPr>
          <a:xfrm>
            <a:off x="640080" y="2569464"/>
            <a:ext cx="7863840" cy="274320"/>
          </a:xfrm>
          <a:prstGeom prst="rect">
            <a:avLst/>
          </a:prstGeom>
          <a:noFill/>
          <a:ln/>
        </p:spPr>
        <p:txBody>
          <a:bodyPr wrap="square"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28090"/>
                </a:solidFill>
                <a:effectLst/>
                <a:uLnTx/>
                <a:uFillTx/>
                <a:latin typeface="Calibri" panose="020F0502020204030204"/>
                <a:ea typeface="+mn-ea"/>
                <a:cs typeface="+mn-cs"/>
              </a:rPr>
              <a:t>Ability to Isolate When Ill</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Text 4"/>
          <p:cNvSpPr/>
          <p:nvPr/>
        </p:nvSpPr>
        <p:spPr>
          <a:xfrm>
            <a:off x="822960" y="2889504"/>
            <a:ext cx="7680960" cy="1097280"/>
          </a:xfrm>
          <a:prstGeom prst="rect">
            <a:avLst/>
          </a:prstGeom>
          <a:noFill/>
          <a:ln/>
        </p:spPr>
        <p:txBody>
          <a:bodyPr wrap="square" rtlCol="0" anchor="ctr"/>
          <a:lstStyle/>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200" b="0" i="0" u="none" strike="noStrike" kern="1200" cap="none" spc="0" normalizeH="0" baseline="0" noProof="0" dirty="0">
                <a:ln>
                  <a:noFill/>
                </a:ln>
                <a:solidFill>
                  <a:srgbClr val="2C3E50"/>
                </a:solidFill>
                <a:effectLst/>
                <a:uLnTx/>
                <a:uFillTx/>
                <a:latin typeface="Calibri" panose="020F0502020204030204"/>
                <a:ea typeface="+mn-ea"/>
                <a:cs typeface="+mn-cs"/>
              </a:rPr>
              <a:t>% in occupations requiring in-person presence</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200" b="0" i="0" u="none" strike="noStrike" kern="1200" cap="none" spc="0" normalizeH="0" baseline="0" noProof="0" dirty="0">
                <a:ln>
                  <a:noFill/>
                </a:ln>
                <a:solidFill>
                  <a:srgbClr val="2C3E50"/>
                </a:solidFill>
                <a:effectLst/>
                <a:uLnTx/>
                <a:uFillTx/>
                <a:latin typeface="Calibri" panose="020F0502020204030204"/>
                <a:ea typeface="+mn-ea"/>
                <a:cs typeface="+mn-cs"/>
              </a:rPr>
              <a:t>% without paid sick leave</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200" b="0" i="0" u="none" strike="noStrike" kern="1200" cap="none" spc="0" normalizeH="0" baseline="0" noProof="0" dirty="0">
                <a:ln>
                  <a:noFill/>
                </a:ln>
                <a:solidFill>
                  <a:srgbClr val="2C3E50"/>
                </a:solidFill>
                <a:effectLst/>
                <a:uLnTx/>
                <a:uFillTx/>
                <a:latin typeface="Calibri" panose="020F0502020204030204"/>
                <a:ea typeface="+mn-ea"/>
                <a:cs typeface="+mn-cs"/>
              </a:rPr>
              <a:t>% in gig/self-employment</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200" b="0" i="0" u="none" strike="noStrike" kern="1200" cap="none" spc="0" normalizeH="0" baseline="0" noProof="0" dirty="0">
                <a:ln>
                  <a:noFill/>
                </a:ln>
                <a:solidFill>
                  <a:srgbClr val="2C3E50"/>
                </a:solidFill>
                <a:effectLst/>
                <a:uLnTx/>
                <a:uFillTx/>
                <a:latin typeface="Calibri" panose="020F0502020204030204"/>
                <a:ea typeface="+mn-ea"/>
                <a:cs typeface="+mn-cs"/>
              </a:rPr>
              <a:t>Single-parent household rate</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200" b="0" i="0" u="none" strike="noStrike" kern="1200" cap="none" spc="0" normalizeH="0" baseline="0" noProof="0" dirty="0">
                <a:ln>
                  <a:noFill/>
                </a:ln>
                <a:solidFill>
                  <a:srgbClr val="2C3E50"/>
                </a:solidFill>
                <a:effectLst/>
                <a:uLnTx/>
                <a:uFillTx/>
                <a:latin typeface="Calibri" panose="020F0502020204030204"/>
                <a:ea typeface="+mn-ea"/>
                <a:cs typeface="+mn-cs"/>
              </a:rPr>
              <a:t>Childcare availability when child is sick</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 5"/>
          <p:cNvSpPr/>
          <p:nvPr/>
        </p:nvSpPr>
        <p:spPr>
          <a:xfrm>
            <a:off x="640080" y="4169664"/>
            <a:ext cx="7863840" cy="274320"/>
          </a:xfrm>
          <a:prstGeom prst="rect">
            <a:avLst/>
          </a:prstGeom>
          <a:noFill/>
          <a:ln/>
        </p:spPr>
        <p:txBody>
          <a:bodyPr wrap="square"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28090"/>
                </a:solidFill>
                <a:effectLst/>
                <a:uLnTx/>
                <a:uFillTx/>
                <a:latin typeface="Calibri" panose="020F0502020204030204"/>
                <a:ea typeface="+mn-ea"/>
                <a:cs typeface="+mn-cs"/>
              </a:rPr>
              <a:t>Testing &amp; Diagnostic Infrastructure</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Text 6"/>
          <p:cNvSpPr/>
          <p:nvPr/>
        </p:nvSpPr>
        <p:spPr>
          <a:xfrm>
            <a:off x="822960" y="4489704"/>
            <a:ext cx="7680960" cy="658368"/>
          </a:xfrm>
          <a:prstGeom prst="rect">
            <a:avLst/>
          </a:prstGeom>
          <a:noFill/>
          <a:ln/>
        </p:spPr>
        <p:txBody>
          <a:bodyPr wrap="square" rtlCol="0" anchor="ctr"/>
          <a:lstStyle/>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200" b="0" i="0" u="none" strike="noStrike" kern="1200" cap="none" spc="0" normalizeH="0" baseline="0" noProof="0" dirty="0">
                <a:ln>
                  <a:noFill/>
                </a:ln>
                <a:solidFill>
                  <a:srgbClr val="2C3E50"/>
                </a:solidFill>
                <a:effectLst/>
                <a:uLnTx/>
                <a:uFillTx/>
                <a:latin typeface="Calibri" panose="020F0502020204030204"/>
                <a:ea typeface="+mn-ea"/>
                <a:cs typeface="+mn-cs"/>
              </a:rPr>
              <a:t>Laboratory capacity &amp; turnaround times</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200" b="0" i="0" u="none" strike="noStrike" kern="1200" cap="none" spc="0" normalizeH="0" baseline="0" noProof="0" dirty="0">
                <a:ln>
                  <a:noFill/>
                </a:ln>
                <a:solidFill>
                  <a:srgbClr val="2C3E50"/>
                </a:solidFill>
                <a:effectLst/>
                <a:uLnTx/>
                <a:uFillTx/>
                <a:latin typeface="Calibri" panose="020F0502020204030204"/>
                <a:ea typeface="+mn-ea"/>
                <a:cs typeface="+mn-cs"/>
              </a:rPr>
              <a:t>At-home testing availability</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200" b="0" i="0" u="none" strike="noStrike" kern="1200" cap="none" spc="0" normalizeH="0" baseline="0" noProof="0" dirty="0">
                <a:ln>
                  <a:noFill/>
                </a:ln>
                <a:solidFill>
                  <a:srgbClr val="2C3E50"/>
                </a:solidFill>
                <a:effectLst/>
                <a:uLnTx/>
                <a:uFillTx/>
                <a:latin typeface="Calibri" panose="020F0502020204030204"/>
                <a:ea typeface="+mn-ea"/>
                <a:cs typeface="+mn-cs"/>
              </a:rPr>
              <a:t>Public health lab capacity</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028090"/>
        </a:solidFill>
        <a:effectLst/>
      </p:bgPr>
    </p:bg>
    <p:spTree>
      <p:nvGrpSpPr>
        <p:cNvPr id="1" name=""/>
        <p:cNvGrpSpPr/>
        <p:nvPr/>
      </p:nvGrpSpPr>
      <p:grpSpPr>
        <a:xfrm>
          <a:off x="0" y="0"/>
          <a:ext cx="0" cy="0"/>
          <a:chOff x="0" y="0"/>
          <a:chExt cx="0" cy="0"/>
        </a:xfrm>
      </p:grpSpPr>
      <p:sp>
        <p:nvSpPr>
          <p:cNvPr id="2" name="Text 0"/>
          <p:cNvSpPr/>
          <p:nvPr/>
        </p:nvSpPr>
        <p:spPr>
          <a:xfrm>
            <a:off x="457200" y="1371600"/>
            <a:ext cx="8229600" cy="365760"/>
          </a:xfrm>
          <a:prstGeom prst="rect">
            <a:avLst/>
          </a:prstGeom>
          <a:noFill/>
          <a:ln/>
        </p:spPr>
        <p:txBody>
          <a:bodyPr wrap="square"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2C39A"/>
                </a:solidFill>
                <a:effectLst/>
                <a:uLnTx/>
                <a:uFillTx/>
                <a:latin typeface="Calibri" panose="020F0502020204030204"/>
                <a:ea typeface="+mn-ea"/>
                <a:cs typeface="+mn-cs"/>
              </a:rPr>
              <a:t>Section 5</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 1"/>
          <p:cNvSpPr/>
          <p:nvPr/>
        </p:nvSpPr>
        <p:spPr>
          <a:xfrm>
            <a:off x="457200" y="1828800"/>
            <a:ext cx="8229600" cy="914400"/>
          </a:xfrm>
          <a:prstGeom prst="rect">
            <a:avLst/>
          </a:prstGeom>
          <a:noFill/>
          <a:ln/>
        </p:spPr>
        <p:txBody>
          <a:bodyPr wrap="square"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FFFFFF"/>
                </a:solidFill>
                <a:effectLst/>
                <a:uLnTx/>
                <a:uFillTx/>
                <a:latin typeface="Calibri" panose="020F0502020204030204"/>
                <a:ea typeface="+mn-ea"/>
                <a:cs typeface="+mn-cs"/>
              </a:rPr>
              <a:t>Connectivity &amp; Regional Spread</a:t>
            </a:r>
            <a:endParaRPr kumimoji="0" lang="en-US" sz="4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 2"/>
          <p:cNvSpPr/>
          <p:nvPr/>
        </p:nvSpPr>
        <p:spPr>
          <a:xfrm>
            <a:off x="457200" y="2926080"/>
            <a:ext cx="8229600" cy="365760"/>
          </a:xfrm>
          <a:prstGeom prst="rect">
            <a:avLst/>
          </a:prstGeom>
          <a:noFill/>
          <a:ln/>
        </p:spPr>
        <p:txBody>
          <a:bodyPr wrap="square"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srgbClr val="FFFFFF"/>
                </a:solidFill>
                <a:effectLst/>
                <a:uLnTx/>
                <a:uFillTx/>
                <a:latin typeface="Calibri" panose="020F0502020204030204"/>
                <a:ea typeface="+mn-ea"/>
                <a:cs typeface="+mn-cs"/>
              </a:rPr>
              <a:t>Determining geographic scale of necessary intervention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457200" y="202248"/>
            <a:ext cx="8229600" cy="45720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1545C"/>
                </a:solidFill>
                <a:effectLst/>
                <a:uLnTx/>
                <a:uFillTx/>
                <a:latin typeface="Calibri" panose="020F0502020204030204"/>
                <a:ea typeface="+mn-ea"/>
                <a:cs typeface="+mn-cs"/>
              </a:rPr>
              <a:t>Connectivity Data Needed</a:t>
            </a: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 1"/>
          <p:cNvSpPr/>
          <p:nvPr/>
        </p:nvSpPr>
        <p:spPr>
          <a:xfrm>
            <a:off x="640080" y="746045"/>
            <a:ext cx="7863840" cy="274320"/>
          </a:xfrm>
          <a:prstGeom prst="rect">
            <a:avLst/>
          </a:prstGeom>
          <a:noFill/>
          <a:ln/>
        </p:spPr>
        <p:txBody>
          <a:bodyPr wrap="square"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28090"/>
                </a:solidFill>
                <a:effectLst/>
                <a:uLnTx/>
                <a:uFillTx/>
                <a:latin typeface="Calibri" panose="020F0502020204030204"/>
                <a:ea typeface="+mn-ea"/>
                <a:cs typeface="+mn-cs"/>
              </a:rPr>
              <a:t>Geographic Connectivity</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 2"/>
          <p:cNvSpPr/>
          <p:nvPr/>
        </p:nvSpPr>
        <p:spPr>
          <a:xfrm>
            <a:off x="822960" y="1020365"/>
            <a:ext cx="7680960" cy="576072"/>
          </a:xfrm>
          <a:prstGeom prst="rect">
            <a:avLst/>
          </a:prstGeom>
          <a:noFill/>
          <a:ln/>
        </p:spPr>
        <p:txBody>
          <a:bodyPr wrap="square" rtlCol="0" anchor="ctr"/>
          <a:lstStyle/>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100" b="0" i="0" u="none" strike="noStrike" kern="1200" cap="none" spc="0" normalizeH="0" baseline="0" noProof="0" dirty="0">
                <a:ln>
                  <a:noFill/>
                </a:ln>
                <a:solidFill>
                  <a:srgbClr val="2C3E50"/>
                </a:solidFill>
                <a:effectLst/>
                <a:uLnTx/>
                <a:uFillTx/>
                <a:latin typeface="Calibri" panose="020F0502020204030204"/>
                <a:ea typeface="+mn-ea"/>
                <a:cs typeface="+mn-cs"/>
              </a:rPr>
              <a:t>Border jurisdictions &amp; population exchange</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100" b="0" i="0" u="none" strike="noStrike" kern="1200" cap="none" spc="0" normalizeH="0" baseline="0" noProof="0" dirty="0">
                <a:ln>
                  <a:noFill/>
                </a:ln>
                <a:solidFill>
                  <a:srgbClr val="2C3E50"/>
                </a:solidFill>
                <a:effectLst/>
                <a:uLnTx/>
                <a:uFillTx/>
                <a:latin typeface="Calibri" panose="020F0502020204030204"/>
                <a:ea typeface="+mn-ea"/>
                <a:cs typeface="+mn-cs"/>
              </a:rPr>
              <a:t>Regional metro area membership</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100" b="0" i="0" u="none" strike="noStrike" kern="1200" cap="none" spc="0" normalizeH="0" baseline="0" noProof="0" dirty="0">
                <a:ln>
                  <a:noFill/>
                </a:ln>
                <a:solidFill>
                  <a:srgbClr val="2C3E50"/>
                </a:solidFill>
                <a:effectLst/>
                <a:uLnTx/>
                <a:uFillTx/>
                <a:latin typeface="Calibri" panose="020F0502020204030204"/>
                <a:ea typeface="+mn-ea"/>
                <a:cs typeface="+mn-cs"/>
              </a:rPr>
              <a:t>Migration patterns (in/out mobility)</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Text 3"/>
          <p:cNvSpPr/>
          <p:nvPr/>
        </p:nvSpPr>
        <p:spPr>
          <a:xfrm>
            <a:off x="640080" y="1733597"/>
            <a:ext cx="7863840" cy="274320"/>
          </a:xfrm>
          <a:prstGeom prst="rect">
            <a:avLst/>
          </a:prstGeom>
          <a:noFill/>
          <a:ln/>
        </p:spPr>
        <p:txBody>
          <a:bodyPr wrap="square"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28090"/>
                </a:solidFill>
                <a:effectLst/>
                <a:uLnTx/>
                <a:uFillTx/>
                <a:latin typeface="Calibri" panose="020F0502020204030204"/>
                <a:ea typeface="+mn-ea"/>
                <a:cs typeface="+mn-cs"/>
              </a:rPr>
              <a:t>Institutional Connectivity</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Text 4"/>
          <p:cNvSpPr/>
          <p:nvPr/>
        </p:nvSpPr>
        <p:spPr>
          <a:xfrm>
            <a:off x="822960" y="2007917"/>
            <a:ext cx="7680960" cy="768096"/>
          </a:xfrm>
          <a:prstGeom prst="rect">
            <a:avLst/>
          </a:prstGeom>
          <a:noFill/>
          <a:ln/>
        </p:spPr>
        <p:txBody>
          <a:bodyPr wrap="square" rtlCol="0" anchor="ctr"/>
          <a:lstStyle/>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100" b="0" i="0" u="none" strike="noStrike" kern="1200" cap="none" spc="0" normalizeH="0" baseline="0" noProof="0" dirty="0">
                <a:ln>
                  <a:noFill/>
                </a:ln>
                <a:solidFill>
                  <a:srgbClr val="2C3E50"/>
                </a:solidFill>
                <a:effectLst/>
                <a:uLnTx/>
                <a:uFillTx/>
                <a:latin typeface="Calibri" panose="020F0502020204030204"/>
                <a:ea typeface="+mn-ea"/>
                <a:cs typeface="+mn-cs"/>
              </a:rPr>
              <a:t>Regional hospitals serving multiple jurisdictions</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100" b="0" i="0" u="none" strike="noStrike" kern="1200" cap="none" spc="0" normalizeH="0" baseline="0" noProof="0" dirty="0">
                <a:ln>
                  <a:noFill/>
                </a:ln>
                <a:solidFill>
                  <a:srgbClr val="2C3E50"/>
                </a:solidFill>
                <a:effectLst/>
                <a:uLnTx/>
                <a:uFillTx/>
                <a:latin typeface="Calibri" panose="020F0502020204030204"/>
                <a:ea typeface="+mn-ea"/>
                <a:cs typeface="+mn-cs"/>
              </a:rPr>
              <a:t>Universities drawing from multiple states</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100" b="0" i="0" u="none" strike="noStrike" kern="1200" cap="none" spc="0" normalizeH="0" baseline="0" noProof="0" dirty="0">
                <a:ln>
                  <a:noFill/>
                </a:ln>
                <a:solidFill>
                  <a:srgbClr val="2C3E50"/>
                </a:solidFill>
                <a:effectLst/>
                <a:uLnTx/>
                <a:uFillTx/>
                <a:latin typeface="Calibri" panose="020F0502020204030204"/>
                <a:ea typeface="+mn-ea"/>
                <a:cs typeface="+mn-cs"/>
              </a:rPr>
              <a:t>Military installations</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100" b="0" i="0" u="none" strike="noStrike" kern="1200" cap="none" spc="0" normalizeH="0" baseline="0" noProof="0" dirty="0">
                <a:ln>
                  <a:noFill/>
                </a:ln>
                <a:solidFill>
                  <a:srgbClr val="2C3E50"/>
                </a:solidFill>
                <a:effectLst/>
                <a:uLnTx/>
                <a:uFillTx/>
                <a:latin typeface="Calibri" panose="020F0502020204030204"/>
                <a:ea typeface="+mn-ea"/>
                <a:cs typeface="+mn-cs"/>
              </a:rPr>
              <a:t>Federal facilities with national workforce</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 5"/>
          <p:cNvSpPr/>
          <p:nvPr/>
        </p:nvSpPr>
        <p:spPr>
          <a:xfrm>
            <a:off x="640080" y="2913173"/>
            <a:ext cx="7863840" cy="274320"/>
          </a:xfrm>
          <a:prstGeom prst="rect">
            <a:avLst/>
          </a:prstGeom>
          <a:noFill/>
          <a:ln/>
        </p:spPr>
        <p:txBody>
          <a:bodyPr wrap="square"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28090"/>
                </a:solidFill>
                <a:effectLst/>
                <a:uLnTx/>
                <a:uFillTx/>
                <a:latin typeface="Calibri" panose="020F0502020204030204"/>
                <a:ea typeface="+mn-ea"/>
                <a:cs typeface="+mn-cs"/>
              </a:rPr>
              <a:t>Economic Connectivity</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Text 6"/>
          <p:cNvSpPr/>
          <p:nvPr/>
        </p:nvSpPr>
        <p:spPr>
          <a:xfrm>
            <a:off x="822960" y="3187493"/>
            <a:ext cx="7680960" cy="768096"/>
          </a:xfrm>
          <a:prstGeom prst="rect">
            <a:avLst/>
          </a:prstGeom>
          <a:noFill/>
          <a:ln/>
        </p:spPr>
        <p:txBody>
          <a:bodyPr wrap="square" rtlCol="0" anchor="ctr"/>
          <a:lstStyle/>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100" b="0" i="0" u="none" strike="noStrike" kern="1200" cap="none" spc="0" normalizeH="0" baseline="0" noProof="0" dirty="0">
                <a:ln>
                  <a:noFill/>
                </a:ln>
                <a:solidFill>
                  <a:srgbClr val="2C3E50"/>
                </a:solidFill>
                <a:effectLst/>
                <a:uLnTx/>
                <a:uFillTx/>
                <a:latin typeface="Calibri" panose="020F0502020204030204"/>
                <a:ea typeface="+mn-ea"/>
                <a:cs typeface="+mn-cs"/>
              </a:rPr>
              <a:t>Major employers with regional/national footprint</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100" b="0" i="0" u="none" strike="noStrike" kern="1200" cap="none" spc="0" normalizeH="0" baseline="0" noProof="0" dirty="0">
                <a:ln>
                  <a:noFill/>
                </a:ln>
                <a:solidFill>
                  <a:srgbClr val="2C3E50"/>
                </a:solidFill>
                <a:effectLst/>
                <a:uLnTx/>
                <a:uFillTx/>
                <a:latin typeface="Calibri" panose="020F0502020204030204"/>
                <a:ea typeface="+mn-ea"/>
                <a:cs typeface="+mn-cs"/>
              </a:rPr>
              <a:t>Tourism sector &amp; visitor origins</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100" b="0" i="0" u="none" strike="noStrike" kern="1200" cap="none" spc="0" normalizeH="0" baseline="0" noProof="0" dirty="0">
                <a:ln>
                  <a:noFill/>
                </a:ln>
                <a:solidFill>
                  <a:srgbClr val="2C3E50"/>
                </a:solidFill>
                <a:effectLst/>
                <a:uLnTx/>
                <a:uFillTx/>
                <a:latin typeface="Calibri" panose="020F0502020204030204"/>
                <a:ea typeface="+mn-ea"/>
                <a:cs typeface="+mn-cs"/>
              </a:rPr>
              <a:t>Distribution centers with regional reach</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100" b="0" i="0" u="none" strike="noStrike" kern="1200" cap="none" spc="0" normalizeH="0" baseline="0" noProof="0" dirty="0">
                <a:ln>
                  <a:noFill/>
                </a:ln>
                <a:solidFill>
                  <a:srgbClr val="2C3E50"/>
                </a:solidFill>
                <a:effectLst/>
                <a:uLnTx/>
                <a:uFillTx/>
                <a:latin typeface="Calibri" panose="020F0502020204030204"/>
                <a:ea typeface="+mn-ea"/>
                <a:cs typeface="+mn-cs"/>
              </a:rPr>
              <a:t>Shared supply chains</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Text 7"/>
          <p:cNvSpPr/>
          <p:nvPr/>
        </p:nvSpPr>
        <p:spPr>
          <a:xfrm>
            <a:off x="640080" y="4092749"/>
            <a:ext cx="7863840" cy="274320"/>
          </a:xfrm>
          <a:prstGeom prst="rect">
            <a:avLst/>
          </a:prstGeom>
          <a:noFill/>
          <a:ln/>
        </p:spPr>
        <p:txBody>
          <a:bodyPr wrap="square"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28090"/>
                </a:solidFill>
                <a:effectLst/>
                <a:uLnTx/>
                <a:uFillTx/>
                <a:latin typeface="Calibri" panose="020F0502020204030204"/>
                <a:ea typeface="+mn-ea"/>
                <a:cs typeface="+mn-cs"/>
              </a:rPr>
              <a:t>Travel Patterns</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 8"/>
          <p:cNvSpPr/>
          <p:nvPr/>
        </p:nvSpPr>
        <p:spPr>
          <a:xfrm>
            <a:off x="822960" y="4367069"/>
            <a:ext cx="7680960" cy="768096"/>
          </a:xfrm>
          <a:prstGeom prst="rect">
            <a:avLst/>
          </a:prstGeom>
          <a:noFill/>
          <a:ln/>
        </p:spPr>
        <p:txBody>
          <a:bodyPr wrap="square" rtlCol="0" anchor="ctr"/>
          <a:lstStyle/>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100" b="0" i="0" u="none" strike="noStrike" kern="1200" cap="none" spc="0" normalizeH="0" baseline="0" noProof="0" dirty="0">
                <a:ln>
                  <a:noFill/>
                </a:ln>
                <a:solidFill>
                  <a:srgbClr val="2C3E50"/>
                </a:solidFill>
                <a:effectLst/>
                <a:uLnTx/>
                <a:uFillTx/>
                <a:latin typeface="Calibri" panose="020F0502020204030204"/>
                <a:ea typeface="+mn-ea"/>
                <a:cs typeface="+mn-cs"/>
              </a:rPr>
              <a:t>Airport passenger volume &amp; destinations</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100" b="0" i="0" u="none" strike="noStrike" kern="1200" cap="none" spc="0" normalizeH="0" baseline="0" noProof="0" dirty="0">
                <a:ln>
                  <a:noFill/>
                </a:ln>
                <a:solidFill>
                  <a:srgbClr val="2C3E50"/>
                </a:solidFill>
                <a:effectLst/>
                <a:uLnTx/>
                <a:uFillTx/>
                <a:latin typeface="Calibri" panose="020F0502020204030204"/>
                <a:ea typeface="+mn-ea"/>
                <a:cs typeface="+mn-cs"/>
              </a:rPr>
              <a:t>Interstate highway traffic</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100" b="0" i="0" u="none" strike="noStrike" kern="1200" cap="none" spc="0" normalizeH="0" baseline="0" noProof="0" dirty="0">
                <a:ln>
                  <a:noFill/>
                </a:ln>
                <a:solidFill>
                  <a:srgbClr val="2C3E50"/>
                </a:solidFill>
                <a:effectLst/>
                <a:uLnTx/>
                <a:uFillTx/>
                <a:latin typeface="Calibri" panose="020F0502020204030204"/>
                <a:ea typeface="+mn-ea"/>
                <a:cs typeface="+mn-cs"/>
              </a:rPr>
              <a:t>Seasonal population fluctuations</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100" b="0" i="0" u="none" strike="noStrike" kern="1200" cap="none" spc="0" normalizeH="0" baseline="0" noProof="0" dirty="0">
                <a:ln>
                  <a:noFill/>
                </a:ln>
                <a:solidFill>
                  <a:srgbClr val="2C3E50"/>
                </a:solidFill>
                <a:effectLst/>
                <a:uLnTx/>
                <a:uFillTx/>
                <a:latin typeface="Calibri" panose="020F0502020204030204"/>
                <a:ea typeface="+mn-ea"/>
                <a:cs typeface="+mn-cs"/>
              </a:rPr>
              <a:t>Special events with regional/national draw</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457200" y="365760"/>
            <a:ext cx="8229600" cy="45720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1545C"/>
                </a:solidFill>
                <a:effectLst/>
                <a:uLnTx/>
                <a:uFillTx/>
                <a:latin typeface="Calibri" panose="020F0502020204030204"/>
                <a:ea typeface="+mn-ea"/>
                <a:cs typeface="+mn-cs"/>
              </a:rPr>
              <a:t>Determining Intervention Scale</a:t>
            </a: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Shape 1"/>
          <p:cNvSpPr/>
          <p:nvPr/>
        </p:nvSpPr>
        <p:spPr>
          <a:xfrm>
            <a:off x="640080" y="1188720"/>
            <a:ext cx="7863840" cy="365760"/>
          </a:xfrm>
          <a:prstGeom prst="rect">
            <a:avLst/>
          </a:prstGeom>
          <a:solidFill>
            <a:srgbClr val="06A77D"/>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Text 2"/>
          <p:cNvSpPr/>
          <p:nvPr/>
        </p:nvSpPr>
        <p:spPr>
          <a:xfrm>
            <a:off x="731520" y="1188720"/>
            <a:ext cx="7680960" cy="365760"/>
          </a:xfrm>
          <a:prstGeom prst="rect">
            <a:avLst/>
          </a:prstGeom>
          <a:noFill/>
          <a:ln/>
        </p:spPr>
        <p:txBody>
          <a:bodyPr wrap="square"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a:ea typeface="+mn-ea"/>
                <a:cs typeface="+mn-cs"/>
              </a:rPr>
              <a:t>Local Containment Possible</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Text 3"/>
          <p:cNvSpPr/>
          <p:nvPr/>
        </p:nvSpPr>
        <p:spPr>
          <a:xfrm>
            <a:off x="914400" y="1645920"/>
            <a:ext cx="7315200" cy="603504"/>
          </a:xfrm>
          <a:prstGeom prst="rect">
            <a:avLst/>
          </a:prstGeom>
          <a:noFill/>
          <a:ln/>
        </p:spPr>
        <p:txBody>
          <a:bodyPr wrap="square" rtlCol="0" anchor="ctr"/>
          <a:lstStyle/>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100" b="0" i="0" u="none" strike="noStrike" kern="1200" cap="none" spc="0" normalizeH="0" baseline="0" noProof="0" dirty="0">
                <a:ln>
                  <a:noFill/>
                </a:ln>
                <a:solidFill>
                  <a:srgbClr val="2C3E50"/>
                </a:solidFill>
                <a:effectLst/>
                <a:uLnTx/>
                <a:uFillTx/>
                <a:latin typeface="Calibri" panose="020F0502020204030204"/>
                <a:ea typeface="+mn-ea"/>
                <a:cs typeface="+mn-cs"/>
              </a:rPr>
              <a:t>R_effective &lt; 1 in your jurisdiction</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100" b="0" i="0" u="none" strike="noStrike" kern="1200" cap="none" spc="0" normalizeH="0" baseline="0" noProof="0" dirty="0">
                <a:ln>
                  <a:noFill/>
                </a:ln>
                <a:solidFill>
                  <a:srgbClr val="2C3E50"/>
                </a:solidFill>
                <a:effectLst/>
                <a:uLnTx/>
                <a:uFillTx/>
                <a:latin typeface="Calibri" panose="020F0502020204030204"/>
                <a:ea typeface="+mn-ea"/>
                <a:cs typeface="+mn-cs"/>
              </a:rPr>
              <a:t>Limited connectivity to areas with R_effective &gt; 1</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100" b="0" i="0" u="none" strike="noStrike" kern="1200" cap="none" spc="0" normalizeH="0" baseline="0" noProof="0" dirty="0">
                <a:ln>
                  <a:noFill/>
                </a:ln>
                <a:solidFill>
                  <a:srgbClr val="2C3E50"/>
                </a:solidFill>
                <a:effectLst/>
                <a:uLnTx/>
                <a:uFillTx/>
                <a:latin typeface="Calibri" panose="020F0502020204030204"/>
                <a:ea typeface="+mn-ea"/>
                <a:cs typeface="+mn-cs"/>
              </a:rPr>
              <a:t>Surveillance can detect most imported cases</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Shape 4"/>
          <p:cNvSpPr/>
          <p:nvPr/>
        </p:nvSpPr>
        <p:spPr>
          <a:xfrm>
            <a:off x="640080" y="2478024"/>
            <a:ext cx="7863840" cy="365760"/>
          </a:xfrm>
          <a:prstGeom prst="rect">
            <a:avLst/>
          </a:prstGeom>
          <a:solidFill>
            <a:srgbClr val="F77F00"/>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Text 5"/>
          <p:cNvSpPr/>
          <p:nvPr/>
        </p:nvSpPr>
        <p:spPr>
          <a:xfrm>
            <a:off x="731520" y="2478024"/>
            <a:ext cx="7680960" cy="365760"/>
          </a:xfrm>
          <a:prstGeom prst="rect">
            <a:avLst/>
          </a:prstGeom>
          <a:noFill/>
          <a:ln/>
        </p:spPr>
        <p:txBody>
          <a:bodyPr wrap="square"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a:ea typeface="+mn-ea"/>
                <a:cs typeface="+mn-cs"/>
              </a:rPr>
              <a:t>Regional Response Needed</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Text 6"/>
          <p:cNvSpPr/>
          <p:nvPr/>
        </p:nvSpPr>
        <p:spPr>
          <a:xfrm>
            <a:off x="914400" y="2935224"/>
            <a:ext cx="7315200" cy="603504"/>
          </a:xfrm>
          <a:prstGeom prst="rect">
            <a:avLst/>
          </a:prstGeom>
          <a:noFill/>
          <a:ln/>
        </p:spPr>
        <p:txBody>
          <a:bodyPr wrap="square" rtlCol="0" anchor="ctr"/>
          <a:lstStyle/>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100" b="0" i="0" u="none" strike="noStrike" kern="1200" cap="none" spc="0" normalizeH="0" baseline="0" noProof="0" dirty="0">
                <a:ln>
                  <a:noFill/>
                </a:ln>
                <a:solidFill>
                  <a:srgbClr val="2C3E50"/>
                </a:solidFill>
                <a:effectLst/>
                <a:uLnTx/>
                <a:uFillTx/>
                <a:latin typeface="Calibri" panose="020F0502020204030204"/>
                <a:ea typeface="+mn-ea"/>
                <a:cs typeface="+mn-cs"/>
              </a:rPr>
              <a:t>Multiple connected jurisdictions have R_effective &gt; 1</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100" b="0" i="0" u="none" strike="noStrike" kern="1200" cap="none" spc="0" normalizeH="0" baseline="0" noProof="0" dirty="0">
                <a:ln>
                  <a:noFill/>
                </a:ln>
                <a:solidFill>
                  <a:srgbClr val="2C3E50"/>
                </a:solidFill>
                <a:effectLst/>
                <a:uLnTx/>
                <a:uFillTx/>
                <a:latin typeface="Calibri" panose="020F0502020204030204"/>
                <a:ea typeface="+mn-ea"/>
                <a:cs typeface="+mn-cs"/>
              </a:rPr>
              <a:t>Daily population mixing across boundaries</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100" b="0" i="0" u="none" strike="noStrike" kern="1200" cap="none" spc="0" normalizeH="0" baseline="0" noProof="0" dirty="0">
                <a:ln>
                  <a:noFill/>
                </a:ln>
                <a:solidFill>
                  <a:srgbClr val="2C3E50"/>
                </a:solidFill>
                <a:effectLst/>
                <a:uLnTx/>
                <a:uFillTx/>
                <a:latin typeface="Calibri" panose="020F0502020204030204"/>
                <a:ea typeface="+mn-ea"/>
                <a:cs typeface="+mn-cs"/>
              </a:rPr>
              <a:t>Shared institutions (hospitals, universities, workplaces)</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Shape 7"/>
          <p:cNvSpPr/>
          <p:nvPr/>
        </p:nvSpPr>
        <p:spPr>
          <a:xfrm>
            <a:off x="640080" y="3767328"/>
            <a:ext cx="7863840" cy="365760"/>
          </a:xfrm>
          <a:prstGeom prst="rect">
            <a:avLst/>
          </a:prstGeom>
          <a:solidFill>
            <a:srgbClr val="E63946"/>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0" name="Text 8"/>
          <p:cNvSpPr/>
          <p:nvPr/>
        </p:nvSpPr>
        <p:spPr>
          <a:xfrm>
            <a:off x="731520" y="3767328"/>
            <a:ext cx="7680960" cy="365760"/>
          </a:xfrm>
          <a:prstGeom prst="rect">
            <a:avLst/>
          </a:prstGeom>
          <a:noFill/>
          <a:ln/>
        </p:spPr>
        <p:txBody>
          <a:bodyPr wrap="square"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a:ea typeface="+mn-ea"/>
                <a:cs typeface="+mn-cs"/>
              </a:rPr>
              <a:t>State/National Concern</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 9"/>
          <p:cNvSpPr/>
          <p:nvPr/>
        </p:nvSpPr>
        <p:spPr>
          <a:xfrm>
            <a:off x="914400" y="4224528"/>
            <a:ext cx="7315200" cy="603504"/>
          </a:xfrm>
          <a:prstGeom prst="rect">
            <a:avLst/>
          </a:prstGeom>
          <a:noFill/>
          <a:ln/>
        </p:spPr>
        <p:txBody>
          <a:bodyPr wrap="square" rtlCol="0" anchor="ctr"/>
          <a:lstStyle/>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100" b="0" i="0" u="none" strike="noStrike" kern="1200" cap="none" spc="0" normalizeH="0" baseline="0" noProof="0" dirty="0">
                <a:ln>
                  <a:noFill/>
                </a:ln>
                <a:solidFill>
                  <a:srgbClr val="2C3E50"/>
                </a:solidFill>
                <a:effectLst/>
                <a:uLnTx/>
                <a:uFillTx/>
                <a:latin typeface="Calibri" panose="020F0502020204030204"/>
                <a:ea typeface="+mn-ea"/>
                <a:cs typeface="+mn-cs"/>
              </a:rPr>
              <a:t>Similar demographic vulnerabilities across state/nation</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100" b="0" i="0" u="none" strike="noStrike" kern="1200" cap="none" spc="0" normalizeH="0" baseline="0" noProof="0" dirty="0">
                <a:ln>
                  <a:noFill/>
                </a:ln>
                <a:solidFill>
                  <a:srgbClr val="2C3E50"/>
                </a:solidFill>
                <a:effectLst/>
                <a:uLnTx/>
                <a:uFillTx/>
                <a:latin typeface="Calibri" panose="020F0502020204030204"/>
                <a:ea typeface="+mn-ea"/>
                <a:cs typeface="+mn-cs"/>
              </a:rPr>
              <a:t>Transportation hubs facilitate long-distance spread</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Pct val="100000"/>
              <a:buFontTx/>
              <a:buChar char="•"/>
              <a:tabLst/>
              <a:defRPr/>
            </a:pPr>
            <a:r>
              <a:rPr kumimoji="0" lang="en-US" sz="1100" b="0" i="0" u="none" strike="noStrike" kern="1200" cap="none" spc="0" normalizeH="0" baseline="0" noProof="0" dirty="0">
                <a:ln>
                  <a:noFill/>
                </a:ln>
                <a:solidFill>
                  <a:srgbClr val="2C3E50"/>
                </a:solidFill>
                <a:effectLst/>
                <a:uLnTx/>
                <a:uFillTx/>
                <a:latin typeface="Calibri" panose="020F0502020204030204"/>
                <a:ea typeface="+mn-ea"/>
                <a:cs typeface="+mn-cs"/>
              </a:rPr>
              <a:t>No jurisdictional barriers to movement</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2601</TotalTime>
  <Words>3286</Words>
  <Application>Microsoft Office PowerPoint</Application>
  <PresentationFormat>On-screen Show (16:9)</PresentationFormat>
  <Paragraphs>498</Paragraphs>
  <Slides>29</Slides>
  <Notes>29</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29</vt:i4>
      </vt:variant>
    </vt:vector>
  </HeadingPairs>
  <TitlesOfParts>
    <vt:vector size="35" baseType="lpstr">
      <vt:lpstr>Aptos</vt:lpstr>
      <vt:lpstr>Arial</vt:lpstr>
      <vt:lpstr>Calibri</vt:lpstr>
      <vt:lpstr>Georgia</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Epidemiology Tools for Public Health Emergency Response</dc:title>
  <dc:subject>PptxGenJS Presentation</dc:subject>
  <dc:creator>Public Health Emergency Preparedness</dc:creator>
  <cp:lastModifiedBy>Davies, Luke (VDH)</cp:lastModifiedBy>
  <cp:revision>13</cp:revision>
  <dcterms:created xsi:type="dcterms:W3CDTF">2026-02-17T19:56:09Z</dcterms:created>
  <dcterms:modified xsi:type="dcterms:W3CDTF">2026-03-04T13:29:46Z</dcterms:modified>
</cp:coreProperties>
</file>