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9"/>
  </p:notesMasterIdLst>
  <p:sldIdLst>
    <p:sldId id="274" r:id="rId3"/>
    <p:sldId id="257" r:id="rId4"/>
    <p:sldId id="258" r:id="rId5"/>
    <p:sldId id="259" r:id="rId6"/>
    <p:sldId id="269" r:id="rId7"/>
    <p:sldId id="270" r:id="rId8"/>
    <p:sldId id="271" r:id="rId9"/>
    <p:sldId id="260" r:id="rId10"/>
    <p:sldId id="261" r:id="rId11"/>
    <p:sldId id="262" r:id="rId12"/>
    <p:sldId id="263" r:id="rId13"/>
    <p:sldId id="264" r:id="rId14"/>
    <p:sldId id="282" r:id="rId15"/>
    <p:sldId id="265" r:id="rId16"/>
    <p:sldId id="266" r:id="rId17"/>
    <p:sldId id="275" r:id="rId18"/>
    <p:sldId id="276" r:id="rId19"/>
    <p:sldId id="277" r:id="rId20"/>
    <p:sldId id="278" r:id="rId21"/>
    <p:sldId id="279" r:id="rId22"/>
    <p:sldId id="280" r:id="rId23"/>
    <p:sldId id="281" r:id="rId24"/>
    <p:sldId id="267" r:id="rId25"/>
    <p:sldId id="268" r:id="rId26"/>
    <p:sldId id="272" r:id="rId27"/>
    <p:sldId id="273"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4.5886600480364102E-2"/>
          <c:w val="0.96802856877382104"/>
          <c:h val="0.73809274332318442"/>
        </c:manualLayout>
      </c:layout>
      <c:barChart>
        <c:barDir val="col"/>
        <c:grouping val="clustered"/>
        <c:varyColors val="0"/>
        <c:ser>
          <c:idx val="0"/>
          <c:order val="0"/>
          <c:invertIfNegative val="0"/>
          <c:dPt>
            <c:idx val="0"/>
            <c:invertIfNegative val="0"/>
            <c:bubble3D val="0"/>
            <c:spPr>
              <a:solidFill>
                <a:schemeClr val="accent3">
                  <a:lumMod val="50000"/>
                </a:schemeClr>
              </a:solidFill>
            </c:spPr>
          </c:dPt>
          <c:dPt>
            <c:idx val="1"/>
            <c:invertIfNegative val="0"/>
            <c:bubble3D val="0"/>
            <c:spPr>
              <a:solidFill>
                <a:schemeClr val="accent3">
                  <a:lumMod val="75000"/>
                </a:schemeClr>
              </a:solidFill>
            </c:spPr>
          </c:dPt>
          <c:dPt>
            <c:idx val="2"/>
            <c:invertIfNegative val="0"/>
            <c:bubble3D val="0"/>
            <c:spPr>
              <a:solidFill>
                <a:schemeClr val="accent3">
                  <a:lumMod val="60000"/>
                  <a:lumOff val="40000"/>
                </a:schemeClr>
              </a:solidFill>
            </c:spPr>
          </c:dPt>
          <c:cat>
            <c:strRef>
              <c:f>Sheet1!$A$1:$C$1</c:f>
              <c:strCache>
                <c:ptCount val="3"/>
                <c:pt idx="0">
                  <c:v>Baseline Conditions            (no BMPs)</c:v>
                </c:pt>
                <c:pt idx="1">
                  <c:v>Current Conditions           (with BMPs)</c:v>
                </c:pt>
                <c:pt idx="2">
                  <c:v>WLA</c:v>
                </c:pt>
              </c:strCache>
            </c:strRef>
          </c:cat>
          <c:val>
            <c:numRef>
              <c:f>Sheet1!$A$2:$C$2</c:f>
              <c:numCache>
                <c:formatCode>General</c:formatCode>
                <c:ptCount val="3"/>
                <c:pt idx="0">
                  <c:v>100</c:v>
                </c:pt>
                <c:pt idx="1">
                  <c:v>90</c:v>
                </c:pt>
                <c:pt idx="2">
                  <c:v>15</c:v>
                </c:pt>
              </c:numCache>
            </c:numRef>
          </c:val>
        </c:ser>
        <c:dLbls>
          <c:showLegendKey val="0"/>
          <c:showVal val="0"/>
          <c:showCatName val="0"/>
          <c:showSerName val="0"/>
          <c:showPercent val="0"/>
          <c:showBubbleSize val="0"/>
        </c:dLbls>
        <c:gapWidth val="0"/>
        <c:axId val="90362624"/>
        <c:axId val="90364160"/>
      </c:barChart>
      <c:catAx>
        <c:axId val="90362624"/>
        <c:scaling>
          <c:orientation val="minMax"/>
        </c:scaling>
        <c:delete val="0"/>
        <c:axPos val="b"/>
        <c:numFmt formatCode="General" sourceLinked="0"/>
        <c:majorTickMark val="out"/>
        <c:minorTickMark val="none"/>
        <c:tickLblPos val="nextTo"/>
        <c:txPr>
          <a:bodyPr/>
          <a:lstStyle/>
          <a:p>
            <a:pPr>
              <a:defRPr sz="2000"/>
            </a:pPr>
            <a:endParaRPr lang="en-US"/>
          </a:p>
        </c:txPr>
        <c:crossAx val="90364160"/>
        <c:crosses val="autoZero"/>
        <c:auto val="1"/>
        <c:lblAlgn val="ctr"/>
        <c:lblOffset val="100"/>
        <c:noMultiLvlLbl val="0"/>
      </c:catAx>
      <c:valAx>
        <c:axId val="90364160"/>
        <c:scaling>
          <c:orientation val="minMax"/>
        </c:scaling>
        <c:delete val="1"/>
        <c:axPos val="l"/>
        <c:majorGridlines/>
        <c:numFmt formatCode="General" sourceLinked="1"/>
        <c:majorTickMark val="out"/>
        <c:minorTickMark val="none"/>
        <c:tickLblPos val="nextTo"/>
        <c:crossAx val="90362624"/>
        <c:crosses val="autoZero"/>
        <c:crossBetween val="between"/>
      </c:valAx>
    </c:plotArea>
    <c:plotVisOnly val="1"/>
    <c:dispBlanksAs val="gap"/>
    <c:showDLblsOverMax val="0"/>
  </c:chart>
  <c:spPr>
    <a:solidFill>
      <a:schemeClr val="bg1"/>
    </a:solidFill>
  </c:spPr>
  <c:txPr>
    <a:bodyPr/>
    <a:lstStyle/>
    <a:p>
      <a:pPr>
        <a:defRPr sz="24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4DE24C-CCB3-46AE-A79A-E65F647B7B9F}" type="datetimeFigureOut">
              <a:rPr lang="en-US" smtClean="0"/>
              <a:t>4/20/2015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04FCAF-3D7F-49BF-B5D7-18019306063F}" type="slidenum">
              <a:rPr lang="en-US" smtClean="0"/>
              <a:t>‹#›</a:t>
            </a:fld>
            <a:endParaRPr lang="en-US"/>
          </a:p>
        </p:txBody>
      </p:sp>
    </p:spTree>
    <p:extLst>
      <p:ext uri="{BB962C8B-B14F-4D97-AF65-F5344CB8AC3E}">
        <p14:creationId xmlns:p14="http://schemas.microsoft.com/office/powerpoint/2010/main" val="94490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Required by Section 4.10.3 of District’s MS4 Permit</a:t>
            </a:r>
          </a:p>
          <a:p>
            <a:endParaRPr lang="en-US" dirty="0" smtClean="0"/>
          </a:p>
          <a:p>
            <a:r>
              <a:rPr lang="en-US" dirty="0" smtClean="0"/>
              <a:t>Consolidated TMDL Implementation Plan for all TMDLs with WLAs assigned to District MS4 discharges, to include:</a:t>
            </a:r>
          </a:p>
          <a:p>
            <a:pPr lvl="1"/>
            <a:r>
              <a:rPr lang="en-US" dirty="0" smtClean="0"/>
              <a:t>A specified schedule for attainment of WLAs that includes final attainment dates and, where applicable, interim milestones and numeric benchmarks</a:t>
            </a:r>
          </a:p>
          <a:p>
            <a:pPr lvl="1"/>
            <a:r>
              <a:rPr lang="en-US" dirty="0" smtClean="0"/>
              <a:t>Demonstration using modeling of how each applicable WLA will be attained using the chosen controls, by the date for ultimate attainment</a:t>
            </a:r>
          </a:p>
          <a:p>
            <a:pPr lvl="1"/>
            <a:r>
              <a:rPr lang="en-US" dirty="0" smtClean="0"/>
              <a:t>An associated narrative providing an explanation for the schedules and controls included in the Plan</a:t>
            </a:r>
          </a:p>
          <a:p>
            <a:pPr lvl="1"/>
            <a:endParaRPr lang="en-US" dirty="0" smtClean="0"/>
          </a:p>
          <a:p>
            <a:r>
              <a:rPr lang="en-US" dirty="0" smtClean="0"/>
              <a:t>Must be made available to public for review and comment and submitted to EPA for approval by </a:t>
            </a:r>
            <a:r>
              <a:rPr lang="en-US" b="1" u="sng" dirty="0" smtClean="0"/>
              <a:t>May 2015</a:t>
            </a:r>
          </a:p>
          <a:p>
            <a:endParaRPr lang="en-US" dirty="0"/>
          </a:p>
        </p:txBody>
      </p:sp>
      <p:sp>
        <p:nvSpPr>
          <p:cNvPr id="4" name="Slide Number Placeholder 3"/>
          <p:cNvSpPr>
            <a:spLocks noGrp="1"/>
          </p:cNvSpPr>
          <p:nvPr>
            <p:ph type="sldNum" sz="quarter" idx="10"/>
          </p:nvPr>
        </p:nvSpPr>
        <p:spPr/>
        <p:txBody>
          <a:bodyPr/>
          <a:lstStyle/>
          <a:p>
            <a:fld id="{4F6F3774-D428-4F66-A177-7358D4B97631}" type="slidenum">
              <a:rPr lang="en-US" smtClean="0">
                <a:solidFill>
                  <a:prstClr val="black"/>
                </a:solidFill>
              </a:rPr>
              <a:pPr/>
              <a:t>2</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TMDL inventory consists of 26 different TMDL studies for 23 different pollutants in 45 different waterbody segments. It includes WLAs</a:t>
            </a:r>
            <a:r>
              <a:rPr lang="en-US" baseline="0" dirty="0" smtClean="0"/>
              <a:t> and LAs that are variably expressed as annual loads, growing season loads, daily loads, and “average year” loads (Kingman Lake TMDLs). In addition, one set of WLAs (the trash TMDL WLAs) is expected to be met on an average annual basis.</a:t>
            </a:r>
          </a:p>
          <a:p>
            <a:endParaRPr lang="en-US" baseline="0" dirty="0" smtClean="0"/>
          </a:p>
          <a:p>
            <a:r>
              <a:rPr lang="en-US" baseline="0" dirty="0" smtClean="0"/>
              <a:t>Many TMDLs were done between 1998 and 2004, which is when EPA was re-defining </a:t>
            </a:r>
            <a:r>
              <a:rPr lang="en-US" baseline="0" dirty="0" err="1" smtClean="0"/>
              <a:t>stormwater</a:t>
            </a:r>
            <a:r>
              <a:rPr lang="en-US" baseline="0" dirty="0" smtClean="0"/>
              <a:t> as a point source, and so many early TMDLs did not do a good job of differentiating MS4 WLAs from </a:t>
            </a:r>
            <a:r>
              <a:rPr lang="en-US" baseline="0" dirty="0" err="1" smtClean="0"/>
              <a:t>stormwater</a:t>
            </a:r>
            <a:r>
              <a:rPr lang="en-US" baseline="0" dirty="0" smtClean="0"/>
              <a:t> LAs. There are also several cases of multiple TMDLs for the same pollutant for the same water body.</a:t>
            </a:r>
          </a:p>
          <a:p>
            <a:endParaRPr lang="en-US" baseline="0" dirty="0" smtClean="0"/>
          </a:p>
          <a:p>
            <a:r>
              <a:rPr lang="en-US" baseline="0" dirty="0" smtClean="0"/>
              <a:t>There are also a large number of individual WLAs – nearly 400.</a:t>
            </a:r>
          </a:p>
          <a:p>
            <a:endParaRPr lang="en-US" baseline="0" dirty="0" smtClean="0"/>
          </a:p>
          <a:p>
            <a:r>
              <a:rPr lang="en-US" baseline="0" dirty="0" smtClean="0"/>
              <a:t>All of these factors add up to make it difficult to accurately track and model TMDLs and MS4 WLAs in the District.</a:t>
            </a:r>
            <a:endParaRPr lang="en-US" dirty="0"/>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862622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300" dirty="0"/>
              <a:t>One of the first steps in the project was top review the TMDLs and develop a MS4 WLA inventory, because these were the targets that DDOE needed to achieve. This exercise turned out to be much more challenging than we imagined. One major issue was that the TMDLs were developed over a dozen years by multiple different agencies, and they are supported by varying levels of data and documentation. </a:t>
            </a:r>
          </a:p>
          <a:p>
            <a:pPr lvl="0"/>
            <a:endParaRPr lang="en-US" sz="1300" dirty="0"/>
          </a:p>
          <a:p>
            <a:pPr lvl="0"/>
            <a:r>
              <a:rPr lang="en-US" sz="1300" dirty="0"/>
              <a:t>One issue we found was that some of the impairment listings were questionable – they weren’t supported by good data. This has been an ongoing issue, and these TMDLs are currently being investigated to determine whether the impairments still exist.</a:t>
            </a:r>
          </a:p>
          <a:p>
            <a:pPr lvl="0"/>
            <a:endParaRPr lang="en-US" sz="1300" dirty="0"/>
          </a:p>
          <a:p>
            <a:pPr lvl="0"/>
            <a:r>
              <a:rPr lang="en-US" sz="1300" dirty="0"/>
              <a:t>Another major issue was that the TMDLs were all done with different data sets (for example, different event mean concentrations and different versions of the MS4 area), and different modeling approaches, which made evaluating them in a consistent manner difficult – I’ll come back to this when I talk about our modeling approach.</a:t>
            </a:r>
          </a:p>
          <a:p>
            <a:pPr lvl="0"/>
            <a:endParaRPr lang="en-US" sz="1300" dirty="0"/>
          </a:p>
          <a:p>
            <a:pPr lvl="0"/>
            <a:r>
              <a:rPr lang="en-US" sz="1300" dirty="0"/>
              <a:t>Other issues included TMDLs determining which TMDLs had been replaced – for example, DC had multiple TMDLs vacated by the court decision requiring daily TMDLs, and simultaneously fecal coliform TMDLs were replaced by E. coli TMDLs. There were other issues with TMDLs for the same pollutants in the same waterbodies overlapping each other, such as local TMDLs for TSS and nutrients in the Anacostia River overlapping with the Chesapeake Bay TMDL.   </a:t>
            </a:r>
            <a:endParaRPr lang="en-US" baseline="0" dirty="0" smtClean="0"/>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2354008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US" baseline="0" dirty="0" smtClean="0"/>
          </a:p>
          <a:p>
            <a:endParaRPr lang="en-US" baseline="0" dirty="0" smtClean="0"/>
          </a:p>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317C0A38-7AE9-4C3E-A999-63576ECE03FF}" type="slidenum">
              <a:rPr lang="en-US" smtClean="0">
                <a:solidFill>
                  <a:prstClr val="black"/>
                </a:solidFill>
              </a:rPr>
              <a:pPr/>
              <a:t>5</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6F3774-D428-4F66-A177-7358D4B97631}"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942538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Scope of Overall Effort</a:t>
            </a:r>
          </a:p>
          <a:p>
            <a:pPr lvl="1"/>
            <a:r>
              <a:rPr lang="en-US" dirty="0" smtClean="0"/>
              <a:t>Over 370 individual WLAs over 26 water body segments</a:t>
            </a:r>
          </a:p>
          <a:p>
            <a:pPr lvl="1"/>
            <a:r>
              <a:rPr lang="en-US" dirty="0" smtClean="0"/>
              <a:t>Ability to address multiple small-scale requirements</a:t>
            </a:r>
          </a:p>
          <a:p>
            <a:r>
              <a:rPr lang="en-US" dirty="0" smtClean="0"/>
              <a:t>Possibility to Consolidate similar TMDLs</a:t>
            </a:r>
          </a:p>
          <a:p>
            <a:pPr lvl="1"/>
            <a:r>
              <a:rPr lang="en-US" dirty="0" smtClean="0"/>
              <a:t>Tributaries and Water Body Segments into larger Segments for goal attainment</a:t>
            </a:r>
          </a:p>
          <a:p>
            <a:pPr lvl="1"/>
            <a:r>
              <a:rPr lang="en-US" dirty="0" smtClean="0"/>
              <a:t>We still need to track/report on individual TMDLs</a:t>
            </a:r>
          </a:p>
          <a:p>
            <a:pPr lvl="1"/>
            <a:r>
              <a:rPr lang="en-US" dirty="0" smtClean="0"/>
              <a:t>Multiple pollutants are under surrogates</a:t>
            </a:r>
          </a:p>
          <a:p>
            <a:r>
              <a:rPr lang="en-US" dirty="0" smtClean="0"/>
              <a:t>History of TMDL development</a:t>
            </a:r>
          </a:p>
          <a:p>
            <a:r>
              <a:rPr lang="en-US" dirty="0" smtClean="0"/>
              <a:t>Monitoring and compliance tracking</a:t>
            </a:r>
          </a:p>
          <a:p>
            <a:pPr lvl="1"/>
            <a:r>
              <a:rPr lang="en-US" dirty="0" smtClean="0"/>
              <a:t>Appropriate combination of sampling and tracking implementation of BMPs</a:t>
            </a:r>
          </a:p>
          <a:p>
            <a:pPr lvl="1"/>
            <a:r>
              <a:rPr lang="en-US" dirty="0" smtClean="0"/>
              <a:t>Assuring each watershed segment is tracked for WLA progress and attainment</a:t>
            </a:r>
          </a:p>
          <a:p>
            <a:r>
              <a:rPr lang="en-US" dirty="0" smtClean="0"/>
              <a:t>Not just an exercise/study – leads to an enforceable document</a:t>
            </a:r>
          </a:p>
          <a:p>
            <a:r>
              <a:rPr lang="en-US" dirty="0" smtClean="0"/>
              <a:t>Need for Practical Decision-making and Adaptive Management</a:t>
            </a:r>
          </a:p>
          <a:p>
            <a:pPr lvl="1"/>
            <a:r>
              <a:rPr lang="en-US" dirty="0" smtClean="0"/>
              <a:t>How to adjust and revise plan if implementation progress falls behind</a:t>
            </a:r>
          </a:p>
          <a:p>
            <a:endParaRPr lang="en-US" dirty="0"/>
          </a:p>
        </p:txBody>
      </p:sp>
      <p:sp>
        <p:nvSpPr>
          <p:cNvPr id="4" name="Slide Number Placeholder 3"/>
          <p:cNvSpPr>
            <a:spLocks noGrp="1"/>
          </p:cNvSpPr>
          <p:nvPr>
            <p:ph type="sldNum" sz="quarter" idx="10"/>
          </p:nvPr>
        </p:nvSpPr>
        <p:spPr/>
        <p:txBody>
          <a:bodyPr/>
          <a:lstStyle/>
          <a:p>
            <a:fld id="{4F6F3774-D428-4F66-A177-7358D4B97631}" type="slidenum">
              <a:rPr lang="en-US" smtClean="0">
                <a:solidFill>
                  <a:prstClr val="black"/>
                </a:solidFill>
              </a:rPr>
              <a:pPr/>
              <a:t>7</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slide presents results of the gap analysis in terms of a bar graph showing the percent reduction from current conditions needed to meet WLAs. You can see that the modeling shows that some WLAs have already been met, but most need more reduction, including a very large number that need more than 90% reduction of their pollutant load to meet WLAs. This will be very challenging. The column on the farthest right shows WLAs that don’t fit in this format, and include WLAs where source reduction is expected to be the main source of control, such as PCBs. For these types of TMDLs, numeric modeling will not be used to track WLA implementation.</a:t>
            </a:r>
            <a:endParaRPr lang="en-US" dirty="0"/>
          </a:p>
        </p:txBody>
      </p:sp>
      <p:sp>
        <p:nvSpPr>
          <p:cNvPr id="4" name="Slide Number Placeholder 3"/>
          <p:cNvSpPr>
            <a:spLocks noGrp="1"/>
          </p:cNvSpPr>
          <p:nvPr>
            <p:ph type="sldNum" sz="quarter" idx="10"/>
          </p:nvPr>
        </p:nvSpPr>
        <p:spPr/>
        <p:txBody>
          <a:bodyPr/>
          <a:lstStyle/>
          <a:p>
            <a:fld id="{4F6F3774-D428-4F66-A177-7358D4B97631}"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413513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We then began using the tool to do implementation projections, both of existing planned implementation, such as ongoing programs like the </a:t>
            </a:r>
            <a:r>
              <a:rPr lang="en-US" baseline="0" dirty="0" err="1" smtClean="0"/>
              <a:t>RiverSmart</a:t>
            </a:r>
            <a:r>
              <a:rPr lang="en-US" baseline="0" dirty="0" smtClean="0"/>
              <a:t> program which provides reimbursement for various green infrastructure projects, and future scenario development, which looks at things like build out scenarios and future watershed planning.</a:t>
            </a:r>
          </a:p>
          <a:p>
            <a:endParaRPr lang="en-US" baseline="0" dirty="0" smtClean="0"/>
          </a:p>
          <a:p>
            <a:r>
              <a:rPr lang="en-US" baseline="0" dirty="0" smtClean="0"/>
              <a:t>The level of BMP implementation needed to meet WLAs will drive the development of a schedule, and a revised monitoring plan will be developed to provide feedback as to whether progress is being made in meeting WLAs.</a:t>
            </a:r>
            <a:endParaRPr lang="en-US" dirty="0" smtClean="0"/>
          </a:p>
          <a:p>
            <a:endParaRPr lang="en-US" dirty="0" smtClean="0"/>
          </a:p>
          <a:p>
            <a:endParaRPr lang="en-US" baseline="0" dirty="0" smtClean="0"/>
          </a:p>
          <a:p>
            <a:r>
              <a:rPr lang="en-US" baseline="0" dirty="0" smtClean="0"/>
              <a:t>I’m just going to show a few slides that illustrate some of our results – this is by no means comprehensive, but should give a flavor of what the District is up against and how much work remains to be done.</a:t>
            </a:r>
            <a:endParaRPr lang="en-US" dirty="0"/>
          </a:p>
        </p:txBody>
      </p:sp>
      <p:sp>
        <p:nvSpPr>
          <p:cNvPr id="4" name="Slide Number Placeholder 3"/>
          <p:cNvSpPr>
            <a:spLocks noGrp="1"/>
          </p:cNvSpPr>
          <p:nvPr>
            <p:ph type="sldNum" sz="quarter" idx="10"/>
          </p:nvPr>
        </p:nvSpPr>
        <p:spPr/>
        <p:txBody>
          <a:bodyPr/>
          <a:lstStyle/>
          <a:p>
            <a:fld id="{4F6F3774-D428-4F66-A177-7358D4B97631}"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265731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~16% of ms4 area</a:t>
            </a:r>
          </a:p>
          <a:p>
            <a:endParaRPr lang="en-US" dirty="0"/>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464005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Milestones</a:t>
            </a:r>
          </a:p>
          <a:p>
            <a:pPr marL="0" lvl="1" defTabSz="897301">
              <a:defRPr/>
            </a:pPr>
            <a:r>
              <a:rPr lang="en-US" sz="2400" dirty="0"/>
              <a:t>Numeric benchmarks will specify annual pollutant load reductions and the extent of control actions to achieve these numeric benchmarks</a:t>
            </a:r>
          </a:p>
          <a:p>
            <a:r>
              <a:rPr lang="en-US" dirty="0" smtClean="0"/>
              <a:t>Benchmarks can be evaluated on a more frequent (yearly) basis</a:t>
            </a:r>
          </a:p>
          <a:p>
            <a:endParaRPr lang="en-US" dirty="0"/>
          </a:p>
        </p:txBody>
      </p:sp>
      <p:sp>
        <p:nvSpPr>
          <p:cNvPr id="4" name="Slide Number Placeholder 3"/>
          <p:cNvSpPr>
            <a:spLocks noGrp="1"/>
          </p:cNvSpPr>
          <p:nvPr>
            <p:ph type="sldNum" sz="quarter" idx="10"/>
          </p:nvPr>
        </p:nvSpPr>
        <p:spPr/>
        <p:txBody>
          <a:bodyPr/>
          <a:lstStyle/>
          <a:p>
            <a:fld id="{C1D6EE72-0088-4C64-8266-D61140A33C88}"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745938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6923335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97301">
              <a:defRPr/>
            </a:pPr>
            <a:r>
              <a:rPr lang="en-US" dirty="0" smtClean="0"/>
              <a:t>Milestones are intended to measure progress over a relatively long time increment</a:t>
            </a:r>
          </a:p>
          <a:p>
            <a:pPr defTabSz="897301">
              <a:defRPr/>
            </a:pPr>
            <a:r>
              <a:rPr lang="en-US" dirty="0" smtClean="0"/>
              <a:t>Set for the major basin level (Anacostia, Potomac, Rock Creek)</a:t>
            </a:r>
          </a:p>
          <a:p>
            <a:pPr defTabSz="897301">
              <a:defRPr/>
            </a:pPr>
            <a:r>
              <a:rPr lang="en-US" dirty="0" smtClean="0"/>
              <a:t>	- This aligns with the “consolidated” approach – not setting milestones for every pollutant in every watershed</a:t>
            </a:r>
          </a:p>
          <a:p>
            <a:pPr defTabSz="897301">
              <a:defRPr/>
            </a:pPr>
            <a:r>
              <a:rPr lang="en-US" dirty="0" smtClean="0"/>
              <a:t>	- Setting at this level helps control for the uncertainty in spatial resolution of load reductions projected by modeling</a:t>
            </a:r>
          </a:p>
          <a:p>
            <a:pPr defTabSz="897301">
              <a:defRPr/>
            </a:pPr>
            <a:r>
              <a:rPr lang="en-US" dirty="0" smtClean="0"/>
              <a:t>Milestones are current estimate based on current modeling</a:t>
            </a:r>
            <a:r>
              <a:rPr lang="en-US" baseline="0" dirty="0" smtClean="0"/>
              <a:t> </a:t>
            </a:r>
          </a:p>
          <a:p>
            <a:pPr defTabSz="897301">
              <a:defRPr/>
            </a:pPr>
            <a:r>
              <a:rPr lang="en-US" baseline="0" dirty="0" smtClean="0"/>
              <a:t>	- Will be updated as additional data is collected through process of adaptive management</a:t>
            </a:r>
            <a:endParaRPr lang="en-US" dirty="0" smtClean="0"/>
          </a:p>
          <a:p>
            <a:pPr defTabSz="897301">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8075202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Short-term</a:t>
            </a:r>
            <a:r>
              <a:rPr lang="en-US" baseline="0" dirty="0" smtClean="0"/>
              <a:t> (</a:t>
            </a:r>
            <a:r>
              <a:rPr lang="en-US" dirty="0" smtClean="0"/>
              <a:t>2016 – 2040) milestones based on area controlled</a:t>
            </a:r>
          </a:p>
          <a:p>
            <a:r>
              <a:rPr lang="en-US" dirty="0" smtClean="0"/>
              <a:t>This is an appropriate metric because:</a:t>
            </a:r>
          </a:p>
          <a:p>
            <a:pPr lvl="1"/>
            <a:r>
              <a:rPr lang="en-US" dirty="0" smtClean="0"/>
              <a:t>Good data on development/redevelopment projections from DC Office of Planning</a:t>
            </a:r>
          </a:p>
          <a:p>
            <a:pPr lvl="1"/>
            <a:r>
              <a:rPr lang="en-US" dirty="0" smtClean="0"/>
              <a:t>Aligns with </a:t>
            </a:r>
            <a:r>
              <a:rPr lang="en-US" dirty="0" err="1" smtClean="0"/>
              <a:t>Stormwater</a:t>
            </a:r>
            <a:r>
              <a:rPr lang="en-US" dirty="0" smtClean="0"/>
              <a:t> Management Rule</a:t>
            </a:r>
          </a:p>
          <a:p>
            <a:pPr lvl="1"/>
            <a:r>
              <a:rPr lang="en-US" dirty="0" smtClean="0"/>
              <a:t>Easy to track</a:t>
            </a:r>
          </a:p>
          <a:p>
            <a:pPr lvl="0"/>
            <a:r>
              <a:rPr lang="en-US" dirty="0" smtClean="0"/>
              <a:t>Longer-term (2041</a:t>
            </a:r>
            <a:r>
              <a:rPr lang="en-US" baseline="0" dirty="0" smtClean="0"/>
              <a:t> – achievement of all WLAs) based on load reduction</a:t>
            </a:r>
            <a:endParaRPr lang="en-US" dirty="0" smtClean="0"/>
          </a:p>
          <a:p>
            <a:pPr lvl="1"/>
            <a:r>
              <a:rPr lang="en-US" dirty="0" smtClean="0"/>
              <a:t>Aligns well with ultimate goal of IP</a:t>
            </a:r>
          </a:p>
          <a:p>
            <a:pPr lvl="1"/>
            <a:r>
              <a:rPr lang="en-US" dirty="0" smtClean="0"/>
              <a:t>Area controlled can’t be used</a:t>
            </a:r>
          </a:p>
          <a:p>
            <a:pPr lvl="2"/>
            <a:r>
              <a:rPr lang="en-US" dirty="0" smtClean="0"/>
              <a:t>Good development/redevelopment projection data doesn’t exist</a:t>
            </a:r>
          </a:p>
          <a:p>
            <a:pPr lvl="2"/>
            <a:r>
              <a:rPr lang="en-US" dirty="0" smtClean="0"/>
              <a:t>Assumption that load will be reduced even after retrofit of 100% of MS4 </a:t>
            </a:r>
          </a:p>
          <a:p>
            <a:pPr lvl="0"/>
            <a:r>
              <a:rPr lang="en-US" dirty="0" smtClean="0"/>
              <a:t> </a:t>
            </a:r>
          </a:p>
          <a:p>
            <a:endParaRPr lang="en-US" dirty="0"/>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2457913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397836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Developed for every TMDL waterbody segment for every individual pollutant for which there was an MS4 WLA</a:t>
            </a:r>
          </a:p>
          <a:p>
            <a:pPr lvl="1"/>
            <a:r>
              <a:rPr lang="en-US" dirty="0" smtClean="0"/>
              <a:t>Provides a way to gauge individual progress towards meeting every individual MS4 WLA</a:t>
            </a:r>
          </a:p>
          <a:p>
            <a:pPr lvl="1"/>
            <a:r>
              <a:rPr lang="en-US" dirty="0" smtClean="0"/>
              <a:t>Average annual amount of pollutant reduction needed to meet WLA by date projected by model</a:t>
            </a:r>
          </a:p>
          <a:p>
            <a:endParaRPr lang="en-US" dirty="0"/>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984881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E8E16FB-9387-4A63-AFA0-5B20E0646BB0}"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759650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247017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cap="small"/>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077694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491075"/>
            <a:ext cx="7772400" cy="1362075"/>
          </a:xfrm>
        </p:spPr>
        <p:txBody>
          <a:bodyPr anchor="t"/>
          <a:lstStyle>
            <a:lvl1pPr algn="l">
              <a:defRPr sz="4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1990888"/>
            <a:ext cx="7772400" cy="1500187"/>
          </a:xfrm>
        </p:spPr>
        <p:txBody>
          <a:bodyPr anchor="b"/>
          <a:lstStyle>
            <a:lvl1pPr marL="0" indent="0">
              <a:buNone/>
              <a:defRPr sz="2000">
                <a:solidFill>
                  <a:schemeClr val="tx1">
                    <a:tint val="75000"/>
                  </a:schemeClr>
                </a:solidFill>
                <a:latin typeface="Arial"/>
                <a:cs typeface="Aria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442899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a:cs typeface="Arial"/>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3833693"/>
          </a:xfrm>
        </p:spPr>
        <p:txBody>
          <a:bodyPr/>
          <a:lstStyle>
            <a:lvl1pPr>
              <a:defRPr sz="2800">
                <a:latin typeface="Arial"/>
                <a:cs typeface="Arial"/>
              </a:defRPr>
            </a:lvl1pPr>
            <a:lvl2pPr>
              <a:defRPr sz="2400">
                <a:latin typeface="Arial"/>
                <a:cs typeface="Arial"/>
              </a:defRPr>
            </a:lvl2pPr>
            <a:lvl3pPr>
              <a:defRPr sz="2000">
                <a:latin typeface="Arial"/>
                <a:cs typeface="Arial"/>
              </a:defRPr>
            </a:lvl3pPr>
            <a:lvl4pPr>
              <a:defRPr sz="1800">
                <a:latin typeface="Arial"/>
                <a:cs typeface="Arial"/>
              </a:defRPr>
            </a:lvl4pPr>
            <a:lvl5pPr>
              <a:defRPr sz="1800">
                <a:latin typeface="Arial"/>
                <a:cs typeface="Aria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038600" cy="3833693"/>
          </a:xfrm>
        </p:spPr>
        <p:txBody>
          <a:bodyPr/>
          <a:lstStyle>
            <a:lvl1pPr>
              <a:defRPr sz="2800">
                <a:latin typeface="Arial"/>
                <a:cs typeface="Arial"/>
              </a:defRPr>
            </a:lvl1pPr>
            <a:lvl2pPr>
              <a:defRPr sz="2400">
                <a:latin typeface="Arial"/>
                <a:cs typeface="Arial"/>
              </a:defRPr>
            </a:lvl2pPr>
            <a:lvl3pPr>
              <a:defRPr sz="2000">
                <a:latin typeface="Arial"/>
                <a:cs typeface="Arial"/>
              </a:defRPr>
            </a:lvl3pPr>
            <a:lvl4pPr>
              <a:defRPr sz="1800">
                <a:latin typeface="Arial"/>
                <a:cs typeface="Arial"/>
              </a:defRPr>
            </a:lvl4pPr>
            <a:lvl5pPr>
              <a:defRPr sz="1800">
                <a:latin typeface="Arial"/>
                <a:cs typeface="Aria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33493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a:cs typeface="Arial"/>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149119"/>
          </a:xfrm>
        </p:spPr>
        <p:txBody>
          <a:bodyPr/>
          <a:lstStyle>
            <a:lvl1pPr>
              <a:defRPr sz="2400">
                <a:latin typeface="Arial"/>
                <a:cs typeface="Arial"/>
              </a:defRPr>
            </a:lvl1pPr>
            <a:lvl2pPr>
              <a:defRPr sz="2000">
                <a:latin typeface="Arial"/>
                <a:cs typeface="Arial"/>
              </a:defRPr>
            </a:lvl2pPr>
            <a:lvl3pPr>
              <a:defRPr sz="1800">
                <a:latin typeface="Arial"/>
                <a:cs typeface="Arial"/>
              </a:defRPr>
            </a:lvl3pPr>
            <a:lvl4pPr>
              <a:defRPr sz="1600">
                <a:latin typeface="Arial"/>
                <a:cs typeface="Arial"/>
              </a:defRPr>
            </a:lvl4pPr>
            <a:lvl5pPr>
              <a:defRPr sz="1600">
                <a:latin typeface="Arial"/>
                <a:cs typeface="Aria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149119"/>
          </a:xfrm>
        </p:spPr>
        <p:txBody>
          <a:bodyPr/>
          <a:lstStyle>
            <a:lvl1pPr>
              <a:defRPr sz="2400">
                <a:latin typeface="Arial"/>
                <a:cs typeface="Arial"/>
              </a:defRPr>
            </a:lvl1pPr>
            <a:lvl2pPr>
              <a:defRPr sz="2000">
                <a:latin typeface="Arial"/>
                <a:cs typeface="Arial"/>
              </a:defRPr>
            </a:lvl2pPr>
            <a:lvl3pPr>
              <a:defRPr sz="1800">
                <a:latin typeface="Arial"/>
                <a:cs typeface="Arial"/>
              </a:defRPr>
            </a:lvl3pPr>
            <a:lvl4pPr>
              <a:defRPr sz="1600">
                <a:latin typeface="Arial"/>
                <a:cs typeface="Arial"/>
              </a:defRPr>
            </a:lvl4pPr>
            <a:lvl5pPr>
              <a:defRPr sz="1600">
                <a:latin typeface="Arial"/>
                <a:cs typeface="Aria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0948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200" b="1" i="0" cap="small">
                <a:solidFill>
                  <a:schemeClr val="accent1"/>
                </a:solidFill>
                <a:effectLst/>
              </a:defRPr>
            </a:lvl1pPr>
          </a:lstStyle>
          <a:p>
            <a:r>
              <a:rPr lang="en-US" dirty="0" smtClean="0"/>
              <a:t>Click to edit Master title style</a:t>
            </a:r>
            <a:endParaRPr lang="en-US" dirty="0"/>
          </a:p>
        </p:txBody>
      </p:sp>
    </p:spTree>
    <p:extLst>
      <p:ext uri="{BB962C8B-B14F-4D97-AF65-F5344CB8AC3E}">
        <p14:creationId xmlns:p14="http://schemas.microsoft.com/office/powerpoint/2010/main" val="1429921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0654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atin typeface="Arial"/>
                <a:cs typeface="Arial"/>
              </a:defRPr>
            </a:lvl1pPr>
          </a:lstStyle>
          <a:p>
            <a:r>
              <a:rPr lang="en-US" smtClean="0"/>
              <a:t>Click to edit Master title style</a:t>
            </a:r>
            <a:endParaRPr lang="en-US" dirty="0"/>
          </a:p>
        </p:txBody>
      </p:sp>
      <p:sp>
        <p:nvSpPr>
          <p:cNvPr id="3" name="Content Placeholder 2"/>
          <p:cNvSpPr>
            <a:spLocks noGrp="1"/>
          </p:cNvSpPr>
          <p:nvPr>
            <p:ph idx="1"/>
          </p:nvPr>
        </p:nvSpPr>
        <p:spPr>
          <a:xfrm>
            <a:off x="3575050" y="273051"/>
            <a:ext cx="5111750" cy="5173054"/>
          </a:xfrm>
        </p:spPr>
        <p:txBody>
          <a:bodyPr/>
          <a:lstStyle>
            <a:lvl1pPr>
              <a:defRPr sz="3200">
                <a:latin typeface="Arial"/>
                <a:cs typeface="Arial"/>
              </a:defRPr>
            </a:lvl1pPr>
            <a:lvl2pPr>
              <a:defRPr sz="2800">
                <a:latin typeface="Arial"/>
                <a:cs typeface="Arial"/>
              </a:defRPr>
            </a:lvl2pPr>
            <a:lvl3pPr>
              <a:defRPr sz="2400">
                <a:latin typeface="Arial"/>
                <a:cs typeface="Arial"/>
              </a:defRPr>
            </a:lvl3pPr>
            <a:lvl4pPr>
              <a:defRPr sz="2000">
                <a:latin typeface="Arial"/>
                <a:cs typeface="Arial"/>
              </a:defRPr>
            </a:lvl4pPr>
            <a:lvl5pPr>
              <a:defRPr sz="2000">
                <a:latin typeface="Arial"/>
                <a:cs typeface="Aria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435101"/>
            <a:ext cx="3008313" cy="4011004"/>
          </a:xfrm>
        </p:spPr>
        <p:txBody>
          <a:bodyPr/>
          <a:lstStyle>
            <a:lvl1pPr marL="0" indent="0">
              <a:buNone/>
              <a:defRPr sz="1400">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5540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7536"/>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368555"/>
            <a:ext cx="5486400" cy="4114800"/>
          </a:xfrm>
        </p:spPr>
        <p:txBody>
          <a:bodyPr/>
          <a:lstStyle>
            <a:lvl1pPr marL="0" indent="0">
              <a:buNone/>
              <a:defRPr sz="3200">
                <a:latin typeface="Arial"/>
                <a:cs typeface="Aria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1792288" y="5098696"/>
            <a:ext cx="5486400" cy="396252"/>
          </a:xfrm>
        </p:spPr>
        <p:txBody>
          <a:bodyPr/>
          <a:lstStyle>
            <a:lvl1pPr marL="0" indent="0">
              <a:buNone/>
              <a:defRPr sz="1400">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C012524B-84EB-4BE8-8DFD-351980A118EB}" type="datetimeFigureOut">
              <a:rPr lang="en-US">
                <a:solidFill>
                  <a:prstClr val="black"/>
                </a:solidFill>
              </a:rPr>
              <a:pPr/>
              <a:t>4/20/2015</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04C37EA2-7113-455E-A35E-FE412ECE9360}"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804842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a:cs typeface="Arial"/>
              </a:defRPr>
            </a:lvl1p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lvl1pPr>
              <a:defRPr>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80031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134833"/>
          </a:xfrm>
        </p:spPr>
        <p:txBody>
          <a:bodyPr vert="eaVert"/>
          <a:lstStyle>
            <a:lvl1pPr>
              <a:defRPr>
                <a:latin typeface="Arial"/>
                <a:cs typeface="Aria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134833"/>
          </a:xfrm>
        </p:spPr>
        <p:txBody>
          <a:bodyPr vert="eaVert"/>
          <a:lstStyle>
            <a:lvl1pPr>
              <a:defRPr>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76723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712149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b="1">
                <a:solidFill>
                  <a:schemeClr val="accent3">
                    <a:lumMod val="50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776735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491075"/>
            <a:ext cx="7772400" cy="1362075"/>
          </a:xfrm>
        </p:spPr>
        <p:txBody>
          <a:bodyPr anchor="t"/>
          <a:lstStyle>
            <a:lvl1pPr algn="l">
              <a:defRPr sz="4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1990888"/>
            <a:ext cx="7772400" cy="1500187"/>
          </a:xfrm>
        </p:spPr>
        <p:txBody>
          <a:bodyPr anchor="b"/>
          <a:lstStyle>
            <a:lvl1pPr marL="0" indent="0">
              <a:buNone/>
              <a:defRPr sz="2000">
                <a:solidFill>
                  <a:schemeClr val="tx1">
                    <a:tint val="75000"/>
                  </a:schemeClr>
                </a:solidFill>
                <a:latin typeface="Arial"/>
                <a:cs typeface="Aria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014485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a:cs typeface="Arial"/>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3833693"/>
          </a:xfrm>
        </p:spPr>
        <p:txBody>
          <a:bodyPr/>
          <a:lstStyle>
            <a:lvl1pPr>
              <a:defRPr sz="2800">
                <a:latin typeface="Arial"/>
                <a:cs typeface="Arial"/>
              </a:defRPr>
            </a:lvl1pPr>
            <a:lvl2pPr>
              <a:defRPr sz="2400">
                <a:latin typeface="Arial"/>
                <a:cs typeface="Arial"/>
              </a:defRPr>
            </a:lvl2pPr>
            <a:lvl3pPr>
              <a:defRPr sz="2000">
                <a:latin typeface="Arial"/>
                <a:cs typeface="Arial"/>
              </a:defRPr>
            </a:lvl3pPr>
            <a:lvl4pPr>
              <a:defRPr sz="1800">
                <a:latin typeface="Arial"/>
                <a:cs typeface="Arial"/>
              </a:defRPr>
            </a:lvl4pPr>
            <a:lvl5pPr>
              <a:defRPr sz="1800">
                <a:latin typeface="Arial"/>
                <a:cs typeface="Aria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038600" cy="3833693"/>
          </a:xfrm>
        </p:spPr>
        <p:txBody>
          <a:bodyPr/>
          <a:lstStyle>
            <a:lvl1pPr>
              <a:defRPr sz="2800">
                <a:latin typeface="Arial"/>
                <a:cs typeface="Arial"/>
              </a:defRPr>
            </a:lvl1pPr>
            <a:lvl2pPr>
              <a:defRPr sz="2400">
                <a:latin typeface="Arial"/>
                <a:cs typeface="Arial"/>
              </a:defRPr>
            </a:lvl2pPr>
            <a:lvl3pPr>
              <a:defRPr sz="2000">
                <a:latin typeface="Arial"/>
                <a:cs typeface="Arial"/>
              </a:defRPr>
            </a:lvl3pPr>
            <a:lvl4pPr>
              <a:defRPr sz="1800">
                <a:latin typeface="Arial"/>
                <a:cs typeface="Arial"/>
              </a:defRPr>
            </a:lvl4pPr>
            <a:lvl5pPr>
              <a:defRPr sz="1800">
                <a:latin typeface="Arial"/>
                <a:cs typeface="Aria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434177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a:cs typeface="Arial"/>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149119"/>
          </a:xfrm>
        </p:spPr>
        <p:txBody>
          <a:bodyPr/>
          <a:lstStyle>
            <a:lvl1pPr>
              <a:defRPr sz="2400">
                <a:latin typeface="Arial"/>
                <a:cs typeface="Arial"/>
              </a:defRPr>
            </a:lvl1pPr>
            <a:lvl2pPr>
              <a:defRPr sz="2000">
                <a:latin typeface="Arial"/>
                <a:cs typeface="Arial"/>
              </a:defRPr>
            </a:lvl2pPr>
            <a:lvl3pPr>
              <a:defRPr sz="1800">
                <a:latin typeface="Arial"/>
                <a:cs typeface="Arial"/>
              </a:defRPr>
            </a:lvl3pPr>
            <a:lvl4pPr>
              <a:defRPr sz="1600">
                <a:latin typeface="Arial"/>
                <a:cs typeface="Arial"/>
              </a:defRPr>
            </a:lvl4pPr>
            <a:lvl5pPr>
              <a:defRPr sz="1600">
                <a:latin typeface="Arial"/>
                <a:cs typeface="Aria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149119"/>
          </a:xfrm>
        </p:spPr>
        <p:txBody>
          <a:bodyPr/>
          <a:lstStyle>
            <a:lvl1pPr>
              <a:defRPr sz="2400">
                <a:latin typeface="Arial"/>
                <a:cs typeface="Arial"/>
              </a:defRPr>
            </a:lvl1pPr>
            <a:lvl2pPr>
              <a:defRPr sz="2000">
                <a:latin typeface="Arial"/>
                <a:cs typeface="Arial"/>
              </a:defRPr>
            </a:lvl2pPr>
            <a:lvl3pPr>
              <a:defRPr sz="1800">
                <a:latin typeface="Arial"/>
                <a:cs typeface="Arial"/>
              </a:defRPr>
            </a:lvl3pPr>
            <a:lvl4pPr>
              <a:defRPr sz="1600">
                <a:latin typeface="Arial"/>
                <a:cs typeface="Arial"/>
              </a:defRPr>
            </a:lvl4pPr>
            <a:lvl5pPr>
              <a:defRPr sz="1600">
                <a:latin typeface="Arial"/>
                <a:cs typeface="Aria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506031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3679864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20908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atin typeface="Arial"/>
                <a:cs typeface="Arial"/>
              </a:defRPr>
            </a:lvl1pPr>
          </a:lstStyle>
          <a:p>
            <a:r>
              <a:rPr lang="en-US" smtClean="0"/>
              <a:t>Click to edit Master title style</a:t>
            </a:r>
            <a:endParaRPr lang="en-US" dirty="0"/>
          </a:p>
        </p:txBody>
      </p:sp>
      <p:sp>
        <p:nvSpPr>
          <p:cNvPr id="3" name="Content Placeholder 2"/>
          <p:cNvSpPr>
            <a:spLocks noGrp="1"/>
          </p:cNvSpPr>
          <p:nvPr>
            <p:ph idx="1"/>
          </p:nvPr>
        </p:nvSpPr>
        <p:spPr>
          <a:xfrm>
            <a:off x="3575050" y="273051"/>
            <a:ext cx="5111750" cy="5173054"/>
          </a:xfrm>
        </p:spPr>
        <p:txBody>
          <a:bodyPr/>
          <a:lstStyle>
            <a:lvl1pPr>
              <a:defRPr sz="3200">
                <a:latin typeface="Arial"/>
                <a:cs typeface="Arial"/>
              </a:defRPr>
            </a:lvl1pPr>
            <a:lvl2pPr>
              <a:defRPr sz="2800">
                <a:latin typeface="Arial"/>
                <a:cs typeface="Arial"/>
              </a:defRPr>
            </a:lvl2pPr>
            <a:lvl3pPr>
              <a:defRPr sz="2400">
                <a:latin typeface="Arial"/>
                <a:cs typeface="Arial"/>
              </a:defRPr>
            </a:lvl3pPr>
            <a:lvl4pPr>
              <a:defRPr sz="2000">
                <a:latin typeface="Arial"/>
                <a:cs typeface="Arial"/>
              </a:defRPr>
            </a:lvl4pPr>
            <a:lvl5pPr>
              <a:defRPr sz="2000">
                <a:latin typeface="Arial"/>
                <a:cs typeface="Aria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435101"/>
            <a:ext cx="3008313" cy="4011004"/>
          </a:xfrm>
        </p:spPr>
        <p:txBody>
          <a:bodyPr/>
          <a:lstStyle>
            <a:lvl1pPr marL="0" indent="0">
              <a:buNone/>
              <a:defRPr sz="1400">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000623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7536"/>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368555"/>
            <a:ext cx="5486400" cy="4114800"/>
          </a:xfrm>
        </p:spPr>
        <p:txBody>
          <a:bodyPr/>
          <a:lstStyle>
            <a:lvl1pPr marL="0" indent="0">
              <a:buNone/>
              <a:defRPr sz="3200">
                <a:latin typeface="Arial"/>
                <a:cs typeface="Aria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098696"/>
            <a:ext cx="5486400" cy="396252"/>
          </a:xfrm>
        </p:spPr>
        <p:txBody>
          <a:bodyPr/>
          <a:lstStyle>
            <a:lvl1pPr marL="0" indent="0">
              <a:buNone/>
              <a:defRPr sz="1400">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defTabSz="457200"/>
            <a:fld id="{F00B203C-B7BE-AB45-AA80-805079377244}" type="datetimeFigureOut">
              <a:rPr lang="en-US">
                <a:solidFill>
                  <a:prstClr val="black"/>
                </a:solidFill>
              </a:rPr>
              <a:pPr defTabSz="457200"/>
              <a:t>4/20/2015</a:t>
            </a:fld>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defTabSz="457200"/>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pPr defTabSz="457200"/>
            <a:fld id="{3CD24E55-121D-A043-8D02-585979E9AE82}" type="slidenum">
              <a:rPr lang="en-US">
                <a:solidFill>
                  <a:prstClr val="black"/>
                </a:solidFill>
              </a:rPr>
              <a:pPr defTabSz="457200"/>
              <a:t>‹#›</a:t>
            </a:fld>
            <a:endParaRPr lang="en-US">
              <a:solidFill>
                <a:prstClr val="black"/>
              </a:solidFill>
            </a:endParaRPr>
          </a:p>
        </p:txBody>
      </p:sp>
    </p:spTree>
    <p:extLst>
      <p:ext uri="{BB962C8B-B14F-4D97-AF65-F5344CB8AC3E}">
        <p14:creationId xmlns:p14="http://schemas.microsoft.com/office/powerpoint/2010/main" val="9153219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a:cs typeface="Arial"/>
              </a:defRPr>
            </a:lvl1p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lvl1pPr>
              <a:defRPr>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040053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134833"/>
          </a:xfrm>
        </p:spPr>
        <p:txBody>
          <a:bodyPr vert="eaVert"/>
          <a:lstStyle>
            <a:lvl1pPr>
              <a:defRPr>
                <a:latin typeface="Arial"/>
                <a:cs typeface="Aria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134833"/>
          </a:xfrm>
        </p:spPr>
        <p:txBody>
          <a:bodyPr vert="eaVert"/>
          <a:lstStyle>
            <a:lvl1pPr>
              <a:defRPr>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21100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gi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gi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gi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gi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gi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Picture 13" descr="cep-border.gif"/>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0" y="4941275"/>
            <a:ext cx="9147050" cy="806328"/>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371895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6" name="Picture 15" descr="DClogo.gif"/>
          <p:cNvPicPr>
            <a:picLocks noChangeAspect="1"/>
          </p:cNvPicPr>
          <p:nvPr/>
        </p:nvPicPr>
        <p:blipFill>
          <a:blip r:embed="rId14">
            <a:extLst>
              <a:ext uri="{28A0092B-C50C-407E-A947-70E740481C1C}">
                <a14:useLocalDpi xmlns:a14="http://schemas.microsoft.com/office/drawing/2010/main"/>
              </a:ext>
            </a:extLst>
          </a:blip>
          <a:stretch>
            <a:fillRect/>
          </a:stretch>
        </p:blipFill>
        <p:spPr>
          <a:xfrm>
            <a:off x="6019800" y="6096000"/>
            <a:ext cx="2645248" cy="546685"/>
          </a:xfrm>
          <a:prstGeom prst="rect">
            <a:avLst/>
          </a:prstGeom>
        </p:spPr>
      </p:pic>
      <p:pic>
        <p:nvPicPr>
          <p:cNvPr id="17" name="Picture 16" descr="DDOElogo.gif"/>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212445" y="5829563"/>
            <a:ext cx="1656046" cy="949466"/>
          </a:xfrm>
          <a:prstGeom prst="rect">
            <a:avLst/>
          </a:prstGeom>
        </p:spPr>
      </p:pic>
      <p:sp>
        <p:nvSpPr>
          <p:cNvPr id="18" name="Rectangle 17"/>
          <p:cNvSpPr/>
          <p:nvPr/>
        </p:nvSpPr>
        <p:spPr>
          <a:xfrm>
            <a:off x="0" y="0"/>
            <a:ext cx="9147050" cy="45719"/>
          </a:xfrm>
          <a:prstGeom prst="rect">
            <a:avLst/>
          </a:prstGeom>
          <a:solidFill>
            <a:srgbClr val="4D9E34"/>
          </a:solidFill>
          <a:ln>
            <a:noFill/>
          </a:ln>
          <a:effectLst>
            <a:outerShdw blurRad="152400" dist="50800" dir="5400000" algn="t" rotWithShape="0">
              <a:srgbClr val="1F6324">
                <a:alpha val="2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solidFill>
                  <a:srgbClr val="1F6324"/>
                </a:solidFill>
              </a:ln>
              <a:solidFill>
                <a:srgbClr val="1F6324"/>
              </a:solidFill>
            </a:endParaRPr>
          </a:p>
        </p:txBody>
      </p:sp>
    </p:spTree>
    <p:extLst>
      <p:ext uri="{BB962C8B-B14F-4D97-AF65-F5344CB8AC3E}">
        <p14:creationId xmlns:p14="http://schemas.microsoft.com/office/powerpoint/2010/main" val="199425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kern="1200">
          <a:solidFill>
            <a:srgbClr val="0C6698"/>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Picture 13" descr="cep-border.gif"/>
          <p:cNvPicPr>
            <a:picLocks noChangeAspect="1"/>
          </p:cNvPicPr>
          <p:nvPr/>
        </p:nvPicPr>
        <p:blipFill>
          <a:blip r:embed="rId13">
            <a:extLst>
              <a:ext uri="{28A0092B-C50C-407E-A947-70E740481C1C}">
                <a14:useLocalDpi xmlns:a14="http://schemas.microsoft.com/office/drawing/2010/main"/>
              </a:ext>
            </a:extLst>
          </a:blip>
          <a:stretch>
            <a:fillRect/>
          </a:stretch>
        </p:blipFill>
        <p:spPr>
          <a:xfrm>
            <a:off x="0" y="4941275"/>
            <a:ext cx="9147050" cy="806328"/>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371895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6" name="Picture 15" descr="DClogo.gif"/>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5856835" y="6099704"/>
            <a:ext cx="2645248" cy="546685"/>
          </a:xfrm>
          <a:prstGeom prst="rect">
            <a:avLst/>
          </a:prstGeom>
        </p:spPr>
      </p:pic>
      <p:pic>
        <p:nvPicPr>
          <p:cNvPr id="17" name="Picture 16" descr="DDOElogo.gif"/>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212445" y="5829563"/>
            <a:ext cx="1656046" cy="949466"/>
          </a:xfrm>
          <a:prstGeom prst="rect">
            <a:avLst/>
          </a:prstGeom>
        </p:spPr>
      </p:pic>
      <p:sp>
        <p:nvSpPr>
          <p:cNvPr id="18" name="Rectangle 17"/>
          <p:cNvSpPr/>
          <p:nvPr/>
        </p:nvSpPr>
        <p:spPr>
          <a:xfrm>
            <a:off x="0" y="0"/>
            <a:ext cx="9147050" cy="45719"/>
          </a:xfrm>
          <a:prstGeom prst="rect">
            <a:avLst/>
          </a:prstGeom>
          <a:solidFill>
            <a:srgbClr val="4D9E34"/>
          </a:solidFill>
          <a:ln>
            <a:noFill/>
          </a:ln>
          <a:effectLst>
            <a:outerShdw blurRad="152400" dist="50800" dir="5400000" algn="t" rotWithShape="0">
              <a:srgbClr val="1F6324">
                <a:alpha val="2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ln>
                <a:solidFill>
                  <a:srgbClr val="1F6324"/>
                </a:solidFill>
              </a:ln>
              <a:solidFill>
                <a:srgbClr val="1F6324"/>
              </a:solidFill>
            </a:endParaRPr>
          </a:p>
        </p:txBody>
      </p:sp>
    </p:spTree>
    <p:extLst>
      <p:ext uri="{BB962C8B-B14F-4D97-AF65-F5344CB8AC3E}">
        <p14:creationId xmlns:p14="http://schemas.microsoft.com/office/powerpoint/2010/main" val="3460311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57200" rtl="0" eaLnBrk="1" latinLnBrk="0" hangingPunct="1">
        <a:spcBef>
          <a:spcPct val="0"/>
        </a:spcBef>
        <a:buNone/>
        <a:defRPr sz="4400" kern="1200">
          <a:solidFill>
            <a:srgbClr val="0C6698"/>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dcstormwaterplan.org/" TargetMode="External"/><Relationship Id="rId2" Type="http://schemas.openxmlformats.org/officeDocument/2006/relationships/hyperlink" Target="mailto:jonathan.champion@dc.gov"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District of Columbia</a:t>
            </a:r>
            <a:br>
              <a:rPr lang="en-US" dirty="0" smtClean="0"/>
            </a:br>
            <a:r>
              <a:rPr lang="en-US" dirty="0" smtClean="0"/>
              <a:t>TMDL Implementation Planning</a:t>
            </a:r>
            <a:endParaRPr lang="en-US" dirty="0"/>
          </a:p>
        </p:txBody>
      </p:sp>
      <p:sp>
        <p:nvSpPr>
          <p:cNvPr id="3" name="Subtitle 2"/>
          <p:cNvSpPr>
            <a:spLocks noGrp="1"/>
          </p:cNvSpPr>
          <p:nvPr>
            <p:ph type="subTitle" idx="1"/>
          </p:nvPr>
        </p:nvSpPr>
        <p:spPr/>
        <p:txBody>
          <a:bodyPr/>
          <a:lstStyle/>
          <a:p>
            <a:r>
              <a:rPr lang="en-US" dirty="0" smtClean="0"/>
              <a:t>April 20, 2015</a:t>
            </a:r>
          </a:p>
          <a:p>
            <a:r>
              <a:rPr lang="en-US" dirty="0" smtClean="0"/>
              <a:t>Metropolitan Washington COG</a:t>
            </a:r>
            <a:endParaRPr lang="en-US" dirty="0"/>
          </a:p>
        </p:txBody>
      </p:sp>
    </p:spTree>
    <p:extLst>
      <p:ext uri="{BB962C8B-B14F-4D97-AF65-F5344CB8AC3E}">
        <p14:creationId xmlns:p14="http://schemas.microsoft.com/office/powerpoint/2010/main" val="27221558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MS4 Permit Requirements- TMDLs</a:t>
            </a:r>
            <a:endParaRPr lang="en-US" dirty="0"/>
          </a:p>
        </p:txBody>
      </p:sp>
      <p:sp>
        <p:nvSpPr>
          <p:cNvPr id="3" name="Content Placeholder 2"/>
          <p:cNvSpPr>
            <a:spLocks noGrp="1"/>
          </p:cNvSpPr>
          <p:nvPr>
            <p:ph idx="1"/>
          </p:nvPr>
        </p:nvSpPr>
        <p:spPr>
          <a:xfrm>
            <a:off x="457200" y="1524000"/>
            <a:ext cx="8229600" cy="4176155"/>
          </a:xfrm>
        </p:spPr>
        <p:txBody>
          <a:bodyPr>
            <a:normAutofit fontScale="32500" lnSpcReduction="20000"/>
          </a:bodyPr>
          <a:lstStyle/>
          <a:p>
            <a:r>
              <a:rPr lang="en-US" sz="9800" dirty="0"/>
              <a:t>Consolidated TMDL </a:t>
            </a:r>
            <a:r>
              <a:rPr lang="en-US" sz="9800" dirty="0" smtClean="0"/>
              <a:t>IP for </a:t>
            </a:r>
            <a:r>
              <a:rPr lang="en-US" sz="9800" dirty="0"/>
              <a:t>all MS4 </a:t>
            </a:r>
            <a:r>
              <a:rPr lang="en-US" sz="9800" dirty="0" smtClean="0"/>
              <a:t>WLAs</a:t>
            </a:r>
          </a:p>
          <a:p>
            <a:pPr lvl="1"/>
            <a:r>
              <a:rPr lang="en-US" sz="7400" dirty="0" smtClean="0"/>
              <a:t>Schedule for attainment and, where applicable, interim milestones and numeric benchmarks</a:t>
            </a:r>
          </a:p>
          <a:p>
            <a:pPr lvl="1"/>
            <a:r>
              <a:rPr lang="en-US" sz="7400" dirty="0" smtClean="0"/>
              <a:t>Demonstration of how WLAs will be attained</a:t>
            </a:r>
          </a:p>
          <a:p>
            <a:pPr lvl="1"/>
            <a:r>
              <a:rPr lang="en-US" sz="7400" dirty="0" smtClean="0"/>
              <a:t>Narrative for the schedules and controls</a:t>
            </a:r>
            <a:endParaRPr lang="en-US" sz="6000" dirty="0" smtClean="0"/>
          </a:p>
          <a:p>
            <a:r>
              <a:rPr lang="en-US" sz="9800" dirty="0" smtClean="0"/>
              <a:t>Public for review and comment and submitted to EPA by </a:t>
            </a:r>
            <a:r>
              <a:rPr lang="en-US" sz="9800" b="1" u="sng" dirty="0" smtClean="0"/>
              <a:t>May 2015</a:t>
            </a:r>
          </a:p>
          <a:p>
            <a:pPr lvl="1"/>
            <a:endParaRPr lang="en-US" sz="5100" dirty="0" smtClean="0"/>
          </a:p>
        </p:txBody>
      </p:sp>
    </p:spTree>
    <p:extLst>
      <p:ext uri="{BB962C8B-B14F-4D97-AF65-F5344CB8AC3E}">
        <p14:creationId xmlns:p14="http://schemas.microsoft.com/office/powerpoint/2010/main" val="24058265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t>District TMDLs</a:t>
            </a:r>
            <a:endParaRPr lang="en-US" dirty="0"/>
          </a:p>
        </p:txBody>
      </p:sp>
      <p:sp>
        <p:nvSpPr>
          <p:cNvPr id="3" name="Content Placeholder 2"/>
          <p:cNvSpPr>
            <a:spLocks noGrp="1"/>
          </p:cNvSpPr>
          <p:nvPr>
            <p:ph idx="1"/>
          </p:nvPr>
        </p:nvSpPr>
        <p:spPr>
          <a:xfrm>
            <a:off x="457200" y="1600200"/>
            <a:ext cx="4495800" cy="3718955"/>
          </a:xfrm>
        </p:spPr>
        <p:txBody>
          <a:bodyPr>
            <a:normAutofit fontScale="70000" lnSpcReduction="20000"/>
          </a:bodyPr>
          <a:lstStyle/>
          <a:p>
            <a:r>
              <a:rPr lang="en-US" dirty="0" smtClean="0"/>
              <a:t>26 TMDL studies</a:t>
            </a:r>
          </a:p>
          <a:p>
            <a:r>
              <a:rPr lang="en-US" dirty="0" smtClean="0"/>
              <a:t>3 major waterbodies</a:t>
            </a:r>
          </a:p>
          <a:p>
            <a:pPr lvl="1"/>
            <a:r>
              <a:rPr lang="en-US" dirty="0" smtClean="0"/>
              <a:t>Anacostia, Potomac, Rock Creek</a:t>
            </a:r>
          </a:p>
          <a:p>
            <a:r>
              <a:rPr lang="en-US" dirty="0" smtClean="0"/>
              <a:t>45 water segments</a:t>
            </a:r>
          </a:p>
          <a:p>
            <a:r>
              <a:rPr lang="en-US" dirty="0" smtClean="0"/>
              <a:t>24 </a:t>
            </a:r>
            <a:r>
              <a:rPr lang="en-US" dirty="0"/>
              <a:t>different pollutants</a:t>
            </a:r>
          </a:p>
          <a:p>
            <a:r>
              <a:rPr lang="en-US" dirty="0" smtClean="0"/>
              <a:t>&gt;380 </a:t>
            </a:r>
            <a:r>
              <a:rPr lang="en-US" dirty="0"/>
              <a:t>total </a:t>
            </a:r>
            <a:r>
              <a:rPr lang="en-US" dirty="0" smtClean="0"/>
              <a:t>WLAs</a:t>
            </a:r>
          </a:p>
          <a:p>
            <a:r>
              <a:rPr lang="en-US" dirty="0" smtClean="0"/>
              <a:t>Multiple </a:t>
            </a:r>
            <a:r>
              <a:rPr lang="en-US" dirty="0"/>
              <a:t>possible WLA </a:t>
            </a:r>
            <a:r>
              <a:rPr lang="en-US" dirty="0" smtClean="0"/>
              <a:t>expressions</a:t>
            </a:r>
          </a:p>
          <a:p>
            <a:pPr lvl="1"/>
            <a:r>
              <a:rPr lang="en-US" dirty="0" smtClean="0"/>
              <a:t>Annual, seasonal, monthly, daily</a:t>
            </a:r>
            <a:endParaRPr lang="en-US" dirty="0"/>
          </a:p>
          <a:p>
            <a:endParaRPr lang="en-US" dirty="0" smtClean="0"/>
          </a:p>
          <a:p>
            <a:endParaRPr lang="en-US" dirty="0" smtClean="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53000" y="1295400"/>
            <a:ext cx="3033712" cy="4075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9186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a:bodyPr>
          <a:lstStyle/>
          <a:p>
            <a:pPr lvl="0"/>
            <a:r>
              <a:rPr lang="en-US" sz="3200" dirty="0" smtClean="0"/>
              <a:t>Review of TMDLs</a:t>
            </a:r>
            <a:endParaRPr lang="en-US" sz="3200" dirty="0"/>
          </a:p>
        </p:txBody>
      </p:sp>
      <p:sp>
        <p:nvSpPr>
          <p:cNvPr id="3" name="Content Placeholder 2"/>
          <p:cNvSpPr>
            <a:spLocks noGrp="1"/>
          </p:cNvSpPr>
          <p:nvPr>
            <p:ph idx="1"/>
          </p:nvPr>
        </p:nvSpPr>
        <p:spPr>
          <a:xfrm>
            <a:off x="457200" y="1264722"/>
            <a:ext cx="5791200" cy="3718955"/>
          </a:xfrm>
        </p:spPr>
        <p:txBody>
          <a:bodyPr>
            <a:normAutofit fontScale="85000" lnSpcReduction="20000"/>
          </a:bodyPr>
          <a:lstStyle/>
          <a:p>
            <a:r>
              <a:rPr lang="en-US" dirty="0" smtClean="0"/>
              <a:t>TMDLs supported by varying levels of data</a:t>
            </a:r>
          </a:p>
          <a:p>
            <a:pPr lvl="1"/>
            <a:r>
              <a:rPr lang="en-US" dirty="0" smtClean="0"/>
              <a:t>Questionable impairment data</a:t>
            </a:r>
          </a:p>
          <a:p>
            <a:pPr lvl="2"/>
            <a:r>
              <a:rPr lang="en-US" dirty="0"/>
              <a:t>TMDLs/MS4 WLAs for toxics </a:t>
            </a:r>
            <a:r>
              <a:rPr lang="en-US" dirty="0" smtClean="0"/>
              <a:t/>
            </a:r>
            <a:br>
              <a:rPr lang="en-US" dirty="0" smtClean="0"/>
            </a:br>
            <a:r>
              <a:rPr lang="en-US" dirty="0" smtClean="0"/>
              <a:t>being re-evaluated</a:t>
            </a:r>
          </a:p>
          <a:p>
            <a:pPr lvl="1"/>
            <a:r>
              <a:rPr lang="en-US" dirty="0" smtClean="0"/>
              <a:t>Inconsistent data and modeling approaches </a:t>
            </a:r>
          </a:p>
          <a:p>
            <a:r>
              <a:rPr lang="en-US" dirty="0" smtClean="0"/>
              <a:t>Other issues</a:t>
            </a:r>
          </a:p>
          <a:p>
            <a:pPr lvl="1"/>
            <a:r>
              <a:rPr lang="en-US" dirty="0" smtClean="0"/>
              <a:t>TMDLs superseded/replaced</a:t>
            </a:r>
            <a:endParaRPr lang="en-US" dirty="0"/>
          </a:p>
          <a:p>
            <a:pPr lvl="1"/>
            <a:r>
              <a:rPr lang="en-US" dirty="0"/>
              <a:t>Overlapping TMDLs</a:t>
            </a:r>
          </a:p>
          <a:p>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1524000"/>
            <a:ext cx="3352800" cy="2514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11677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1676400" y="1219200"/>
            <a:ext cx="5105400" cy="3657600"/>
            <a:chOff x="152400" y="1447800"/>
            <a:chExt cx="3429000" cy="3657600"/>
          </a:xfrm>
        </p:grpSpPr>
        <p:sp>
          <p:nvSpPr>
            <p:cNvPr id="2" name="Rectangle 1"/>
            <p:cNvSpPr/>
            <p:nvPr/>
          </p:nvSpPr>
          <p:spPr>
            <a:xfrm>
              <a:off x="2286000" y="2286000"/>
              <a:ext cx="1295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prstClr val="white"/>
                  </a:solidFill>
                </a:rPr>
                <a:t>Baseline Analysis</a:t>
              </a:r>
            </a:p>
            <a:p>
              <a:pPr algn="ctr"/>
              <a:endParaRPr lang="en-US" sz="1200" dirty="0">
                <a:solidFill>
                  <a:prstClr val="white"/>
                </a:solidFill>
              </a:endParaRPr>
            </a:p>
          </p:txBody>
        </p:sp>
        <p:cxnSp>
          <p:nvCxnSpPr>
            <p:cNvPr id="4" name="Straight Arrow Connector 3"/>
            <p:cNvCxnSpPr/>
            <p:nvPr/>
          </p:nvCxnSpPr>
          <p:spPr>
            <a:xfrm>
              <a:off x="2895600" y="2895600"/>
              <a:ext cx="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2286000" y="3124200"/>
              <a:ext cx="12954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prstClr val="white"/>
                  </a:solidFill>
                </a:rPr>
                <a:t>Modeling of Implementation Scenarios</a:t>
              </a:r>
            </a:p>
            <a:p>
              <a:pPr algn="ctr"/>
              <a:r>
                <a:rPr lang="en-US" sz="1200" dirty="0">
                  <a:solidFill>
                    <a:prstClr val="white"/>
                  </a:solidFill>
                </a:rPr>
                <a:t>(Iterative)</a:t>
              </a:r>
            </a:p>
          </p:txBody>
        </p:sp>
        <p:cxnSp>
          <p:nvCxnSpPr>
            <p:cNvPr id="20" name="Straight Arrow Connector 19"/>
            <p:cNvCxnSpPr/>
            <p:nvPr/>
          </p:nvCxnSpPr>
          <p:spPr>
            <a:xfrm>
              <a:off x="2895600" y="3886200"/>
              <a:ext cx="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2286000" y="4114800"/>
              <a:ext cx="12954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prstClr val="white"/>
                  </a:solidFill>
                </a:rPr>
                <a:t>Consolidated TMDL Implementation Plan</a:t>
              </a:r>
            </a:p>
            <a:p>
              <a:pPr algn="ctr"/>
              <a:endParaRPr lang="en-US" sz="1200" dirty="0">
                <a:solidFill>
                  <a:prstClr val="white"/>
                </a:solidFill>
              </a:endParaRPr>
            </a:p>
          </p:txBody>
        </p:sp>
        <p:sp>
          <p:nvSpPr>
            <p:cNvPr id="68" name="Rectangle 67"/>
            <p:cNvSpPr/>
            <p:nvPr/>
          </p:nvSpPr>
          <p:spPr>
            <a:xfrm>
              <a:off x="152400" y="2438400"/>
              <a:ext cx="1447800" cy="990600"/>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prstClr val="white"/>
                  </a:solidFill>
                </a:rPr>
                <a:t>Development of Consolidated TMDL Implementation Plan</a:t>
              </a:r>
            </a:p>
          </p:txBody>
        </p:sp>
        <p:cxnSp>
          <p:nvCxnSpPr>
            <p:cNvPr id="69" name="Straight Connector 68"/>
            <p:cNvCxnSpPr/>
            <p:nvPr/>
          </p:nvCxnSpPr>
          <p:spPr>
            <a:xfrm flipV="1">
              <a:off x="1981200" y="3505200"/>
              <a:ext cx="304800" cy="14656"/>
            </a:xfrm>
            <a:prstGeom prst="line">
              <a:avLst/>
            </a:prstGeom>
            <a:ln>
              <a:prstDash val="sysDash"/>
              <a:tailEnd type="arrow"/>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flipH="1">
              <a:off x="1981200" y="1600200"/>
              <a:ext cx="794" cy="29718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flipV="1">
              <a:off x="1981200" y="4572000"/>
              <a:ext cx="304800" cy="14656"/>
            </a:xfrm>
            <a:prstGeom prst="straightConnector1">
              <a:avLst/>
            </a:prstGeom>
            <a:ln>
              <a:prstDash val="sysDash"/>
              <a:tailEnd type="arrow"/>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flipV="1">
              <a:off x="1981200" y="2590800"/>
              <a:ext cx="304800" cy="14656"/>
            </a:xfrm>
            <a:prstGeom prst="line">
              <a:avLst/>
            </a:prstGeom>
            <a:ln>
              <a:prstDash val="sysDash"/>
              <a:tailEnd type="arrow"/>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1600200" y="3048000"/>
              <a:ext cx="381000" cy="1588"/>
            </a:xfrm>
            <a:prstGeom prst="line">
              <a:avLst/>
            </a:prstGeom>
            <a:ln>
              <a:prstDash val="sysDash"/>
              <a:tailEnd type="none"/>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1981200" y="1600200"/>
              <a:ext cx="304800" cy="0"/>
            </a:xfrm>
            <a:prstGeom prst="line">
              <a:avLst/>
            </a:prstGeom>
            <a:ln>
              <a:prstDash val="sysDash"/>
              <a:tailEnd type="arrow"/>
            </a:ln>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2286000" y="1447800"/>
              <a:ext cx="1295400"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prstClr val="white"/>
                  </a:solidFill>
                </a:rPr>
                <a:t>TMDL IP Methodology</a:t>
              </a:r>
            </a:p>
            <a:p>
              <a:pPr algn="ctr"/>
              <a:endParaRPr lang="en-US" sz="1200" dirty="0">
                <a:solidFill>
                  <a:prstClr val="white"/>
                </a:solidFill>
              </a:endParaRPr>
            </a:p>
          </p:txBody>
        </p:sp>
        <p:cxnSp>
          <p:nvCxnSpPr>
            <p:cNvPr id="61" name="Straight Arrow Connector 60"/>
            <p:cNvCxnSpPr/>
            <p:nvPr/>
          </p:nvCxnSpPr>
          <p:spPr>
            <a:xfrm>
              <a:off x="2895600" y="2057400"/>
              <a:ext cx="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3" name="Title 2"/>
          <p:cNvSpPr>
            <a:spLocks noGrp="1"/>
          </p:cNvSpPr>
          <p:nvPr>
            <p:ph type="title"/>
          </p:nvPr>
        </p:nvSpPr>
        <p:spPr>
          <a:xfrm>
            <a:off x="409135" y="152400"/>
            <a:ext cx="8229600" cy="1143000"/>
          </a:xfrm>
        </p:spPr>
        <p:txBody>
          <a:bodyPr>
            <a:normAutofit fontScale="90000"/>
          </a:bodyPr>
          <a:lstStyle/>
          <a:p>
            <a:r>
              <a:rPr lang="en-US" dirty="0" smtClean="0"/>
              <a:t>Project Concept and Approach</a:t>
            </a:r>
            <a:endParaRPr lang="en-US" dirty="0"/>
          </a:p>
        </p:txBody>
      </p:sp>
    </p:spTree>
    <p:extLst>
      <p:ext uri="{BB962C8B-B14F-4D97-AF65-F5344CB8AC3E}">
        <p14:creationId xmlns:p14="http://schemas.microsoft.com/office/powerpoint/2010/main" val="14451956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304800"/>
            <a:ext cx="8226425" cy="914400"/>
          </a:xfrm>
          <a:prstGeom prst="rect">
            <a:avLst/>
          </a:prstGeom>
        </p:spPr>
        <p:txBody>
          <a:bodyPr>
            <a:normAutofit/>
          </a:bodyPr>
          <a:lstStyle/>
          <a:p>
            <a:pPr algn="ctr" fontAlgn="base">
              <a:spcBef>
                <a:spcPct val="0"/>
              </a:spcBef>
              <a:spcAft>
                <a:spcPct val="0"/>
              </a:spcAft>
              <a:defRPr/>
            </a:pPr>
            <a:r>
              <a:rPr lang="en-US" sz="4000" b="1" kern="0" cap="small" dirty="0">
                <a:solidFill>
                  <a:srgbClr val="4F81BD"/>
                </a:solidFill>
                <a:latin typeface="Arial"/>
                <a:cs typeface="Arial"/>
              </a:rPr>
              <a:t>Consolidated TMDL IP</a:t>
            </a:r>
          </a:p>
        </p:txBody>
      </p:sp>
      <p:sp>
        <p:nvSpPr>
          <p:cNvPr id="3" name="Content Placeholder 2"/>
          <p:cNvSpPr txBox="1">
            <a:spLocks/>
          </p:cNvSpPr>
          <p:nvPr/>
        </p:nvSpPr>
        <p:spPr>
          <a:xfrm>
            <a:off x="381000" y="1219200"/>
            <a:ext cx="8610600" cy="4708525"/>
          </a:xfrm>
          <a:prstGeom prst="rect">
            <a:avLst/>
          </a:prstGeom>
        </p:spPr>
        <p:txBody>
          <a:bodyPr>
            <a:noAutofit/>
          </a:bodyPr>
          <a:lstStyle/>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Summary and history of TMDLs in DC</a:t>
            </a:r>
          </a:p>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Evaluation of applicable TMDLs/MS4 WLAs</a:t>
            </a:r>
          </a:p>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Summary of implementation to date</a:t>
            </a:r>
          </a:p>
          <a:p>
            <a:pPr marL="742950" lvl="1" indent="-285750" fontAlgn="base">
              <a:spcBef>
                <a:spcPct val="20000"/>
              </a:spcBef>
              <a:spcAft>
                <a:spcPct val="0"/>
              </a:spcAft>
              <a:buClr>
                <a:srgbClr val="1F497D"/>
              </a:buClr>
              <a:buSzPct val="50000"/>
              <a:buFont typeface="Wingdings" pitchFamily="2" charset="2"/>
              <a:buChar char="l"/>
              <a:defRPr/>
            </a:pPr>
            <a:r>
              <a:rPr lang="en-US" kern="0" dirty="0">
                <a:solidFill>
                  <a:prstClr val="black"/>
                </a:solidFill>
                <a:latin typeface="Arial"/>
                <a:cs typeface="Arial"/>
              </a:rPr>
              <a:t>Structural and non-structural BMPs</a:t>
            </a:r>
          </a:p>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Modeling of current and future (growth/development) scenarios</a:t>
            </a:r>
          </a:p>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Plan to close gaps in implementation</a:t>
            </a:r>
          </a:p>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Schedule for compliance with each TMDL with benchmarks</a:t>
            </a:r>
          </a:p>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Discussion of stakeholder and public involvement</a:t>
            </a:r>
          </a:p>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Integration with other plans/programs</a:t>
            </a:r>
          </a:p>
          <a:p>
            <a:pPr marL="342900" indent="-342900" fontAlgn="base">
              <a:spcBef>
                <a:spcPct val="20000"/>
              </a:spcBef>
              <a:spcAft>
                <a:spcPct val="0"/>
              </a:spcAft>
              <a:buClr>
                <a:srgbClr val="0000FF"/>
              </a:buClr>
              <a:buSzPct val="80000"/>
              <a:buFont typeface="Wingdings" pitchFamily="2" charset="2"/>
              <a:buChar char="Ø"/>
              <a:defRPr/>
            </a:pPr>
            <a:r>
              <a:rPr lang="en-US" sz="2000" kern="0" dirty="0">
                <a:solidFill>
                  <a:prstClr val="black"/>
                </a:solidFill>
                <a:latin typeface="Arial"/>
                <a:cs typeface="Arial"/>
              </a:rPr>
              <a:t>Potential sources for funding</a:t>
            </a:r>
          </a:p>
        </p:txBody>
      </p:sp>
    </p:spTree>
    <p:extLst>
      <p:ext uri="{BB962C8B-B14F-4D97-AF65-F5344CB8AC3E}">
        <p14:creationId xmlns:p14="http://schemas.microsoft.com/office/powerpoint/2010/main" val="21417805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Challenges</a:t>
            </a:r>
            <a:endParaRPr lang="en-US" dirty="0"/>
          </a:p>
        </p:txBody>
      </p:sp>
      <p:sp>
        <p:nvSpPr>
          <p:cNvPr id="3" name="Content Placeholder 2"/>
          <p:cNvSpPr>
            <a:spLocks noGrp="1"/>
          </p:cNvSpPr>
          <p:nvPr>
            <p:ph idx="1"/>
          </p:nvPr>
        </p:nvSpPr>
        <p:spPr>
          <a:xfrm>
            <a:off x="457200" y="1447800"/>
            <a:ext cx="8229600" cy="3718955"/>
          </a:xfrm>
        </p:spPr>
        <p:txBody>
          <a:bodyPr>
            <a:normAutofit fontScale="85000" lnSpcReduction="20000"/>
          </a:bodyPr>
          <a:lstStyle/>
          <a:p>
            <a:pPr>
              <a:spcAft>
                <a:spcPts val="1200"/>
              </a:spcAft>
            </a:pPr>
            <a:r>
              <a:rPr lang="en-US" dirty="0"/>
              <a:t>History of TMDL </a:t>
            </a:r>
            <a:r>
              <a:rPr lang="en-US" dirty="0" smtClean="0"/>
              <a:t>development in DC</a:t>
            </a:r>
            <a:endParaRPr lang="en-US" dirty="0"/>
          </a:p>
          <a:p>
            <a:pPr>
              <a:spcAft>
                <a:spcPts val="1200"/>
              </a:spcAft>
            </a:pPr>
            <a:r>
              <a:rPr lang="en-US" dirty="0" smtClean="0"/>
              <a:t>“Consolidated” TMDL implementation planning</a:t>
            </a:r>
          </a:p>
          <a:p>
            <a:pPr>
              <a:spcAft>
                <a:spcPts val="1200"/>
              </a:spcAft>
            </a:pPr>
            <a:r>
              <a:rPr lang="en-US" dirty="0" smtClean="0"/>
              <a:t>Monitoring and compliance tracking</a:t>
            </a:r>
          </a:p>
          <a:p>
            <a:pPr>
              <a:spcAft>
                <a:spcPts val="1200"/>
              </a:spcAft>
            </a:pPr>
            <a:r>
              <a:rPr lang="en-US" dirty="0" smtClean="0"/>
              <a:t>Need for practical decision-making and adaptive management</a:t>
            </a:r>
          </a:p>
          <a:p>
            <a:pPr>
              <a:spcAft>
                <a:spcPts val="1200"/>
              </a:spcAft>
            </a:pPr>
            <a:r>
              <a:rPr lang="en-US" dirty="0" smtClean="0"/>
              <a:t>Long term projections</a:t>
            </a:r>
          </a:p>
          <a:p>
            <a:pPr>
              <a:spcAft>
                <a:spcPts val="1200"/>
              </a:spcAft>
            </a:pPr>
            <a:r>
              <a:rPr lang="en-US" dirty="0" smtClean="0"/>
              <a:t>Enforceable requirements</a:t>
            </a:r>
          </a:p>
        </p:txBody>
      </p:sp>
    </p:spTree>
    <p:extLst>
      <p:ext uri="{BB962C8B-B14F-4D97-AF65-F5344CB8AC3E}">
        <p14:creationId xmlns:p14="http://schemas.microsoft.com/office/powerpoint/2010/main" val="8312582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Implementation Plan Modeling</a:t>
            </a:r>
            <a:endParaRPr lang="en-US" dirty="0"/>
          </a:p>
        </p:txBody>
      </p:sp>
      <p:sp>
        <p:nvSpPr>
          <p:cNvPr id="3" name="Content Placeholder 2"/>
          <p:cNvSpPr>
            <a:spLocks noGrp="1"/>
          </p:cNvSpPr>
          <p:nvPr>
            <p:ph idx="1"/>
          </p:nvPr>
        </p:nvSpPr>
        <p:spPr>
          <a:xfrm>
            <a:off x="457200" y="1371600"/>
            <a:ext cx="4876800" cy="3886200"/>
          </a:xfrm>
        </p:spPr>
        <p:txBody>
          <a:bodyPr>
            <a:normAutofit fontScale="77500" lnSpcReduction="20000"/>
          </a:bodyPr>
          <a:lstStyle/>
          <a:p>
            <a:pPr>
              <a:spcAft>
                <a:spcPts val="1200"/>
              </a:spcAft>
            </a:pPr>
            <a:r>
              <a:rPr lang="en-US" dirty="0" smtClean="0"/>
              <a:t>Modules to model runoff, pollutant loads, and load reductions via BMPs</a:t>
            </a:r>
          </a:p>
          <a:p>
            <a:pPr>
              <a:spcAft>
                <a:spcPts val="1200"/>
              </a:spcAft>
            </a:pPr>
            <a:r>
              <a:rPr lang="en-US" dirty="0" smtClean="0"/>
              <a:t>Runoff and pollutant loads calculated via Simple Method</a:t>
            </a:r>
          </a:p>
          <a:p>
            <a:pPr>
              <a:spcAft>
                <a:spcPts val="1200"/>
              </a:spcAft>
            </a:pPr>
            <a:r>
              <a:rPr lang="en-US" dirty="0" smtClean="0"/>
              <a:t>Updated model inputs for watershed delineations, event mean concentrations (EMCs), etc.</a:t>
            </a:r>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0876" y="1447800"/>
            <a:ext cx="4281038"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2150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p:cNvGraphicFramePr>
          <p:nvPr>
            <p:extLst>
              <p:ext uri="{D42A27DB-BD31-4B8C-83A1-F6EECF244321}">
                <p14:modId xmlns:p14="http://schemas.microsoft.com/office/powerpoint/2010/main" val="1165356068"/>
              </p:ext>
            </p:extLst>
          </p:nvPr>
        </p:nvGraphicFramePr>
        <p:xfrm>
          <a:off x="0" y="2199512"/>
          <a:ext cx="9144000" cy="4582288"/>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US" dirty="0" smtClean="0"/>
              <a:t>Modeling, </a:t>
            </a:r>
            <a:r>
              <a:rPr lang="en-US" dirty="0" err="1" smtClean="0"/>
              <a:t>Con’t</a:t>
            </a:r>
            <a:r>
              <a:rPr lang="en-US" dirty="0" smtClean="0"/>
              <a:t>.</a:t>
            </a:r>
            <a:endParaRPr lang="en-US" dirty="0"/>
          </a:p>
        </p:txBody>
      </p:sp>
      <p:sp>
        <p:nvSpPr>
          <p:cNvPr id="5" name="Content Placeholder 2"/>
          <p:cNvSpPr>
            <a:spLocks noGrp="1"/>
          </p:cNvSpPr>
          <p:nvPr>
            <p:ph idx="1"/>
          </p:nvPr>
        </p:nvSpPr>
        <p:spPr>
          <a:xfrm>
            <a:off x="0" y="1476699"/>
            <a:ext cx="9144000" cy="722813"/>
          </a:xfrm>
        </p:spPr>
        <p:txBody>
          <a:bodyPr>
            <a:normAutofit/>
          </a:bodyPr>
          <a:lstStyle/>
          <a:p>
            <a:pPr marL="457200" lvl="1" indent="0">
              <a:buNone/>
            </a:pPr>
            <a:r>
              <a:rPr lang="en-US" dirty="0" smtClean="0"/>
              <a:t>Gap = Modeled Current Load – Original TMDL WLA</a:t>
            </a:r>
          </a:p>
        </p:txBody>
      </p:sp>
      <p:sp>
        <p:nvSpPr>
          <p:cNvPr id="7" name="Right Brace 6"/>
          <p:cNvSpPr/>
          <p:nvPr/>
        </p:nvSpPr>
        <p:spPr>
          <a:xfrm>
            <a:off x="5871750" y="3223622"/>
            <a:ext cx="352697" cy="2034649"/>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dirty="0">
              <a:solidFill>
                <a:prstClr val="black"/>
              </a:solidFill>
            </a:endParaRPr>
          </a:p>
        </p:txBody>
      </p:sp>
      <p:sp>
        <p:nvSpPr>
          <p:cNvPr id="8" name="TextBox 7"/>
          <p:cNvSpPr txBox="1"/>
          <p:nvPr/>
        </p:nvSpPr>
        <p:spPr>
          <a:xfrm>
            <a:off x="6387735" y="3502282"/>
            <a:ext cx="2037806" cy="1477328"/>
          </a:xfrm>
          <a:prstGeom prst="rect">
            <a:avLst/>
          </a:prstGeom>
          <a:solidFill>
            <a:schemeClr val="bg1"/>
          </a:solidFill>
        </p:spPr>
        <p:txBody>
          <a:bodyPr wrap="square" rtlCol="0">
            <a:spAutoFit/>
          </a:bodyPr>
          <a:lstStyle/>
          <a:p>
            <a:r>
              <a:rPr lang="en-US" dirty="0">
                <a:solidFill>
                  <a:prstClr val="black"/>
                </a:solidFill>
              </a:rPr>
              <a:t>GAP = AMOUNT TO BE REDUCED THROUGH ADDITIONAL BMP IMPLEMENTATION</a:t>
            </a:r>
          </a:p>
        </p:txBody>
      </p:sp>
    </p:spTree>
    <p:extLst>
      <p:ext uri="{BB962C8B-B14F-4D97-AF65-F5344CB8AC3E}">
        <p14:creationId xmlns:p14="http://schemas.microsoft.com/office/powerpoint/2010/main" val="12874754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68362"/>
          </a:xfrm>
        </p:spPr>
        <p:txBody>
          <a:bodyPr/>
          <a:lstStyle/>
          <a:p>
            <a:r>
              <a:rPr lang="en-US" dirty="0" smtClean="0"/>
              <a:t>Gap Analysis Results</a:t>
            </a:r>
            <a:endParaRPr lang="en-US" dirty="0"/>
          </a:p>
        </p:txBody>
      </p:sp>
      <p:pic>
        <p:nvPicPr>
          <p:cNvPr id="5" name="Picture 4"/>
          <p:cNvPicPr>
            <a:picLocks noChangeAspect="1"/>
          </p:cNvPicPr>
          <p:nvPr/>
        </p:nvPicPr>
        <p:blipFill>
          <a:blip r:embed="rId3"/>
          <a:stretch>
            <a:fillRect/>
          </a:stretch>
        </p:blipFill>
        <p:spPr>
          <a:xfrm>
            <a:off x="685800" y="762000"/>
            <a:ext cx="7832820" cy="4701642"/>
          </a:xfrm>
          <a:prstGeom prst="rect">
            <a:avLst/>
          </a:prstGeom>
        </p:spPr>
      </p:pic>
    </p:spTree>
    <p:extLst>
      <p:ext uri="{BB962C8B-B14F-4D97-AF65-F5344CB8AC3E}">
        <p14:creationId xmlns:p14="http://schemas.microsoft.com/office/powerpoint/2010/main" val="19203141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dirty="0" smtClean="0"/>
              <a:t>Scenario Modeling and Implementation Planning</a:t>
            </a:r>
            <a:endParaRPr lang="en-US" dirty="0"/>
          </a:p>
        </p:txBody>
      </p:sp>
      <p:sp>
        <p:nvSpPr>
          <p:cNvPr id="3" name="Content Placeholder 2"/>
          <p:cNvSpPr>
            <a:spLocks noGrp="1"/>
          </p:cNvSpPr>
          <p:nvPr>
            <p:ph idx="1"/>
          </p:nvPr>
        </p:nvSpPr>
        <p:spPr>
          <a:xfrm>
            <a:off x="457201" y="1295400"/>
            <a:ext cx="5435599" cy="3718955"/>
          </a:xfrm>
        </p:spPr>
        <p:txBody>
          <a:bodyPr>
            <a:normAutofit/>
          </a:bodyPr>
          <a:lstStyle/>
          <a:p>
            <a:r>
              <a:rPr lang="en-US" dirty="0"/>
              <a:t>Implementation </a:t>
            </a:r>
            <a:r>
              <a:rPr lang="en-US" dirty="0" smtClean="0"/>
              <a:t>projections</a:t>
            </a:r>
          </a:p>
          <a:p>
            <a:pPr lvl="1"/>
            <a:r>
              <a:rPr lang="en-US" dirty="0"/>
              <a:t>Ongoing BMP implementation</a:t>
            </a:r>
          </a:p>
          <a:p>
            <a:pPr lvl="1"/>
            <a:r>
              <a:rPr lang="en-US" dirty="0" smtClean="0"/>
              <a:t>Development/re-development build-out</a:t>
            </a:r>
          </a:p>
          <a:p>
            <a:pPr lvl="1"/>
            <a:r>
              <a:rPr lang="en-US" dirty="0" smtClean="0"/>
              <a:t>Existing watershed planning</a:t>
            </a:r>
            <a:endParaRPr lang="en-US" dirty="0"/>
          </a:p>
          <a:p>
            <a:r>
              <a:rPr lang="en-US" dirty="0"/>
              <a:t>Schedule development</a:t>
            </a:r>
          </a:p>
          <a:p>
            <a:endParaRPr lang="en-US"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2800" y="1219200"/>
            <a:ext cx="3060700" cy="402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6427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devRedevMapby year.jpg"/>
          <p:cNvPicPr preferRelativeResize="0">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881218" y="0"/>
            <a:ext cx="5546332" cy="6874824"/>
          </a:xfrm>
          <a:prstGeom prst="rect">
            <a:avLst/>
          </a:prstGeom>
          <a:ln>
            <a:noFill/>
          </a:ln>
        </p:spPr>
      </p:pic>
      <p:sp>
        <p:nvSpPr>
          <p:cNvPr id="5" name="TextBox 4"/>
          <p:cNvSpPr txBox="1"/>
          <p:nvPr/>
        </p:nvSpPr>
        <p:spPr>
          <a:xfrm>
            <a:off x="4705754" y="21089"/>
            <a:ext cx="4438246" cy="830997"/>
          </a:xfrm>
          <a:prstGeom prst="rect">
            <a:avLst/>
          </a:prstGeom>
          <a:noFill/>
        </p:spPr>
        <p:txBody>
          <a:bodyPr wrap="square" rtlCol="0">
            <a:spAutoFit/>
          </a:bodyPr>
          <a:lstStyle/>
          <a:p>
            <a:pPr algn="ctr" defTabSz="457200"/>
            <a:r>
              <a:rPr lang="en-US" sz="2400" b="1" dirty="0">
                <a:solidFill>
                  <a:prstClr val="black"/>
                </a:solidFill>
              </a:rPr>
              <a:t>Development by 5 year Increment</a:t>
            </a:r>
          </a:p>
        </p:txBody>
      </p:sp>
    </p:spTree>
    <p:extLst>
      <p:ext uri="{BB962C8B-B14F-4D97-AF65-F5344CB8AC3E}">
        <p14:creationId xmlns:p14="http://schemas.microsoft.com/office/powerpoint/2010/main" val="1619596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chemeClr val="accent1">
                    <a:lumMod val="75000"/>
                  </a:schemeClr>
                </a:solidFill>
              </a:rPr>
              <a:t>Programmatic and source control efforts</a:t>
            </a:r>
            <a:endParaRPr lang="en-US" dirty="0">
              <a:solidFill>
                <a:schemeClr val="accent1">
                  <a:lumMod val="75000"/>
                </a:schemeClr>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645021750"/>
              </p:ext>
            </p:extLst>
          </p:nvPr>
        </p:nvGraphicFramePr>
        <p:xfrm>
          <a:off x="605649" y="1743220"/>
          <a:ext cx="7850194" cy="3677880"/>
        </p:xfrm>
        <a:graphic>
          <a:graphicData uri="http://schemas.openxmlformats.org/drawingml/2006/table">
            <a:tbl>
              <a:tblPr firstRow="1" bandRow="1">
                <a:tableStyleId>{5C22544A-7EE6-4342-B048-85BDC9FD1C3A}</a:tableStyleId>
              </a:tblPr>
              <a:tblGrid>
                <a:gridCol w="4333996"/>
                <a:gridCol w="3516198"/>
              </a:tblGrid>
              <a:tr h="941001">
                <a:tc>
                  <a:txBody>
                    <a:bodyPr/>
                    <a:lstStyle/>
                    <a:p>
                      <a:pPr algn="l"/>
                      <a:r>
                        <a:rPr lang="en-US" sz="2700" dirty="0" smtClean="0"/>
                        <a:t>Quantifiable </a:t>
                      </a:r>
                    </a:p>
                    <a:p>
                      <a:pPr algn="l"/>
                      <a:r>
                        <a:rPr lang="en-US" sz="2700" dirty="0" smtClean="0"/>
                        <a:t>(modeled)</a:t>
                      </a:r>
                      <a:endParaRPr lang="en-US" sz="2700" dirty="0"/>
                    </a:p>
                  </a:txBody>
                  <a:tcPr marL="132921" marR="132921" marT="66460" marB="66460"/>
                </a:tc>
                <a:tc>
                  <a:txBody>
                    <a:bodyPr/>
                    <a:lstStyle/>
                    <a:p>
                      <a:pPr algn="l"/>
                      <a:r>
                        <a:rPr lang="en-US" sz="2700" dirty="0" smtClean="0"/>
                        <a:t>Non-Quantifiable </a:t>
                      </a:r>
                    </a:p>
                    <a:p>
                      <a:pPr algn="l"/>
                      <a:r>
                        <a:rPr lang="en-US" sz="2700" dirty="0" smtClean="0"/>
                        <a:t>(not modeled)</a:t>
                      </a:r>
                      <a:endParaRPr lang="en-US" sz="2700" dirty="0"/>
                    </a:p>
                  </a:txBody>
                  <a:tcPr marL="132921" marR="132921" marT="66460" marB="66460"/>
                </a:tc>
              </a:tr>
              <a:tr h="539068">
                <a:tc>
                  <a:txBody>
                    <a:bodyPr/>
                    <a:lstStyle/>
                    <a:p>
                      <a:pPr algn="l"/>
                      <a:r>
                        <a:rPr lang="en-US" sz="2700" dirty="0" smtClean="0"/>
                        <a:t>Street sweeping</a:t>
                      </a:r>
                      <a:endParaRPr lang="en-US" sz="2700" dirty="0"/>
                    </a:p>
                  </a:txBody>
                  <a:tcPr marL="132921" marR="132921" marT="66460" marB="66460"/>
                </a:tc>
                <a:tc>
                  <a:txBody>
                    <a:bodyPr/>
                    <a:lstStyle/>
                    <a:p>
                      <a:pPr algn="l"/>
                      <a:r>
                        <a:rPr lang="en-US" sz="2700" dirty="0" smtClean="0"/>
                        <a:t>Catch basin cleaning</a:t>
                      </a:r>
                      <a:endParaRPr lang="en-US" sz="2700" dirty="0"/>
                    </a:p>
                  </a:txBody>
                  <a:tcPr marL="132921" marR="132921" marT="66460" marB="66460"/>
                </a:tc>
              </a:tr>
              <a:tr h="539068">
                <a:tc>
                  <a:txBody>
                    <a:bodyPr/>
                    <a:lstStyle/>
                    <a:p>
                      <a:pPr algn="l"/>
                      <a:r>
                        <a:rPr lang="en-US" sz="2700" dirty="0" smtClean="0"/>
                        <a:t>Coal tar ban/sealant removal</a:t>
                      </a:r>
                      <a:endParaRPr lang="en-US" sz="2700" dirty="0"/>
                    </a:p>
                  </a:txBody>
                  <a:tcPr marL="132921" marR="132921" marT="66460" marB="66460"/>
                </a:tc>
                <a:tc>
                  <a:txBody>
                    <a:bodyPr/>
                    <a:lstStyle/>
                    <a:p>
                      <a:pPr algn="l"/>
                      <a:r>
                        <a:rPr lang="en-US" sz="2700" dirty="0" smtClean="0"/>
                        <a:t>Pet waste removal</a:t>
                      </a:r>
                      <a:endParaRPr lang="en-US" sz="2700" dirty="0"/>
                    </a:p>
                  </a:txBody>
                  <a:tcPr marL="132921" marR="132921" marT="66460" marB="66460"/>
                </a:tc>
              </a:tr>
              <a:tr h="539068">
                <a:tc>
                  <a:txBody>
                    <a:bodyPr/>
                    <a:lstStyle/>
                    <a:p>
                      <a:pPr algn="l"/>
                      <a:r>
                        <a:rPr lang="en-US" sz="2700" dirty="0" smtClean="0"/>
                        <a:t>Phosphorus</a:t>
                      </a:r>
                      <a:r>
                        <a:rPr lang="en-US" sz="2700" baseline="0" dirty="0" smtClean="0"/>
                        <a:t> fertilizer ban</a:t>
                      </a:r>
                      <a:endParaRPr lang="en-US" sz="2700" dirty="0"/>
                    </a:p>
                  </a:txBody>
                  <a:tcPr marL="132921" marR="132921" marT="66460" marB="66460"/>
                </a:tc>
                <a:tc>
                  <a:txBody>
                    <a:bodyPr/>
                    <a:lstStyle/>
                    <a:p>
                      <a:pPr algn="l"/>
                      <a:r>
                        <a:rPr lang="en-US" sz="2700" dirty="0" smtClean="0"/>
                        <a:t>Public outreach</a:t>
                      </a:r>
                      <a:endParaRPr lang="en-US" sz="2700" dirty="0"/>
                    </a:p>
                  </a:txBody>
                  <a:tcPr marL="132921" marR="132921" marT="66460" marB="66460"/>
                </a:tc>
              </a:tr>
              <a:tr h="539068">
                <a:tc>
                  <a:txBody>
                    <a:bodyPr/>
                    <a:lstStyle/>
                    <a:p>
                      <a:pPr algn="l"/>
                      <a:r>
                        <a:rPr lang="en-US" sz="2700" dirty="0" smtClean="0"/>
                        <a:t>Trash removal</a:t>
                      </a:r>
                      <a:endParaRPr lang="en-US" sz="2700" dirty="0"/>
                    </a:p>
                  </a:txBody>
                  <a:tcPr marL="132921" marR="132921" marT="66460" marB="66460"/>
                </a:tc>
                <a:tc>
                  <a:txBody>
                    <a:bodyPr/>
                    <a:lstStyle/>
                    <a:p>
                      <a:pPr algn="l"/>
                      <a:r>
                        <a:rPr lang="en-US" sz="2700" dirty="0" smtClean="0"/>
                        <a:t>IDDE</a:t>
                      </a:r>
                      <a:endParaRPr lang="en-US" sz="2700" dirty="0"/>
                    </a:p>
                  </a:txBody>
                  <a:tcPr marL="132921" marR="132921" marT="66460" marB="66460"/>
                </a:tc>
              </a:tr>
              <a:tr h="539068">
                <a:tc>
                  <a:txBody>
                    <a:bodyPr/>
                    <a:lstStyle/>
                    <a:p>
                      <a:pPr algn="l"/>
                      <a:endParaRPr lang="en-US" sz="2700" dirty="0"/>
                    </a:p>
                  </a:txBody>
                  <a:tcPr marL="132921" marR="132921" marT="66460" marB="66460"/>
                </a:tc>
                <a:tc>
                  <a:txBody>
                    <a:bodyPr/>
                    <a:lstStyle/>
                    <a:p>
                      <a:pPr algn="l"/>
                      <a:r>
                        <a:rPr lang="en-US" sz="2700" dirty="0" smtClean="0"/>
                        <a:t>Others</a:t>
                      </a:r>
                      <a:endParaRPr lang="en-US" sz="2700" dirty="0"/>
                    </a:p>
                  </a:txBody>
                  <a:tcPr marL="132921" marR="132921" marT="66460" marB="66460"/>
                </a:tc>
              </a:tr>
            </a:tbl>
          </a:graphicData>
        </a:graphic>
      </p:graphicFrame>
    </p:spTree>
    <p:extLst>
      <p:ext uri="{BB962C8B-B14F-4D97-AF65-F5344CB8AC3E}">
        <p14:creationId xmlns:p14="http://schemas.microsoft.com/office/powerpoint/2010/main" val="2850843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t>Scenario Modeling Results</a:t>
            </a:r>
            <a:endParaRPr lang="en-US" dirty="0"/>
          </a:p>
        </p:txBody>
      </p:sp>
      <p:sp>
        <p:nvSpPr>
          <p:cNvPr id="3" name="Content Placeholder 2"/>
          <p:cNvSpPr>
            <a:spLocks noGrp="1"/>
          </p:cNvSpPr>
          <p:nvPr>
            <p:ph idx="1"/>
          </p:nvPr>
        </p:nvSpPr>
        <p:spPr>
          <a:xfrm>
            <a:off x="457200" y="914400"/>
            <a:ext cx="8229600" cy="3718955"/>
          </a:xfrm>
        </p:spPr>
        <p:txBody>
          <a:bodyPr/>
          <a:lstStyle/>
          <a:p>
            <a:r>
              <a:rPr lang="en-US" dirty="0"/>
              <a:t>All loads are reduced but only 11 WLAs additional to be attained by 2040 (54 total)</a:t>
            </a:r>
          </a:p>
          <a:p>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4262739295"/>
              </p:ext>
            </p:extLst>
          </p:nvPr>
        </p:nvGraphicFramePr>
        <p:xfrm>
          <a:off x="2026554" y="1981200"/>
          <a:ext cx="4831446" cy="3147830"/>
        </p:xfrm>
        <a:graphic>
          <a:graphicData uri="http://schemas.openxmlformats.org/drawingml/2006/table">
            <a:tbl>
              <a:tblPr firstRow="1" bandRow="1">
                <a:tableStyleId>{5C22544A-7EE6-4342-B048-85BDC9FD1C3A}</a:tableStyleId>
              </a:tblPr>
              <a:tblGrid>
                <a:gridCol w="2125953"/>
                <a:gridCol w="1677970"/>
                <a:gridCol w="1027523"/>
              </a:tblGrid>
              <a:tr h="399978">
                <a:tc>
                  <a:txBody>
                    <a:bodyPr/>
                    <a:lstStyle/>
                    <a:p>
                      <a:r>
                        <a:rPr lang="en-US" sz="1800" dirty="0" smtClean="0">
                          <a:latin typeface="Arial" panose="020B0604020202020204" pitchFamily="34" charset="0"/>
                          <a:cs typeface="Arial" panose="020B0604020202020204" pitchFamily="34" charset="0"/>
                        </a:rPr>
                        <a:t>Segment</a:t>
                      </a:r>
                      <a:endParaRPr lang="en-US" sz="1800" dirty="0">
                        <a:latin typeface="Arial" panose="020B0604020202020204" pitchFamily="34" charset="0"/>
                        <a:cs typeface="Arial" panose="020B0604020202020204" pitchFamily="34" charset="0"/>
                      </a:endParaRPr>
                    </a:p>
                  </a:txBody>
                  <a:tcPr marL="130881" marR="130881" marT="87253" marB="87253"/>
                </a:tc>
                <a:tc>
                  <a:txBody>
                    <a:bodyPr/>
                    <a:lstStyle/>
                    <a:p>
                      <a:pPr algn="ctr"/>
                      <a:r>
                        <a:rPr lang="en-US" sz="1600" dirty="0" smtClean="0">
                          <a:latin typeface="Arial" panose="020B0604020202020204" pitchFamily="34" charset="0"/>
                          <a:cs typeface="Arial" panose="020B0604020202020204" pitchFamily="34" charset="0"/>
                        </a:rPr>
                        <a:t>Pollutant</a:t>
                      </a:r>
                      <a:endParaRPr lang="en-US" sz="1600" dirty="0">
                        <a:latin typeface="Arial" panose="020B0604020202020204" pitchFamily="34" charset="0"/>
                        <a:cs typeface="Arial" panose="020B0604020202020204" pitchFamily="34" charset="0"/>
                      </a:endParaRPr>
                    </a:p>
                  </a:txBody>
                  <a:tcPr marL="130881" marR="130881" marT="87253" marB="87253"/>
                </a:tc>
                <a:tc>
                  <a:txBody>
                    <a:bodyPr/>
                    <a:lstStyle/>
                    <a:p>
                      <a:pPr algn="ctr"/>
                      <a:r>
                        <a:rPr lang="en-US" sz="1600" dirty="0" smtClean="0">
                          <a:latin typeface="Arial" panose="020B0604020202020204" pitchFamily="34" charset="0"/>
                          <a:cs typeface="Arial" panose="020B0604020202020204" pitchFamily="34" charset="0"/>
                        </a:rPr>
                        <a:t>Year</a:t>
                      </a:r>
                      <a:endParaRPr lang="en-US" sz="1600" dirty="0">
                        <a:latin typeface="Arial" panose="020B0604020202020204" pitchFamily="34" charset="0"/>
                        <a:cs typeface="Arial" panose="020B0604020202020204" pitchFamily="34" charset="0"/>
                      </a:endParaRPr>
                    </a:p>
                  </a:txBody>
                  <a:tcPr marL="130881" marR="130881" marT="87253" marB="87253"/>
                </a:tc>
              </a:tr>
              <a:tr h="204739">
                <a:tc>
                  <a:txBody>
                    <a:bodyPr/>
                    <a:lstStyle/>
                    <a:p>
                      <a:pPr marL="0" marR="0">
                        <a:lnSpc>
                          <a:spcPct val="115000"/>
                        </a:lnSpc>
                        <a:spcBef>
                          <a:spcPts val="0"/>
                        </a:spcBef>
                        <a:spcAft>
                          <a:spcPts val="0"/>
                        </a:spcAft>
                      </a:pPr>
                      <a:r>
                        <a:rPr lang="en-US" sz="1400" b="0" dirty="0">
                          <a:effectLst/>
                        </a:rPr>
                        <a:t>Washington Ship Channel</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Heptachlor Epoxide</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a:effectLst/>
                        </a:rPr>
                        <a:t>2015</a:t>
                      </a:r>
                      <a:endParaRPr lang="en-US" sz="180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Lower </a:t>
                      </a:r>
                      <a:r>
                        <a:rPr lang="en-US" sz="1400" b="0" dirty="0" err="1">
                          <a:effectLst/>
                        </a:rPr>
                        <a:t>Beaverdam</a:t>
                      </a:r>
                      <a:r>
                        <a:rPr lang="en-US" sz="1400" b="0" dirty="0">
                          <a:effectLst/>
                        </a:rPr>
                        <a:t> Creek</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BOD</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2020</a:t>
                      </a:r>
                      <a:endParaRPr lang="en-US" sz="1800" dirty="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Watts Branch - Upper</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err="1">
                          <a:effectLst/>
                        </a:rPr>
                        <a:t>Dieldrin</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a:effectLst/>
                        </a:rPr>
                        <a:t>2020</a:t>
                      </a:r>
                      <a:endParaRPr lang="en-US" sz="180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Texas Avenue Tributary</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a:effectLst/>
                        </a:rPr>
                        <a:t>Arsenic</a:t>
                      </a:r>
                      <a:endParaRPr lang="en-US" sz="180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2025</a:t>
                      </a:r>
                      <a:endParaRPr lang="en-US" sz="1800" dirty="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Anacostia Lower</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a:effectLst/>
                        </a:rPr>
                        <a:t>Copper</a:t>
                      </a:r>
                      <a:endParaRPr lang="en-US" sz="180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2030</a:t>
                      </a:r>
                      <a:endParaRPr lang="en-US" sz="1800" dirty="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Anacostia Upper</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err="1">
                          <a:effectLst/>
                        </a:rPr>
                        <a:t>Dieldrin</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2030</a:t>
                      </a:r>
                      <a:endParaRPr lang="en-US" sz="1800" dirty="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Nash Run</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Lead</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2030</a:t>
                      </a:r>
                      <a:endParaRPr lang="en-US" sz="1800" dirty="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POTTF_MD</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TN</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2030</a:t>
                      </a:r>
                      <a:endParaRPr lang="en-US" sz="1800" dirty="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ANATF_DC</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TSS</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2040</a:t>
                      </a:r>
                      <a:endParaRPr lang="en-US" sz="1800" dirty="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Hickey Run</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err="1">
                          <a:effectLst/>
                        </a:rPr>
                        <a:t>Dieldrin</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2040</a:t>
                      </a:r>
                      <a:endParaRPr lang="en-US" sz="1800" dirty="0">
                        <a:effectLst/>
                        <a:latin typeface="Georgia"/>
                        <a:ea typeface="Times New Roman"/>
                        <a:cs typeface="Times New Roman"/>
                      </a:endParaRPr>
                    </a:p>
                  </a:txBody>
                  <a:tcPr marL="73256" marR="73256" marT="0" marB="0"/>
                </a:tc>
              </a:tr>
              <a:tr h="204739">
                <a:tc>
                  <a:txBody>
                    <a:bodyPr/>
                    <a:lstStyle/>
                    <a:p>
                      <a:pPr marL="0" marR="0">
                        <a:lnSpc>
                          <a:spcPct val="115000"/>
                        </a:lnSpc>
                        <a:spcBef>
                          <a:spcPts val="0"/>
                        </a:spcBef>
                        <a:spcAft>
                          <a:spcPts val="0"/>
                        </a:spcAft>
                      </a:pPr>
                      <a:r>
                        <a:rPr lang="en-US" sz="1400" b="0" dirty="0">
                          <a:effectLst/>
                        </a:rPr>
                        <a:t>Oxon Run</a:t>
                      </a:r>
                      <a:endParaRPr lang="en-US" sz="1800" b="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Zinc</a:t>
                      </a:r>
                      <a:endParaRPr lang="en-US" sz="1800" dirty="0">
                        <a:effectLst/>
                        <a:latin typeface="Georgia"/>
                        <a:ea typeface="Times New Roman"/>
                        <a:cs typeface="Times New Roman"/>
                      </a:endParaRPr>
                    </a:p>
                  </a:txBody>
                  <a:tcPr marL="73256" marR="73256" marT="0" marB="0"/>
                </a:tc>
                <a:tc>
                  <a:txBody>
                    <a:bodyPr/>
                    <a:lstStyle/>
                    <a:p>
                      <a:pPr marL="0" marR="0" algn="ctr">
                        <a:lnSpc>
                          <a:spcPct val="115000"/>
                        </a:lnSpc>
                        <a:spcBef>
                          <a:spcPts val="0"/>
                        </a:spcBef>
                        <a:spcAft>
                          <a:spcPts val="0"/>
                        </a:spcAft>
                      </a:pPr>
                      <a:r>
                        <a:rPr lang="en-US" sz="1400" dirty="0">
                          <a:effectLst/>
                        </a:rPr>
                        <a:t>2040</a:t>
                      </a:r>
                      <a:endParaRPr lang="en-US" sz="1800" dirty="0">
                        <a:effectLst/>
                        <a:latin typeface="Georgia"/>
                        <a:ea typeface="Times New Roman"/>
                        <a:cs typeface="Times New Roman"/>
                      </a:endParaRPr>
                    </a:p>
                  </a:txBody>
                  <a:tcPr marL="73256" marR="73256" marT="0" marB="0"/>
                </a:tc>
              </a:tr>
            </a:tbl>
          </a:graphicData>
        </a:graphic>
      </p:graphicFrame>
    </p:spTree>
    <p:extLst>
      <p:ext uri="{BB962C8B-B14F-4D97-AF65-F5344CB8AC3E}">
        <p14:creationId xmlns:p14="http://schemas.microsoft.com/office/powerpoint/2010/main" val="40514236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Total Projected Area of Development/Redevelopment in MS4 over time</a:t>
            </a:r>
            <a:endParaRPr lang="en-US" sz="2800" dirty="0"/>
          </a:p>
        </p:txBody>
      </p:sp>
      <p:pic>
        <p:nvPicPr>
          <p:cNvPr id="4" name="Picture 3"/>
          <p:cNvPicPr>
            <a:picLocks noChangeAspect="1"/>
          </p:cNvPicPr>
          <p:nvPr/>
        </p:nvPicPr>
        <p:blipFill rotWithShape="1">
          <a:blip r:embed="rId2"/>
          <a:srcRect t="16725"/>
          <a:stretch/>
        </p:blipFill>
        <p:spPr>
          <a:xfrm>
            <a:off x="633941" y="1466289"/>
            <a:ext cx="7519459" cy="3639111"/>
          </a:xfrm>
          <a:prstGeom prst="rect">
            <a:avLst/>
          </a:prstGeom>
          <a:ln>
            <a:solidFill>
              <a:schemeClr val="tx1"/>
            </a:solidFill>
          </a:ln>
        </p:spPr>
      </p:pic>
    </p:spTree>
    <p:extLst>
      <p:ext uri="{BB962C8B-B14F-4D97-AF65-F5344CB8AC3E}">
        <p14:creationId xmlns:p14="http://schemas.microsoft.com/office/powerpoint/2010/main" val="1142747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chemeClr val="accent1">
                    <a:lumMod val="75000"/>
                  </a:schemeClr>
                </a:solidFill>
              </a:rPr>
              <a:t>Milestone and Benchmark Definitions</a:t>
            </a:r>
            <a:endParaRPr lang="en-US" dirty="0">
              <a:solidFill>
                <a:schemeClr val="accent1">
                  <a:lumMod val="75000"/>
                </a:schemeClr>
              </a:solidFill>
            </a:endParaRPr>
          </a:p>
        </p:txBody>
      </p:sp>
      <p:sp>
        <p:nvSpPr>
          <p:cNvPr id="3" name="Content Placeholder 2"/>
          <p:cNvSpPr>
            <a:spLocks noGrp="1"/>
          </p:cNvSpPr>
          <p:nvPr>
            <p:ph idx="1"/>
          </p:nvPr>
        </p:nvSpPr>
        <p:spPr/>
        <p:txBody>
          <a:bodyPr>
            <a:normAutofit fontScale="92500"/>
          </a:bodyPr>
          <a:lstStyle/>
          <a:p>
            <a:r>
              <a:rPr lang="en-US" sz="2800" u="sng" dirty="0" smtClean="0"/>
              <a:t>Milestone</a:t>
            </a:r>
            <a:r>
              <a:rPr lang="en-US" sz="2800" dirty="0" smtClean="0"/>
              <a:t> - interim step toward attainment of a WLA</a:t>
            </a:r>
          </a:p>
          <a:p>
            <a:pPr lvl="1"/>
            <a:r>
              <a:rPr lang="en-US" sz="2400" dirty="0"/>
              <a:t>Included when final attainment of applicable WLAs requires more than five years </a:t>
            </a:r>
          </a:p>
          <a:p>
            <a:pPr lvl="1"/>
            <a:r>
              <a:rPr lang="en-US" sz="2400" dirty="0" smtClean="0"/>
              <a:t>Enforceable</a:t>
            </a:r>
            <a:endParaRPr lang="en-US" sz="2800" dirty="0" smtClean="0"/>
          </a:p>
          <a:p>
            <a:r>
              <a:rPr lang="en-US" sz="2800" u="sng" dirty="0" smtClean="0"/>
              <a:t>Benchmark</a:t>
            </a:r>
            <a:r>
              <a:rPr lang="en-US" sz="2800" dirty="0" smtClean="0"/>
              <a:t> - quantifiable goal or target used to assess progress towards milestones</a:t>
            </a:r>
          </a:p>
          <a:p>
            <a:pPr lvl="1"/>
            <a:r>
              <a:rPr lang="en-US" sz="2400" dirty="0"/>
              <a:t>Numeric annual pollutant load reductions </a:t>
            </a:r>
          </a:p>
          <a:p>
            <a:pPr lvl="1"/>
            <a:r>
              <a:rPr lang="en-US" sz="2400" dirty="0"/>
              <a:t>Aid in adaptive management </a:t>
            </a:r>
          </a:p>
          <a:p>
            <a:pPr lvl="1"/>
            <a:r>
              <a:rPr lang="en-US" sz="2400" dirty="0"/>
              <a:t>Not </a:t>
            </a:r>
            <a:r>
              <a:rPr lang="en-US" sz="2400" dirty="0" smtClean="0"/>
              <a:t>enforceable</a:t>
            </a:r>
            <a:endParaRPr lang="en-US" sz="2400" dirty="0"/>
          </a:p>
        </p:txBody>
      </p:sp>
    </p:spTree>
    <p:extLst>
      <p:ext uri="{BB962C8B-B14F-4D97-AF65-F5344CB8AC3E}">
        <p14:creationId xmlns:p14="http://schemas.microsoft.com/office/powerpoint/2010/main" val="9450168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solidFill>
                  <a:schemeClr val="accent1">
                    <a:lumMod val="75000"/>
                  </a:schemeClr>
                </a:solidFill>
              </a:rPr>
              <a:t>Purpose of Milestones and Benchmarks</a:t>
            </a:r>
            <a:endParaRPr lang="en-US" sz="3200" dirty="0">
              <a:solidFill>
                <a:schemeClr val="accent1">
                  <a:lumMod val="75000"/>
                </a:schemeClr>
              </a:solidFill>
            </a:endParaRPr>
          </a:p>
        </p:txBody>
      </p:sp>
      <p:sp>
        <p:nvSpPr>
          <p:cNvPr id="3" name="Content Placeholder 2"/>
          <p:cNvSpPr>
            <a:spLocks noGrp="1"/>
          </p:cNvSpPr>
          <p:nvPr>
            <p:ph idx="1"/>
          </p:nvPr>
        </p:nvSpPr>
        <p:spPr>
          <a:xfrm>
            <a:off x="440092" y="1412964"/>
            <a:ext cx="8229600" cy="3718955"/>
          </a:xfrm>
        </p:spPr>
        <p:txBody>
          <a:bodyPr>
            <a:normAutofit/>
          </a:bodyPr>
          <a:lstStyle/>
          <a:p>
            <a:pPr marL="0" indent="0">
              <a:buNone/>
            </a:pPr>
            <a:r>
              <a:rPr lang="en-US" sz="2800" dirty="0" smtClean="0"/>
              <a:t>Track </a:t>
            </a:r>
            <a:r>
              <a:rPr lang="en-US" sz="2800" dirty="0"/>
              <a:t>progress towards meeting </a:t>
            </a:r>
            <a:r>
              <a:rPr lang="en-US" sz="2800" dirty="0" smtClean="0"/>
              <a:t>WLAs</a:t>
            </a:r>
          </a:p>
          <a:p>
            <a:pPr lvl="1"/>
            <a:r>
              <a:rPr lang="en-US" sz="2400" dirty="0" smtClean="0"/>
              <a:t>Milestones are set at 5 year increments until ultimate attainment of WLAs</a:t>
            </a:r>
          </a:p>
          <a:p>
            <a:pPr lvl="1"/>
            <a:r>
              <a:rPr lang="en-US" sz="2400" dirty="0" smtClean="0"/>
              <a:t>Benchmarks are set annually</a:t>
            </a:r>
          </a:p>
        </p:txBody>
      </p:sp>
      <p:grpSp>
        <p:nvGrpSpPr>
          <p:cNvPr id="4" name="Group 3"/>
          <p:cNvGrpSpPr/>
          <p:nvPr/>
        </p:nvGrpSpPr>
        <p:grpSpPr>
          <a:xfrm>
            <a:off x="77677" y="3650505"/>
            <a:ext cx="9153826" cy="1668650"/>
            <a:chOff x="77677" y="3764483"/>
            <a:chExt cx="9153826" cy="1668650"/>
          </a:xfrm>
        </p:grpSpPr>
        <p:grpSp>
          <p:nvGrpSpPr>
            <p:cNvPr id="5" name="Gruppe 140"/>
            <p:cNvGrpSpPr/>
            <p:nvPr/>
          </p:nvGrpSpPr>
          <p:grpSpPr>
            <a:xfrm>
              <a:off x="361615" y="4132032"/>
              <a:ext cx="8593137" cy="384235"/>
              <a:chOff x="315913" y="3610860"/>
              <a:chExt cx="11110185" cy="384234"/>
            </a:xfrm>
            <a:effectLst>
              <a:reflection blurRad="6350" stA="52000" endA="300" endPos="35000" dir="5400000" sy="-100000" algn="bl" rotWithShape="0"/>
            </a:effectLst>
          </p:grpSpPr>
          <p:sp>
            <p:nvSpPr>
              <p:cNvPr id="23" name="AutoShape 252"/>
              <p:cNvSpPr>
                <a:spLocks noChangeArrowheads="1"/>
              </p:cNvSpPr>
              <p:nvPr/>
            </p:nvSpPr>
            <p:spPr bwMode="auto">
              <a:xfrm flipV="1">
                <a:off x="6108154" y="3610860"/>
                <a:ext cx="2516505" cy="384234"/>
              </a:xfrm>
              <a:prstGeom prst="chevron">
                <a:avLst>
                  <a:gd name="adj" fmla="val 19123"/>
                </a:avLst>
              </a:prstGeom>
              <a:gradFill rotWithShape="1">
                <a:gsLst>
                  <a:gs pos="0">
                    <a:srgbClr val="A4D329"/>
                  </a:gs>
                  <a:gs pos="100000">
                    <a:srgbClr val="C0FF4D"/>
                  </a:gs>
                </a:gsLst>
                <a:lin ang="5400000" scaled="1"/>
              </a:gradFill>
              <a:ln w="19050" cap="flat" cmpd="sng">
                <a:noFill/>
                <a:prstDash val="solid"/>
                <a:round/>
                <a:headEnd type="none" w="med" len="med"/>
                <a:tailEnd type="none" w="med" len="med"/>
              </a:ln>
              <a:effectLst/>
            </p:spPr>
            <p:txBody>
              <a:bodyPr/>
              <a:lstStyle/>
              <a:p>
                <a:pPr indent="-342900">
                  <a:buFont typeface="+mj-lt"/>
                  <a:buAutoNum type="arabicPeriod"/>
                  <a:defRPr/>
                </a:pPr>
                <a:endParaRPr lang="da-DK" kern="0" noProof="1">
                  <a:solidFill>
                    <a:sysClr val="windowText" lastClr="000000">
                      <a:lumMod val="95000"/>
                      <a:lumOff val="5000"/>
                    </a:sysClr>
                  </a:solidFill>
                  <a:ea typeface="ＭＳ Ｐゴシック" pitchFamily="-97" charset="-128"/>
                </a:endParaRPr>
              </a:p>
            </p:txBody>
          </p:sp>
          <p:sp>
            <p:nvSpPr>
              <p:cNvPr id="24" name="AutoShape 252"/>
              <p:cNvSpPr>
                <a:spLocks noChangeArrowheads="1"/>
              </p:cNvSpPr>
              <p:nvPr/>
            </p:nvSpPr>
            <p:spPr bwMode="auto">
              <a:xfrm flipV="1">
                <a:off x="3298598" y="3610860"/>
                <a:ext cx="2697162" cy="384234"/>
              </a:xfrm>
              <a:prstGeom prst="chevron">
                <a:avLst>
                  <a:gd name="adj" fmla="val 19123"/>
                </a:avLst>
              </a:prstGeom>
              <a:gradFill rotWithShape="1">
                <a:gsLst>
                  <a:gs pos="0">
                    <a:srgbClr val="A4D329"/>
                  </a:gs>
                  <a:gs pos="100000">
                    <a:srgbClr val="C0FF4D"/>
                  </a:gs>
                </a:gsLst>
                <a:lin ang="5400000" scaled="1"/>
              </a:gradFill>
              <a:ln w="19050" cap="flat" cmpd="sng">
                <a:noFill/>
                <a:prstDash val="solid"/>
                <a:round/>
                <a:headEnd type="none" w="med" len="med"/>
                <a:tailEnd type="none" w="med" len="med"/>
              </a:ln>
              <a:effectLst/>
            </p:spPr>
            <p:txBody>
              <a:bodyPr/>
              <a:lstStyle/>
              <a:p>
                <a:pPr indent="-342900">
                  <a:buFont typeface="+mj-lt"/>
                  <a:buAutoNum type="arabicPeriod"/>
                  <a:defRPr/>
                </a:pPr>
                <a:endParaRPr lang="da-DK" kern="0" noProof="1">
                  <a:solidFill>
                    <a:sysClr val="windowText" lastClr="000000">
                      <a:lumMod val="95000"/>
                      <a:lumOff val="5000"/>
                    </a:sysClr>
                  </a:solidFill>
                  <a:ea typeface="ＭＳ Ｐゴシック" pitchFamily="-97" charset="-128"/>
                </a:endParaRPr>
              </a:p>
            </p:txBody>
          </p:sp>
          <p:sp>
            <p:nvSpPr>
              <p:cNvPr id="25" name="AutoShape 250"/>
              <p:cNvSpPr>
                <a:spLocks noChangeArrowheads="1"/>
              </p:cNvSpPr>
              <p:nvPr/>
            </p:nvSpPr>
            <p:spPr bwMode="auto">
              <a:xfrm flipV="1">
                <a:off x="315913" y="3610860"/>
                <a:ext cx="250825" cy="384234"/>
              </a:xfrm>
              <a:prstGeom prst="chevron">
                <a:avLst>
                  <a:gd name="adj" fmla="val 39616"/>
                </a:avLst>
              </a:prstGeom>
              <a:gradFill rotWithShape="1">
                <a:gsLst>
                  <a:gs pos="0">
                    <a:srgbClr val="020000"/>
                  </a:gs>
                  <a:gs pos="100000">
                    <a:srgbClr val="E6E6E6">
                      <a:lumMod val="25000"/>
                    </a:srgbClr>
                  </a:gs>
                </a:gsLst>
                <a:lin ang="5400000" scaled="1"/>
              </a:gradFill>
              <a:ln w="19050" cap="flat" cmpd="sng">
                <a:noFill/>
                <a:prstDash val="solid"/>
                <a:round/>
                <a:headEnd type="none" w="med" len="med"/>
                <a:tailEnd type="none" w="med" len="med"/>
              </a:ln>
              <a:effectLst/>
            </p:spPr>
            <p:txBody>
              <a:bodyPr/>
              <a:lstStyle/>
              <a:p>
                <a:pPr>
                  <a:defRPr/>
                </a:pPr>
                <a:endParaRPr lang="da-DK" kern="0">
                  <a:solidFill>
                    <a:sysClr val="windowText" lastClr="000000">
                      <a:lumMod val="95000"/>
                      <a:lumOff val="5000"/>
                    </a:sysClr>
                  </a:solidFill>
                  <a:ea typeface="ＭＳ Ｐゴシック" pitchFamily="-97" charset="-128"/>
                </a:endParaRPr>
              </a:p>
            </p:txBody>
          </p:sp>
          <p:sp>
            <p:nvSpPr>
              <p:cNvPr id="26" name="AutoShape 252"/>
              <p:cNvSpPr>
                <a:spLocks noChangeArrowheads="1"/>
              </p:cNvSpPr>
              <p:nvPr/>
            </p:nvSpPr>
            <p:spPr bwMode="auto">
              <a:xfrm flipV="1">
                <a:off x="495028" y="3610860"/>
                <a:ext cx="2697162" cy="384234"/>
              </a:xfrm>
              <a:prstGeom prst="chevron">
                <a:avLst>
                  <a:gd name="adj" fmla="val 19124"/>
                </a:avLst>
              </a:prstGeom>
              <a:gradFill rotWithShape="1">
                <a:gsLst>
                  <a:gs pos="0">
                    <a:srgbClr val="A4D329"/>
                  </a:gs>
                  <a:gs pos="100000">
                    <a:srgbClr val="C0FF4D"/>
                  </a:gs>
                </a:gsLst>
                <a:lin ang="5400000" scaled="1"/>
              </a:gradFill>
              <a:ln w="19050" cap="flat" cmpd="sng">
                <a:noFill/>
                <a:prstDash val="solid"/>
                <a:round/>
                <a:headEnd type="none" w="med" len="med"/>
                <a:tailEnd type="none" w="med" len="med"/>
              </a:ln>
              <a:effectLst/>
            </p:spPr>
            <p:txBody>
              <a:bodyPr/>
              <a:lstStyle/>
              <a:p>
                <a:pPr>
                  <a:defRPr/>
                </a:pPr>
                <a:endParaRPr lang="da-DK" kern="0" noProof="1">
                  <a:solidFill>
                    <a:sysClr val="windowText" lastClr="000000">
                      <a:lumMod val="95000"/>
                      <a:lumOff val="5000"/>
                    </a:sysClr>
                  </a:solidFill>
                  <a:ea typeface="ＭＳ Ｐゴシック" pitchFamily="-97" charset="-128"/>
                </a:endParaRPr>
              </a:p>
            </p:txBody>
          </p:sp>
          <p:sp>
            <p:nvSpPr>
              <p:cNvPr id="27" name="AutoShape 266"/>
              <p:cNvSpPr>
                <a:spLocks noChangeArrowheads="1"/>
              </p:cNvSpPr>
              <p:nvPr/>
            </p:nvSpPr>
            <p:spPr bwMode="auto">
              <a:xfrm flipV="1">
                <a:off x="3114130" y="3610860"/>
                <a:ext cx="250825" cy="384234"/>
              </a:xfrm>
              <a:prstGeom prst="chevron">
                <a:avLst>
                  <a:gd name="adj" fmla="val 39616"/>
                </a:avLst>
              </a:prstGeom>
              <a:gradFill rotWithShape="1">
                <a:gsLst>
                  <a:gs pos="0">
                    <a:srgbClr val="020000"/>
                  </a:gs>
                  <a:gs pos="100000">
                    <a:srgbClr val="E6E6E6">
                      <a:lumMod val="25000"/>
                    </a:srgbClr>
                  </a:gs>
                </a:gsLst>
                <a:lin ang="5400000" scaled="1"/>
              </a:gradFill>
              <a:ln w="19050" cap="flat" cmpd="sng">
                <a:noFill/>
                <a:prstDash val="solid"/>
                <a:round/>
                <a:headEnd type="none" w="med" len="med"/>
                <a:tailEnd type="none" w="med" len="med"/>
              </a:ln>
              <a:effectLst/>
            </p:spPr>
            <p:txBody>
              <a:bodyPr/>
              <a:lstStyle/>
              <a:p>
                <a:pPr indent="-342900">
                  <a:buFont typeface="+mj-lt"/>
                  <a:buAutoNum type="arabicPeriod"/>
                  <a:defRPr/>
                </a:pPr>
                <a:endParaRPr lang="da-DK" kern="0">
                  <a:solidFill>
                    <a:sysClr val="windowText" lastClr="000000">
                      <a:lumMod val="95000"/>
                      <a:lumOff val="5000"/>
                    </a:sysClr>
                  </a:solidFill>
                  <a:ea typeface="ＭＳ Ｐゴシック" pitchFamily="-97" charset="-128"/>
                </a:endParaRPr>
              </a:p>
            </p:txBody>
          </p:sp>
          <p:sp>
            <p:nvSpPr>
              <p:cNvPr id="28" name="AutoShape 282"/>
              <p:cNvSpPr>
                <a:spLocks noChangeArrowheads="1"/>
              </p:cNvSpPr>
              <p:nvPr/>
            </p:nvSpPr>
            <p:spPr bwMode="auto">
              <a:xfrm flipV="1">
                <a:off x="5927179" y="3610860"/>
                <a:ext cx="249238" cy="384234"/>
              </a:xfrm>
              <a:prstGeom prst="chevron">
                <a:avLst>
                  <a:gd name="adj" fmla="val 39616"/>
                </a:avLst>
              </a:prstGeom>
              <a:gradFill rotWithShape="1">
                <a:gsLst>
                  <a:gs pos="0">
                    <a:srgbClr val="020000"/>
                  </a:gs>
                  <a:gs pos="100000">
                    <a:srgbClr val="E6E6E6">
                      <a:lumMod val="25000"/>
                    </a:srgbClr>
                  </a:gs>
                </a:gsLst>
                <a:lin ang="5400000" scaled="1"/>
              </a:gradFill>
              <a:ln w="19050" cap="flat" cmpd="sng">
                <a:noFill/>
                <a:prstDash val="solid"/>
                <a:round/>
                <a:headEnd type="none" w="med" len="med"/>
                <a:tailEnd type="none" w="med" len="med"/>
              </a:ln>
              <a:effectLst/>
            </p:spPr>
            <p:txBody>
              <a:bodyPr/>
              <a:lstStyle/>
              <a:p>
                <a:pPr indent="-342900">
                  <a:buFont typeface="+mj-lt"/>
                  <a:buAutoNum type="arabicPeriod"/>
                  <a:defRPr/>
                </a:pPr>
                <a:endParaRPr lang="da-DK" kern="0" dirty="0">
                  <a:solidFill>
                    <a:sysClr val="windowText" lastClr="000000">
                      <a:lumMod val="95000"/>
                      <a:lumOff val="5000"/>
                    </a:sysClr>
                  </a:solidFill>
                  <a:ea typeface="ＭＳ Ｐゴシック" pitchFamily="-97" charset="-128"/>
                </a:endParaRPr>
              </a:p>
            </p:txBody>
          </p:sp>
          <p:sp>
            <p:nvSpPr>
              <p:cNvPr id="29" name="AutoShape 296"/>
              <p:cNvSpPr>
                <a:spLocks noChangeArrowheads="1"/>
              </p:cNvSpPr>
              <p:nvPr/>
            </p:nvSpPr>
            <p:spPr bwMode="auto">
              <a:xfrm flipV="1">
                <a:off x="8554493" y="3610860"/>
                <a:ext cx="250825" cy="384234"/>
              </a:xfrm>
              <a:prstGeom prst="chevron">
                <a:avLst>
                  <a:gd name="adj" fmla="val 39616"/>
                </a:avLst>
              </a:prstGeom>
              <a:gradFill rotWithShape="1">
                <a:gsLst>
                  <a:gs pos="0">
                    <a:srgbClr val="020000"/>
                  </a:gs>
                  <a:gs pos="100000">
                    <a:srgbClr val="E6E6E6">
                      <a:lumMod val="25000"/>
                    </a:srgbClr>
                  </a:gs>
                </a:gsLst>
                <a:lin ang="5400000" scaled="1"/>
              </a:gradFill>
              <a:ln w="19050" cap="flat" cmpd="sng">
                <a:noFill/>
                <a:prstDash val="solid"/>
                <a:round/>
                <a:headEnd type="none" w="med" len="med"/>
                <a:tailEnd type="none" w="med" len="med"/>
              </a:ln>
              <a:effectLst/>
            </p:spPr>
            <p:txBody>
              <a:bodyPr/>
              <a:lstStyle/>
              <a:p>
                <a:pPr indent="-342900">
                  <a:buFont typeface="+mj-lt"/>
                  <a:buAutoNum type="arabicPeriod"/>
                  <a:defRPr/>
                </a:pPr>
                <a:endParaRPr lang="da-DK" kern="0" dirty="0">
                  <a:solidFill>
                    <a:sysClr val="windowText" lastClr="000000">
                      <a:lumMod val="95000"/>
                      <a:lumOff val="5000"/>
                    </a:sysClr>
                  </a:solidFill>
                  <a:ea typeface="ＭＳ Ｐゴシック" pitchFamily="-97" charset="-128"/>
                </a:endParaRPr>
              </a:p>
            </p:txBody>
          </p:sp>
          <p:sp>
            <p:nvSpPr>
              <p:cNvPr id="30" name="AutoShape 252"/>
              <p:cNvSpPr>
                <a:spLocks noChangeArrowheads="1"/>
              </p:cNvSpPr>
              <p:nvPr/>
            </p:nvSpPr>
            <p:spPr bwMode="auto">
              <a:xfrm flipV="1">
                <a:off x="8728934" y="3610860"/>
                <a:ext cx="2516505" cy="384234"/>
              </a:xfrm>
              <a:prstGeom prst="chevron">
                <a:avLst>
                  <a:gd name="adj" fmla="val 19124"/>
                </a:avLst>
              </a:prstGeom>
              <a:gradFill rotWithShape="1">
                <a:gsLst>
                  <a:gs pos="0">
                    <a:srgbClr val="A4D329"/>
                  </a:gs>
                  <a:gs pos="100000">
                    <a:srgbClr val="C0FF4D"/>
                  </a:gs>
                </a:gsLst>
                <a:lin ang="5400000" scaled="1"/>
              </a:gradFill>
              <a:ln w="19050" cap="flat" cmpd="sng">
                <a:noFill/>
                <a:prstDash val="solid"/>
                <a:round/>
                <a:headEnd type="none" w="med" len="med"/>
                <a:tailEnd type="none" w="med" len="med"/>
              </a:ln>
              <a:effectLst/>
            </p:spPr>
            <p:txBody>
              <a:bodyPr/>
              <a:lstStyle/>
              <a:p>
                <a:pPr indent="-342900">
                  <a:buFont typeface="+mj-lt"/>
                  <a:buAutoNum type="arabicPeriod"/>
                  <a:defRPr/>
                </a:pPr>
                <a:endParaRPr lang="da-DK" kern="0" noProof="1">
                  <a:solidFill>
                    <a:sysClr val="windowText" lastClr="000000">
                      <a:lumMod val="95000"/>
                      <a:lumOff val="5000"/>
                    </a:sysClr>
                  </a:solidFill>
                  <a:ea typeface="ＭＳ Ｐゴシック" pitchFamily="-97" charset="-128"/>
                </a:endParaRPr>
              </a:p>
            </p:txBody>
          </p:sp>
          <p:sp>
            <p:nvSpPr>
              <p:cNvPr id="31" name="AutoShape 296"/>
              <p:cNvSpPr>
                <a:spLocks noChangeArrowheads="1"/>
              </p:cNvSpPr>
              <p:nvPr/>
            </p:nvSpPr>
            <p:spPr bwMode="auto">
              <a:xfrm flipV="1">
                <a:off x="11175273" y="3610860"/>
                <a:ext cx="250825" cy="384234"/>
              </a:xfrm>
              <a:prstGeom prst="chevron">
                <a:avLst>
                  <a:gd name="adj" fmla="val 39616"/>
                </a:avLst>
              </a:prstGeom>
              <a:gradFill rotWithShape="1">
                <a:gsLst>
                  <a:gs pos="0">
                    <a:srgbClr val="020000"/>
                  </a:gs>
                  <a:gs pos="100000">
                    <a:srgbClr val="E6E6E6">
                      <a:lumMod val="25000"/>
                    </a:srgbClr>
                  </a:gs>
                </a:gsLst>
                <a:lin ang="5400000" scaled="1"/>
              </a:gradFill>
              <a:ln w="19050" cap="flat" cmpd="sng">
                <a:noFill/>
                <a:prstDash val="solid"/>
                <a:round/>
                <a:headEnd type="none" w="med" len="med"/>
                <a:tailEnd type="none" w="med" len="med"/>
              </a:ln>
              <a:effectLst/>
            </p:spPr>
            <p:txBody>
              <a:bodyPr/>
              <a:lstStyle/>
              <a:p>
                <a:pPr indent="-342900">
                  <a:buFont typeface="+mj-lt"/>
                  <a:buAutoNum type="arabicPeriod"/>
                  <a:defRPr/>
                </a:pPr>
                <a:endParaRPr lang="da-DK" kern="0" dirty="0">
                  <a:solidFill>
                    <a:sysClr val="windowText" lastClr="000000">
                      <a:lumMod val="95000"/>
                      <a:lumOff val="5000"/>
                    </a:sysClr>
                  </a:solidFill>
                  <a:ea typeface="ＭＳ Ｐゴシック" pitchFamily="-97" charset="-128"/>
                </a:endParaRPr>
              </a:p>
            </p:txBody>
          </p:sp>
        </p:grpSp>
        <p:cxnSp>
          <p:nvCxnSpPr>
            <p:cNvPr id="6" name="Straight Connector 5"/>
            <p:cNvCxnSpPr/>
            <p:nvPr/>
          </p:nvCxnSpPr>
          <p:spPr>
            <a:xfrm>
              <a:off x="974023" y="4132029"/>
              <a:ext cx="0" cy="384235"/>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1386619" y="4132032"/>
              <a:ext cx="0" cy="384235"/>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1810366" y="4132028"/>
              <a:ext cx="0" cy="384235"/>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2231489" y="4132032"/>
              <a:ext cx="0" cy="384235"/>
            </a:xfrm>
            <a:prstGeom prst="line">
              <a:avLst/>
            </a:prstGeom>
          </p:spPr>
          <p:style>
            <a:lnRef idx="2">
              <a:schemeClr val="accent1"/>
            </a:lnRef>
            <a:fillRef idx="0">
              <a:schemeClr val="accent1"/>
            </a:fillRef>
            <a:effectRef idx="1">
              <a:schemeClr val="accent1"/>
            </a:effectRef>
            <a:fontRef idx="minor">
              <a:schemeClr val="tx1"/>
            </a:fontRef>
          </p:style>
        </p:cxnSp>
        <p:sp>
          <p:nvSpPr>
            <p:cNvPr id="10" name="Nedadgående pil 164"/>
            <p:cNvSpPr>
              <a:spLocks noChangeArrowheads="1"/>
            </p:cNvSpPr>
            <p:nvPr/>
          </p:nvSpPr>
          <p:spPr bwMode="auto">
            <a:xfrm flipV="1">
              <a:off x="4640230" y="4514295"/>
              <a:ext cx="250825" cy="536575"/>
            </a:xfrm>
            <a:prstGeom prst="downArrow">
              <a:avLst>
                <a:gd name="adj1" fmla="val 50000"/>
                <a:gd name="adj2" fmla="val 50005"/>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defTabSz="457200">
                <a:buFont typeface="Calibri" pitchFamily="-111" charset="0"/>
                <a:buAutoNum type="arabicPeriod"/>
                <a:defRPr/>
              </a:pPr>
              <a:endParaRPr lang="en-US">
                <a:solidFill>
                  <a:srgbClr val="FFFFFF"/>
                </a:solidFill>
              </a:endParaRPr>
            </a:p>
          </p:txBody>
        </p:sp>
        <p:sp>
          <p:nvSpPr>
            <p:cNvPr id="11" name="TextBox 10"/>
            <p:cNvSpPr txBox="1"/>
            <p:nvPr/>
          </p:nvSpPr>
          <p:spPr>
            <a:xfrm>
              <a:off x="4191976" y="5063801"/>
              <a:ext cx="1147331" cy="369332"/>
            </a:xfrm>
            <a:prstGeom prst="rect">
              <a:avLst/>
            </a:prstGeom>
            <a:noFill/>
          </p:spPr>
          <p:txBody>
            <a:bodyPr wrap="square" rtlCol="0">
              <a:spAutoFit/>
            </a:bodyPr>
            <a:lstStyle/>
            <a:p>
              <a:pPr algn="ctr" defTabSz="457200"/>
              <a:r>
                <a:rPr lang="en-US" b="1" dirty="0">
                  <a:solidFill>
                    <a:prstClr val="black"/>
                  </a:solidFill>
                </a:rPr>
                <a:t>Milestone</a:t>
              </a:r>
            </a:p>
          </p:txBody>
        </p:sp>
        <p:sp>
          <p:nvSpPr>
            <p:cNvPr id="12" name="Nedadgående pil 164"/>
            <p:cNvSpPr>
              <a:spLocks noChangeArrowheads="1"/>
            </p:cNvSpPr>
            <p:nvPr/>
          </p:nvSpPr>
          <p:spPr bwMode="auto">
            <a:xfrm flipV="1">
              <a:off x="1260317" y="4511725"/>
              <a:ext cx="250825" cy="536575"/>
            </a:xfrm>
            <a:prstGeom prst="downArrow">
              <a:avLst>
                <a:gd name="adj1" fmla="val 50000"/>
                <a:gd name="adj2" fmla="val 50005"/>
              </a:avLst>
            </a:prstGeom>
            <a:gradFill rotWithShape="1">
              <a:gsLst>
                <a:gs pos="0">
                  <a:srgbClr val="FFC000"/>
                </a:gs>
                <a:gs pos="100000">
                  <a:srgbClr val="E36119"/>
                </a:gs>
              </a:gsLst>
              <a:lin ang="2700000" scaled="1"/>
            </a:gradFill>
            <a:ln w="9525">
              <a:solidFill>
                <a:srgbClr val="FC7E00"/>
              </a:solidFill>
              <a:miter lim="800000"/>
              <a:headEnd/>
              <a:tailEnd/>
            </a:ln>
            <a:effectLst>
              <a:outerShdw blurRad="63500" dist="38100" dir="5400000" algn="t" rotWithShape="0">
                <a:srgbClr val="000000">
                  <a:alpha val="39999"/>
                </a:srgbClr>
              </a:outerShdw>
            </a:effectLst>
          </p:spPr>
          <p:txBody>
            <a:bodyPr anchor="ctr"/>
            <a:lstStyle/>
            <a:p>
              <a:pPr indent="-342900" algn="ctr" defTabSz="457200">
                <a:buFont typeface="Calibri" pitchFamily="-111" charset="0"/>
                <a:buAutoNum type="arabicPeriod"/>
                <a:defRPr/>
              </a:pPr>
              <a:endParaRPr lang="en-US">
                <a:solidFill>
                  <a:srgbClr val="FFFFFF"/>
                </a:solidFill>
              </a:endParaRPr>
            </a:p>
          </p:txBody>
        </p:sp>
        <p:sp>
          <p:nvSpPr>
            <p:cNvPr id="13" name="TextBox 12"/>
            <p:cNvSpPr txBox="1"/>
            <p:nvPr/>
          </p:nvSpPr>
          <p:spPr>
            <a:xfrm>
              <a:off x="724829" y="5061231"/>
              <a:ext cx="1326995" cy="369332"/>
            </a:xfrm>
            <a:prstGeom prst="rect">
              <a:avLst/>
            </a:prstGeom>
            <a:noFill/>
          </p:spPr>
          <p:txBody>
            <a:bodyPr wrap="square" rtlCol="0">
              <a:spAutoFit/>
            </a:bodyPr>
            <a:lstStyle/>
            <a:p>
              <a:pPr algn="ctr" defTabSz="457200"/>
              <a:r>
                <a:rPr lang="en-US" b="1" dirty="0">
                  <a:solidFill>
                    <a:prstClr val="black"/>
                  </a:solidFill>
                </a:rPr>
                <a:t>Benchmark</a:t>
              </a:r>
            </a:p>
          </p:txBody>
        </p:sp>
        <p:sp>
          <p:nvSpPr>
            <p:cNvPr id="14" name="TextBox 13"/>
            <p:cNvSpPr txBox="1"/>
            <p:nvPr/>
          </p:nvSpPr>
          <p:spPr>
            <a:xfrm>
              <a:off x="77677" y="3766266"/>
              <a:ext cx="724830" cy="369332"/>
            </a:xfrm>
            <a:prstGeom prst="rect">
              <a:avLst/>
            </a:prstGeom>
            <a:noFill/>
          </p:spPr>
          <p:txBody>
            <a:bodyPr wrap="square" rtlCol="0">
              <a:spAutoFit/>
            </a:bodyPr>
            <a:lstStyle/>
            <a:p>
              <a:pPr algn="ctr" defTabSz="457200"/>
              <a:r>
                <a:rPr lang="en-US" b="1" dirty="0">
                  <a:solidFill>
                    <a:srgbClr val="8064A2">
                      <a:lumMod val="50000"/>
                    </a:srgbClr>
                  </a:solidFill>
                </a:rPr>
                <a:t>2015</a:t>
              </a:r>
            </a:p>
          </p:txBody>
        </p:sp>
        <p:sp>
          <p:nvSpPr>
            <p:cNvPr id="15" name="TextBox 14"/>
            <p:cNvSpPr txBox="1"/>
            <p:nvPr/>
          </p:nvSpPr>
          <p:spPr>
            <a:xfrm>
              <a:off x="2236336" y="3775366"/>
              <a:ext cx="724830" cy="369332"/>
            </a:xfrm>
            <a:prstGeom prst="rect">
              <a:avLst/>
            </a:prstGeom>
            <a:noFill/>
          </p:spPr>
          <p:txBody>
            <a:bodyPr wrap="square" rtlCol="0">
              <a:spAutoFit/>
            </a:bodyPr>
            <a:lstStyle/>
            <a:p>
              <a:pPr algn="ctr" defTabSz="457200"/>
              <a:r>
                <a:rPr lang="en-US" b="1" dirty="0">
                  <a:solidFill>
                    <a:srgbClr val="8064A2">
                      <a:lumMod val="50000"/>
                    </a:srgbClr>
                  </a:solidFill>
                </a:rPr>
                <a:t>2020</a:t>
              </a:r>
            </a:p>
          </p:txBody>
        </p:sp>
        <p:sp>
          <p:nvSpPr>
            <p:cNvPr id="16" name="TextBox 15"/>
            <p:cNvSpPr txBox="1"/>
            <p:nvPr/>
          </p:nvSpPr>
          <p:spPr>
            <a:xfrm>
              <a:off x="4413412" y="3818568"/>
              <a:ext cx="724830" cy="369332"/>
            </a:xfrm>
            <a:prstGeom prst="rect">
              <a:avLst/>
            </a:prstGeom>
            <a:noFill/>
          </p:spPr>
          <p:txBody>
            <a:bodyPr wrap="square" rtlCol="0">
              <a:spAutoFit/>
            </a:bodyPr>
            <a:lstStyle/>
            <a:p>
              <a:pPr algn="ctr" defTabSz="457200"/>
              <a:r>
                <a:rPr lang="en-US" b="1" dirty="0">
                  <a:solidFill>
                    <a:srgbClr val="8064A2">
                      <a:lumMod val="50000"/>
                    </a:srgbClr>
                  </a:solidFill>
                </a:rPr>
                <a:t>2025</a:t>
              </a:r>
            </a:p>
          </p:txBody>
        </p:sp>
        <p:sp>
          <p:nvSpPr>
            <p:cNvPr id="17" name="TextBox 16"/>
            <p:cNvSpPr txBox="1"/>
            <p:nvPr/>
          </p:nvSpPr>
          <p:spPr>
            <a:xfrm>
              <a:off x="6487491" y="3766266"/>
              <a:ext cx="724830" cy="369332"/>
            </a:xfrm>
            <a:prstGeom prst="rect">
              <a:avLst/>
            </a:prstGeom>
            <a:noFill/>
          </p:spPr>
          <p:txBody>
            <a:bodyPr wrap="square" rtlCol="0">
              <a:spAutoFit/>
            </a:bodyPr>
            <a:lstStyle/>
            <a:p>
              <a:pPr algn="ctr" defTabSz="457200"/>
              <a:r>
                <a:rPr lang="en-US" b="1" dirty="0">
                  <a:solidFill>
                    <a:srgbClr val="8064A2">
                      <a:lumMod val="50000"/>
                    </a:srgbClr>
                  </a:solidFill>
                </a:rPr>
                <a:t>2030</a:t>
              </a:r>
            </a:p>
          </p:txBody>
        </p:sp>
        <p:sp>
          <p:nvSpPr>
            <p:cNvPr id="18" name="TextBox 17"/>
            <p:cNvSpPr txBox="1"/>
            <p:nvPr/>
          </p:nvSpPr>
          <p:spPr>
            <a:xfrm>
              <a:off x="8506673" y="3764483"/>
              <a:ext cx="724830" cy="369332"/>
            </a:xfrm>
            <a:prstGeom prst="rect">
              <a:avLst/>
            </a:prstGeom>
            <a:noFill/>
          </p:spPr>
          <p:txBody>
            <a:bodyPr wrap="square" rtlCol="0">
              <a:spAutoFit/>
            </a:bodyPr>
            <a:lstStyle/>
            <a:p>
              <a:pPr algn="ctr" defTabSz="457200"/>
              <a:r>
                <a:rPr lang="en-US" b="1" dirty="0">
                  <a:solidFill>
                    <a:srgbClr val="8064A2">
                      <a:lumMod val="50000"/>
                    </a:srgbClr>
                  </a:solidFill>
                </a:rPr>
                <a:t>2035</a:t>
              </a:r>
            </a:p>
          </p:txBody>
        </p:sp>
        <p:sp>
          <p:nvSpPr>
            <p:cNvPr id="19" name="TextBox 18"/>
            <p:cNvSpPr txBox="1"/>
            <p:nvPr/>
          </p:nvSpPr>
          <p:spPr>
            <a:xfrm>
              <a:off x="727753" y="3953566"/>
              <a:ext cx="489126" cy="261610"/>
            </a:xfrm>
            <a:prstGeom prst="rect">
              <a:avLst/>
            </a:prstGeom>
            <a:noFill/>
          </p:spPr>
          <p:txBody>
            <a:bodyPr wrap="square" rtlCol="0">
              <a:spAutoFit/>
            </a:bodyPr>
            <a:lstStyle/>
            <a:p>
              <a:pPr algn="ctr" defTabSz="457200"/>
              <a:r>
                <a:rPr lang="en-US" sz="1100" b="1" dirty="0">
                  <a:solidFill>
                    <a:srgbClr val="1F497D"/>
                  </a:solidFill>
                </a:rPr>
                <a:t>2016</a:t>
              </a:r>
            </a:p>
          </p:txBody>
        </p:sp>
        <p:sp>
          <p:nvSpPr>
            <p:cNvPr id="20" name="TextBox 19"/>
            <p:cNvSpPr txBox="1"/>
            <p:nvPr/>
          </p:nvSpPr>
          <p:spPr>
            <a:xfrm>
              <a:off x="1125832" y="3960032"/>
              <a:ext cx="489126" cy="261610"/>
            </a:xfrm>
            <a:prstGeom prst="rect">
              <a:avLst/>
            </a:prstGeom>
            <a:noFill/>
          </p:spPr>
          <p:txBody>
            <a:bodyPr wrap="square" rtlCol="0">
              <a:spAutoFit/>
            </a:bodyPr>
            <a:lstStyle/>
            <a:p>
              <a:pPr algn="ctr" defTabSz="457200"/>
              <a:r>
                <a:rPr lang="en-US" sz="1100" b="1" dirty="0">
                  <a:solidFill>
                    <a:srgbClr val="1F497D"/>
                  </a:solidFill>
                </a:rPr>
                <a:t>2017</a:t>
              </a:r>
            </a:p>
          </p:txBody>
        </p:sp>
        <p:sp>
          <p:nvSpPr>
            <p:cNvPr id="21" name="TextBox 20"/>
            <p:cNvSpPr txBox="1"/>
            <p:nvPr/>
          </p:nvSpPr>
          <p:spPr>
            <a:xfrm>
              <a:off x="1548754" y="3960032"/>
              <a:ext cx="489126" cy="261610"/>
            </a:xfrm>
            <a:prstGeom prst="rect">
              <a:avLst/>
            </a:prstGeom>
            <a:noFill/>
          </p:spPr>
          <p:txBody>
            <a:bodyPr wrap="square" rtlCol="0">
              <a:spAutoFit/>
            </a:bodyPr>
            <a:lstStyle/>
            <a:p>
              <a:pPr algn="ctr" defTabSz="457200"/>
              <a:r>
                <a:rPr lang="en-US" sz="1100" b="1" dirty="0">
                  <a:solidFill>
                    <a:srgbClr val="1F497D"/>
                  </a:solidFill>
                </a:rPr>
                <a:t>2018</a:t>
              </a:r>
            </a:p>
          </p:txBody>
        </p:sp>
        <p:sp>
          <p:nvSpPr>
            <p:cNvPr id="22" name="TextBox 21"/>
            <p:cNvSpPr txBox="1"/>
            <p:nvPr/>
          </p:nvSpPr>
          <p:spPr>
            <a:xfrm>
              <a:off x="1984460" y="3960032"/>
              <a:ext cx="489126" cy="261610"/>
            </a:xfrm>
            <a:prstGeom prst="rect">
              <a:avLst/>
            </a:prstGeom>
            <a:noFill/>
          </p:spPr>
          <p:txBody>
            <a:bodyPr wrap="square" rtlCol="0">
              <a:spAutoFit/>
            </a:bodyPr>
            <a:lstStyle/>
            <a:p>
              <a:pPr algn="ctr" defTabSz="457200"/>
              <a:r>
                <a:rPr lang="en-US" sz="1100" b="1" dirty="0">
                  <a:solidFill>
                    <a:srgbClr val="1F497D"/>
                  </a:solidFill>
                </a:rPr>
                <a:t>2019</a:t>
              </a:r>
            </a:p>
          </p:txBody>
        </p:sp>
      </p:grpSp>
    </p:spTree>
    <p:extLst>
      <p:ext uri="{BB962C8B-B14F-4D97-AF65-F5344CB8AC3E}">
        <p14:creationId xmlns:p14="http://schemas.microsoft.com/office/powerpoint/2010/main" val="38229640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1">
                    <a:lumMod val="75000"/>
                  </a:schemeClr>
                </a:solidFill>
              </a:rPr>
              <a:t>Milestones</a:t>
            </a:r>
            <a:endParaRPr lang="en-US" dirty="0">
              <a:solidFill>
                <a:schemeClr val="accent1">
                  <a:lumMod val="75000"/>
                </a:schemeClr>
              </a:solidFill>
            </a:endParaRPr>
          </a:p>
        </p:txBody>
      </p:sp>
      <p:sp>
        <p:nvSpPr>
          <p:cNvPr id="3" name="Content Placeholder 2"/>
          <p:cNvSpPr>
            <a:spLocks noGrp="1"/>
          </p:cNvSpPr>
          <p:nvPr>
            <p:ph idx="1"/>
          </p:nvPr>
        </p:nvSpPr>
        <p:spPr>
          <a:xfrm>
            <a:off x="457200" y="1417638"/>
            <a:ext cx="8229600" cy="3718955"/>
          </a:xfrm>
        </p:spPr>
        <p:txBody>
          <a:bodyPr>
            <a:normAutofit/>
          </a:bodyPr>
          <a:lstStyle/>
          <a:p>
            <a:r>
              <a:rPr lang="en-US" dirty="0" smtClean="0"/>
              <a:t>Measures physical progress in controlling pollutants</a:t>
            </a:r>
          </a:p>
          <a:p>
            <a:r>
              <a:rPr lang="en-US" dirty="0" smtClean="0"/>
              <a:t>Targets </a:t>
            </a:r>
            <a:r>
              <a:rPr lang="en-US" dirty="0"/>
              <a:t>to be assessed over </a:t>
            </a:r>
            <a:r>
              <a:rPr lang="en-US" dirty="0" smtClean="0"/>
              <a:t>multi-year span</a:t>
            </a:r>
            <a:endParaRPr lang="en-US" dirty="0"/>
          </a:p>
          <a:p>
            <a:r>
              <a:rPr lang="en-US" dirty="0" smtClean="0"/>
              <a:t>Set at major basin level</a:t>
            </a:r>
          </a:p>
          <a:p>
            <a:r>
              <a:rPr lang="en-US" dirty="0" smtClean="0"/>
              <a:t>Based on model projections</a:t>
            </a:r>
          </a:p>
        </p:txBody>
      </p:sp>
    </p:spTree>
    <p:extLst>
      <p:ext uri="{BB962C8B-B14F-4D97-AF65-F5344CB8AC3E}">
        <p14:creationId xmlns:p14="http://schemas.microsoft.com/office/powerpoint/2010/main" val="11625077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1">
                    <a:lumMod val="75000"/>
                  </a:schemeClr>
                </a:solidFill>
              </a:rPr>
              <a:t>Developing Milestones</a:t>
            </a:r>
            <a:endParaRPr lang="en-US" dirty="0">
              <a:solidFill>
                <a:schemeClr val="accent1">
                  <a:lumMod val="75000"/>
                </a:schemeClr>
              </a:solidFill>
            </a:endParaRPr>
          </a:p>
        </p:txBody>
      </p:sp>
      <p:sp>
        <p:nvSpPr>
          <p:cNvPr id="3" name="Content Placeholder 2"/>
          <p:cNvSpPr>
            <a:spLocks noGrp="1"/>
          </p:cNvSpPr>
          <p:nvPr>
            <p:ph idx="1"/>
          </p:nvPr>
        </p:nvSpPr>
        <p:spPr/>
        <p:txBody>
          <a:bodyPr>
            <a:normAutofit/>
          </a:bodyPr>
          <a:lstStyle/>
          <a:p>
            <a:r>
              <a:rPr lang="en-US" dirty="0" smtClean="0"/>
              <a:t>2016 to 2040</a:t>
            </a:r>
          </a:p>
          <a:p>
            <a:pPr lvl="1"/>
            <a:r>
              <a:rPr lang="en-US" dirty="0" smtClean="0"/>
              <a:t>Use projections of area controlled by BMPs</a:t>
            </a:r>
            <a:endParaRPr lang="en-US" dirty="0"/>
          </a:p>
          <a:p>
            <a:r>
              <a:rPr lang="en-US" dirty="0" smtClean="0"/>
              <a:t>After 2040</a:t>
            </a:r>
          </a:p>
          <a:p>
            <a:pPr lvl="1"/>
            <a:r>
              <a:rPr lang="en-US" dirty="0" smtClean="0"/>
              <a:t>Use projections of predicted load reductions</a:t>
            </a:r>
          </a:p>
        </p:txBody>
      </p:sp>
    </p:spTree>
    <p:extLst>
      <p:ext uri="{BB962C8B-B14F-4D97-AF65-F5344CB8AC3E}">
        <p14:creationId xmlns:p14="http://schemas.microsoft.com/office/powerpoint/2010/main" val="29251913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4038383532"/>
              </p:ext>
            </p:extLst>
          </p:nvPr>
        </p:nvGraphicFramePr>
        <p:xfrm>
          <a:off x="457199" y="2564776"/>
          <a:ext cx="4181707" cy="2609109"/>
        </p:xfrm>
        <a:graphic>
          <a:graphicData uri="http://schemas.openxmlformats.org/drawingml/2006/table">
            <a:tbl>
              <a:tblPr firstRow="1" firstCol="1" bandRow="1">
                <a:tableStyleId>{5C22544A-7EE6-4342-B048-85BDC9FD1C3A}</a:tableStyleId>
              </a:tblPr>
              <a:tblGrid>
                <a:gridCol w="1658468"/>
                <a:gridCol w="2523239"/>
              </a:tblGrid>
              <a:tr h="521901">
                <a:tc gridSpan="2">
                  <a:txBody>
                    <a:bodyPr/>
                    <a:lstStyle/>
                    <a:p>
                      <a:pPr marL="0" marR="0" algn="ctr">
                        <a:lnSpc>
                          <a:spcPct val="115000"/>
                        </a:lnSpc>
                        <a:spcBef>
                          <a:spcPts val="600"/>
                        </a:spcBef>
                        <a:spcAft>
                          <a:spcPts val="600"/>
                        </a:spcAft>
                      </a:pPr>
                      <a:r>
                        <a:rPr lang="en-US" sz="2800" dirty="0" smtClean="0">
                          <a:effectLst/>
                        </a:rPr>
                        <a:t>2020 </a:t>
                      </a:r>
                      <a:r>
                        <a:rPr lang="en-US" sz="2800" dirty="0">
                          <a:effectLst/>
                        </a:rPr>
                        <a:t>Milestones</a:t>
                      </a:r>
                      <a:endParaRPr lang="en-US" sz="2800" dirty="0">
                        <a:effectLst/>
                        <a:latin typeface="Calibri"/>
                        <a:ea typeface="Calibri"/>
                        <a:cs typeface="Times New Roman"/>
                      </a:endParaRPr>
                    </a:p>
                  </a:txBody>
                  <a:tcPr marL="68580" marR="68580" marT="0" marB="0"/>
                </a:tc>
                <a:tc hMerge="1">
                  <a:txBody>
                    <a:bodyPr/>
                    <a:lstStyle/>
                    <a:p>
                      <a:endParaRPr lang="en-US"/>
                    </a:p>
                  </a:txBody>
                  <a:tcPr/>
                </a:tc>
              </a:tr>
              <a:tr h="691946">
                <a:tc>
                  <a:txBody>
                    <a:bodyPr/>
                    <a:lstStyle/>
                    <a:p>
                      <a:pPr marL="0" marR="0" algn="l">
                        <a:lnSpc>
                          <a:spcPct val="115000"/>
                        </a:lnSpc>
                        <a:spcBef>
                          <a:spcPts val="600"/>
                        </a:spcBef>
                        <a:spcAft>
                          <a:spcPts val="600"/>
                        </a:spcAft>
                      </a:pPr>
                      <a:r>
                        <a:rPr lang="en-US" sz="1800" dirty="0">
                          <a:effectLst/>
                        </a:rPr>
                        <a:t>Major Basin</a:t>
                      </a:r>
                      <a:endParaRPr lang="en-US" sz="1800" dirty="0">
                        <a:effectLst/>
                        <a:latin typeface="Calibri"/>
                        <a:ea typeface="Calibri"/>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b="1" dirty="0">
                          <a:solidFill>
                            <a:schemeClr val="bg1"/>
                          </a:solidFill>
                          <a:effectLst/>
                        </a:rPr>
                        <a:t>Milestone </a:t>
                      </a:r>
                      <a:endParaRPr lang="en-US" sz="1800" b="1" dirty="0" smtClean="0">
                        <a:solidFill>
                          <a:schemeClr val="bg1"/>
                        </a:solidFill>
                        <a:effectLst/>
                      </a:endParaRPr>
                    </a:p>
                    <a:p>
                      <a:pPr marL="0" marR="0" algn="ctr">
                        <a:lnSpc>
                          <a:spcPct val="115000"/>
                        </a:lnSpc>
                        <a:spcBef>
                          <a:spcPts val="0"/>
                        </a:spcBef>
                        <a:spcAft>
                          <a:spcPts val="0"/>
                        </a:spcAft>
                      </a:pPr>
                      <a:r>
                        <a:rPr lang="en-US" sz="1800" b="1" dirty="0" smtClean="0">
                          <a:solidFill>
                            <a:schemeClr val="bg1"/>
                          </a:solidFill>
                          <a:effectLst/>
                        </a:rPr>
                        <a:t>(</a:t>
                      </a:r>
                      <a:r>
                        <a:rPr lang="en-US" sz="1800" b="1" dirty="0">
                          <a:solidFill>
                            <a:schemeClr val="bg1"/>
                          </a:solidFill>
                          <a:effectLst/>
                        </a:rPr>
                        <a:t>acres </a:t>
                      </a:r>
                      <a:r>
                        <a:rPr lang="en-US" sz="1800" b="1" dirty="0" smtClean="0">
                          <a:solidFill>
                            <a:schemeClr val="bg1"/>
                          </a:solidFill>
                          <a:effectLst/>
                        </a:rPr>
                        <a:t>of area controlled</a:t>
                      </a:r>
                      <a:r>
                        <a:rPr lang="en-US" sz="1800" b="1" dirty="0">
                          <a:solidFill>
                            <a:schemeClr val="bg1"/>
                          </a:solidFill>
                          <a:effectLst/>
                        </a:rPr>
                        <a:t>)</a:t>
                      </a:r>
                      <a:endParaRPr lang="en-US" sz="1800" b="1" dirty="0">
                        <a:solidFill>
                          <a:schemeClr val="bg1"/>
                        </a:solidFill>
                        <a:effectLst/>
                        <a:latin typeface="Calibri"/>
                        <a:ea typeface="Calibri"/>
                        <a:cs typeface="Times New Roman"/>
                      </a:endParaRPr>
                    </a:p>
                  </a:txBody>
                  <a:tcPr marL="68580" marR="68580" marT="0" marB="0" anchor="ctr">
                    <a:solidFill>
                      <a:schemeClr val="accent1"/>
                    </a:solidFill>
                  </a:tcPr>
                </a:tc>
              </a:tr>
              <a:tr h="458840">
                <a:tc>
                  <a:txBody>
                    <a:bodyPr/>
                    <a:lstStyle/>
                    <a:p>
                      <a:pPr marL="0" marR="0">
                        <a:lnSpc>
                          <a:spcPct val="115000"/>
                        </a:lnSpc>
                        <a:spcBef>
                          <a:spcPts val="600"/>
                        </a:spcBef>
                        <a:spcAft>
                          <a:spcPts val="600"/>
                        </a:spcAft>
                      </a:pPr>
                      <a:r>
                        <a:rPr lang="en-US" sz="1800" dirty="0">
                          <a:effectLst/>
                        </a:rPr>
                        <a:t>Anacostia</a:t>
                      </a:r>
                      <a:endParaRPr lang="en-US" sz="1800" dirty="0">
                        <a:effectLst/>
                        <a:latin typeface="Calibri"/>
                        <a:ea typeface="Calibri"/>
                        <a:cs typeface="Times New Roman"/>
                      </a:endParaRPr>
                    </a:p>
                  </a:txBody>
                  <a:tcPr marL="68580" marR="68580" marT="0" marB="0"/>
                </a:tc>
                <a:tc>
                  <a:txBody>
                    <a:bodyPr/>
                    <a:lstStyle/>
                    <a:p>
                      <a:pPr marL="0" marR="0" algn="ctr">
                        <a:lnSpc>
                          <a:spcPct val="115000"/>
                        </a:lnSpc>
                        <a:spcBef>
                          <a:spcPts val="600"/>
                        </a:spcBef>
                        <a:spcAft>
                          <a:spcPts val="600"/>
                        </a:spcAft>
                      </a:pPr>
                      <a:r>
                        <a:rPr lang="en-US" sz="1800" dirty="0" smtClean="0">
                          <a:effectLst/>
                        </a:rPr>
                        <a:t>833</a:t>
                      </a:r>
                    </a:p>
                  </a:txBody>
                  <a:tcPr marL="68580" marR="68580" marT="0" marB="0"/>
                </a:tc>
              </a:tr>
              <a:tr h="468352">
                <a:tc>
                  <a:txBody>
                    <a:bodyPr/>
                    <a:lstStyle/>
                    <a:p>
                      <a:pPr marL="0" marR="0">
                        <a:lnSpc>
                          <a:spcPct val="115000"/>
                        </a:lnSpc>
                        <a:spcBef>
                          <a:spcPts val="600"/>
                        </a:spcBef>
                        <a:spcAft>
                          <a:spcPts val="600"/>
                        </a:spcAft>
                      </a:pPr>
                      <a:r>
                        <a:rPr lang="en-US" sz="1800" dirty="0">
                          <a:effectLst/>
                        </a:rPr>
                        <a:t>Potomac</a:t>
                      </a:r>
                      <a:endParaRPr lang="en-US" sz="1800" dirty="0">
                        <a:effectLst/>
                        <a:latin typeface="Calibri"/>
                        <a:ea typeface="Calibri"/>
                        <a:cs typeface="Times New Roman"/>
                      </a:endParaRPr>
                    </a:p>
                  </a:txBody>
                  <a:tcPr marL="68580" marR="68580" marT="0" marB="0"/>
                </a:tc>
                <a:tc>
                  <a:txBody>
                    <a:bodyPr/>
                    <a:lstStyle/>
                    <a:p>
                      <a:pPr marL="0" marR="0" algn="ctr">
                        <a:lnSpc>
                          <a:spcPct val="115000"/>
                        </a:lnSpc>
                        <a:spcBef>
                          <a:spcPts val="600"/>
                        </a:spcBef>
                        <a:spcAft>
                          <a:spcPts val="600"/>
                        </a:spcAft>
                      </a:pPr>
                      <a:r>
                        <a:rPr lang="en-US" sz="1800" dirty="0" smtClean="0">
                          <a:effectLst/>
                        </a:rPr>
                        <a:t>489</a:t>
                      </a:r>
                      <a:endParaRPr lang="en-US" sz="1800" dirty="0">
                        <a:effectLst/>
                        <a:latin typeface="Calibri"/>
                        <a:ea typeface="Calibri"/>
                        <a:cs typeface="Times New Roman"/>
                      </a:endParaRPr>
                    </a:p>
                  </a:txBody>
                  <a:tcPr marL="68580" marR="68580" marT="0" marB="0"/>
                </a:tc>
              </a:tr>
              <a:tr h="468070">
                <a:tc>
                  <a:txBody>
                    <a:bodyPr/>
                    <a:lstStyle/>
                    <a:p>
                      <a:pPr marL="0" marR="0">
                        <a:lnSpc>
                          <a:spcPct val="115000"/>
                        </a:lnSpc>
                        <a:spcBef>
                          <a:spcPts val="600"/>
                        </a:spcBef>
                        <a:spcAft>
                          <a:spcPts val="600"/>
                        </a:spcAft>
                      </a:pPr>
                      <a:r>
                        <a:rPr lang="en-US" sz="1800">
                          <a:effectLst/>
                        </a:rPr>
                        <a:t>Rock Creek</a:t>
                      </a:r>
                      <a:endParaRPr lang="en-US" sz="1800">
                        <a:effectLst/>
                        <a:latin typeface="Calibri"/>
                        <a:ea typeface="Calibri"/>
                        <a:cs typeface="Times New Roman"/>
                      </a:endParaRPr>
                    </a:p>
                  </a:txBody>
                  <a:tcPr marL="68580" marR="68580" marT="0" marB="0"/>
                </a:tc>
                <a:tc>
                  <a:txBody>
                    <a:bodyPr/>
                    <a:lstStyle/>
                    <a:p>
                      <a:pPr marL="0" marR="0" algn="ctr">
                        <a:lnSpc>
                          <a:spcPct val="115000"/>
                        </a:lnSpc>
                        <a:spcBef>
                          <a:spcPts val="600"/>
                        </a:spcBef>
                        <a:spcAft>
                          <a:spcPts val="600"/>
                        </a:spcAft>
                      </a:pPr>
                      <a:r>
                        <a:rPr lang="en-US" sz="1800" dirty="0" smtClean="0">
                          <a:effectLst/>
                        </a:rPr>
                        <a:t>152</a:t>
                      </a:r>
                      <a:endParaRPr lang="en-US" sz="1800" dirty="0">
                        <a:effectLst/>
                        <a:latin typeface="Calibri"/>
                        <a:ea typeface="Calibri"/>
                        <a:cs typeface="Times New Roman"/>
                      </a:endParaRPr>
                    </a:p>
                  </a:txBody>
                  <a:tcPr marL="68580" marR="68580" marT="0" marB="0"/>
                </a:tc>
              </a:tr>
            </a:tbl>
          </a:graphicData>
        </a:graphic>
      </p:graphicFrame>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4541" t="7393" r="1801" b="1152"/>
          <a:stretch/>
        </p:blipFill>
        <p:spPr>
          <a:xfrm>
            <a:off x="5006896" y="1048214"/>
            <a:ext cx="3679904" cy="5553308"/>
          </a:xfrm>
          <a:prstGeom prst="rect">
            <a:avLst/>
          </a:prstGeom>
          <a:ln>
            <a:solidFill>
              <a:schemeClr val="tx1"/>
            </a:solidFill>
          </a:ln>
        </p:spPr>
      </p:pic>
      <p:sp>
        <p:nvSpPr>
          <p:cNvPr id="4" name="Title 3"/>
          <p:cNvSpPr>
            <a:spLocks noGrp="1"/>
          </p:cNvSpPr>
          <p:nvPr>
            <p:ph type="title"/>
          </p:nvPr>
        </p:nvSpPr>
        <p:spPr>
          <a:xfrm>
            <a:off x="457200" y="38284"/>
            <a:ext cx="8229600" cy="1143000"/>
          </a:xfrm>
        </p:spPr>
        <p:txBody>
          <a:bodyPr>
            <a:normAutofit/>
          </a:bodyPr>
          <a:lstStyle/>
          <a:p>
            <a:r>
              <a:rPr lang="en-US" sz="3600" dirty="0" smtClean="0"/>
              <a:t>Example Milestones</a:t>
            </a:r>
            <a:endParaRPr lang="en-US" sz="3600" dirty="0"/>
          </a:p>
        </p:txBody>
      </p:sp>
    </p:spTree>
    <p:extLst>
      <p:ext uri="{BB962C8B-B14F-4D97-AF65-F5344CB8AC3E}">
        <p14:creationId xmlns:p14="http://schemas.microsoft.com/office/powerpoint/2010/main" val="5369929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1">
                    <a:lumMod val="75000"/>
                  </a:schemeClr>
                </a:solidFill>
              </a:rPr>
              <a:t>Benchmarks</a:t>
            </a:r>
            <a:endParaRPr lang="en-US" dirty="0">
              <a:solidFill>
                <a:schemeClr val="accent1">
                  <a:lumMod val="75000"/>
                </a:schemeClr>
              </a:solidFill>
            </a:endParaRPr>
          </a:p>
        </p:txBody>
      </p:sp>
      <p:sp>
        <p:nvSpPr>
          <p:cNvPr id="3" name="Content Placeholder 2"/>
          <p:cNvSpPr>
            <a:spLocks noGrp="1"/>
          </p:cNvSpPr>
          <p:nvPr>
            <p:ph idx="1"/>
          </p:nvPr>
        </p:nvSpPr>
        <p:spPr/>
        <p:txBody>
          <a:bodyPr>
            <a:normAutofit/>
          </a:bodyPr>
          <a:lstStyle/>
          <a:p>
            <a:r>
              <a:rPr lang="en-US" dirty="0" smtClean="0"/>
              <a:t>Developed for every individual MS4 WLA</a:t>
            </a:r>
          </a:p>
          <a:p>
            <a:pPr lvl="1"/>
            <a:r>
              <a:rPr lang="en-US" dirty="0" smtClean="0"/>
              <a:t>Based on average annual amount of pollutant reduction needed</a:t>
            </a:r>
          </a:p>
          <a:p>
            <a:pPr lvl="1"/>
            <a:r>
              <a:rPr lang="en-US" dirty="0" smtClean="0"/>
              <a:t>Allows evaluation of progress </a:t>
            </a:r>
            <a:r>
              <a:rPr lang="en-US" dirty="0"/>
              <a:t>for individual MS4 </a:t>
            </a:r>
            <a:r>
              <a:rPr lang="en-US" dirty="0" smtClean="0"/>
              <a:t>WLA</a:t>
            </a:r>
          </a:p>
        </p:txBody>
      </p:sp>
    </p:spTree>
    <p:extLst>
      <p:ext uri="{BB962C8B-B14F-4D97-AF65-F5344CB8AC3E}">
        <p14:creationId xmlns:p14="http://schemas.microsoft.com/office/powerpoint/2010/main" val="28921304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993391730"/>
              </p:ext>
            </p:extLst>
          </p:nvPr>
        </p:nvGraphicFramePr>
        <p:xfrm>
          <a:off x="738237" y="1248292"/>
          <a:ext cx="3022602" cy="5243644"/>
        </p:xfrm>
        <a:graphic>
          <a:graphicData uri="http://schemas.openxmlformats.org/drawingml/2006/table">
            <a:tbl>
              <a:tblPr>
                <a:tableStyleId>{5C22544A-7EE6-4342-B048-85BDC9FD1C3A}</a:tableStyleId>
              </a:tblPr>
              <a:tblGrid>
                <a:gridCol w="1511301"/>
                <a:gridCol w="1511301"/>
              </a:tblGrid>
              <a:tr h="209634">
                <a:tc gridSpan="2">
                  <a:txBody>
                    <a:bodyPr/>
                    <a:lstStyle/>
                    <a:p>
                      <a:pPr algn="ctr" fontAlgn="b"/>
                      <a:r>
                        <a:rPr lang="en-US" sz="1400" b="1" u="none" strike="noStrike" dirty="0">
                          <a:solidFill>
                            <a:schemeClr val="bg1"/>
                          </a:solidFill>
                          <a:effectLst/>
                        </a:rPr>
                        <a:t>Fort Stanton Tributary</a:t>
                      </a:r>
                      <a:endParaRPr lang="en-US" sz="1400" b="1" i="0" u="none" strike="noStrike" dirty="0">
                        <a:solidFill>
                          <a:schemeClr val="bg1"/>
                        </a:solidFill>
                        <a:effectLst/>
                        <a:latin typeface="Calibri" panose="020F0502020204030204" pitchFamily="34" charset="0"/>
                      </a:endParaRPr>
                    </a:p>
                  </a:txBody>
                  <a:tcPr marL="0" marR="0" marT="0" marB="0" anchor="b">
                    <a:solidFill>
                      <a:schemeClr val="accent1"/>
                    </a:solidFill>
                  </a:tcPr>
                </a:tc>
                <a:tc hMerge="1">
                  <a:txBody>
                    <a:bodyPr/>
                    <a:lstStyle/>
                    <a:p>
                      <a:endParaRPr lang="en-US"/>
                    </a:p>
                  </a:txBody>
                  <a:tcPr/>
                </a:tc>
              </a:tr>
              <a:tr h="281376">
                <a:tc>
                  <a:txBody>
                    <a:bodyPr/>
                    <a:lstStyle/>
                    <a:p>
                      <a:pPr algn="ctr" fontAlgn="b"/>
                      <a:r>
                        <a:rPr lang="en-US" sz="1400" b="1" u="none" strike="noStrike" dirty="0">
                          <a:solidFill>
                            <a:schemeClr val="bg1"/>
                          </a:solidFill>
                          <a:effectLst/>
                        </a:rPr>
                        <a:t>Pollutant</a:t>
                      </a:r>
                      <a:endParaRPr lang="en-US" sz="1400" b="1"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b="1" u="none" strike="noStrike" dirty="0">
                          <a:solidFill>
                            <a:schemeClr val="bg1"/>
                          </a:solidFill>
                          <a:effectLst/>
                        </a:rPr>
                        <a:t>Benchmark (lbs/</a:t>
                      </a:r>
                      <a:r>
                        <a:rPr lang="en-US" sz="1400" b="1" u="none" strike="noStrike" dirty="0" err="1">
                          <a:solidFill>
                            <a:schemeClr val="bg1"/>
                          </a:solidFill>
                          <a:effectLst/>
                        </a:rPr>
                        <a:t>yr</a:t>
                      </a:r>
                      <a:r>
                        <a:rPr lang="en-US" sz="1400" b="1" u="none" strike="noStrike" dirty="0">
                          <a:solidFill>
                            <a:schemeClr val="bg1"/>
                          </a:solidFill>
                          <a:effectLst/>
                        </a:rPr>
                        <a:t>)</a:t>
                      </a:r>
                      <a:endParaRPr lang="en-US" sz="1400" b="1" i="0" u="none" strike="noStrike" dirty="0">
                        <a:solidFill>
                          <a:schemeClr val="bg1"/>
                        </a:solidFill>
                        <a:effectLst/>
                        <a:latin typeface="Calibri" panose="020F0502020204030204" pitchFamily="34" charset="0"/>
                      </a:endParaRPr>
                    </a:p>
                  </a:txBody>
                  <a:tcPr marL="0" marR="0" marT="0" marB="0" anchor="b">
                    <a:solidFill>
                      <a:schemeClr val="accent1"/>
                    </a:solidFill>
                  </a:tcPr>
                </a:tc>
              </a:tr>
              <a:tr h="209634">
                <a:tc>
                  <a:txBody>
                    <a:bodyPr/>
                    <a:lstStyle/>
                    <a:p>
                      <a:pPr algn="ctr" fontAlgn="b"/>
                      <a:r>
                        <a:rPr lang="en-US" sz="1400" u="none" strike="noStrike" dirty="0">
                          <a:solidFill>
                            <a:schemeClr val="bg1"/>
                          </a:solidFill>
                          <a:effectLst/>
                        </a:rPr>
                        <a:t>TN</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N/A*</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TP</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N/A*</a:t>
                      </a:r>
                      <a:endParaRPr lang="en-US" sz="1400" b="0" i="0" u="none" strike="noStrike" dirty="0">
                        <a:solidFill>
                          <a:srgbClr val="000000"/>
                        </a:solidFill>
                        <a:effectLst/>
                        <a:latin typeface="Calibri" panose="020F0502020204030204" pitchFamily="34" charset="0"/>
                      </a:endParaRPr>
                    </a:p>
                  </a:txBody>
                  <a:tcPr marL="0" marR="0" marT="0" marB="0" anchor="b">
                    <a:solidFill>
                      <a:schemeClr val="accent1">
                        <a:lumMod val="20000"/>
                        <a:lumOff val="80000"/>
                      </a:schemeClr>
                    </a:solidFill>
                  </a:tcPr>
                </a:tc>
              </a:tr>
              <a:tr h="209634">
                <a:tc>
                  <a:txBody>
                    <a:bodyPr/>
                    <a:lstStyle/>
                    <a:p>
                      <a:pPr algn="ctr" fontAlgn="b"/>
                      <a:r>
                        <a:rPr lang="en-US" sz="1400" u="none" strike="noStrike" dirty="0">
                          <a:solidFill>
                            <a:schemeClr val="bg1"/>
                          </a:solidFill>
                          <a:effectLst/>
                        </a:rPr>
                        <a:t>TSS</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N/A*</a:t>
                      </a:r>
                      <a:endParaRPr lang="en-US" sz="1400" b="0" i="0" u="none" strike="noStrike" dirty="0">
                        <a:solidFill>
                          <a:srgbClr val="000000"/>
                        </a:solidFill>
                        <a:effectLst/>
                        <a:latin typeface="Calibri" panose="020F0502020204030204" pitchFamily="34" charset="0"/>
                      </a:endParaRPr>
                    </a:p>
                  </a:txBody>
                  <a:tcPr marL="0" marR="0" marT="0" marB="0" anchor="b">
                    <a:solidFill>
                      <a:schemeClr val="accent1">
                        <a:lumMod val="20000"/>
                        <a:lumOff val="80000"/>
                      </a:schemeClr>
                    </a:solidFill>
                  </a:tcPr>
                </a:tc>
              </a:tr>
              <a:tr h="216393">
                <a:tc>
                  <a:txBody>
                    <a:bodyPr/>
                    <a:lstStyle/>
                    <a:p>
                      <a:pPr algn="ctr" fontAlgn="b"/>
                      <a:r>
                        <a:rPr lang="en-US" sz="1400" u="none" strike="noStrike" dirty="0">
                          <a:solidFill>
                            <a:schemeClr val="bg1"/>
                          </a:solidFill>
                          <a:effectLst/>
                        </a:rPr>
                        <a:t>E. coli</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27.5 Billion MPN/</a:t>
                      </a:r>
                      <a:r>
                        <a:rPr lang="en-US" sz="1400" u="none" strike="noStrike" dirty="0" err="1">
                          <a:effectLst/>
                        </a:rPr>
                        <a:t>yr</a:t>
                      </a:r>
                      <a:endParaRPr lang="en-US" sz="1400" b="0" i="0" u="none" strike="noStrike" dirty="0">
                        <a:solidFill>
                          <a:srgbClr val="000000"/>
                        </a:solidFill>
                        <a:effectLst/>
                        <a:latin typeface="Calibri" panose="020F0502020204030204" pitchFamily="34" charset="0"/>
                      </a:endParaRPr>
                    </a:p>
                  </a:txBody>
                  <a:tcPr marL="0" marR="0" marT="0" marB="0" anchor="b">
                    <a:solidFill>
                      <a:schemeClr val="accent1">
                        <a:lumMod val="20000"/>
                        <a:lumOff val="80000"/>
                      </a:schemeClr>
                    </a:solidFill>
                  </a:tcPr>
                </a:tc>
              </a:tr>
              <a:tr h="265315">
                <a:tc>
                  <a:txBody>
                    <a:bodyPr/>
                    <a:lstStyle/>
                    <a:p>
                      <a:pPr algn="ctr" fontAlgn="b"/>
                      <a:r>
                        <a:rPr lang="en-US" sz="1400" u="none" strike="noStrike" dirty="0">
                          <a:solidFill>
                            <a:schemeClr val="bg1"/>
                          </a:solidFill>
                          <a:effectLst/>
                        </a:rPr>
                        <a:t>BOD</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N/A*</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Trash</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N/A*</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Arsenic</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1.80E-03</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Copper</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7.10E-02</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Lead</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2.20E-02</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Mercury</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N/A*</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Zinc</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N/A**</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Chlordane</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1.10E-05</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DDD</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3.50E-06</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DDE</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1.50E-05</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DDT</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3.80E-05</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err="1">
                          <a:solidFill>
                            <a:schemeClr val="bg1"/>
                          </a:solidFill>
                          <a:effectLst/>
                        </a:rPr>
                        <a:t>Dieldrin</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4.10E-07</a:t>
                      </a:r>
                      <a:endParaRPr lang="en-US" sz="1400" b="0" i="0" u="none" strike="noStrike" dirty="0">
                        <a:solidFill>
                          <a:srgbClr val="000000"/>
                        </a:solidFill>
                        <a:effectLst/>
                        <a:latin typeface="Calibri" panose="020F0502020204030204" pitchFamily="34" charset="0"/>
                      </a:endParaRPr>
                    </a:p>
                  </a:txBody>
                  <a:tcPr marL="0" marR="0" marT="0" marB="0" anchor="b"/>
                </a:tc>
              </a:tr>
              <a:tr h="183347">
                <a:tc>
                  <a:txBody>
                    <a:bodyPr/>
                    <a:lstStyle/>
                    <a:p>
                      <a:pPr algn="ctr" fontAlgn="b"/>
                      <a:r>
                        <a:rPr lang="en-US" sz="1400" u="none" strike="noStrike" dirty="0">
                          <a:solidFill>
                            <a:schemeClr val="bg1"/>
                          </a:solidFill>
                          <a:effectLst/>
                        </a:rPr>
                        <a:t>Heptachlor Epoxide</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1.10E-06</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PAH1</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9.00E-04</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PAH2</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4.60E-03</a:t>
                      </a:r>
                      <a:endParaRPr lang="en-US" sz="1400" b="0" i="0" u="none" strike="noStrike" dirty="0">
                        <a:solidFill>
                          <a:srgbClr val="000000"/>
                        </a:solidFill>
                        <a:effectLst/>
                        <a:latin typeface="Calibri" panose="020F0502020204030204" pitchFamily="34" charset="0"/>
                      </a:endParaRPr>
                    </a:p>
                  </a:txBody>
                  <a:tcPr marL="0" marR="0" marT="0" marB="0" anchor="b"/>
                </a:tc>
              </a:tr>
              <a:tr h="209634">
                <a:tc>
                  <a:txBody>
                    <a:bodyPr/>
                    <a:lstStyle/>
                    <a:p>
                      <a:pPr algn="ctr" fontAlgn="b"/>
                      <a:r>
                        <a:rPr lang="en-US" sz="1400" u="none" strike="noStrike" dirty="0">
                          <a:solidFill>
                            <a:schemeClr val="bg1"/>
                          </a:solidFill>
                          <a:effectLst/>
                        </a:rPr>
                        <a:t>PAH3</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a:txBody>
                    <a:bodyPr/>
                    <a:lstStyle/>
                    <a:p>
                      <a:pPr algn="ctr" fontAlgn="b"/>
                      <a:r>
                        <a:rPr lang="en-US" sz="1400" u="none" strike="noStrike" dirty="0">
                          <a:effectLst/>
                        </a:rPr>
                        <a:t>3.00E-03</a:t>
                      </a:r>
                      <a:endParaRPr lang="en-US" sz="1400" b="0" i="0" u="none" strike="noStrike" dirty="0">
                        <a:solidFill>
                          <a:srgbClr val="000000"/>
                        </a:solidFill>
                        <a:effectLst/>
                        <a:latin typeface="Calibri" panose="020F0502020204030204" pitchFamily="34" charset="0"/>
                      </a:endParaRPr>
                    </a:p>
                  </a:txBody>
                  <a:tcPr marL="0" marR="0" marT="0" marB="0" anchor="b"/>
                </a:tc>
              </a:tr>
              <a:tr h="209634">
                <a:tc gridSpan="2">
                  <a:txBody>
                    <a:bodyPr/>
                    <a:lstStyle/>
                    <a:p>
                      <a:pPr algn="l" fontAlgn="b"/>
                      <a:r>
                        <a:rPr lang="en-US" sz="1400" u="none" strike="noStrike" dirty="0">
                          <a:solidFill>
                            <a:schemeClr val="bg1"/>
                          </a:solidFill>
                          <a:effectLst/>
                        </a:rPr>
                        <a:t>* No WLA </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hMerge="1">
                  <a:txBody>
                    <a:bodyPr/>
                    <a:lstStyle/>
                    <a:p>
                      <a:pPr algn="l" fontAlgn="b"/>
                      <a:endParaRPr lang="en-US" sz="1400" b="0" i="0" u="none" strike="noStrike" dirty="0">
                        <a:solidFill>
                          <a:srgbClr val="000000"/>
                        </a:solidFill>
                        <a:effectLst/>
                        <a:latin typeface="Calibri" panose="020F0502020204030204" pitchFamily="34" charset="0"/>
                      </a:endParaRPr>
                    </a:p>
                  </a:txBody>
                  <a:tcPr marL="0" marR="0" marT="0" marB="0" anchor="b"/>
                </a:tc>
              </a:tr>
              <a:tr h="209634">
                <a:tc gridSpan="2">
                  <a:txBody>
                    <a:bodyPr/>
                    <a:lstStyle/>
                    <a:p>
                      <a:pPr algn="l" fontAlgn="b"/>
                      <a:r>
                        <a:rPr lang="en-US" sz="1400" u="none" strike="noStrike" dirty="0">
                          <a:solidFill>
                            <a:schemeClr val="bg1"/>
                          </a:solidFill>
                          <a:effectLst/>
                        </a:rPr>
                        <a:t>**WLA met in 2014</a:t>
                      </a:r>
                      <a:endParaRPr lang="en-US" sz="1400" b="0" i="0" u="none" strike="noStrike" dirty="0">
                        <a:solidFill>
                          <a:schemeClr val="bg1"/>
                        </a:solidFill>
                        <a:effectLst/>
                        <a:latin typeface="Calibri" panose="020F0502020204030204" pitchFamily="34" charset="0"/>
                      </a:endParaRPr>
                    </a:p>
                  </a:txBody>
                  <a:tcPr marL="0" marR="0" marT="0" marB="0" anchor="b">
                    <a:solidFill>
                      <a:schemeClr val="accent1"/>
                    </a:solidFill>
                  </a:tcPr>
                </a:tc>
                <a:tc hMerge="1">
                  <a:txBody>
                    <a:bodyPr/>
                    <a:lstStyle/>
                    <a:p>
                      <a:endParaRPr lang="en-US"/>
                    </a:p>
                  </a:txBody>
                  <a:tcPr/>
                </a:tc>
              </a:tr>
            </a:tbl>
          </a:graphicData>
        </a:graphic>
      </p:graphicFrame>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8433" y="668594"/>
            <a:ext cx="4938618" cy="6391153"/>
          </a:xfrm>
          <a:prstGeom prst="rect">
            <a:avLst/>
          </a:prstGeom>
        </p:spPr>
      </p:pic>
      <p:sp>
        <p:nvSpPr>
          <p:cNvPr id="4" name="Title 3"/>
          <p:cNvSpPr>
            <a:spLocks noGrp="1"/>
          </p:cNvSpPr>
          <p:nvPr>
            <p:ph type="title"/>
          </p:nvPr>
        </p:nvSpPr>
        <p:spPr/>
        <p:txBody>
          <a:bodyPr/>
          <a:lstStyle/>
          <a:p>
            <a:r>
              <a:rPr lang="en-US" dirty="0" smtClean="0"/>
              <a:t>Example Benchmarks</a:t>
            </a:r>
            <a:endParaRPr lang="en-US" dirty="0"/>
          </a:p>
        </p:txBody>
      </p:sp>
      <p:cxnSp>
        <p:nvCxnSpPr>
          <p:cNvPr id="16" name="Straight Arrow Connector 15"/>
          <p:cNvCxnSpPr/>
          <p:nvPr/>
        </p:nvCxnSpPr>
        <p:spPr>
          <a:xfrm flipH="1" flipV="1">
            <a:off x="7362825" y="4695826"/>
            <a:ext cx="1253553" cy="1102808"/>
          </a:xfrm>
          <a:prstGeom prst="straightConnector1">
            <a:avLst/>
          </a:prstGeom>
          <a:ln w="38100">
            <a:solidFill>
              <a:srgbClr val="FF0000"/>
            </a:solidFill>
            <a:tailEnd type="stealth" w="lg" len="lg"/>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427982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Projected Results</a:t>
            </a:r>
            <a:endParaRPr lang="en-US" dirty="0"/>
          </a:p>
        </p:txBody>
      </p:sp>
      <p:sp>
        <p:nvSpPr>
          <p:cNvPr id="11" name="Content Placeholder 2"/>
          <p:cNvSpPr>
            <a:spLocks noGrp="1"/>
          </p:cNvSpPr>
          <p:nvPr>
            <p:ph idx="1"/>
          </p:nvPr>
        </p:nvSpPr>
        <p:spPr>
          <a:xfrm>
            <a:off x="457200" y="1234045"/>
            <a:ext cx="8229600" cy="3718955"/>
          </a:xfrm>
        </p:spPr>
        <p:txBody>
          <a:bodyPr>
            <a:normAutofit/>
          </a:bodyPr>
          <a:lstStyle/>
          <a:p>
            <a:pPr>
              <a:spcAft>
                <a:spcPts val="1200"/>
              </a:spcAft>
            </a:pPr>
            <a:r>
              <a:rPr lang="en-US" dirty="0" smtClean="0"/>
              <a:t>Currently </a:t>
            </a:r>
            <a:r>
              <a:rPr lang="en-US" dirty="0"/>
              <a:t>29 WLAs </a:t>
            </a:r>
            <a:r>
              <a:rPr lang="en-US" dirty="0" smtClean="0"/>
              <a:t>achieved</a:t>
            </a:r>
          </a:p>
          <a:p>
            <a:pPr>
              <a:spcAft>
                <a:spcPts val="1200"/>
              </a:spcAft>
            </a:pPr>
            <a:r>
              <a:rPr lang="en-US" dirty="0" smtClean="0"/>
              <a:t>By 2040 – 30% of MS4 retrofit to 1.2” retention standard </a:t>
            </a:r>
          </a:p>
          <a:p>
            <a:pPr lvl="1">
              <a:spcAft>
                <a:spcPts val="1200"/>
              </a:spcAft>
            </a:pPr>
            <a:r>
              <a:rPr lang="en-US" dirty="0" smtClean="0"/>
              <a:t>Significant load reductions achieved for all WLAs</a:t>
            </a:r>
          </a:p>
          <a:p>
            <a:pPr lvl="1">
              <a:spcAft>
                <a:spcPts val="1200"/>
              </a:spcAft>
            </a:pPr>
            <a:r>
              <a:rPr lang="en-US" dirty="0" smtClean="0"/>
              <a:t>Only 44 WLA achieved</a:t>
            </a:r>
          </a:p>
        </p:txBody>
      </p:sp>
    </p:spTree>
    <p:extLst>
      <p:ext uri="{BB962C8B-B14F-4D97-AF65-F5344CB8AC3E}">
        <p14:creationId xmlns:p14="http://schemas.microsoft.com/office/powerpoint/2010/main" val="27866712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Implications</a:t>
            </a:r>
            <a:endParaRPr lang="en-US" dirty="0"/>
          </a:p>
        </p:txBody>
      </p:sp>
      <p:sp>
        <p:nvSpPr>
          <p:cNvPr id="3" name="Content Placeholder 2"/>
          <p:cNvSpPr>
            <a:spLocks noGrp="1"/>
          </p:cNvSpPr>
          <p:nvPr>
            <p:ph idx="1"/>
          </p:nvPr>
        </p:nvSpPr>
        <p:spPr>
          <a:xfrm>
            <a:off x="457200" y="1447800"/>
            <a:ext cx="8229600" cy="3718955"/>
          </a:xfrm>
        </p:spPr>
        <p:txBody>
          <a:bodyPr>
            <a:normAutofit fontScale="70000" lnSpcReduction="20000"/>
          </a:bodyPr>
          <a:lstStyle/>
          <a:p>
            <a:pPr>
              <a:spcAft>
                <a:spcPts val="1200"/>
              </a:spcAft>
            </a:pPr>
            <a:r>
              <a:rPr lang="en-US" dirty="0" smtClean="0"/>
              <a:t>Implementation timelines for some WLAs will be extremely long</a:t>
            </a:r>
          </a:p>
          <a:p>
            <a:pPr>
              <a:spcAft>
                <a:spcPts val="1200"/>
              </a:spcAft>
            </a:pPr>
            <a:r>
              <a:rPr lang="en-US" dirty="0" smtClean="0"/>
              <a:t>Level of control for some WLAs exceeds what is achievable by current treatment BMPs, or practical by runoff retention</a:t>
            </a:r>
          </a:p>
          <a:p>
            <a:pPr>
              <a:spcAft>
                <a:spcPts val="1200"/>
              </a:spcAft>
            </a:pPr>
            <a:r>
              <a:rPr lang="en-US" dirty="0" smtClean="0"/>
              <a:t>Plan will focus on making year-over-year progress in a consistent fashion, tracking improvements, and adaptively managing</a:t>
            </a:r>
          </a:p>
          <a:p>
            <a:pPr>
              <a:spcAft>
                <a:spcPts val="1200"/>
              </a:spcAft>
            </a:pPr>
            <a:r>
              <a:rPr lang="en-US" dirty="0" smtClean="0"/>
              <a:t>Underscores the importance of revisiting and refining the District’s TMDLs</a:t>
            </a:r>
            <a:endParaRPr lang="en-US" dirty="0"/>
          </a:p>
        </p:txBody>
      </p:sp>
    </p:spTree>
    <p:extLst>
      <p:ext uri="{BB962C8B-B14F-4D97-AF65-F5344CB8AC3E}">
        <p14:creationId xmlns:p14="http://schemas.microsoft.com/office/powerpoint/2010/main" val="1251133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Public Outreach / Stakeholder Engagement</a:t>
            </a:r>
            <a:endParaRPr lang="en-US" dirty="0"/>
          </a:p>
        </p:txBody>
      </p:sp>
      <p:sp>
        <p:nvSpPr>
          <p:cNvPr id="3" name="Content Placeholder 2"/>
          <p:cNvSpPr>
            <a:spLocks noGrp="1"/>
          </p:cNvSpPr>
          <p:nvPr>
            <p:ph idx="1"/>
          </p:nvPr>
        </p:nvSpPr>
        <p:spPr>
          <a:xfrm>
            <a:off x="457200" y="1600200"/>
            <a:ext cx="5638800" cy="3718955"/>
          </a:xfrm>
        </p:spPr>
        <p:txBody>
          <a:bodyPr>
            <a:normAutofit fontScale="70000" lnSpcReduction="20000"/>
          </a:bodyPr>
          <a:lstStyle/>
          <a:p>
            <a:pPr>
              <a:spcAft>
                <a:spcPts val="1200"/>
              </a:spcAft>
            </a:pPr>
            <a:r>
              <a:rPr lang="en-US" dirty="0" smtClean="0"/>
              <a:t>Stakeholder engagement critical to success of project</a:t>
            </a:r>
          </a:p>
          <a:p>
            <a:pPr>
              <a:spcAft>
                <a:spcPts val="1200"/>
              </a:spcAft>
            </a:pPr>
            <a:r>
              <a:rPr lang="en-US" dirty="0" smtClean="0"/>
              <a:t>Involving stakeholders early and often</a:t>
            </a:r>
          </a:p>
          <a:p>
            <a:pPr lvl="1">
              <a:spcAft>
                <a:spcPts val="1200"/>
              </a:spcAft>
            </a:pPr>
            <a:r>
              <a:rPr lang="en-US" dirty="0" smtClean="0"/>
              <a:t>Regular meetings of a group of District and Federal agency, industry, and environmental stakeholders</a:t>
            </a:r>
          </a:p>
          <a:p>
            <a:pPr>
              <a:spcAft>
                <a:spcPts val="1200"/>
              </a:spcAft>
            </a:pPr>
            <a:r>
              <a:rPr lang="en-US" dirty="0" smtClean="0"/>
              <a:t>Intent is to provide understanding of project decisions and improve buy-in/acceptance of final Plan</a:t>
            </a:r>
          </a:p>
          <a:p>
            <a:endParaRPr lang="en-US" dirty="0"/>
          </a:p>
        </p:txBody>
      </p:sp>
      <p:sp>
        <p:nvSpPr>
          <p:cNvPr id="4" name="AutoShape 2" descr="data:image/jpeg;base64,/9j/4AAQSkZJRgABAQAAAQABAAD/2wCEAAkGBxQTEhUUEhQUFRUXFxwYGBgYFxgVGBQXFhcWFxcYFxYYHCggGholHBcYITEhJSkrLi4uFx8zODMsNygtLiwBCgoKDg0OGhAQGywkHyQsLCwsLCwsLCwsLCwsLCwsLCwsLCwsLCwsLCwsLCwsLCwsLCwsLCwsLCwsLCwsLCw0LP/AABEIAMEBBgMBIgACEQEDEQH/xAAcAAACAgMBAQAAAAAAAAAAAAAFBgMEAAIHAQj/xABDEAACAAQEAwUFBQYFBAIDAAABAgADESEEBRIxBkFREyJhcYEHMpGhsSNCUsHRFDNicrLwc5Ki4fEkQ4LCFYMWNFP/xAAaAQADAQEBAQAAAAAAAAAAAAABAgMABAUG/8QAKxEAAgICAgEEAQMEAwAAAAAAAAECEQMhEjFBEyIyUQQFccFSkaHwM2GB/9oADAMBAAIRAxEAPwBgkWF7eMX5Zirg0OkBrkAf38ouFrR8nJpaPQK+ZzAkqYWt3D4bggDzNRC7Mw4eUAgbu0IvqqDc7chfxsIZcXLDS2WlSRQA035XMLMpkUMCCgOmpBrTvAE26ato7/09rdff+/yTzrQ1ezZ/spwP/wDXV/mUfpDkISfZ29HxCXtp+riovDvH0WX5Hnw6MiIYyX+NfiImpCPmIo/98jSBjhzdCZsrxxtDssxTswPkRHpEJVVoTWgFRc01UBZiBShawHrDXlB+xTy/MwHFVYyk7pk7CIXWLDCInEIUOae0Vfsn81+sDPZ81cVJtT7NxzvYmt/hbpBj2ij7F/Mf1CAvs+b/AKzD7e64t4S23gvs3gcOIMOrz6MoYdmpoQD95+RgHisFKSpC6SBWikoTTppMMudD/qR/g/R/94V83mIZ+hiV0y2qf8QFRTxt8xE5djoGTs3mJ7ruKVr3y3lZqwRyDMpk16NMDrQ2KAMDQEVK2+UAJmFHd75DqQDzBQnn47Rd4OIOIqK0KN9aQkZu0M46GidKvGLLi063itisbKlmkyYiHejMFNPWL1skby0i1KSBaZ7hh/35X+cRYHEGFG89Pif0hlGX0a0FFSK2ZLYecRYbiDDO4RJoLMaAANc7b0pFrMRtBprsVsB5piDJl69GrwrSKmCzebM93DNf+In6LDJxxhwMFIoKE6a+NQDDrlMvTIlKOUtR/pENzS8GjHWzms+biVXUcPpA5tqoPW0aiTmDAFcOtCKjuObHzaOgcVOBhnrzoPmIKSVooHQD6Q7y+26Cls5FmGEzJJbTGRUVRUnSLcuZiTIJkx5Iaa2piTelLA05Q9cfzdOBm+OkfFh+kJ2WS9OHlj+Gv+Yk/nE1KwtaCuGTuDyj10idFoB5RBmGI1pLUg0Ukm9OdvlCguiLsSdgT6RkWcsmSaOWBNWG58D+seRqByQKw86nkbiJpmMUb3oaWhEy0tqWYVJA2Yk1vagYGlLmDGIzNEKhiLnvLWpUnavSPCzfpvDJw+R14s6cbeholuCKg73gZmqyVlTGZQARSwAJP/MUpmc2VAKsdVOVb7elvjCrmOZM9Q9LGu1CLUI+XPpFvwP0uXq8rpIX8n8io0h39m2I/wCpmKR3jLNT+LSy0PwaOlRx/wBnGMH7cgBPeVlv0Eskf0iOwR7mdVL/AMOPE7R7Cjmsvv8Aqf6mhuhXzmznz+t/zgYPmS/L/wCMoa9wRqHKt9NOa9P94a8n/cp6/UwqaqmkNWSn7FfX6mKZ0lEj+JJue34LhiF4lYwDzzMJqFBJVdTVJ1eHIX+ccbdHoCn7RB9jM9P6hC97PbYvD7XDHlUd119L8vKDXHE8vhpjUoKLzvXUtbdAbQA9nqK2Mkg94d6lRY2O4huweDoeey64lOVZLf1pCPmrasS4WpYUDb7BtIHzh/zn/wDZl/4T/wBUuFZ8OykzGTRq7xG5tcd4efzic0UgLmYYY6RSxD3IIPItWx8AKG9YYMlwqpNXSoFVbYUtStPnHmbZeAndBAal7DevTpX5xYyc1dP5T8gBAS91Bb0FiLwi8ZYYvivBZa86VNZhHyrD6BeEPjLGIMS8twbqjA9CAaVjswpuTS+jmy/EF4fBa6UppO5vW3/AgzhsGpAv8RW3r4QJxGYKWDBSDpF1Nq1vbyiTCZiFShJqNiRvfnCT/Fz51Hbgq8d3/wB72JHJix35d/4C2R4FTipToaFZhDLUnkxBHwh3zIbQk8KYgNjJaqBfUzEClaI1PrDxjx3lEWzu2v2Nh+LNfaHaTh18fooh0kTFCjvLYDmOkJvtBWr4VOrU+gh3jlZ0roW+NsSvYy11DvTVG/K9YYP2hPxL8RC3xf3p2CSm86v+Ur+sNMM/ijCX7T8Yv7IFBBLTB8AGMCZCUSWvRUH+lRFv2tP9nh0/E7H4BR/7REB3wPH6f8QIgl0gg20BWcwXxLUVj4QDcxfCtM58z2iKZNtQda/lGRrOl7UND/fWMgPE2zKcaObScQy1Ckiu9DSNQ5o3mPzMQyxQxPImAm9xUE8zvQ0+MdrihU2bjFswWprpqBXe9I9MzUSWuT/d4Jzcukg1Oun8w8SfoPnGsiXIFK0awHv8+e0IpRXSGlFsucBTNOPkEc3p5alYfnHdRHGcgwqifLaVLYUmSz99j761vtSlY7LHN+Q7aY+NUjasAs3y+Y7kqpI61Uch1PhBwR7EYycXaGnBTVMV1yab+D4sv5GDuVSDLlhWABHIbAchFuEPij2nYfCzWky1M51NHowCq34a3qRz2gyySkqYsMMIO4jxMaEPPcxmmaVkMlVPMmopQtbkKU23vG+Qe0iRimWU6tKmNZQe8rG9qjY25wHznFCXidUoMza6FaCjVCEhT1uDXwiE7R0QipeTXijMZc/DTAltVFB5VqHOroR08YF+zyQVxsiq0HeHyMSZ9MdcNORkooq9K1KlSobUQbg8t4h4LVFeViLAy7zAJisTS47tarWwvDYITk6+gZqjtPTOpZ/kH7QyNr06QRt1INflAteC6f8Ad/0LDTl2LWdKSataMK0O48DEeb4wSJE2cQSJaM5A3OlSaD4RaqJWxSxvCI5zn9FUflEGW8PS8O+tWdmoR3iKX8AIC4DizHM0mZPWX2M59IULpK3pY1rW/PehhqxmMRLu6qPEgfWEbT2PTWj0C8L+d8LriJpmF6EgCmkHYU3qIPSJquNSkMDzBqPiIizXEGXJmOoqVUkDxgqbi7QKvsWk4IBsJoH/ANQ6U/FE54HJFO3Wn+COfjqrFrhWfPZ2/aHNwSq6QKEXsQOkNAh455eGCWNJ7QvZLwuZE8TjND0UimgKSW51BgziBWYo8vrFoGFvCcTSnxiymDyjqGkuukTAGvTnGcnJ2zVS0GeMyDjMGDtqH9Sw5LNBNiPjCXxBPRsbJm6gUlHvG5uGG3W8OWGxKTBVGB/LzERH8C7n5rjsGPurrYnkLUFT5gQymcv4h8RC7mMs/wDyMmY1pcuU1WOwZtQA84V+L8ZjTPV8NPJQsBLSW3jQal51PnvBbNTJvaTOD4rCICD3htf3nUf+sbYc1cep+X+8UuNJhbM5CtSqSwTTaoDvbwrFrBzAGqa7bC5JJFhGj0zS8FzMGoh9IHzMPVNQ6bQx4jDSAv2xZa0IViAR4mlYVcbi1aYJeHbr3Wpy5g0isMiSolLHydnmIShv0jyIzIn9EPqP0jIdZkI8DDEvgjAj/sA+bN9Kxdk8LYNdsNK/y1+sFBG4iLnJ+StIrSsqkLtJlD/wX9IuS5KjZVHkAPpHqxuIW2E3EbiNBA3O+IZGFlTJkybLBRSdJYVYgWUDckm1IwTl3GntBxDYubIw9RKlMyHSaGYVsxJ3pUEUHSDHs+4nnzGoQ7pTvoSWKXADKT53G0c5y2es5jOIAmNUsBYBmNT86x0jgfNezDnsbLTW2oA6SDQgUvcU9REHk2dCxe06gBHyRmEqamImrMUh+1fVUUq2s6vnH1Zlmay5ylkNKbg2K+J8PGOV+0jAYjFTC8mWnZBqqAiiY5pQuX3v+HpTnFrtWhcOCU5Ul0Q8A5bg3Mqks9uG1a6kkUBNCNgLGDWKwITHKpaWqgaqs1GbwA/vaIvZpl09CZk8FQq6UQihrU1Y9RaggZMzuZg80mTMVJ7TtBSqCoZRQKUDbWF79YilJRtqx8+Jx66CnEeD1/tEtav2ooumhILE1NPQQg5eszDzGkpRqk1ddx3QGA1bUI+vjHVcR7QlC1TDtXlqIA+QgEeIJOJmATMPKlsTeYtiSeZ6+sPHJmUuSRzRcepB/wBnuYqsmY0yZW4LNppVqAEkLsaAV9Ilm8WSDKm/tUwLKcMFOmlVIpYAljXoRU+sJ+MkNhUcSk7SpDMQaVUsaMKCtrAjyhGmYsNNmBxSrEAb6SNxfyMHG8k5e7X3fY81CKtb+q6HLg7MZTaNMvVUAFiGNCp06quedq9LxSzHEdtNZ2uK0UdAIdfY6ZTSpqaV1Kwb0cUI+K/6oReJE7HGTJY5TWA8iar8iIKwJ8o/2M8z0y9kuYtIchLq26k2r1846JlmG7aUDMA7493lpPXzEcfxE0pdqioNKil47nk2E1YZLkAKKEb2A+R2hcLUUlLyHMm268AY5OuFSbOdj3bIu9jS3mfleIZGdSmOnWoNB94He/8AdekJfGPtFbWZaqtEJSh6ioJavPl8YQsZxa5/dqJZ+8VFm6D/AHivXRPb+R3/ABE8KjMakKpa25AFbRzvBzpeLmrMShfDy5k0qalgFXugV3oxWvLeKns04mm4gzcNM1zR2bOtBVlAopUU3HeFIscE8NYuU6YiZh2ErRNDNqUaRode8hbV8BCTvtFMdbTFnP8AiOeHFSykUIvpLDcH51gh7PuMJsvGy6aiJhKstSdVQaV8jevnGcUZWMQxZFC0stOSqKU+pgdwNw9PfFfZkI0sFg5rRTQ9L+HrAhJS0GcHE6Jm/FbamBKMaElamgN6ipFq8oS5HFExZuuZpABBA1HUg3oAOcEM9yS2mWS08r9qsupFbEmpFhqpcwoYnI8SG0vLmb2BBvUfKFih2qHDLM7bEY+rv2n2RZXPvUoFAaljY7+EO+TOvaLqaneFKUvTU1L22EcewkxsPjZCupUrSXQjSSHBXY8gTv4R06WWMlzLYrMF0YUqrqKqb23iz6IL5bCfFOKXtFMw6ite8RYjegVfLeE7hrHS5k95pZUCAm5pUGor5f7RJmOcLIlKJpWfjWSrg2lYcPcBwKanpytCA81u3V2ZXDOAaUUXItRaUHlEVGUVZZuDfE60OJsMTTtV+B/SPI57mWHVX7ooOg2EZE/XY3oo7tisWkpS8xgqjcn8up8IXZvHsgGipMYdbD4XhM4hzhsXPN/s0JVR9WPiYrpgxC5M7TqIscKq2dSyfiaRPIVWKsfutQE+RrQwbrHEZqhbg0MOeV8Xk4YBjqmAldXUDmep5QYfkf1Anh/pKntM9of7MThcOftmWrvylK2wH8ZHwjh+aT2c6mYsTzJr9YscT4lpmLnu1yZjfAWHyAighr3eu3nHUqaJVQa4ZxVagkBlFb/eX9RDK+eGUoSWx1FtUw1BWwBVQOoqawjZa5lTkZgaA0bxBsd4KM1zXe5Pmagxlji3bG9SVUO2bcXsJMvsDomOCHpyAFwPODXCXFWImoVMsTHAqKMpBp91xUMpPUAwv8LcIpisMHmYpJLkkylI1UuFrMIPdBJNvAGPMtw+IweKEt2QUuCCCJiUJDIeakA3O167ROCUG0j0/wAOaa4y7OkJnOHmL2isVYpcGoNBcgciQSY1yriOXLeoUU8d/G8c+ySYo/aAp7hmVABJChhqoK8r/KN+18eX5xpzs482WcvY/B1SdjMNj17J08QRQMD/AAnrCTx7w3LwfYvKZ9MyoOulQRQjYDkflEnCMw6wQeX0oYeOO5pGDMyWgmuhVtFqlWIVqdDRq+kNGRyuNiImLmTMIXb7q0GqxYC5CjcjSDfascqzFGq9zXtDdhQnvGOqpL7QHQTIdraZulwtRSgo1h4msXP/AMPwc0KZ2Jl9qCNelWCPp5Emhry1CLSyY3NNX1v+BlHJwqdaeq/yAvYhMcYt1vpMlix5CjJSvjAf2mYZjmOIVbntEYAb0aWpoOhGr5R2nJMFKlIFkrhezG5QsGpvuaknzMWlwsgEzEVBMNy/3yfEm8Dl7rErRx3D8JYzG6FpLQKLdo5VmFBUldNa25A+cdfyDDtKkS5M3vMoAJBIBsL96kUsvx07tRLmOSK0IIHTqIhxOOJVhMoajSR1Gk2PUkn5RG09lKZxDjDhlhip5BsWdhW5qWr61BrCVisOyGh57HqPCO/cbZS8xUxCgkFFD22IBofEERzDMcMypRVofEWA6wlyUqKVFxsv+x7AkYzXM7i6dILHTUuy0A67R2WfjZctRL0I7KXQahWx3NqUrYR83y8M+qpqT8/iQYfcj4pnpo7ZTNC7doxJp0D029IulapkG9jbmsuThVS2t2FdANixvSu+mlD4eMc4zHPsRKxSzpczQ0tgwVO6gobqVHvDka1rBvibiV3DPLlrQg2DVdBudNqUjm8zGkmpgqMYqkFzcj6O4F4wkYsO3ZlcQEBmVIbUoNipJrpqdqWqIYcVmcuahGmopzpv4eUfMnDmbNJnpMVmF6NQ0qjWZfUR2rLsYGULrUCl6GtBuRaFdIeKs94kku+GZZRUOt1LAHuj3lDUqBzt0hXUTmwqBSJZILGZNbsga3Wi0JA8Tc7iGbMMySTKMyZTnpB2JG5I5qKi3MkCOR5xnb4iYWJOmpoCeu5PiYisjk6iUcVHbBuZMwZkbcE6jvqPWo3HTwgbIm0mJ/Ov9Qi1iJ2pyPAetB/xECnSwp1EWe0QXYcx2OLTGptW3pHsD8Ni1WoZQWBNT1vHscnGvB1chnyxhrcc9R+d4MVUAljYdTaFiaGD6032I6j9YlzHEs2HLUpUit684nkxvn+4YzXEvTM3k/dA+F/nSKuIxzUqt0HS2n+Ybjz2hJnTmB3MEctzZgRehG36eI6iGlgrYsct6KeZTdU5z1P5RBik0lSILZzgFKnESR3ajtE37JjYEdZZ5dDaD+D4CxUxAZktZQIqvaFiLi1dFaV9TvaOqElxshJNSFqWwdL9KQ08NZB+2MZk+espWBvQFphWxoo7o23NNoH55wPjsOgdpStKJpqknUoJ/EKBl8yIauDOGZkqVWbPkamusihmMpP42UgL5DVDOVr2gikn7hWxWMmYdezktMUl2EvWoDMg5mtr0tTeJOHsgzHMlaZKUuooomO6y1FLlRUiooTWgpeGPFez/MMRPxDCWhUqmkhgAKiwl6vvLQ1vz8YZMqntgsKmFA06AQwtXUTVqkbmtYV0huT8MDvl6SVEpAFIA1HerUoSSNz8oCzcMylmeukbU71fSGV2DGp+kW8FhUazUpEdmsi4LBZVmCwJoPG1Pyh5zWXJ7NZkxJhYqLrQC1r1iLKsnwyICsxgR0IoPQiJcbhpk6W8uRiVc7lJiLfnQMlPziitIC7A+BcUJFd+fTkIgxek8h8Ios06VUOqVBoRqKkHyIP1iGbmP4kceWlh8jX5Qjei/kJZfMK0AYgE3FSAfOHjHTl1y1FLzB60BjmK4xDQFyvWoK/MiHGZmCzNISarAWGkr+E3t5CNCxMi2hrfDJXUVWo50pSkVMRl8hyCQp52rQ0sK03gBhM1mI1HYkAGxvyiDH5u8vDzp5dT2SlipYG1CB3Qa1JoAN4LticTmvtB43nripsiUwGHlMUVRz02JrvvWOfYzN3c11GnzitmGJLsWNiSSamrEm5JMU6xdaQhdGObmY2XFnl9IogxIpgWYvSsYwIvAx2oT4ExOpiCYtXPSDZgpkuEV+/NJEtbkKaM9OQPIeMPvDPFDT56YcKNGkhFB00KiovzsDvHNGnmlBsIvcO5qcNiZU4fcap8VNVb/SxiTTY8XTG32hZ1rmdkh7q90eIWtfian1EKkoxDj3JIY35E+Mey27pPgY2NVEOR3I1dkFS1yT6RAZ5JF1332AiLDL3lJXXX7o+90FoI5bgkYlpkyVLFwFZr35U5U/KLK30T6B2sVYsBc9Lc9vCMgq2RFj9kyOPA1j2NxYOSHTF5UUmhGKip3O0TZpkKrh5gVmY0LC4AqL2AitxBmyz/AH+7TYr+fWBeEzWbdLzOhAJqPSOKcnNpx8HRGPHsTsRvEAMXs1klHYEEEHY2pW4+UUI6kQDuRZmZbh6BgLOhAKup3Ug2IPjHTH9p+IlkJMl4edKYBkOkoSjbVANKi4PiDaONYeZRhBbMH1YZTuZUygPRJqsaeWpCf/KJVxl+5W7j+x1N+MjNlk6wgBB0Sm0EgUoDqLEjwsIvcK8VYmZOZZZwqjkZyqhvyDLQsY4Zh5zn3dR8gTSLUjOHX739+sPT6Qqa8n07NyCfNUvi8bMKAElJAEpKAVuwuwhAdKmsJ/CHE095nZB2CFWLKCQCAOYBpvTlDQHvvCSZqJxLjV2K7GPDiAPGIJs8nlT5wtmLCYwjnBPA40KQ9CzDYVt8OcBZOJlG0wFf4lv8VMXhl7ga5TCYo5oakea7iMmahsmPLxaDXSVNAF6d1qfiH5jaFzM8I0ptMxaHcXsQeYOxEb4LiFks67eH1hmyriiUe6wGk786ehhtMKk0J2G7zgDmRDth+GWmsHnJKA3uA5Pwt84CcQ5CqgzpD9ou7ju6l/ioKd2/S0CsBmUyV+7mOvgCafDaDHXYX7uh4n8FSt5cyZLPgTp/ygiEH2tYybhsOskNJXtixmaU0kiWylNPU7VJgjnHHU9ZBUlKtQaqFSo3JqPAfOOL8U5mZ05mLM38x2HQCthFFFPYltaA0xoiZoxmjQQRSQGJFiGsX8qwLTn0ghQBV3Puy0G7Gn03JIHOAwo2wODea2lBWgqSbKi/iZtgINS8okJeaxc+qg+S708T8BEmKx0uWnZSRplqa1PvTG/HM6nouy+d4BT8WzHf9Yhcp9dFaUexjlTsCtjhyw/mVT9IGZ5lcoDtsMW7OwZG9+XWwNR7y1tXlasBWMXMBPPeXkysPkYdQcd2K5J6o3kSmaS8ytl7vxU0+kVpD2PlG0jGaZU2WQSGoRelGW1ac7GlIuZHlEyewAVghNGellHO55w0VTYJPSLPDLSQricaMSOdLU5W3uYOZTmYlNME1jODNVXsWAAoA1Rc0AvWAeccOthzqb7SWbagKkeY8qxNO4WmUBVgBvUcxFlOidWH2bDPM7UMysV0npStdqxkBRgCNzGRvUBxBM7EMxi7Lxpw8vWKFzsD9SOkAe2Ym1QOsTy8Gz8nbz2iSSj0PJuXZNnGYmfSYVCtpoabNTY05QJizOULUc68vDxivDAPUEHJcotKdaGjOgJ6BdRJ+Y+MR8MZR+0zpcpTpLkjURXSACSaekdllcIyZcoS1WoAuT7xPMnxjly5aZeEdHJWzTsQRJbQQKDSSP8AYxOcckz97KlzQdyRpc+PaLeBOfZe0idMlNujEeY3U+oIgdKnFdjFPTtaYvPe0P3CuAko0xsOzVYAaGprQAkmh+8Db4Qc7QdY5zgcwuCCVYbUNPgYcctzhZ1FmUWbybZZh6N0bxiMnJPZRRTWguGEem1xf++kVGJBoQwMbhjzt57/AAgpiNEeIc9FHpEX7cZCGYWK3AFDpueVfQxblyakeMLntAxgLpIl3WWNTkXq7bbdB/VDRVsVsPS+LVe0yjeLAD/WPziyuJlm6nT5/rHKS9OsXMJnE2WKA1HIGpp5Q7h9As63lmc6HFTUXU33VhQg+EV2mRyibnE0sCWIoa0Xuw15FxWWajDtLGzrp9dSMK/AQVF1sylRPxvMPYA1pRo567wZ4kzrtmpc0JBLUGm/uy0WyqOtyd7bQFZRS28UjpCyds0Mex7S1Y8hgHsHJP2coILFqM56n7q+Sg/EmA0kVZR4j4c4vY6bbziWTeikNbIp02p8I0rEQMb1h0qEbsxo2lNQE+nxtEZj2d7oHW/5CMAxWvBuVhMRKUGW7hTcaaMDXnSAS3vHU/Z9KSbgwDdkdlP9Q+REAwoYfOcUraWLMOpWlPhE87Mprbk+lofcRkoMAMwnScMyudLlTXRQEEjkYzdBSsu5HlaJKE3GswDe5LBo1DfW3StLDxjyF3HYmfiyZqo5Qmo50sBSvPaPYg3IpSAGHwbLbtJa+QLn5xbylppmMGZ+zoRcUr0p9Yk7em0anENF7J0Q59gJcuUCguXvUknZoXoO41WdSPWAjyyNwR6QUYafZ1iVTFyyxoATXypHZW4kww++DHzvg8b2dabnwB+sWWzuZyYjyoPoI5smGUpWi8JxUdjv7TOzxDJOlWIBRzvUbqbdLj1Ec8mJQ/3zjabmExt2b1YmI36xXHFxVMlNpvR5BHBYuvdbfkesDo1rDyjyBGVM6ZkucGYmiYx7RBY1/eINwf4l+Y8oIriEpUrTz3Mc8y3FmgYe8p3+hh1w05WAcAlmAIBuFrf5Ry1xdFpU1YRw8ws/8TUoD90dT0hzxvDgx8koZUqQqgFXVF7RmoNNeYWlPG8KeVAawXAF7+MOeL4nWTI131Go7o1UvTUVHJRevhFFVEn2cL4nyf8AZ57y6g6bVGxpvT1gEwpDfxpOQuCpJqNzudV6wpzVoIMJaDJENYIcO3nHwUn6CBtYJ8O/vT/KfqIq+hAZjP3j/wAzfUxCIlxn7x/5m+piIQwDasZGRkYxvIbvCLWYDYxRi7Knh10tYwktNMePVFYGNxGs2UVN/SPUMNditUbUjXFPVjTYWHpGwN4hRCWoASTsAKk+QEYBNJQna9YZ+GswGEbWVeYb1llnRCTs3cIJI8bRDgOEcUFEwBFatkZqMB1PL0h1l5QpUalAagqLGh57QAixjs/nzLS+08qG0CnyfEzDUy3NfL9Y6DLyhRtEkqXSFoPJk+RSNGHlpMA1KoBp8h8IyLOFpzjIzkkCrOff/HGIJuHA518oJ4p2I8OkDpgjGKrLEEwRZeK7xglWbh1O4gXiZWk0gtOegJgTOmaqH+/CGiBkxQMAfCI6Wj3DtaNS/KMY1jUx7G8hQWAOxN4Ji7lQ948toZss4g7NAneNK201pcmxgFS4UWEWEFBYCOaTt2XrVB9+IjXurQ9W29AN4in5xMawYiu52YnkP4R4QCOIof7NesRzJzNt3R15/GFqzUi3jNC3dhqP3RegPU8oHYhLVFKRXmuBWkSYQkofOg/OKKNbFf0UzBLh/wDen+X8xAwmCORH7T/x/MRZ9Egdivff+Y/UxEDE2K95v5j9TEBhkA3jYSydgT6RDWL2Gx1LN8f1gStdBil5If2dvwmPEw7VHdO8F5eJB2v5RuZ3jEvUf0V9NfYNzDcesV1ibGm8QiKQ+JOfZeymUrzkV/dLANytzh8wWIwshdcpVUHmBVvUm8c9w28EJbmhFbRmA6PgczlzLqwPhsYuK1Y5xgZ5QgrYw6ZXjw4vvAMXsVImH3H0nyrWKGrEqe8FYeFoLKa84X8xXGS+8lJwvcDv0P4gCNXzjGCEvOWTeURXyMZCVi8/muaN3CNwRpPwMeQrV+B0l9jA8veKOIUDfePcVmJ2WwgXOnQaENcTMA8IpTMQvWB+Imlpl6+IiXsV6fMw1GNpmKWKM4g7Rb7MDkIqTDqNth84yMRoY8cxuVoI0cwwDwGNwYyXKJBIpbcVvTrTnGtYxgxpDkNy+ETlBAiXjWApQW84w4tzzA8hEPTZf1IhKZMVbwPxWNLWWwiq5PMxrFI40tiSyNlhfdjJWIKigjTtbUiKkNxvsWyRmi/kjd8+X5iB6xZy1qP6GC0KRTz3m8z9YiMbT9z5n6xHBRjIwiMEYIxjZfnG4nN1MaoB5Rh3gaNZKgZ2A3Jt03gsnDk7noA8yfygWiG2m5P90h9y2vZIGrXTQ18IVuuggSdlgX92tBzJNSYg7A9DDYJI5xhwYItC2YV5aQSwE8qYKHAeEergvCDZi/g8xEGJLg3/AL8oXpeGpB3LtoyMZmOFRwNaIx/iUGn91jIsYgkUoKi+3LaMggOWzJkQkx5WPaQBiJpceGXEwSM7OMYG416d0RkrD8gIvycjmM17LWtefWwg2MEssf3UwbALGJwJoag2FfPr9IHQ04mZWw2gXNkJUk09Tb4RkzFDDSK1r5CMeRSLDz1Fh8orvPJ5AfODsBCY8Bj0mPIYx6F6x7ojdadG9D+oj0U6sPNQfoYBjwp5REYmLfxL8CPyiARkY9SJZZowMRC28eljBMSNvGvZxIgtG4WFsJXMkxuiU3jHc7RqqH+7wQHswg7C8RgRN2B5xjYfpGtGPZU/T4wawGfBfeBPrATDGLQljmB8IDMN2H4ikndiPT9IK4LMJUw0RwTStOfjYwjYdJP3k+v5GI8vxQlYgOosHIA5aTb6GBSMdO0gxskmIpbVidTAMeCXFzC2iFDE8ogeEYxdUnwjIh1xkMY5KsbLvGRkKMSDaLeD/OMjIBg6vKBuYbfGMjIwAU+0Asw94xkZDRMVjtG0mMjIdgNniJIyMgGJ1jaMjIBiu/OMke8PMfWMjIYx7ivfb+Y/WPcPvGRkYxYWMjIyECQHcxNIjIyCwEw2jUR7GQoSrhvfggkZGQz7MbPFaX748xGRkZGOmSth5RbHPyjIyFAbJy9PqYnlbxkZBMTytoyMjIJj/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1676400"/>
            <a:ext cx="3012762" cy="2219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0184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pPr marL="0" indent="0" algn="ctr">
              <a:buNone/>
            </a:pPr>
            <a:r>
              <a:rPr lang="en-US" dirty="0" smtClean="0"/>
              <a:t>Jonathan Champion</a:t>
            </a:r>
          </a:p>
          <a:p>
            <a:pPr marL="0" indent="0" algn="ctr">
              <a:buNone/>
            </a:pPr>
            <a:r>
              <a:rPr lang="en-US" dirty="0" smtClean="0"/>
              <a:t>DDOE </a:t>
            </a:r>
            <a:r>
              <a:rPr lang="en-US" dirty="0" err="1" smtClean="0"/>
              <a:t>Stormwater</a:t>
            </a:r>
            <a:r>
              <a:rPr lang="en-US" dirty="0" smtClean="0"/>
              <a:t> Management Division</a:t>
            </a:r>
          </a:p>
          <a:p>
            <a:pPr marL="0" indent="0" algn="ctr">
              <a:buNone/>
            </a:pPr>
            <a:r>
              <a:rPr lang="en-US" dirty="0" smtClean="0"/>
              <a:t>(202) 535 1722</a:t>
            </a:r>
          </a:p>
          <a:p>
            <a:pPr marL="0" indent="0" algn="ctr">
              <a:buNone/>
            </a:pPr>
            <a:r>
              <a:rPr lang="en-US" dirty="0" smtClean="0">
                <a:hlinkClick r:id="rId2"/>
              </a:rPr>
              <a:t>jonathan.champion@dc.gov</a:t>
            </a:r>
            <a:endParaRPr lang="en-US" dirty="0" smtClean="0"/>
          </a:p>
          <a:p>
            <a:pPr marL="0" indent="0" algn="ctr">
              <a:buNone/>
            </a:pPr>
            <a:endParaRPr lang="en-US" dirty="0"/>
          </a:p>
          <a:p>
            <a:pPr marL="0" indent="0" algn="ctr">
              <a:buNone/>
            </a:pPr>
            <a:r>
              <a:rPr lang="en-US" dirty="0" smtClean="0">
                <a:hlinkClick r:id="rId3"/>
              </a:rPr>
              <a:t>www.dcstormwaterplan.org</a:t>
            </a:r>
            <a:r>
              <a:rPr lang="en-US" dirty="0" smtClean="0"/>
              <a:t> </a:t>
            </a:r>
            <a:endParaRPr lang="en-US" dirty="0"/>
          </a:p>
        </p:txBody>
      </p:sp>
    </p:spTree>
    <p:extLst>
      <p:ext uri="{BB962C8B-B14F-4D97-AF65-F5344CB8AC3E}">
        <p14:creationId xmlns:p14="http://schemas.microsoft.com/office/powerpoint/2010/main" val="3257812930"/>
      </p:ext>
    </p:extLst>
  </p:cSld>
  <p:clrMapOvr>
    <a:masterClrMapping/>
  </p:clrMapOvr>
</p:sld>
</file>

<file path=ppt/theme/theme1.xml><?xml version="1.0" encoding="utf-8"?>
<a:theme xmlns:a="http://schemas.openxmlformats.org/drawingml/2006/main" name="energysmartdc-templat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MDL Presentation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TotalTime>
  <Words>1918</Words>
  <Application>Microsoft Office PowerPoint</Application>
  <PresentationFormat>On-screen Show (4:3)</PresentationFormat>
  <Paragraphs>321</Paragraphs>
  <Slides>26</Slides>
  <Notes>16</Notes>
  <HiddenSlides>0</HiddenSlides>
  <MMClips>0</MMClips>
  <ScaleCrop>false</ScaleCrop>
  <HeadingPairs>
    <vt:vector size="4" baseType="variant">
      <vt:variant>
        <vt:lpstr>Theme</vt:lpstr>
      </vt:variant>
      <vt:variant>
        <vt:i4>2</vt:i4>
      </vt:variant>
      <vt:variant>
        <vt:lpstr>Slide Titles</vt:lpstr>
      </vt:variant>
      <vt:variant>
        <vt:i4>26</vt:i4>
      </vt:variant>
    </vt:vector>
  </HeadingPairs>
  <TitlesOfParts>
    <vt:vector size="28" baseType="lpstr">
      <vt:lpstr>energysmartdc-template (1)</vt:lpstr>
      <vt:lpstr>TMDL Presentation Template</vt:lpstr>
      <vt:lpstr>District of Columbia TMDL Implementation Planning</vt:lpstr>
      <vt:lpstr>MS4 Permit Requirements- TMDLs</vt:lpstr>
      <vt:lpstr>District TMDLs</vt:lpstr>
      <vt:lpstr>Review of TMDLs</vt:lpstr>
      <vt:lpstr>Project Concept and Approach</vt:lpstr>
      <vt:lpstr>PowerPoint Presentation</vt:lpstr>
      <vt:lpstr>Challenges</vt:lpstr>
      <vt:lpstr>Implementation Plan Modeling</vt:lpstr>
      <vt:lpstr>Modeling, Con’t.</vt:lpstr>
      <vt:lpstr>Gap Analysis Results</vt:lpstr>
      <vt:lpstr>Scenario Modeling and Implementation Planning</vt:lpstr>
      <vt:lpstr>PowerPoint Presentation</vt:lpstr>
      <vt:lpstr>Programmatic and source control efforts</vt:lpstr>
      <vt:lpstr>Scenario Modeling Results</vt:lpstr>
      <vt:lpstr>Total Projected Area of Development/Redevelopment in MS4 over time</vt:lpstr>
      <vt:lpstr>Milestone and Benchmark Definitions</vt:lpstr>
      <vt:lpstr>Purpose of Milestones and Benchmarks</vt:lpstr>
      <vt:lpstr>Milestones</vt:lpstr>
      <vt:lpstr>Developing Milestones</vt:lpstr>
      <vt:lpstr>Example Milestones</vt:lpstr>
      <vt:lpstr>Benchmarks</vt:lpstr>
      <vt:lpstr>Example Benchmarks</vt:lpstr>
      <vt:lpstr>Projected Results</vt:lpstr>
      <vt:lpstr>Implications</vt:lpstr>
      <vt:lpstr>Public Outreach / Stakeholder Engagement</vt:lpstr>
      <vt:lpstr>Questions?</vt:lpstr>
    </vt:vector>
  </TitlesOfParts>
  <Company>DC Government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Champion</dc:creator>
  <cp:lastModifiedBy>Christine Howard</cp:lastModifiedBy>
  <cp:revision>5</cp:revision>
  <dcterms:created xsi:type="dcterms:W3CDTF">2015-04-17T18:10:59Z</dcterms:created>
  <dcterms:modified xsi:type="dcterms:W3CDTF">2015-04-20T16:35:41Z</dcterms:modified>
</cp:coreProperties>
</file>