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76" r:id="rId5"/>
    <p:sldId id="322" r:id="rId6"/>
    <p:sldId id="323" r:id="rId7"/>
    <p:sldId id="326" r:id="rId8"/>
    <p:sldId id="335" r:id="rId9"/>
    <p:sldId id="336" r:id="rId10"/>
    <p:sldId id="327" r:id="rId11"/>
    <p:sldId id="277" r:id="rId12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DCE5"/>
    <a:srgbClr val="E9EEF3"/>
    <a:srgbClr val="004F7C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6" autoAdjust="0"/>
    <p:restoredTop sz="99462" autoAdjust="0"/>
  </p:normalViewPr>
  <p:slideViewPr>
    <p:cSldViewPr snapToGrid="0" snapToObjects="1">
      <p:cViewPr varScale="1">
        <p:scale>
          <a:sx n="130" d="100"/>
          <a:sy n="130" d="100"/>
        </p:scale>
        <p:origin x="942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93" d="100"/>
          <a:sy n="93" d="100"/>
        </p:scale>
        <p:origin x="3498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8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r">
              <a:defRPr sz="1300"/>
            </a:lvl1pPr>
          </a:lstStyle>
          <a:p>
            <a:fld id="{D8623175-169F-3846-BA4D-E652445F38E3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8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r">
              <a:defRPr sz="1300"/>
            </a:lvl1pPr>
          </a:lstStyle>
          <a:p>
            <a:fld id="{9F66097F-446C-1B4D-939C-DE6109EA7C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8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r">
              <a:defRPr sz="1300"/>
            </a:lvl1pPr>
          </a:lstStyle>
          <a:p>
            <a:fld id="{6E8B3D8F-114B-A443-AC93-AB6267D4A736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19138"/>
            <a:ext cx="4802188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53" tIns="48327" rIns="96653" bIns="4832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1" y="4560570"/>
            <a:ext cx="5852160" cy="4320540"/>
          </a:xfrm>
          <a:prstGeom prst="rect">
            <a:avLst/>
          </a:prstGeom>
        </p:spPr>
        <p:txBody>
          <a:bodyPr vert="horz" lIns="96653" tIns="48327" rIns="96653" bIns="4832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8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r">
              <a:defRPr sz="1300"/>
            </a:lvl1pPr>
          </a:lstStyle>
          <a:p>
            <a:fld id="{1436F691-95C7-1B40-B9ED-37CC98F20D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PB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73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9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737388"/>
              </p:ext>
            </p:extLst>
          </p:nvPr>
        </p:nvGraphicFramePr>
        <p:xfrm>
          <a:off x="2204357" y="1481172"/>
          <a:ext cx="6817178" cy="329902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817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887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Performance Based planning &amp; programming 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9502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Update on Rulemaking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Eric Randall, TPB Transportation Engineer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cs typeface="Franklin Gothic Medium"/>
                        </a:rPr>
                        <a:t>TPB Technical 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cs typeface="Franklin Gothic Medium"/>
                        </a:rPr>
                        <a:t>June 2,</a:t>
                      </a: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cs typeface="Franklin Gothic Medium"/>
                        </a:rPr>
                        <a:t> 2017</a:t>
                      </a:r>
                      <a:endParaRPr lang="en-US" sz="1200" dirty="0">
                        <a:solidFill>
                          <a:srgbClr val="82B1C9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8</a:t>
            </a:r>
          </a:p>
        </p:txBody>
      </p:sp>
    </p:spTree>
    <p:extLst>
      <p:ext uri="{BB962C8B-B14F-4D97-AF65-F5344CB8AC3E}">
        <p14:creationId xmlns:p14="http://schemas.microsoft.com/office/powerpoint/2010/main" val="4115315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X: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PBPP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 Update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January 5, 2018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System Performance: Highway and Freight</a:t>
                      </a:r>
                      <a:endParaRPr lang="en-US" sz="2800" b="0" dirty="0">
                        <a:solidFill>
                          <a:schemeClr val="tx2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172863"/>
              </p:ext>
            </p:extLst>
          </p:nvPr>
        </p:nvGraphicFramePr>
        <p:xfrm>
          <a:off x="775405" y="1286065"/>
          <a:ext cx="7677510" cy="256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24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55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Performance Measures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73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National Highway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System</a:t>
                      </a:r>
                      <a:endParaRPr lang="en-US" sz="1800" b="0" i="1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u="none" strike="noStrike" kern="1200" baseline="0" dirty="0">
                          <a:latin typeface="+mn-lt"/>
                        </a:rPr>
                        <a:t>(1) </a:t>
                      </a:r>
                      <a:r>
                        <a:rPr lang="en-US" sz="1800" u="none" strike="noStrike" kern="1200" baseline="0" dirty="0">
                          <a:latin typeface="+mj-lt"/>
                        </a:rPr>
                        <a:t>Interstate Travel Time Reliability </a:t>
                      </a:r>
                      <a:r>
                        <a:rPr lang="en-US" sz="1800" u="none" strike="noStrike" kern="1200" baseline="0" dirty="0"/>
                        <a:t>- Percent of person-miles traveled on the Interstate System that are reliable</a:t>
                      </a:r>
                      <a:endParaRPr lang="en-US" sz="18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92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kern="1200" baseline="0" dirty="0"/>
                        <a:t>	</a:t>
                      </a:r>
                    </a:p>
                    <a:p>
                      <a:pPr marL="0" algn="l" defTabSz="914400" rtl="0" eaLnBrk="1" latinLnBrk="0" hangingPunct="1"/>
                      <a:endParaRPr lang="en-US" sz="18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(2) </a:t>
                      </a:r>
                      <a:r>
                        <a:rPr lang="en-US" sz="1800" u="none" strike="noStrike" kern="1200" baseline="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NHS (Non-Interstate) Travel Time Reliability </a:t>
                      </a:r>
                      <a:r>
                        <a:rPr lang="en-US" sz="1800" u="none" strike="noStrike" kern="1200" baseline="0" dirty="0"/>
                        <a:t>- Percent of person-miles traveled on the non-Interstate NHS that are reliable</a:t>
                      </a:r>
                      <a:endParaRPr lang="en-US" sz="18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199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kern="1200" baseline="0" dirty="0"/>
                        <a:t>(3) </a:t>
                      </a:r>
                      <a:r>
                        <a:rPr lang="en-US" sz="1800" u="none" strike="noStrike" kern="1200" baseline="0" dirty="0">
                          <a:latin typeface="+mj-lt"/>
                        </a:rPr>
                        <a:t>Greenhouse Gas Emissions </a:t>
                      </a:r>
                      <a:r>
                        <a:rPr lang="en-US" sz="1800" u="none" strike="noStrike" kern="1200" baseline="0" dirty="0"/>
                        <a:t>- Percent Change in Tailpipe CO2 Emissions on the NHS</a:t>
                      </a:r>
                      <a:endParaRPr lang="en-US" sz="1800" b="1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6034617"/>
                  </a:ext>
                </a:extLst>
              </a:tr>
            </a:tbl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1163781" y="5146134"/>
            <a:ext cx="7364855" cy="6067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l">
              <a:buFont typeface="Arial" pitchFamily="34" charset="0"/>
              <a:buChar char="•"/>
            </a:pPr>
            <a:r>
              <a:rPr lang="en-US" sz="1800" dirty="0">
                <a:latin typeface="+mn-lt"/>
              </a:rPr>
              <a:t>Implementing Agency (State DOTs) – set Targets by May 20, 2018</a:t>
            </a:r>
          </a:p>
          <a:p>
            <a:pPr marL="228600" indent="-228600" algn="l">
              <a:buFont typeface="Arial" pitchFamily="34" charset="0"/>
              <a:buChar char="•"/>
            </a:pPr>
            <a:r>
              <a:rPr lang="en-US" sz="1800" dirty="0">
                <a:latin typeface="+mn-lt"/>
              </a:rPr>
              <a:t>TPB (MPO) – set Targets by November 20, 2018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881528"/>
              </p:ext>
            </p:extLst>
          </p:nvPr>
        </p:nvGraphicFramePr>
        <p:xfrm>
          <a:off x="775405" y="3990109"/>
          <a:ext cx="767751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00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475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747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Performance Measures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76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Freight Movement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CE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(4)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Freight Reliability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Percent of the Interstate System Mileage providing for Reliable Truck Travel Times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C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1132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X: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PBPP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 Update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January 5, 2018</a:t>
            </a:r>
          </a:p>
          <a:p>
            <a:pPr algn="r"/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10668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System Performance</a:t>
                      </a:r>
                      <a:r>
                        <a:rPr lang="en-US" sz="3200" b="0" kern="1200" dirty="0">
                          <a:solidFill>
                            <a:schemeClr val="tx2"/>
                          </a:solidFill>
                          <a:latin typeface="Franklin Gothic Medium"/>
                          <a:ea typeface="+mn-ea"/>
                          <a:cs typeface="Franklin Gothic Medium"/>
                        </a:rPr>
                        <a:t>: CMAQ Program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dirty="0">
                          <a:solidFill>
                            <a:schemeClr val="tx2"/>
                          </a:solidFill>
                          <a:latin typeface="Franklin Gothic Medium"/>
                          <a:ea typeface="+mn-ea"/>
                          <a:cs typeface="Franklin Gothic Medium"/>
                        </a:rPr>
                        <a:t>(Congestion Mitigation and Air Quality)</a:t>
                      </a:r>
                      <a:r>
                        <a:rPr lang="en-US" sz="3200" u="none" strike="noStrike" kern="1200" baseline="0" dirty="0"/>
                        <a:t> </a:t>
                      </a:r>
                      <a:endParaRPr lang="en-US" sz="3200" b="0" kern="1200" dirty="0">
                        <a:solidFill>
                          <a:schemeClr val="tx2"/>
                        </a:solidFill>
                        <a:latin typeface="Franklin Gothic Medium"/>
                        <a:ea typeface="+mn-ea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449583"/>
              </p:ext>
            </p:extLst>
          </p:nvPr>
        </p:nvGraphicFramePr>
        <p:xfrm>
          <a:off x="775406" y="1878774"/>
          <a:ext cx="7801818" cy="256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23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694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Performance Measures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5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kern="1200" baseline="0" dirty="0">
                          <a:latin typeface="+mj-lt"/>
                        </a:rPr>
                        <a:t>CMAQ Program: Traffic Congestion</a:t>
                      </a:r>
                      <a:endParaRPr lang="en-US" sz="1800" b="0" i="0" u="none" strike="noStrike" kern="1200" baseline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kern="1200" baseline="0" dirty="0"/>
                        <a:t>(5) </a:t>
                      </a:r>
                      <a:r>
                        <a:rPr lang="en-US" sz="1800" u="none" strike="noStrike" kern="1200" baseline="0" dirty="0">
                          <a:latin typeface="+mj-lt"/>
                        </a:rPr>
                        <a:t>Peak Hour Excessive Delay </a:t>
                      </a:r>
                      <a:r>
                        <a:rPr lang="en-US" sz="1800" u="none" strike="noStrike" kern="1200" baseline="0" dirty="0"/>
                        <a:t>– Annual hours of peak hour excessive delay per capita</a:t>
                      </a:r>
                      <a:endParaRPr lang="en-US" sz="18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958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1800" b="0" i="0" u="none" strike="noStrike" kern="1200" baseline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kern="1200" baseline="0" dirty="0"/>
                        <a:t>(6) </a:t>
                      </a:r>
                      <a:r>
                        <a:rPr lang="en-US" sz="1800" u="none" strike="noStrike" kern="1200" baseline="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Mode Share</a:t>
                      </a:r>
                      <a:r>
                        <a:rPr lang="en-US" sz="1800" u="none" strike="noStrike" kern="1200" baseline="0" dirty="0"/>
                        <a:t> - Percent of non-</a:t>
                      </a:r>
                      <a:r>
                        <a:rPr lang="en-US" sz="1800" u="none" strike="noStrike" kern="1200" baseline="0" dirty="0" err="1"/>
                        <a:t>SOV</a:t>
                      </a:r>
                      <a:r>
                        <a:rPr lang="en-US" sz="1800" u="none" strike="noStrike" kern="1200" baseline="0" dirty="0"/>
                        <a:t> Travel on the NHS</a:t>
                      </a:r>
                      <a:endParaRPr lang="en-US" sz="18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170668320"/>
                  </a:ext>
                </a:extLst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u="none" strike="noStrike" kern="1200" baseline="0" dirty="0">
                          <a:latin typeface="+mj-lt"/>
                        </a:rPr>
                        <a:t>CMAQ Program:  Emissions Reduction</a:t>
                      </a:r>
                      <a:endParaRPr lang="en-US" sz="1800" b="0" i="0" u="none" strike="noStrike" kern="1200" baseline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kern="1200" baseline="0" dirty="0"/>
                        <a:t>(7) </a:t>
                      </a:r>
                      <a:r>
                        <a:rPr lang="en-US" sz="1800" u="none" strike="noStrike" kern="1200" baseline="0" dirty="0">
                          <a:latin typeface="+mj-lt"/>
                        </a:rPr>
                        <a:t>Emission</a:t>
                      </a:r>
                      <a:r>
                        <a:rPr lang="en-US" sz="1800" u="none" strike="noStrike" kern="1200" baseline="0" dirty="0"/>
                        <a:t> - CMAQ-funded projects on-road mobile source total emission reductions for each applicable criteria pollutant and precursor</a:t>
                      </a:r>
                      <a:endParaRPr lang="en-US" sz="18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1073097" y="4697047"/>
            <a:ext cx="7364855" cy="6067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l">
              <a:buFont typeface="Arial" pitchFamily="34" charset="0"/>
              <a:buChar char="•"/>
            </a:pPr>
            <a:r>
              <a:rPr lang="en-US" sz="1800" dirty="0">
                <a:latin typeface="+mn-lt"/>
              </a:rPr>
              <a:t>Implementing Agency (State DOTs) – set Targets by May 20, 2018</a:t>
            </a:r>
          </a:p>
          <a:p>
            <a:pPr marL="228600" indent="-228600" algn="l">
              <a:buFont typeface="Arial" pitchFamily="34" charset="0"/>
              <a:buChar char="•"/>
            </a:pPr>
            <a:r>
              <a:rPr lang="en-US" sz="1800" dirty="0">
                <a:latin typeface="+mn-lt"/>
              </a:rPr>
              <a:t>TPB (MPO) – set Targets by November 20, 2018</a:t>
            </a:r>
          </a:p>
        </p:txBody>
      </p:sp>
    </p:spTree>
    <p:extLst>
      <p:ext uri="{BB962C8B-B14F-4D97-AF65-F5344CB8AC3E}">
        <p14:creationId xmlns:p14="http://schemas.microsoft.com/office/powerpoint/2010/main" val="2150492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7591719" y="5687142"/>
            <a:ext cx="922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J  F  M 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250364" cy="211652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058456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 err="1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PBPP</a:t>
                      </a:r>
                      <a:r>
                        <a:rPr lang="en-US" sz="3600" b="0" baseline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 Schedule: 2017-2018</a:t>
                      </a:r>
                      <a:endParaRPr lang="en-US" sz="3600" b="0" dirty="0">
                        <a:solidFill>
                          <a:schemeClr val="tx2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8: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PBPP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 Update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2, 2017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1647430" y="5743338"/>
            <a:ext cx="6730066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647430" y="5694699"/>
            <a:ext cx="3089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J  F  M  A  M  J  </a:t>
            </a:r>
            <a:r>
              <a:rPr lang="en-US" dirty="0" err="1"/>
              <a:t>J</a:t>
            </a:r>
            <a:r>
              <a:rPr lang="en-US" dirty="0"/>
              <a:t>  A  S  O  N  D 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975288"/>
              </p:ext>
            </p:extLst>
          </p:nvPr>
        </p:nvGraphicFramePr>
        <p:xfrm>
          <a:off x="534227" y="2154506"/>
          <a:ext cx="1125713" cy="3584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5713">
                  <a:extLst>
                    <a:ext uri="{9D8B030D-6E8A-4147-A177-3AD203B41FA5}">
                      <a16:colId xmlns:a16="http://schemas.microsoft.com/office/drawing/2014/main" val="2491866840"/>
                    </a:ext>
                  </a:extLst>
                </a:gridCol>
              </a:tblGrid>
              <a:tr h="54586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Planning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921759561"/>
                  </a:ext>
                </a:extLst>
              </a:tr>
              <a:tr h="558324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Highway Safety 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3675182707"/>
                  </a:ext>
                </a:extLst>
              </a:tr>
              <a:tr h="652375">
                <a:tc>
                  <a:txBody>
                    <a:bodyPr/>
                    <a:lstStyle/>
                    <a:p>
                      <a:pPr algn="ctr"/>
                      <a:r>
                        <a:rPr lang="en-US" sz="1400" i="0" dirty="0"/>
                        <a:t>Highway Asset Conditions 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636971893"/>
                  </a:ext>
                </a:extLst>
              </a:tr>
              <a:tr h="693714">
                <a:tc>
                  <a:txBody>
                    <a:bodyPr/>
                    <a:lstStyle/>
                    <a:p>
                      <a:pPr algn="ctr"/>
                      <a:r>
                        <a:rPr lang="en-US" sz="1400" i="0" dirty="0"/>
                        <a:t>Congestion / System Performance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4235079468"/>
                  </a:ext>
                </a:extLst>
              </a:tr>
              <a:tr h="50840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Transit Asset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194157571"/>
                  </a:ext>
                </a:extLst>
              </a:tr>
              <a:tr h="508407">
                <a:tc>
                  <a:txBody>
                    <a:bodyPr/>
                    <a:lstStyle/>
                    <a:p>
                      <a:pPr algn="ctr"/>
                      <a:r>
                        <a:rPr lang="en-US" sz="1400" i="1" dirty="0"/>
                        <a:t>Transit Safety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4152432330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633715" y="5692662"/>
            <a:ext cx="3089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J  F  M  A  M  J  </a:t>
            </a:r>
            <a:r>
              <a:rPr lang="en-US" dirty="0" err="1"/>
              <a:t>J</a:t>
            </a:r>
            <a:r>
              <a:rPr lang="en-US" dirty="0"/>
              <a:t>  A  S  O  N  D </a:t>
            </a:r>
          </a:p>
        </p:txBody>
      </p:sp>
      <p:sp>
        <p:nvSpPr>
          <p:cNvPr id="14" name="5-Point Star 13"/>
          <p:cNvSpPr/>
          <p:nvPr/>
        </p:nvSpPr>
        <p:spPr>
          <a:xfrm>
            <a:off x="566460" y="1642157"/>
            <a:ext cx="287167" cy="271643"/>
          </a:xfrm>
          <a:prstGeom prst="star5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Plus 15"/>
          <p:cNvSpPr/>
          <p:nvPr/>
        </p:nvSpPr>
        <p:spPr>
          <a:xfrm>
            <a:off x="472519" y="1194102"/>
            <a:ext cx="347623" cy="340066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820142" y="1226975"/>
            <a:ext cx="45845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DOT / Transit Agency sets targets (1, 2, or 4 years)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0142" y="1636999"/>
            <a:ext cx="3129446" cy="3016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5000"/>
              </a:lnSpc>
            </a:pPr>
            <a:r>
              <a:rPr lang="en-US" sz="1600" dirty="0"/>
              <a:t>TPB sets targets (within 180 days)</a:t>
            </a:r>
          </a:p>
        </p:txBody>
      </p:sp>
      <p:cxnSp>
        <p:nvCxnSpPr>
          <p:cNvPr id="20" name="Straight Connector 19"/>
          <p:cNvCxnSpPr/>
          <p:nvPr/>
        </p:nvCxnSpPr>
        <p:spPr>
          <a:xfrm flipH="1" flipV="1">
            <a:off x="4616846" y="2282092"/>
            <a:ext cx="16870" cy="3461247"/>
          </a:xfrm>
          <a:prstGeom prst="line">
            <a:avLst/>
          </a:prstGeom>
          <a:ln>
            <a:solidFill>
              <a:schemeClr val="accent1">
                <a:alpha val="81000"/>
              </a:schemeClr>
            </a:solidFill>
            <a:prstDash val="lg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Plus 20"/>
          <p:cNvSpPr/>
          <p:nvPr/>
        </p:nvSpPr>
        <p:spPr>
          <a:xfrm>
            <a:off x="3174715" y="2759652"/>
            <a:ext cx="347623" cy="305663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Plus 21"/>
          <p:cNvSpPr/>
          <p:nvPr/>
        </p:nvSpPr>
        <p:spPr>
          <a:xfrm>
            <a:off x="5700832" y="3362532"/>
            <a:ext cx="347623" cy="305663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Plus 22"/>
          <p:cNvSpPr/>
          <p:nvPr/>
        </p:nvSpPr>
        <p:spPr>
          <a:xfrm>
            <a:off x="5700832" y="4154241"/>
            <a:ext cx="347623" cy="305663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lus 23"/>
          <p:cNvSpPr/>
          <p:nvPr/>
        </p:nvSpPr>
        <p:spPr>
          <a:xfrm>
            <a:off x="1473618" y="4856753"/>
            <a:ext cx="347623" cy="305663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lus 24"/>
          <p:cNvSpPr/>
          <p:nvPr/>
        </p:nvSpPr>
        <p:spPr>
          <a:xfrm>
            <a:off x="5856716" y="5415494"/>
            <a:ext cx="347623" cy="305663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5-Point Star 26"/>
          <p:cNvSpPr/>
          <p:nvPr/>
        </p:nvSpPr>
        <p:spPr>
          <a:xfrm>
            <a:off x="7173529" y="5414001"/>
            <a:ext cx="287167" cy="244162"/>
          </a:xfrm>
          <a:prstGeom prst="star5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5-Point Star 27"/>
          <p:cNvSpPr/>
          <p:nvPr/>
        </p:nvSpPr>
        <p:spPr>
          <a:xfrm>
            <a:off x="2926434" y="4913870"/>
            <a:ext cx="287167" cy="244162"/>
          </a:xfrm>
          <a:prstGeom prst="star5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5-Point Star 28"/>
          <p:cNvSpPr/>
          <p:nvPr/>
        </p:nvSpPr>
        <p:spPr>
          <a:xfrm>
            <a:off x="7011988" y="4137433"/>
            <a:ext cx="287167" cy="244162"/>
          </a:xfrm>
          <a:prstGeom prst="star5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5-Point Star 29"/>
          <p:cNvSpPr/>
          <p:nvPr/>
        </p:nvSpPr>
        <p:spPr>
          <a:xfrm>
            <a:off x="6994661" y="3375328"/>
            <a:ext cx="287167" cy="244162"/>
          </a:xfrm>
          <a:prstGeom prst="star5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5-Point Star 30"/>
          <p:cNvSpPr/>
          <p:nvPr/>
        </p:nvSpPr>
        <p:spPr>
          <a:xfrm>
            <a:off x="4342849" y="2783237"/>
            <a:ext cx="287167" cy="244162"/>
          </a:xfrm>
          <a:prstGeom prst="star5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Plus 31"/>
          <p:cNvSpPr/>
          <p:nvPr/>
        </p:nvSpPr>
        <p:spPr>
          <a:xfrm>
            <a:off x="3763387" y="4856752"/>
            <a:ext cx="347623" cy="305663"/>
          </a:xfrm>
          <a:prstGeom prst="mathPlus">
            <a:avLst/>
          </a:prstGeom>
          <a:solidFill>
            <a:schemeClr val="accent5">
              <a:lumMod val="60000"/>
              <a:lumOff val="40000"/>
              <a:alpha val="3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5-Point Star 32"/>
          <p:cNvSpPr/>
          <p:nvPr/>
        </p:nvSpPr>
        <p:spPr>
          <a:xfrm>
            <a:off x="5084160" y="4916338"/>
            <a:ext cx="287167" cy="244162"/>
          </a:xfrm>
          <a:prstGeom prst="star5">
            <a:avLst/>
          </a:prstGeom>
          <a:solidFill>
            <a:srgbClr val="0070C0">
              <a:alpha val="30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2818770" y="5933525"/>
            <a:ext cx="695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2017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753502" y="5941540"/>
            <a:ext cx="805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2018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724794" y="1853753"/>
            <a:ext cx="236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TIP/</a:t>
            </a:r>
            <a:r>
              <a:rPr lang="en-US" sz="1400" dirty="0" err="1"/>
              <a:t>LRTP</a:t>
            </a:r>
            <a:r>
              <a:rPr lang="en-US" sz="1400" dirty="0"/>
              <a:t> must meet new Planning Rule requirements</a:t>
            </a:r>
          </a:p>
        </p:txBody>
      </p:sp>
      <p:cxnSp>
        <p:nvCxnSpPr>
          <p:cNvPr id="38" name="Straight Connector 37"/>
          <p:cNvCxnSpPr/>
          <p:nvPr/>
        </p:nvCxnSpPr>
        <p:spPr>
          <a:xfrm flipH="1" flipV="1">
            <a:off x="7563230" y="2393897"/>
            <a:ext cx="25536" cy="3347407"/>
          </a:xfrm>
          <a:prstGeom prst="line">
            <a:avLst/>
          </a:prstGeom>
          <a:ln>
            <a:solidFill>
              <a:schemeClr val="accent1">
                <a:alpha val="81000"/>
              </a:schemeClr>
            </a:solidFill>
            <a:prstDash val="lg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Plus 49"/>
          <p:cNvSpPr/>
          <p:nvPr/>
        </p:nvSpPr>
        <p:spPr>
          <a:xfrm>
            <a:off x="6130275" y="2752487"/>
            <a:ext cx="347623" cy="305663"/>
          </a:xfrm>
          <a:prstGeom prst="mathPlus">
            <a:avLst/>
          </a:prstGeom>
          <a:solidFill>
            <a:schemeClr val="accent5">
              <a:lumMod val="60000"/>
              <a:lumOff val="40000"/>
              <a:alpha val="3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5-Point Star 50"/>
          <p:cNvSpPr/>
          <p:nvPr/>
        </p:nvSpPr>
        <p:spPr>
          <a:xfrm>
            <a:off x="7264003" y="2764266"/>
            <a:ext cx="287167" cy="244162"/>
          </a:xfrm>
          <a:prstGeom prst="star5">
            <a:avLst/>
          </a:prstGeom>
          <a:solidFill>
            <a:srgbClr val="0070C0">
              <a:alpha val="30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Box 56"/>
          <p:cNvSpPr txBox="1"/>
          <p:nvPr/>
        </p:nvSpPr>
        <p:spPr>
          <a:xfrm>
            <a:off x="521717" y="5743339"/>
            <a:ext cx="102589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i="1" dirty="0"/>
              <a:t>Italicized</a:t>
            </a:r>
            <a:r>
              <a:rPr lang="en-US" sz="1050" dirty="0"/>
              <a:t> rules not yet final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94033" y="514837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?</a:t>
            </a:r>
          </a:p>
        </p:txBody>
      </p:sp>
      <p:sp>
        <p:nvSpPr>
          <p:cNvPr id="8" name="Rectangle 7"/>
          <p:cNvSpPr/>
          <p:nvPr/>
        </p:nvSpPr>
        <p:spPr>
          <a:xfrm>
            <a:off x="521718" y="1207824"/>
            <a:ext cx="4730414" cy="769776"/>
          </a:xfrm>
          <a:prstGeom prst="rect">
            <a:avLst/>
          </a:prstGeom>
          <a:noFill/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5-Point Star 30"/>
          <p:cNvSpPr/>
          <p:nvPr/>
        </p:nvSpPr>
        <p:spPr>
          <a:xfrm>
            <a:off x="5539984" y="2279701"/>
            <a:ext cx="287167" cy="244162"/>
          </a:xfrm>
          <a:prstGeom prst="star5">
            <a:avLst/>
          </a:prstGeom>
          <a:solidFill>
            <a:srgbClr val="FF3300"/>
          </a:solidFill>
          <a:ln>
            <a:solidFill>
              <a:srgbClr val="FF33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432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77240" y="1625303"/>
            <a:ext cx="7882127" cy="4447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7013" indent="-227013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MPOs, NHS asset owners, and the providers of public transportation must </a:t>
            </a:r>
            <a:r>
              <a:rPr lang="en-US" sz="2000" dirty="0">
                <a:latin typeface="+mj-lt"/>
              </a:rPr>
              <a:t>jointly agree upon and document in writing</a:t>
            </a:r>
            <a:r>
              <a:rPr lang="en-US" sz="2000" b="1" dirty="0"/>
              <a:t> </a:t>
            </a:r>
            <a:r>
              <a:rPr lang="en-US" sz="2000" dirty="0"/>
              <a:t>the coordinated processes for:	</a:t>
            </a:r>
          </a:p>
          <a:p>
            <a:pPr marL="914400" lvl="1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Collection of performance data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Selection of performance targets for the metropolitan area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Reporting of metropolitan area targets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Reporting of actual system performance (related to those targets)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sz="2000" i="1" dirty="0"/>
          </a:p>
          <a:p>
            <a:pPr marL="227013" indent="-227013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The Transportation Improvement Program (TIP) and the metropolitan transportation plan (i.e., TPB’s CLRP) must consider programming of projects in each area and how they affect performance. </a:t>
            </a:r>
          </a:p>
          <a:p>
            <a:pPr marL="801688" lvl="1" indent="-344488">
              <a:buFont typeface="Arial" panose="020B0604020202020204" pitchFamily="34" charset="0"/>
              <a:buChar char="•"/>
            </a:pPr>
            <a:r>
              <a:rPr lang="en-US" sz="2000" dirty="0"/>
              <a:t>Describe progress toward achieving targets in each update.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8: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PBPP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 Update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2, 2017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925780"/>
              </p:ext>
            </p:extLst>
          </p:nvPr>
        </p:nvGraphicFramePr>
        <p:xfrm>
          <a:off x="775405" y="465181"/>
          <a:ext cx="8368596" cy="10668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Coordination – Document Roles &amp; Responsibilities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696184" y="3848988"/>
            <a:ext cx="2963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(Planning rule § 450.314(h))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687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8: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PBPP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 Update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2, 2017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912932"/>
              </p:ext>
            </p:extLst>
          </p:nvPr>
        </p:nvGraphicFramePr>
        <p:xfrm>
          <a:off x="775405" y="465181"/>
          <a:ext cx="8368596" cy="10668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b="0" dirty="0" err="1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PBPP</a:t>
                      </a: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 Goal Areas and Prospective Responsible Parties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3480" r="3464"/>
          <a:stretch/>
        </p:blipFill>
        <p:spPr>
          <a:xfrm>
            <a:off x="618215" y="1594531"/>
            <a:ext cx="8382202" cy="424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163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250364" cy="211652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PBPP Next Steps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8771" y="1244882"/>
            <a:ext cx="820806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39725" indent="-339725">
              <a:spcBef>
                <a:spcPts val="1200"/>
              </a:spcBef>
            </a:pPr>
            <a:r>
              <a:rPr lang="en-US" sz="2000" dirty="0"/>
              <a:t>1. 	</a:t>
            </a:r>
            <a:r>
              <a:rPr lang="en-US" sz="2000" dirty="0" err="1"/>
              <a:t>PBPP</a:t>
            </a:r>
            <a:r>
              <a:rPr lang="en-US" sz="2000" dirty="0"/>
              <a:t> Agreement on Coordinated Process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Letter will be sent to all stakeholder agencies asking for coordination on documenting PBPP process.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Develop draft MOU language for discussion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/>
          </a:p>
          <a:p>
            <a:pPr marL="457200" indent="-457200">
              <a:buAutoNum type="arabicPeriod" startAt="2"/>
            </a:pPr>
            <a:r>
              <a:rPr lang="en-US" sz="2000" dirty="0"/>
              <a:t>Approval of 2017 Regional TAM Targets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Scheduled for June 21 TPB meeting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457200" indent="-457200">
              <a:buAutoNum type="arabicPeriod" startAt="3"/>
            </a:pPr>
            <a:r>
              <a:rPr lang="en-US" sz="2000" dirty="0"/>
              <a:t>Highway Safety Targets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DOTs set targets by August 31, 2017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Anticipates TPB setting targets in December 2017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8: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PBPP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 Update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2, 2017</a:t>
            </a:r>
          </a:p>
        </p:txBody>
      </p:sp>
    </p:spTree>
    <p:extLst>
      <p:ext uri="{BB962C8B-B14F-4D97-AF65-F5344CB8AC3E}">
        <p14:creationId xmlns:p14="http://schemas.microsoft.com/office/powerpoint/2010/main" val="1453259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5312760"/>
              </p:ext>
            </p:extLst>
          </p:nvPr>
        </p:nvGraphicFramePr>
        <p:xfrm>
          <a:off x="609157" y="980588"/>
          <a:ext cx="8368596" cy="538072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0" cap="none" dirty="0">
                        <a:solidFill>
                          <a:srgbClr val="000000"/>
                        </a:solidFill>
                        <a:latin typeface="Franklin Gothic Medium"/>
                        <a:cs typeface="Franklin Gothic Medium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0" cap="none" dirty="0">
                        <a:solidFill>
                          <a:srgbClr val="000000"/>
                        </a:solidFill>
                        <a:latin typeface="Franklin Gothic Medium"/>
                        <a:cs typeface="Franklin Gothic Medium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Eric Randall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TPB Transportation Engineer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962-3254</a:t>
                      </a:r>
                      <a:endParaRPr lang="en-US" sz="1100" b="0" dirty="0"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u="sng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erandall@mwcog.org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</a:t>
                      </a:r>
                      <a:r>
                        <a:rPr lang="en-US" sz="2800" b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mwcog.org/</a:t>
                      </a:r>
                      <a:r>
                        <a:rPr lang="en-US" sz="2800" b="0" dirty="0" err="1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tpb</a:t>
                      </a:r>
                      <a:endParaRPr lang="en-US" sz="2800" b="0" dirty="0">
                        <a:solidFill>
                          <a:schemeClr val="tx2"/>
                        </a:solidFill>
                        <a:latin typeface="+mj-lt"/>
                        <a:cs typeface="Franklin Gothic Medium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</a:t>
                      </a:r>
                      <a:r>
                        <a:rPr lang="en-US" sz="1400" baseline="0" dirty="0">
                          <a:latin typeface="Franklin Gothic Book"/>
                          <a:cs typeface="Franklin Gothic Book"/>
                        </a:rPr>
                        <a:t> Washington Council of Governments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 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3338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FF"/>
      </a:hlink>
      <a:folHlink>
        <a:srgbClr val="FFFF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3" id="{11266D79-AE7A-438F-BEC0-4B8BC2749BCC}" vid="{CC6FEB65-C447-4FE5-92C4-15C935E6BE4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piDescription xmlns="http://schemas.microsoft.com/sharepoint/v3" xsi:nil="true"/>
    <Image xmlns="4b088064-8fbf-465d-8f83-37fdceec55ce">
      <Url>https://mwcog.sharepoint.com/PublishingImages/TPB%20A%20Blue.jpg</Url>
      <Description xsi:nil="true"/>
    </Imag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DDF60867EE504D978662669B72E445" ma:contentTypeVersion="3" ma:contentTypeDescription="Create a new document." ma:contentTypeScope="" ma:versionID="f165f8dbe588ed44fbfd70fed546487b">
  <xsd:schema xmlns:xsd="http://www.w3.org/2001/XMLSchema" xmlns:xs="http://www.w3.org/2001/XMLSchema" xmlns:p="http://schemas.microsoft.com/office/2006/metadata/properties" xmlns:ns1="http://schemas.microsoft.com/sharepoint/v3" xmlns:ns2="c7a5a329-1933-4218-bc33-c5d87197e18d" xmlns:ns3="4b088064-8fbf-465d-8f83-37fdceec55ce" targetNamespace="http://schemas.microsoft.com/office/2006/metadata/properties" ma:root="true" ma:fieldsID="35663956292be42db752c0380b3bd83a" ns1:_="" ns2:_="" ns3:_="">
    <xsd:import namespace="http://schemas.microsoft.com/sharepoint/v3"/>
    <xsd:import namespace="c7a5a329-1933-4218-bc33-c5d87197e18d"/>
    <xsd:import namespace="4b088064-8fbf-465d-8f83-37fdceec55ce"/>
    <xsd:element name="properties">
      <xsd:complexType>
        <xsd:sequence>
          <xsd:element name="documentManagement">
            <xsd:complexType>
              <xsd:all>
                <xsd:element ref="ns1:KpiDescription" minOccurs="0"/>
                <xsd:element ref="ns2:SharedWithUsers" minOccurs="0"/>
                <xsd:element ref="ns2:SharedWithDetails" minOccurs="0"/>
                <xsd:element ref="ns3:Im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KpiDescription" ma:index="8" nillable="true" ma:displayName="Description" ma:description="The description provides information about the purpose of the goal." ma:internalName="Kpi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a5a329-1933-4218-bc33-c5d87197e18d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088064-8fbf-465d-8f83-37fdceec55ce" elementFormDefault="qualified">
    <xsd:import namespace="http://schemas.microsoft.com/office/2006/documentManagement/types"/>
    <xsd:import namespace="http://schemas.microsoft.com/office/infopath/2007/PartnerControls"/>
    <xsd:element name="Image" ma:index="11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3EFDDD3-B14A-4D9F-8011-D5EEE073D1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D32C887-347C-48BB-A54B-53E911CF4E3D}">
  <ds:schemaRefs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c7a5a329-1933-4218-bc33-c5d87197e18d"/>
    <ds:schemaRef ds:uri="http://purl.org/dc/elements/1.1/"/>
    <ds:schemaRef ds:uri="http://schemas.openxmlformats.org/package/2006/metadata/core-properties"/>
    <ds:schemaRef ds:uri="4b088064-8fbf-465d-8f83-37fdceec55ce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8E1393F-66FB-47ED-ABCB-C5D1D8F87C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7a5a329-1933-4218-bc33-c5d87197e18d"/>
    <ds:schemaRef ds:uri="4b088064-8fbf-465d-8f83-37fdceec55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TPB PowerPoint A - Blue</Template>
  <TotalTime>1615</TotalTime>
  <Words>480</Words>
  <Application>Microsoft Office PowerPoint</Application>
  <PresentationFormat>On-screen Show (4:3)</PresentationFormat>
  <Paragraphs>100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Ebrima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TPB PowerPoint A - Blue</dc:title>
  <dc:creator>Megan Goodman</dc:creator>
  <cp:lastModifiedBy>Daivamani Sivasailam</cp:lastModifiedBy>
  <cp:revision>144</cp:revision>
  <cp:lastPrinted>2016-05-26T15:07:13Z</cp:lastPrinted>
  <dcterms:created xsi:type="dcterms:W3CDTF">2016-02-22T15:10:25Z</dcterms:created>
  <dcterms:modified xsi:type="dcterms:W3CDTF">2017-12-07T17:23:59Z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0x01010058DDF60867EE504D978662669B72E445</vt:lpwstr>
  </property>
</Properties>
</file>