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8288000" cy="10287000"/>
  <p:notesSz cx="6858000" cy="9144000"/>
  <p:embeddedFontLst>
    <p:embeddedFont>
      <p:font typeface="Montserrat" panose="00000500000000000000" pitchFamily="2" charset="0"/>
      <p:regular r:id="rId23"/>
    </p:embeddedFont>
    <p:embeddedFont>
      <p:font typeface="Montserrat Bold" panose="00000800000000000000" charset="0"/>
      <p:regular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2" d="100"/>
          <a:sy n="52" d="100"/>
        </p:scale>
        <p:origin x="85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F10D3A-AE36-4FCE-AAA8-B7E28B2C97D5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C21301-BFA3-4A28-B868-34BF693B28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259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C21301-BFA3-4A28-B868-34BF693B286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103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C21301-BFA3-4A28-B868-34BF693B286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9092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9.jpeg"/><Relationship Id="rId7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svg"/><Relationship Id="rId11" Type="http://schemas.openxmlformats.org/officeDocument/2006/relationships/image" Target="../media/image15.jpeg"/><Relationship Id="rId5" Type="http://schemas.openxmlformats.org/officeDocument/2006/relationships/image" Target="../media/image11.png"/><Relationship Id="rId10" Type="http://schemas.openxmlformats.org/officeDocument/2006/relationships/image" Target="../media/image14.svg"/><Relationship Id="rId4" Type="http://schemas.openxmlformats.org/officeDocument/2006/relationships/image" Target="../media/image10.jpe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2.svg"/><Relationship Id="rId7" Type="http://schemas.openxmlformats.org/officeDocument/2006/relationships/image" Target="../media/image6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8.jpeg"/><Relationship Id="rId5" Type="http://schemas.openxmlformats.org/officeDocument/2006/relationships/image" Target="../media/image16.jpeg"/><Relationship Id="rId10" Type="http://schemas.openxmlformats.org/officeDocument/2006/relationships/image" Target="../media/image17.jpeg"/><Relationship Id="rId4" Type="http://schemas.openxmlformats.org/officeDocument/2006/relationships/image" Target="../media/image8.png"/><Relationship Id="rId9" Type="http://schemas.openxmlformats.org/officeDocument/2006/relationships/image" Target="../media/image14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svg"/><Relationship Id="rId3" Type="http://schemas.openxmlformats.org/officeDocument/2006/relationships/image" Target="../media/image6.svg"/><Relationship Id="rId7" Type="http://schemas.openxmlformats.org/officeDocument/2006/relationships/image" Target="../media/image19.jpeg"/><Relationship Id="rId12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23.svg"/><Relationship Id="rId5" Type="http://schemas.openxmlformats.org/officeDocument/2006/relationships/image" Target="../media/image3.svg"/><Relationship Id="rId15" Type="http://schemas.openxmlformats.org/officeDocument/2006/relationships/image" Target="../media/image27.svg"/><Relationship Id="rId10" Type="http://schemas.openxmlformats.org/officeDocument/2006/relationships/image" Target="../media/image22.png"/><Relationship Id="rId4" Type="http://schemas.openxmlformats.org/officeDocument/2006/relationships/image" Target="../media/image2.png"/><Relationship Id="rId9" Type="http://schemas.openxmlformats.org/officeDocument/2006/relationships/image" Target="../media/image21.jpeg"/><Relationship Id="rId1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13" Type="http://schemas.openxmlformats.org/officeDocument/2006/relationships/image" Target="../media/image36.svg"/><Relationship Id="rId3" Type="http://schemas.openxmlformats.org/officeDocument/2006/relationships/image" Target="../media/image29.svg"/><Relationship Id="rId7" Type="http://schemas.openxmlformats.org/officeDocument/2006/relationships/image" Target="../media/image2.png"/><Relationship Id="rId12" Type="http://schemas.openxmlformats.org/officeDocument/2006/relationships/image" Target="../media/image3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11" Type="http://schemas.openxmlformats.org/officeDocument/2006/relationships/image" Target="../media/image34.svg"/><Relationship Id="rId5" Type="http://schemas.openxmlformats.org/officeDocument/2006/relationships/image" Target="../media/image31.svg"/><Relationship Id="rId15" Type="http://schemas.openxmlformats.org/officeDocument/2006/relationships/image" Target="../media/image38.svg"/><Relationship Id="rId10" Type="http://schemas.openxmlformats.org/officeDocument/2006/relationships/image" Target="../media/image33.png"/><Relationship Id="rId4" Type="http://schemas.openxmlformats.org/officeDocument/2006/relationships/image" Target="../media/image30.png"/><Relationship Id="rId9" Type="http://schemas.openxmlformats.org/officeDocument/2006/relationships/image" Target="../media/image8.png"/><Relationship Id="rId14" Type="http://schemas.openxmlformats.org/officeDocument/2006/relationships/image" Target="../media/image3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40.svg"/><Relationship Id="rId7" Type="http://schemas.openxmlformats.org/officeDocument/2006/relationships/image" Target="../media/image4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6.svg"/><Relationship Id="rId10" Type="http://schemas.openxmlformats.org/officeDocument/2006/relationships/image" Target="../media/image14.svg"/><Relationship Id="rId4" Type="http://schemas.openxmlformats.org/officeDocument/2006/relationships/image" Target="../media/image5.pn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13" Type="http://schemas.openxmlformats.org/officeDocument/2006/relationships/image" Target="../media/image50.png"/><Relationship Id="rId3" Type="http://schemas.openxmlformats.org/officeDocument/2006/relationships/image" Target="../media/image6.svg"/><Relationship Id="rId7" Type="http://schemas.openxmlformats.org/officeDocument/2006/relationships/image" Target="../media/image46.svg"/><Relationship Id="rId12" Type="http://schemas.openxmlformats.org/officeDocument/2006/relationships/image" Target="../media/image29.svg"/><Relationship Id="rId2" Type="http://schemas.openxmlformats.org/officeDocument/2006/relationships/image" Target="../media/image5.png"/><Relationship Id="rId16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11" Type="http://schemas.openxmlformats.org/officeDocument/2006/relationships/image" Target="../media/image28.png"/><Relationship Id="rId5" Type="http://schemas.openxmlformats.org/officeDocument/2006/relationships/image" Target="../media/image8.png"/><Relationship Id="rId15" Type="http://schemas.openxmlformats.org/officeDocument/2006/relationships/image" Target="../media/image2.png"/><Relationship Id="rId10" Type="http://schemas.openxmlformats.org/officeDocument/2006/relationships/image" Target="../media/image49.svg"/><Relationship Id="rId4" Type="http://schemas.openxmlformats.org/officeDocument/2006/relationships/image" Target="../media/image44.jpeg"/><Relationship Id="rId9" Type="http://schemas.openxmlformats.org/officeDocument/2006/relationships/image" Target="../media/image48.png"/><Relationship Id="rId14" Type="http://schemas.openxmlformats.org/officeDocument/2006/relationships/image" Target="../media/image51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57.png"/><Relationship Id="rId3" Type="http://schemas.openxmlformats.org/officeDocument/2006/relationships/image" Target="../media/image52.jpeg"/><Relationship Id="rId7" Type="http://schemas.openxmlformats.org/officeDocument/2006/relationships/image" Target="../media/image6.svg"/><Relationship Id="rId12" Type="http://schemas.openxmlformats.org/officeDocument/2006/relationships/image" Target="../media/image56.sv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55.png"/><Relationship Id="rId5" Type="http://schemas.openxmlformats.org/officeDocument/2006/relationships/image" Target="../media/image29.svg"/><Relationship Id="rId10" Type="http://schemas.openxmlformats.org/officeDocument/2006/relationships/image" Target="../media/image54.svg"/><Relationship Id="rId4" Type="http://schemas.openxmlformats.org/officeDocument/2006/relationships/image" Target="../media/image28.png"/><Relationship Id="rId9" Type="http://schemas.openxmlformats.org/officeDocument/2006/relationships/image" Target="../media/image53.png"/><Relationship Id="rId14" Type="http://schemas.openxmlformats.org/officeDocument/2006/relationships/image" Target="../media/image58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6.svg"/><Relationship Id="rId7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3.svg"/><Relationship Id="rId4" Type="http://schemas.openxmlformats.org/officeDocument/2006/relationships/image" Target="../media/image2.png"/><Relationship Id="rId9" Type="http://schemas.openxmlformats.org/officeDocument/2006/relationships/image" Target="../media/image25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7" Type="http://schemas.openxmlformats.org/officeDocument/2006/relationships/image" Target="../media/image3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31.sv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60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6.svg"/><Relationship Id="rId7" Type="http://schemas.openxmlformats.org/officeDocument/2006/relationships/image" Target="../media/image2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3.svg"/><Relationship Id="rId4" Type="http://schemas.openxmlformats.org/officeDocument/2006/relationships/image" Target="../media/image2.png"/><Relationship Id="rId9" Type="http://schemas.openxmlformats.org/officeDocument/2006/relationships/image" Target="../media/image27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3" Type="http://schemas.openxmlformats.org/officeDocument/2006/relationships/image" Target="../media/image3.svg"/><Relationship Id="rId7" Type="http://schemas.openxmlformats.org/officeDocument/2006/relationships/image" Target="../media/image6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3.svg"/><Relationship Id="rId7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29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492740"/>
          </a:xfrm>
          <a:custGeom>
            <a:avLst/>
            <a:gdLst/>
            <a:ahLst/>
            <a:cxnLst/>
            <a:rect l="l" t="t" r="r" b="b"/>
            <a:pathLst>
              <a:path w="18288000" h="10492740">
                <a:moveTo>
                  <a:pt x="0" y="0"/>
                </a:moveTo>
                <a:lnTo>
                  <a:pt x="18288000" y="0"/>
                </a:lnTo>
                <a:lnTo>
                  <a:pt x="18288000" y="10492740"/>
                </a:lnTo>
                <a:lnTo>
                  <a:pt x="0" y="104927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4816593" cy="270933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816592" cy="2709333"/>
            </a:xfrm>
            <a:custGeom>
              <a:avLst/>
              <a:gdLst/>
              <a:ahLst/>
              <a:cxnLst/>
              <a:rect l="l" t="t" r="r" b="b"/>
              <a:pathLst>
                <a:path w="4816592" h="2709333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FFFFFF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1487824" y="3223660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0" y="0"/>
                </a:moveTo>
                <a:lnTo>
                  <a:pt x="6884598" y="0"/>
                </a:lnTo>
                <a:lnTo>
                  <a:pt x="6884598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 flipH="1" flipV="1">
            <a:off x="-229311" y="-192571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6884598" y="7200900"/>
                </a:moveTo>
                <a:lnTo>
                  <a:pt x="0" y="7200900"/>
                </a:lnTo>
                <a:lnTo>
                  <a:pt x="0" y="0"/>
                </a:lnTo>
                <a:lnTo>
                  <a:pt x="6884598" y="0"/>
                </a:lnTo>
                <a:lnTo>
                  <a:pt x="6884598" y="720090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509748" y="7270842"/>
            <a:ext cx="3297410" cy="2707835"/>
          </a:xfrm>
          <a:custGeom>
            <a:avLst/>
            <a:gdLst/>
            <a:ahLst/>
            <a:cxnLst/>
            <a:rect l="l" t="t" r="r" b="b"/>
            <a:pathLst>
              <a:path w="3297410" h="2707835">
                <a:moveTo>
                  <a:pt x="0" y="0"/>
                </a:moveTo>
                <a:lnTo>
                  <a:pt x="3297410" y="0"/>
                </a:lnTo>
                <a:lnTo>
                  <a:pt x="3297410" y="2707835"/>
                </a:lnTo>
                <a:lnTo>
                  <a:pt x="0" y="270783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TextBox 9"/>
          <p:cNvSpPr txBox="1"/>
          <p:nvPr/>
        </p:nvSpPr>
        <p:spPr>
          <a:xfrm>
            <a:off x="1028700" y="1908781"/>
            <a:ext cx="16230600" cy="26011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452"/>
              </a:lnSpc>
            </a:pPr>
            <a:r>
              <a:rPr lang="en-US" sz="7466" b="1">
                <a:solidFill>
                  <a:srgbClr val="13294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BUILDING PUBLIC HEALTH CAPACITY IN UNCERTAIN TIMES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357877" y="5290911"/>
            <a:ext cx="11677200" cy="19799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19"/>
              </a:lnSpc>
            </a:pPr>
            <a:r>
              <a:rPr lang="en-US" sz="3799" b="1">
                <a:solidFill>
                  <a:srgbClr val="13294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How Agency Leadership Can Approach the Development and Maintenance of the Medical Reserve Corps Unit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357877" y="8008454"/>
            <a:ext cx="11572247" cy="815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sz="2400">
                <a:solidFill>
                  <a:srgbClr val="13294B"/>
                </a:solidFill>
                <a:latin typeface="Montserrat"/>
                <a:ea typeface="Montserrat"/>
                <a:cs typeface="Montserrat"/>
                <a:sym typeface="Montserrat"/>
              </a:rPr>
              <a:t>Madison Davis </a:t>
            </a:r>
          </a:p>
          <a:p>
            <a:pPr algn="ctr">
              <a:lnSpc>
                <a:spcPts val="3360"/>
              </a:lnSpc>
            </a:pPr>
            <a:r>
              <a:rPr lang="en-US" sz="2400">
                <a:solidFill>
                  <a:srgbClr val="13294B"/>
                </a:solidFill>
                <a:latin typeface="Montserrat"/>
                <a:ea typeface="Montserrat"/>
                <a:cs typeface="Montserrat"/>
                <a:sym typeface="Montserrat"/>
              </a:rPr>
              <a:t>Northern Region Virginia Medical Reserve Corps Coordinator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850463" y="-689664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6884598" y="7200900"/>
                </a:moveTo>
                <a:lnTo>
                  <a:pt x="0" y="7200900"/>
                </a:lnTo>
                <a:lnTo>
                  <a:pt x="0" y="0"/>
                </a:lnTo>
                <a:lnTo>
                  <a:pt x="6884598" y="0"/>
                </a:lnTo>
                <a:lnTo>
                  <a:pt x="6884598" y="720090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421030" y="4398129"/>
            <a:ext cx="2341613" cy="193183"/>
          </a:xfrm>
          <a:custGeom>
            <a:avLst/>
            <a:gdLst/>
            <a:ahLst/>
            <a:cxnLst/>
            <a:rect l="l" t="t" r="r" b="b"/>
            <a:pathLst>
              <a:path w="2341613" h="193183">
                <a:moveTo>
                  <a:pt x="0" y="0"/>
                </a:moveTo>
                <a:lnTo>
                  <a:pt x="2341613" y="0"/>
                </a:lnTo>
                <a:lnTo>
                  <a:pt x="2341613" y="193183"/>
                </a:lnTo>
                <a:lnTo>
                  <a:pt x="0" y="1931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4" name="Group 4"/>
          <p:cNvGrpSpPr/>
          <p:nvPr/>
        </p:nvGrpSpPr>
        <p:grpSpPr>
          <a:xfrm>
            <a:off x="8977395" y="0"/>
            <a:ext cx="7859844" cy="10287000"/>
            <a:chOff x="0" y="0"/>
            <a:chExt cx="2070082" cy="2709333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070082" cy="2709333"/>
            </a:xfrm>
            <a:custGeom>
              <a:avLst/>
              <a:gdLst/>
              <a:ahLst/>
              <a:cxnLst/>
              <a:rect l="l" t="t" r="r" b="b"/>
              <a:pathLst>
                <a:path w="2070082" h="2709333">
                  <a:moveTo>
                    <a:pt x="0" y="0"/>
                  </a:moveTo>
                  <a:lnTo>
                    <a:pt x="2070082" y="0"/>
                  </a:lnTo>
                  <a:lnTo>
                    <a:pt x="207008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13294B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47625"/>
              <a:ext cx="2070082" cy="27569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11487824" y="3223660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0" y="0"/>
                </a:moveTo>
                <a:lnTo>
                  <a:pt x="6884598" y="0"/>
                </a:lnTo>
                <a:lnTo>
                  <a:pt x="6884598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9381582" y="-315702"/>
            <a:ext cx="7051470" cy="10918405"/>
          </a:xfrm>
          <a:custGeom>
            <a:avLst/>
            <a:gdLst/>
            <a:ahLst/>
            <a:cxnLst/>
            <a:rect l="l" t="t" r="r" b="b"/>
            <a:pathLst>
              <a:path w="7051470" h="10918405">
                <a:moveTo>
                  <a:pt x="0" y="0"/>
                </a:moveTo>
                <a:lnTo>
                  <a:pt x="7051470" y="0"/>
                </a:lnTo>
                <a:lnTo>
                  <a:pt x="7051470" y="10918404"/>
                </a:lnTo>
                <a:lnTo>
                  <a:pt x="0" y="1091840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TextBox 9"/>
          <p:cNvSpPr txBox="1"/>
          <p:nvPr/>
        </p:nvSpPr>
        <p:spPr>
          <a:xfrm>
            <a:off x="1421030" y="2064231"/>
            <a:ext cx="6660452" cy="19185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651"/>
              </a:lnSpc>
            </a:pPr>
            <a:r>
              <a:rPr lang="en-US" sz="5465" b="1">
                <a:solidFill>
                  <a:srgbClr val="13294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THE MEDICAL RESERVE CORPS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28700" y="5095875"/>
            <a:ext cx="7158625" cy="34435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05259" lvl="1" indent="-302630" algn="l">
              <a:lnSpc>
                <a:spcPts val="3924"/>
              </a:lnSpc>
              <a:buFont typeface="Arial"/>
              <a:buChar char="•"/>
            </a:pPr>
            <a:r>
              <a:rPr lang="en-US" sz="2803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Created to fill gaps found in the 9/11 response</a:t>
            </a:r>
          </a:p>
          <a:p>
            <a:pPr algn="l">
              <a:lnSpc>
                <a:spcPts val="3924"/>
              </a:lnSpc>
            </a:pPr>
            <a:endParaRPr lang="en-US" sz="2803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605259" lvl="1" indent="-302630" algn="l">
              <a:lnSpc>
                <a:spcPts val="3924"/>
              </a:lnSpc>
              <a:buFont typeface="Arial"/>
              <a:buChar char="•"/>
            </a:pPr>
            <a:r>
              <a:rPr lang="en-US" sz="2803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Medical and non-medical volunteers</a:t>
            </a:r>
          </a:p>
          <a:p>
            <a:pPr algn="l">
              <a:lnSpc>
                <a:spcPts val="3924"/>
              </a:lnSpc>
            </a:pPr>
            <a:endParaRPr lang="en-US" sz="2803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605259" lvl="1" indent="-302630" algn="l">
              <a:lnSpc>
                <a:spcPts val="3924"/>
              </a:lnSpc>
              <a:buFont typeface="Arial"/>
              <a:buChar char="•"/>
            </a:pPr>
            <a:r>
              <a:rPr lang="en-US" sz="2803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Public Health &amp; Emergency Preparedness/Response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511449" y="1186552"/>
            <a:ext cx="13135888" cy="9851916"/>
            <a:chOff x="0" y="0"/>
            <a:chExt cx="812800" cy="609600"/>
          </a:xfrm>
        </p:grpSpPr>
        <p:sp>
          <p:nvSpPr>
            <p:cNvPr id="3" name="Freeform 3"/>
            <p:cNvSpPr/>
            <p:nvPr/>
          </p:nvSpPr>
          <p:spPr>
            <a:xfrm>
              <a:off x="4114" y="0"/>
              <a:ext cx="804571" cy="609600"/>
            </a:xfrm>
            <a:custGeom>
              <a:avLst/>
              <a:gdLst/>
              <a:ahLst/>
              <a:cxnLst/>
              <a:rect l="l" t="t" r="r" b="b"/>
              <a:pathLst>
                <a:path w="804571" h="609600">
                  <a:moveTo>
                    <a:pt x="590752" y="0"/>
                  </a:moveTo>
                  <a:lnTo>
                    <a:pt x="10620" y="0"/>
                  </a:lnTo>
                  <a:cubicBezTo>
                    <a:pt x="7207" y="0"/>
                    <a:pt x="4001" y="1641"/>
                    <a:pt x="2005" y="4410"/>
                  </a:cubicBezTo>
                  <a:cubicBezTo>
                    <a:pt x="9" y="7180"/>
                    <a:pt x="-534" y="10740"/>
                    <a:pt x="545" y="13978"/>
                  </a:cubicBezTo>
                  <a:lnTo>
                    <a:pt x="194427" y="595622"/>
                  </a:lnTo>
                  <a:cubicBezTo>
                    <a:pt x="197209" y="603969"/>
                    <a:pt x="205021" y="609600"/>
                    <a:pt x="213820" y="609600"/>
                  </a:cubicBezTo>
                  <a:lnTo>
                    <a:pt x="793952" y="609600"/>
                  </a:lnTo>
                  <a:cubicBezTo>
                    <a:pt x="797365" y="609600"/>
                    <a:pt x="800571" y="607959"/>
                    <a:pt x="802567" y="605190"/>
                  </a:cubicBezTo>
                  <a:cubicBezTo>
                    <a:pt x="804563" y="602420"/>
                    <a:pt x="805106" y="598860"/>
                    <a:pt x="804027" y="595622"/>
                  </a:cubicBezTo>
                  <a:lnTo>
                    <a:pt x="610145" y="13978"/>
                  </a:lnTo>
                  <a:cubicBezTo>
                    <a:pt x="607363" y="5631"/>
                    <a:pt x="599551" y="0"/>
                    <a:pt x="590752" y="0"/>
                  </a:cubicBezTo>
                  <a:close/>
                </a:path>
              </a:pathLst>
            </a:custGeom>
            <a:solidFill>
              <a:srgbClr val="13294B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101600" y="-47625"/>
              <a:ext cx="609600" cy="65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8950815" y="-102870"/>
            <a:ext cx="13853160" cy="10389870"/>
            <a:chOff x="0" y="0"/>
            <a:chExt cx="812800" cy="6096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609600"/>
            </a:xfrm>
            <a:custGeom>
              <a:avLst/>
              <a:gdLst/>
              <a:ahLst/>
              <a:cxnLst/>
              <a:rect l="l" t="t" r="r" b="b"/>
              <a:pathLst>
                <a:path w="812800" h="609600">
                  <a:moveTo>
                    <a:pt x="609600" y="0"/>
                  </a:moveTo>
                  <a:lnTo>
                    <a:pt x="0" y="0"/>
                  </a:lnTo>
                  <a:lnTo>
                    <a:pt x="203200" y="609600"/>
                  </a:lnTo>
                  <a:lnTo>
                    <a:pt x="812800" y="6096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A30008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9339404" y="5608728"/>
            <a:ext cx="4150828" cy="4135263"/>
            <a:chOff x="0" y="0"/>
            <a:chExt cx="5534438" cy="5513684"/>
          </a:xfrm>
        </p:grpSpPr>
        <p:sp>
          <p:nvSpPr>
            <p:cNvPr id="8" name="Freeform 8"/>
            <p:cNvSpPr/>
            <p:nvPr/>
          </p:nvSpPr>
          <p:spPr>
            <a:xfrm rot="5400000">
              <a:off x="10377" y="-10377"/>
              <a:ext cx="5513684" cy="5534438"/>
            </a:xfrm>
            <a:custGeom>
              <a:avLst/>
              <a:gdLst/>
              <a:ahLst/>
              <a:cxnLst/>
              <a:rect l="l" t="t" r="r" b="b"/>
              <a:pathLst>
                <a:path w="5513684" h="5534438">
                  <a:moveTo>
                    <a:pt x="0" y="0"/>
                  </a:moveTo>
                  <a:lnTo>
                    <a:pt x="5513684" y="0"/>
                  </a:lnTo>
                  <a:lnTo>
                    <a:pt x="5513684" y="5534438"/>
                  </a:lnTo>
                  <a:lnTo>
                    <a:pt x="0" y="55344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9" name="Group 9"/>
            <p:cNvGrpSpPr/>
            <p:nvPr/>
          </p:nvGrpSpPr>
          <p:grpSpPr>
            <a:xfrm>
              <a:off x="254621" y="63500"/>
              <a:ext cx="5279817" cy="5279817"/>
              <a:chOff x="0" y="0"/>
              <a:chExt cx="812800" cy="812800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13294B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" name="TextBox 11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</p:grpSp>
      <p:grpSp>
        <p:nvGrpSpPr>
          <p:cNvPr id="12" name="Group 12"/>
          <p:cNvGrpSpPr/>
          <p:nvPr/>
        </p:nvGrpSpPr>
        <p:grpSpPr>
          <a:xfrm>
            <a:off x="14031886" y="1738846"/>
            <a:ext cx="3691017" cy="3677176"/>
            <a:chOff x="0" y="0"/>
            <a:chExt cx="4921356" cy="4902901"/>
          </a:xfrm>
        </p:grpSpPr>
        <p:sp>
          <p:nvSpPr>
            <p:cNvPr id="13" name="Freeform 13"/>
            <p:cNvSpPr/>
            <p:nvPr/>
          </p:nvSpPr>
          <p:spPr>
            <a:xfrm rot="5400000">
              <a:off x="9228" y="-9228"/>
              <a:ext cx="4902901" cy="4921356"/>
            </a:xfrm>
            <a:custGeom>
              <a:avLst/>
              <a:gdLst/>
              <a:ahLst/>
              <a:cxnLst/>
              <a:rect l="l" t="t" r="r" b="b"/>
              <a:pathLst>
                <a:path w="4902901" h="4921356">
                  <a:moveTo>
                    <a:pt x="0" y="0"/>
                  </a:moveTo>
                  <a:lnTo>
                    <a:pt x="4902900" y="0"/>
                  </a:lnTo>
                  <a:lnTo>
                    <a:pt x="4902900" y="4921356"/>
                  </a:lnTo>
                  <a:lnTo>
                    <a:pt x="0" y="492135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14" name="Group 14"/>
            <p:cNvGrpSpPr/>
            <p:nvPr/>
          </p:nvGrpSpPr>
          <p:grpSpPr>
            <a:xfrm>
              <a:off x="226415" y="56466"/>
              <a:ext cx="4694940" cy="4694940"/>
              <a:chOff x="0" y="0"/>
              <a:chExt cx="812800" cy="812800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13294B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" name="TextBox 16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</p:grpSp>
      <p:grpSp>
        <p:nvGrpSpPr>
          <p:cNvPr id="17" name="Group 17"/>
          <p:cNvGrpSpPr/>
          <p:nvPr/>
        </p:nvGrpSpPr>
        <p:grpSpPr>
          <a:xfrm>
            <a:off x="10576436" y="1322092"/>
            <a:ext cx="2263832" cy="2255342"/>
            <a:chOff x="0" y="0"/>
            <a:chExt cx="3018442" cy="3007123"/>
          </a:xfrm>
        </p:grpSpPr>
        <p:sp>
          <p:nvSpPr>
            <p:cNvPr id="18" name="Freeform 18"/>
            <p:cNvSpPr/>
            <p:nvPr/>
          </p:nvSpPr>
          <p:spPr>
            <a:xfrm rot="5400000">
              <a:off x="5660" y="-5660"/>
              <a:ext cx="3007123" cy="3018442"/>
            </a:xfrm>
            <a:custGeom>
              <a:avLst/>
              <a:gdLst/>
              <a:ahLst/>
              <a:cxnLst/>
              <a:rect l="l" t="t" r="r" b="b"/>
              <a:pathLst>
                <a:path w="3007123" h="3018442">
                  <a:moveTo>
                    <a:pt x="0" y="0"/>
                  </a:moveTo>
                  <a:lnTo>
                    <a:pt x="3007123" y="0"/>
                  </a:lnTo>
                  <a:lnTo>
                    <a:pt x="3007123" y="3018443"/>
                  </a:lnTo>
                  <a:lnTo>
                    <a:pt x="0" y="30184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19" name="Group 19"/>
            <p:cNvGrpSpPr/>
            <p:nvPr/>
          </p:nvGrpSpPr>
          <p:grpSpPr>
            <a:xfrm>
              <a:off x="138869" y="34632"/>
              <a:ext cx="2879574" cy="2879574"/>
              <a:chOff x="0" y="0"/>
              <a:chExt cx="812800" cy="812800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13294B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TextBox 21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</p:grpSp>
      <p:grpSp>
        <p:nvGrpSpPr>
          <p:cNvPr id="22" name="Group 22"/>
          <p:cNvGrpSpPr/>
          <p:nvPr/>
        </p:nvGrpSpPr>
        <p:grpSpPr>
          <a:xfrm>
            <a:off x="9726530" y="5864246"/>
            <a:ext cx="3528977" cy="3528977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3"/>
              <a:stretch>
                <a:fillRect t="-16666" b="-16666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10787572" y="1461449"/>
            <a:ext cx="1924679" cy="1924679"/>
            <a:chOff x="0" y="0"/>
            <a:chExt cx="812800" cy="8128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/>
              <a:stretch>
                <a:fillRect l="-25471" r="-2547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6" name="Freeform 26"/>
          <p:cNvSpPr/>
          <p:nvPr/>
        </p:nvSpPr>
        <p:spPr>
          <a:xfrm flipH="1" flipV="1">
            <a:off x="-229311" y="-2278358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6884598" y="7200900"/>
                </a:moveTo>
                <a:lnTo>
                  <a:pt x="0" y="7200900"/>
                </a:lnTo>
                <a:lnTo>
                  <a:pt x="0" y="0"/>
                </a:lnTo>
                <a:lnTo>
                  <a:pt x="6884598" y="0"/>
                </a:lnTo>
                <a:lnTo>
                  <a:pt x="6884598" y="7200900"/>
                </a:lnTo>
                <a:close/>
              </a:path>
            </a:pathLst>
          </a:custGeom>
          <a:blipFill>
            <a:blip r:embed="rId5">
              <a:alphaModFix amt="25000"/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7" name="Freeform 27"/>
          <p:cNvSpPr/>
          <p:nvPr/>
        </p:nvSpPr>
        <p:spPr>
          <a:xfrm>
            <a:off x="1028700" y="2327197"/>
            <a:ext cx="2341613" cy="193183"/>
          </a:xfrm>
          <a:custGeom>
            <a:avLst/>
            <a:gdLst/>
            <a:ahLst/>
            <a:cxnLst/>
            <a:rect l="l" t="t" r="r" b="b"/>
            <a:pathLst>
              <a:path w="2341613" h="193183">
                <a:moveTo>
                  <a:pt x="0" y="0"/>
                </a:moveTo>
                <a:lnTo>
                  <a:pt x="2341613" y="0"/>
                </a:lnTo>
                <a:lnTo>
                  <a:pt x="2341613" y="193183"/>
                </a:lnTo>
                <a:lnTo>
                  <a:pt x="0" y="19318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28" name="Freeform 28"/>
          <p:cNvSpPr/>
          <p:nvPr/>
        </p:nvSpPr>
        <p:spPr>
          <a:xfrm>
            <a:off x="11557694" y="3227705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0" y="0"/>
                </a:moveTo>
                <a:lnTo>
                  <a:pt x="6884598" y="0"/>
                </a:lnTo>
                <a:lnTo>
                  <a:pt x="6884598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alphaModFix amt="50000"/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29" name="Group 29"/>
          <p:cNvGrpSpPr/>
          <p:nvPr/>
        </p:nvGrpSpPr>
        <p:grpSpPr>
          <a:xfrm>
            <a:off x="14376128" y="1966059"/>
            <a:ext cx="3138052" cy="3138052"/>
            <a:chOff x="0" y="0"/>
            <a:chExt cx="812800" cy="812800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1"/>
              <a:stretch>
                <a:fillRect l="-16666" r="-16666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" name="Freeform 31"/>
          <p:cNvSpPr/>
          <p:nvPr/>
        </p:nvSpPr>
        <p:spPr>
          <a:xfrm>
            <a:off x="2199507" y="6185784"/>
            <a:ext cx="2341613" cy="193183"/>
          </a:xfrm>
          <a:custGeom>
            <a:avLst/>
            <a:gdLst/>
            <a:ahLst/>
            <a:cxnLst/>
            <a:rect l="l" t="t" r="r" b="b"/>
            <a:pathLst>
              <a:path w="2341613" h="193183">
                <a:moveTo>
                  <a:pt x="0" y="0"/>
                </a:moveTo>
                <a:lnTo>
                  <a:pt x="2341613" y="0"/>
                </a:lnTo>
                <a:lnTo>
                  <a:pt x="2341613" y="193183"/>
                </a:lnTo>
                <a:lnTo>
                  <a:pt x="0" y="19318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2" name="TextBox 32"/>
          <p:cNvSpPr txBox="1"/>
          <p:nvPr/>
        </p:nvSpPr>
        <p:spPr>
          <a:xfrm>
            <a:off x="604793" y="1072252"/>
            <a:ext cx="6373131" cy="9470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7651"/>
              </a:lnSpc>
            </a:pPr>
            <a:r>
              <a:rPr lang="en-US" sz="5465" b="1">
                <a:solidFill>
                  <a:srgbClr val="13294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FEDERAL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604793" y="2687310"/>
            <a:ext cx="7165527" cy="19805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91169" lvl="1" indent="-245584" algn="l">
              <a:lnSpc>
                <a:spcPts val="3184"/>
              </a:lnSpc>
              <a:buFont typeface="Arial"/>
              <a:buChar char="•"/>
            </a:pPr>
            <a:r>
              <a:rPr lang="en-US" sz="2274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ASPR - Office of the Medical Reserve Corps</a:t>
            </a:r>
          </a:p>
          <a:p>
            <a:pPr marL="982337" lvl="2" indent="-327446" algn="l">
              <a:lnSpc>
                <a:spcPts val="3184"/>
              </a:lnSpc>
              <a:buFont typeface="Arial"/>
              <a:buChar char="⚬"/>
            </a:pPr>
            <a:r>
              <a:rPr lang="en-US" sz="2274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Technical assistance</a:t>
            </a:r>
          </a:p>
          <a:p>
            <a:pPr marL="982337" lvl="2" indent="-327446" algn="l">
              <a:lnSpc>
                <a:spcPts val="3184"/>
              </a:lnSpc>
              <a:buFont typeface="Arial"/>
              <a:buChar char="⚬"/>
            </a:pPr>
            <a:r>
              <a:rPr lang="en-US" sz="2274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Volunteer management resources</a:t>
            </a:r>
          </a:p>
          <a:p>
            <a:pPr marL="982337" lvl="2" indent="-327446" algn="l">
              <a:lnSpc>
                <a:spcPts val="3184"/>
              </a:lnSpc>
              <a:buFont typeface="Arial"/>
              <a:buChar char="⚬"/>
            </a:pPr>
            <a:r>
              <a:rPr lang="en-US" sz="2274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Training plans &amp; MRC TRAIN</a:t>
            </a:r>
          </a:p>
          <a:p>
            <a:pPr marL="982337" lvl="2" indent="-327446" algn="l">
              <a:lnSpc>
                <a:spcPts val="3184"/>
              </a:lnSpc>
              <a:buFont typeface="Arial"/>
              <a:buChar char="⚬"/>
            </a:pPr>
            <a:r>
              <a:rPr lang="en-US" sz="2274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Data management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1595393" y="5029200"/>
            <a:ext cx="6373131" cy="9470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7651"/>
              </a:lnSpc>
            </a:pPr>
            <a:r>
              <a:rPr lang="en-US" sz="5465" b="1">
                <a:solidFill>
                  <a:srgbClr val="13294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STATE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595393" y="6645667"/>
            <a:ext cx="6916056" cy="23806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91169" lvl="1" indent="-245584" algn="l">
              <a:lnSpc>
                <a:spcPts val="3184"/>
              </a:lnSpc>
              <a:buFont typeface="Arial"/>
              <a:buChar char="•"/>
            </a:pPr>
            <a:r>
              <a:rPr lang="en-US" sz="2274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State Health Department </a:t>
            </a:r>
          </a:p>
          <a:p>
            <a:pPr marL="982337" lvl="2" indent="-327446" algn="l">
              <a:lnSpc>
                <a:spcPts val="3184"/>
              </a:lnSpc>
              <a:buFont typeface="Arial"/>
              <a:buChar char="⚬"/>
            </a:pPr>
            <a:r>
              <a:rPr lang="en-US" sz="2274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Funding</a:t>
            </a:r>
          </a:p>
          <a:p>
            <a:pPr marL="982337" lvl="2" indent="-327446" algn="l">
              <a:lnSpc>
                <a:spcPts val="3184"/>
              </a:lnSpc>
              <a:buFont typeface="Arial"/>
              <a:buChar char="⚬"/>
            </a:pPr>
            <a:r>
              <a:rPr lang="en-US" sz="2274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Intra- and Extra- jurisdictional coordination</a:t>
            </a:r>
          </a:p>
          <a:p>
            <a:pPr marL="982337" lvl="2" indent="-327446" algn="l">
              <a:lnSpc>
                <a:spcPts val="3184"/>
              </a:lnSpc>
              <a:buFont typeface="Arial"/>
              <a:buChar char="⚬"/>
            </a:pPr>
            <a:r>
              <a:rPr lang="en-US" sz="2274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Volunteer management</a:t>
            </a:r>
          </a:p>
          <a:p>
            <a:pPr marL="982337" lvl="2" indent="-327446" algn="l">
              <a:lnSpc>
                <a:spcPts val="3184"/>
              </a:lnSpc>
              <a:buFont typeface="Arial"/>
              <a:buChar char="⚬"/>
            </a:pPr>
            <a:r>
              <a:rPr lang="en-US" sz="2274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Data Management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10800000">
            <a:off x="-4115178" y="1186552"/>
            <a:ext cx="13135888" cy="9851916"/>
            <a:chOff x="0" y="0"/>
            <a:chExt cx="812800" cy="609600"/>
          </a:xfrm>
        </p:grpSpPr>
        <p:sp>
          <p:nvSpPr>
            <p:cNvPr id="3" name="Freeform 3"/>
            <p:cNvSpPr/>
            <p:nvPr/>
          </p:nvSpPr>
          <p:spPr>
            <a:xfrm>
              <a:off x="4114" y="0"/>
              <a:ext cx="804571" cy="609600"/>
            </a:xfrm>
            <a:custGeom>
              <a:avLst/>
              <a:gdLst/>
              <a:ahLst/>
              <a:cxnLst/>
              <a:rect l="l" t="t" r="r" b="b"/>
              <a:pathLst>
                <a:path w="804571" h="609600">
                  <a:moveTo>
                    <a:pt x="590752" y="0"/>
                  </a:moveTo>
                  <a:lnTo>
                    <a:pt x="10620" y="0"/>
                  </a:lnTo>
                  <a:cubicBezTo>
                    <a:pt x="7207" y="0"/>
                    <a:pt x="4001" y="1641"/>
                    <a:pt x="2005" y="4410"/>
                  </a:cubicBezTo>
                  <a:cubicBezTo>
                    <a:pt x="9" y="7180"/>
                    <a:pt x="-534" y="10740"/>
                    <a:pt x="545" y="13978"/>
                  </a:cubicBezTo>
                  <a:lnTo>
                    <a:pt x="194427" y="595622"/>
                  </a:lnTo>
                  <a:cubicBezTo>
                    <a:pt x="197209" y="603969"/>
                    <a:pt x="205021" y="609600"/>
                    <a:pt x="213820" y="609600"/>
                  </a:cubicBezTo>
                  <a:lnTo>
                    <a:pt x="793952" y="609600"/>
                  </a:lnTo>
                  <a:cubicBezTo>
                    <a:pt x="797365" y="609600"/>
                    <a:pt x="800571" y="607959"/>
                    <a:pt x="802567" y="605190"/>
                  </a:cubicBezTo>
                  <a:cubicBezTo>
                    <a:pt x="804563" y="602420"/>
                    <a:pt x="805106" y="598860"/>
                    <a:pt x="804027" y="595622"/>
                  </a:cubicBezTo>
                  <a:lnTo>
                    <a:pt x="610145" y="13978"/>
                  </a:lnTo>
                  <a:cubicBezTo>
                    <a:pt x="607363" y="5631"/>
                    <a:pt x="599551" y="0"/>
                    <a:pt x="590752" y="0"/>
                  </a:cubicBezTo>
                  <a:close/>
                </a:path>
              </a:pathLst>
            </a:custGeom>
            <a:solidFill>
              <a:srgbClr val="13294B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101600" y="-47625"/>
              <a:ext cx="609600" cy="65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5771110" y="0"/>
            <a:ext cx="13853160" cy="10389870"/>
            <a:chOff x="0" y="0"/>
            <a:chExt cx="812800" cy="6096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609600"/>
            </a:xfrm>
            <a:custGeom>
              <a:avLst/>
              <a:gdLst/>
              <a:ahLst/>
              <a:cxnLst/>
              <a:rect l="l" t="t" r="r" b="b"/>
              <a:pathLst>
                <a:path w="812800" h="609600">
                  <a:moveTo>
                    <a:pt x="609600" y="0"/>
                  </a:moveTo>
                  <a:lnTo>
                    <a:pt x="0" y="0"/>
                  </a:lnTo>
                  <a:lnTo>
                    <a:pt x="203200" y="609600"/>
                  </a:lnTo>
                  <a:lnTo>
                    <a:pt x="812800" y="6096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A30008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" name="Freeform 7"/>
          <p:cNvSpPr/>
          <p:nvPr/>
        </p:nvSpPr>
        <p:spPr>
          <a:xfrm>
            <a:off x="11485613" y="3188970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0" y="0"/>
                </a:moveTo>
                <a:lnTo>
                  <a:pt x="6884599" y="0"/>
                </a:lnTo>
                <a:lnTo>
                  <a:pt x="6884599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8" name="Group 8"/>
          <p:cNvGrpSpPr/>
          <p:nvPr/>
        </p:nvGrpSpPr>
        <p:grpSpPr>
          <a:xfrm>
            <a:off x="2557281" y="5994906"/>
            <a:ext cx="3858584" cy="3844114"/>
            <a:chOff x="0" y="0"/>
            <a:chExt cx="5144778" cy="5125485"/>
          </a:xfrm>
        </p:grpSpPr>
        <p:sp>
          <p:nvSpPr>
            <p:cNvPr id="9" name="Freeform 9"/>
            <p:cNvSpPr/>
            <p:nvPr/>
          </p:nvSpPr>
          <p:spPr>
            <a:xfrm rot="5400000">
              <a:off x="9646" y="-9646"/>
              <a:ext cx="5125485" cy="5144778"/>
            </a:xfrm>
            <a:custGeom>
              <a:avLst/>
              <a:gdLst/>
              <a:ahLst/>
              <a:cxnLst/>
              <a:rect l="l" t="t" r="r" b="b"/>
              <a:pathLst>
                <a:path w="5125485" h="5144778">
                  <a:moveTo>
                    <a:pt x="0" y="0"/>
                  </a:moveTo>
                  <a:lnTo>
                    <a:pt x="5125486" y="0"/>
                  </a:lnTo>
                  <a:lnTo>
                    <a:pt x="5125486" y="5144778"/>
                  </a:lnTo>
                  <a:lnTo>
                    <a:pt x="0" y="51447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10" name="Group 10"/>
            <p:cNvGrpSpPr/>
            <p:nvPr/>
          </p:nvGrpSpPr>
          <p:grpSpPr>
            <a:xfrm>
              <a:off x="236694" y="59029"/>
              <a:ext cx="4908084" cy="4908084"/>
              <a:chOff x="0" y="0"/>
              <a:chExt cx="812800" cy="812800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" name="TextBox 12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30608" tIns="30608" rIns="30608" bIns="30608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13" name="Group 13"/>
            <p:cNvGrpSpPr/>
            <p:nvPr/>
          </p:nvGrpSpPr>
          <p:grpSpPr>
            <a:xfrm>
              <a:off x="479826" y="316704"/>
              <a:ext cx="4374019" cy="4374019"/>
              <a:chOff x="0" y="0"/>
              <a:chExt cx="812800" cy="812800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blipFill>
                <a:blip r:embed="rId5"/>
                <a:stretch>
                  <a:fillRect l="-52812" r="-52812"/>
                </a:stretch>
              </a:blipFill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5" name="Freeform 15"/>
          <p:cNvSpPr/>
          <p:nvPr/>
        </p:nvSpPr>
        <p:spPr>
          <a:xfrm>
            <a:off x="6802387" y="1186552"/>
            <a:ext cx="2341613" cy="193183"/>
          </a:xfrm>
          <a:custGeom>
            <a:avLst/>
            <a:gdLst/>
            <a:ahLst/>
            <a:cxnLst/>
            <a:rect l="l" t="t" r="r" b="b"/>
            <a:pathLst>
              <a:path w="2341613" h="193183">
                <a:moveTo>
                  <a:pt x="0" y="0"/>
                </a:moveTo>
                <a:lnTo>
                  <a:pt x="2341613" y="0"/>
                </a:lnTo>
                <a:lnTo>
                  <a:pt x="2341613" y="193183"/>
                </a:lnTo>
                <a:lnTo>
                  <a:pt x="0" y="19318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6" name="Freeform 16"/>
          <p:cNvSpPr/>
          <p:nvPr/>
        </p:nvSpPr>
        <p:spPr>
          <a:xfrm flipH="1" flipV="1">
            <a:off x="-229311" y="-192571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6884598" y="7200900"/>
                </a:moveTo>
                <a:lnTo>
                  <a:pt x="0" y="7200900"/>
                </a:lnTo>
                <a:lnTo>
                  <a:pt x="0" y="0"/>
                </a:lnTo>
                <a:lnTo>
                  <a:pt x="6884598" y="0"/>
                </a:lnTo>
                <a:lnTo>
                  <a:pt x="6884598" y="7200900"/>
                </a:lnTo>
                <a:close/>
              </a:path>
            </a:pathLst>
          </a:custGeom>
          <a:blipFill>
            <a:blip r:embed="rId8">
              <a:alphaModFix amt="25000"/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7" name="Group 17"/>
          <p:cNvGrpSpPr/>
          <p:nvPr/>
        </p:nvGrpSpPr>
        <p:grpSpPr>
          <a:xfrm>
            <a:off x="5306811" y="5778980"/>
            <a:ext cx="1109053" cy="1109053"/>
            <a:chOff x="0" y="0"/>
            <a:chExt cx="1478738" cy="1478738"/>
          </a:xfrm>
        </p:grpSpPr>
        <p:grpSp>
          <p:nvGrpSpPr>
            <p:cNvPr id="18" name="Group 18"/>
            <p:cNvGrpSpPr/>
            <p:nvPr/>
          </p:nvGrpSpPr>
          <p:grpSpPr>
            <a:xfrm>
              <a:off x="0" y="0"/>
              <a:ext cx="1478738" cy="1478738"/>
              <a:chOff x="0" y="0"/>
              <a:chExt cx="812800" cy="812800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13294B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" name="TextBox 20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21" name="Group 21"/>
            <p:cNvGrpSpPr/>
            <p:nvPr/>
          </p:nvGrpSpPr>
          <p:grpSpPr>
            <a:xfrm>
              <a:off x="224316" y="224316"/>
              <a:ext cx="1030107" cy="1030107"/>
              <a:chOff x="0" y="0"/>
              <a:chExt cx="812800" cy="812800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" name="TextBox 23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sp>
          <p:nvSpPr>
            <p:cNvPr id="24" name="TextBox 24"/>
            <p:cNvSpPr txBox="1"/>
            <p:nvPr/>
          </p:nvSpPr>
          <p:spPr>
            <a:xfrm>
              <a:off x="588578" y="194432"/>
              <a:ext cx="301582" cy="99866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360"/>
                </a:lnSpc>
              </a:pPr>
              <a:r>
                <a:rPr lang="en-US" sz="4543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1</a:t>
              </a:r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12601519" y="5994906"/>
            <a:ext cx="3858584" cy="3844114"/>
            <a:chOff x="0" y="0"/>
            <a:chExt cx="5144778" cy="5125485"/>
          </a:xfrm>
        </p:grpSpPr>
        <p:sp>
          <p:nvSpPr>
            <p:cNvPr id="26" name="Freeform 26"/>
            <p:cNvSpPr/>
            <p:nvPr/>
          </p:nvSpPr>
          <p:spPr>
            <a:xfrm rot="5400000">
              <a:off x="9646" y="-9646"/>
              <a:ext cx="5125485" cy="5144778"/>
            </a:xfrm>
            <a:custGeom>
              <a:avLst/>
              <a:gdLst/>
              <a:ahLst/>
              <a:cxnLst/>
              <a:rect l="l" t="t" r="r" b="b"/>
              <a:pathLst>
                <a:path w="5125485" h="5144778">
                  <a:moveTo>
                    <a:pt x="0" y="0"/>
                  </a:moveTo>
                  <a:lnTo>
                    <a:pt x="5125486" y="0"/>
                  </a:lnTo>
                  <a:lnTo>
                    <a:pt x="5125486" y="5144778"/>
                  </a:lnTo>
                  <a:lnTo>
                    <a:pt x="0" y="51447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236694" y="59029"/>
              <a:ext cx="4908084" cy="4908084"/>
              <a:chOff x="0" y="0"/>
              <a:chExt cx="812800" cy="812800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9" name="TextBox 29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30608" tIns="30608" rIns="30608" bIns="30608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30" name="Group 30"/>
            <p:cNvGrpSpPr/>
            <p:nvPr/>
          </p:nvGrpSpPr>
          <p:grpSpPr>
            <a:xfrm>
              <a:off x="479826" y="316704"/>
              <a:ext cx="4374019" cy="4374019"/>
              <a:chOff x="0" y="0"/>
              <a:chExt cx="812800" cy="812800"/>
            </a:xfrm>
          </p:grpSpPr>
          <p:sp>
            <p:nvSpPr>
              <p:cNvPr id="31" name="Freeform 3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blipFill>
                <a:blip r:embed="rId10"/>
                <a:stretch>
                  <a:fillRect t="-16666" b="-16666"/>
                </a:stretch>
              </a:blipFill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32" name="Group 32"/>
          <p:cNvGrpSpPr/>
          <p:nvPr/>
        </p:nvGrpSpPr>
        <p:grpSpPr>
          <a:xfrm>
            <a:off x="15564721" y="5778980"/>
            <a:ext cx="1109053" cy="1109053"/>
            <a:chOff x="0" y="0"/>
            <a:chExt cx="1478738" cy="1478738"/>
          </a:xfrm>
        </p:grpSpPr>
        <p:grpSp>
          <p:nvGrpSpPr>
            <p:cNvPr id="33" name="Group 33"/>
            <p:cNvGrpSpPr/>
            <p:nvPr/>
          </p:nvGrpSpPr>
          <p:grpSpPr>
            <a:xfrm>
              <a:off x="0" y="0"/>
              <a:ext cx="1478738" cy="1478738"/>
              <a:chOff x="0" y="0"/>
              <a:chExt cx="812800" cy="812800"/>
            </a:xfrm>
          </p:grpSpPr>
          <p:sp>
            <p:nvSpPr>
              <p:cNvPr id="34" name="Freeform 3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13294B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" name="TextBox 35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36" name="Group 36"/>
            <p:cNvGrpSpPr/>
            <p:nvPr/>
          </p:nvGrpSpPr>
          <p:grpSpPr>
            <a:xfrm>
              <a:off x="224316" y="224316"/>
              <a:ext cx="1030107" cy="1030107"/>
              <a:chOff x="0" y="0"/>
              <a:chExt cx="812800" cy="812800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" name="TextBox 38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sp>
          <p:nvSpPr>
            <p:cNvPr id="39" name="TextBox 39"/>
            <p:cNvSpPr txBox="1"/>
            <p:nvPr/>
          </p:nvSpPr>
          <p:spPr>
            <a:xfrm>
              <a:off x="511639" y="194432"/>
              <a:ext cx="455460" cy="99866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360"/>
                </a:lnSpc>
              </a:pPr>
              <a:r>
                <a:rPr lang="en-US" sz="4543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3</a:t>
              </a:r>
            </a:p>
          </p:txBody>
        </p:sp>
      </p:grpSp>
      <p:grpSp>
        <p:nvGrpSpPr>
          <p:cNvPr id="40" name="Group 40"/>
          <p:cNvGrpSpPr/>
          <p:nvPr/>
        </p:nvGrpSpPr>
        <p:grpSpPr>
          <a:xfrm>
            <a:off x="7573820" y="5994906"/>
            <a:ext cx="3858584" cy="3844114"/>
            <a:chOff x="0" y="0"/>
            <a:chExt cx="5144778" cy="5125485"/>
          </a:xfrm>
        </p:grpSpPr>
        <p:sp>
          <p:nvSpPr>
            <p:cNvPr id="41" name="Freeform 41"/>
            <p:cNvSpPr/>
            <p:nvPr/>
          </p:nvSpPr>
          <p:spPr>
            <a:xfrm rot="5400000">
              <a:off x="9646" y="-9646"/>
              <a:ext cx="5125485" cy="5144778"/>
            </a:xfrm>
            <a:custGeom>
              <a:avLst/>
              <a:gdLst/>
              <a:ahLst/>
              <a:cxnLst/>
              <a:rect l="l" t="t" r="r" b="b"/>
              <a:pathLst>
                <a:path w="5125485" h="5144778">
                  <a:moveTo>
                    <a:pt x="0" y="0"/>
                  </a:moveTo>
                  <a:lnTo>
                    <a:pt x="5125486" y="0"/>
                  </a:lnTo>
                  <a:lnTo>
                    <a:pt x="5125486" y="5144778"/>
                  </a:lnTo>
                  <a:lnTo>
                    <a:pt x="0" y="51447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42" name="Group 42"/>
            <p:cNvGrpSpPr/>
            <p:nvPr/>
          </p:nvGrpSpPr>
          <p:grpSpPr>
            <a:xfrm>
              <a:off x="236694" y="59029"/>
              <a:ext cx="4908084" cy="4908084"/>
              <a:chOff x="0" y="0"/>
              <a:chExt cx="812800" cy="812800"/>
            </a:xfrm>
          </p:grpSpPr>
          <p:sp>
            <p:nvSpPr>
              <p:cNvPr id="43" name="Freeform 43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" name="TextBox 44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30608" tIns="30608" rIns="30608" bIns="30608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45" name="Group 45"/>
            <p:cNvGrpSpPr/>
            <p:nvPr/>
          </p:nvGrpSpPr>
          <p:grpSpPr>
            <a:xfrm>
              <a:off x="479826" y="316704"/>
              <a:ext cx="4374019" cy="4374019"/>
              <a:chOff x="0" y="0"/>
              <a:chExt cx="812800" cy="812800"/>
            </a:xfrm>
          </p:grpSpPr>
          <p:sp>
            <p:nvSpPr>
              <p:cNvPr id="46" name="Freeform 46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blipFill>
                <a:blip r:embed="rId11"/>
                <a:stretch>
                  <a:fillRect l="-23497" r="-23497"/>
                </a:stretch>
              </a:blipFill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47" name="Group 47"/>
          <p:cNvGrpSpPr/>
          <p:nvPr/>
        </p:nvGrpSpPr>
        <p:grpSpPr>
          <a:xfrm>
            <a:off x="10436117" y="5778980"/>
            <a:ext cx="1109053" cy="1109053"/>
            <a:chOff x="0" y="0"/>
            <a:chExt cx="1478738" cy="1478738"/>
          </a:xfrm>
        </p:grpSpPr>
        <p:grpSp>
          <p:nvGrpSpPr>
            <p:cNvPr id="48" name="Group 48"/>
            <p:cNvGrpSpPr/>
            <p:nvPr/>
          </p:nvGrpSpPr>
          <p:grpSpPr>
            <a:xfrm>
              <a:off x="0" y="0"/>
              <a:ext cx="1478738" cy="1478738"/>
              <a:chOff x="0" y="0"/>
              <a:chExt cx="812800" cy="812800"/>
            </a:xfrm>
          </p:grpSpPr>
          <p:sp>
            <p:nvSpPr>
              <p:cNvPr id="49" name="Freeform 49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13294B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" name="TextBox 50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51" name="Group 51"/>
            <p:cNvGrpSpPr/>
            <p:nvPr/>
          </p:nvGrpSpPr>
          <p:grpSpPr>
            <a:xfrm>
              <a:off x="224316" y="224316"/>
              <a:ext cx="1030107" cy="1030107"/>
              <a:chOff x="0" y="0"/>
              <a:chExt cx="812800" cy="812800"/>
            </a:xfrm>
          </p:grpSpPr>
          <p:sp>
            <p:nvSpPr>
              <p:cNvPr id="52" name="Freeform 5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" name="TextBox 53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sp>
          <p:nvSpPr>
            <p:cNvPr id="54" name="TextBox 54"/>
            <p:cNvSpPr txBox="1"/>
            <p:nvPr/>
          </p:nvSpPr>
          <p:spPr>
            <a:xfrm>
              <a:off x="512427" y="194432"/>
              <a:ext cx="453884" cy="99866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360"/>
                </a:lnSpc>
              </a:pPr>
              <a:r>
                <a:rPr lang="en-US" sz="4543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2</a:t>
              </a:r>
            </a:p>
          </p:txBody>
        </p:sp>
      </p:grpSp>
      <p:sp>
        <p:nvSpPr>
          <p:cNvPr id="55" name="TextBox 55"/>
          <p:cNvSpPr txBox="1"/>
          <p:nvPr/>
        </p:nvSpPr>
        <p:spPr>
          <a:xfrm>
            <a:off x="6290074" y="81666"/>
            <a:ext cx="6660452" cy="9470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651"/>
              </a:lnSpc>
            </a:pPr>
            <a:r>
              <a:rPr lang="en-US" sz="5465" b="1">
                <a:solidFill>
                  <a:srgbClr val="13294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LOCAL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6290074" y="1699625"/>
            <a:ext cx="6660452" cy="8207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91978" lvl="1" indent="-245989" algn="l">
              <a:lnSpc>
                <a:spcPts val="3190"/>
              </a:lnSpc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Funding</a:t>
            </a:r>
          </a:p>
          <a:p>
            <a:pPr marL="491978" lvl="1" indent="-245989" algn="l">
              <a:lnSpc>
                <a:spcPts val="3190"/>
              </a:lnSpc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Unit objectives and mission</a:t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8189359" y="3002624"/>
            <a:ext cx="8484415" cy="15572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91978" lvl="1" indent="-245989" algn="l">
              <a:lnSpc>
                <a:spcPts val="4192"/>
              </a:lnSpc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Community outreach &amp; training</a:t>
            </a:r>
          </a:p>
          <a:p>
            <a:pPr marL="491978" lvl="1" indent="-245989" algn="l">
              <a:lnSpc>
                <a:spcPts val="4192"/>
              </a:lnSpc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Public health initiatives and emergency response</a:t>
            </a:r>
          </a:p>
          <a:p>
            <a:pPr marL="491978" lvl="1" indent="-245989" algn="l">
              <a:lnSpc>
                <a:spcPts val="4192"/>
              </a:lnSpc>
              <a:buAutoNum type="arabicPeriod"/>
            </a:pPr>
            <a:r>
              <a:rPr lang="en-US" sz="24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 Partner agency support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897335" y="2421329"/>
            <a:ext cx="4493330" cy="193183"/>
            <a:chOff x="0" y="0"/>
            <a:chExt cx="5991107" cy="257577"/>
          </a:xfrm>
        </p:grpSpPr>
        <p:sp>
          <p:nvSpPr>
            <p:cNvPr id="3" name="Freeform 3"/>
            <p:cNvSpPr/>
            <p:nvPr/>
          </p:nvSpPr>
          <p:spPr>
            <a:xfrm>
              <a:off x="2868956" y="0"/>
              <a:ext cx="3122151" cy="257577"/>
            </a:xfrm>
            <a:custGeom>
              <a:avLst/>
              <a:gdLst/>
              <a:ahLst/>
              <a:cxnLst/>
              <a:rect l="l" t="t" r="r" b="b"/>
              <a:pathLst>
                <a:path w="3122151" h="257577">
                  <a:moveTo>
                    <a:pt x="0" y="0"/>
                  </a:moveTo>
                  <a:lnTo>
                    <a:pt x="3122151" y="0"/>
                  </a:lnTo>
                  <a:lnTo>
                    <a:pt x="3122151" y="257577"/>
                  </a:lnTo>
                  <a:lnTo>
                    <a:pt x="0" y="2575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4"/>
            <p:cNvSpPr/>
            <p:nvPr/>
          </p:nvSpPr>
          <p:spPr>
            <a:xfrm flipH="1">
              <a:off x="0" y="0"/>
              <a:ext cx="3122151" cy="257577"/>
            </a:xfrm>
            <a:custGeom>
              <a:avLst/>
              <a:gdLst/>
              <a:ahLst/>
              <a:cxnLst/>
              <a:rect l="l" t="t" r="r" b="b"/>
              <a:pathLst>
                <a:path w="3122151" h="257577">
                  <a:moveTo>
                    <a:pt x="3122151" y="0"/>
                  </a:moveTo>
                  <a:lnTo>
                    <a:pt x="0" y="0"/>
                  </a:lnTo>
                  <a:lnTo>
                    <a:pt x="0" y="257577"/>
                  </a:lnTo>
                  <a:lnTo>
                    <a:pt x="3122151" y="257577"/>
                  </a:lnTo>
                  <a:lnTo>
                    <a:pt x="3122151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0" y="5771182"/>
            <a:ext cx="18288000" cy="3086100"/>
            <a:chOff x="0" y="0"/>
            <a:chExt cx="4816593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816592" cy="812800"/>
            </a:xfrm>
            <a:custGeom>
              <a:avLst/>
              <a:gdLst/>
              <a:ahLst/>
              <a:cxnLst/>
              <a:rect l="l" t="t" r="r" b="b"/>
              <a:pathLst>
                <a:path w="4816592" h="812800">
                  <a:moveTo>
                    <a:pt x="0" y="0"/>
                  </a:moveTo>
                  <a:lnTo>
                    <a:pt x="4816592" y="0"/>
                  </a:lnTo>
                  <a:lnTo>
                    <a:pt x="4816592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13294B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4816593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1627686" y="3314282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0" y="0"/>
                </a:moveTo>
                <a:lnTo>
                  <a:pt x="6884598" y="0"/>
                </a:lnTo>
                <a:lnTo>
                  <a:pt x="6884598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9" name="Group 9"/>
          <p:cNvGrpSpPr/>
          <p:nvPr/>
        </p:nvGrpSpPr>
        <p:grpSpPr>
          <a:xfrm>
            <a:off x="1744727" y="3667298"/>
            <a:ext cx="4090227" cy="4074889"/>
            <a:chOff x="0" y="0"/>
            <a:chExt cx="5453636" cy="5433185"/>
          </a:xfrm>
        </p:grpSpPr>
        <p:sp>
          <p:nvSpPr>
            <p:cNvPr id="10" name="Freeform 10"/>
            <p:cNvSpPr/>
            <p:nvPr/>
          </p:nvSpPr>
          <p:spPr>
            <a:xfrm rot="5400000">
              <a:off x="10226" y="-10226"/>
              <a:ext cx="5433185" cy="5453636"/>
            </a:xfrm>
            <a:custGeom>
              <a:avLst/>
              <a:gdLst/>
              <a:ahLst/>
              <a:cxnLst/>
              <a:rect l="l" t="t" r="r" b="b"/>
              <a:pathLst>
                <a:path w="5433185" h="5453636">
                  <a:moveTo>
                    <a:pt x="0" y="0"/>
                  </a:moveTo>
                  <a:lnTo>
                    <a:pt x="5433184" y="0"/>
                  </a:lnTo>
                  <a:lnTo>
                    <a:pt x="5433184" y="5453636"/>
                  </a:lnTo>
                  <a:lnTo>
                    <a:pt x="0" y="54536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11" name="Group 11"/>
            <p:cNvGrpSpPr/>
            <p:nvPr/>
          </p:nvGrpSpPr>
          <p:grpSpPr>
            <a:xfrm>
              <a:off x="250904" y="62573"/>
              <a:ext cx="5202732" cy="5202732"/>
              <a:chOff x="0" y="0"/>
              <a:chExt cx="812800" cy="812800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" name="TextBox 13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508632" y="335716"/>
              <a:ext cx="4636606" cy="4636606"/>
              <a:chOff x="0" y="0"/>
              <a:chExt cx="812800" cy="812800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blipFill>
                <a:blip r:embed="rId7"/>
                <a:stretch>
                  <a:fillRect l="-16747" r="-16747"/>
                </a:stretch>
              </a:blipFill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6" name="Group 16"/>
          <p:cNvGrpSpPr/>
          <p:nvPr/>
        </p:nvGrpSpPr>
        <p:grpSpPr>
          <a:xfrm>
            <a:off x="7098886" y="3667298"/>
            <a:ext cx="4090227" cy="4074889"/>
            <a:chOff x="0" y="0"/>
            <a:chExt cx="5453636" cy="5433185"/>
          </a:xfrm>
        </p:grpSpPr>
        <p:sp>
          <p:nvSpPr>
            <p:cNvPr id="17" name="Freeform 17"/>
            <p:cNvSpPr/>
            <p:nvPr/>
          </p:nvSpPr>
          <p:spPr>
            <a:xfrm rot="5400000">
              <a:off x="10226" y="-10226"/>
              <a:ext cx="5433185" cy="5453636"/>
            </a:xfrm>
            <a:custGeom>
              <a:avLst/>
              <a:gdLst/>
              <a:ahLst/>
              <a:cxnLst/>
              <a:rect l="l" t="t" r="r" b="b"/>
              <a:pathLst>
                <a:path w="5433185" h="5453636">
                  <a:moveTo>
                    <a:pt x="0" y="0"/>
                  </a:moveTo>
                  <a:lnTo>
                    <a:pt x="5433184" y="0"/>
                  </a:lnTo>
                  <a:lnTo>
                    <a:pt x="5433184" y="5453636"/>
                  </a:lnTo>
                  <a:lnTo>
                    <a:pt x="0" y="54536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18" name="Group 18"/>
            <p:cNvGrpSpPr/>
            <p:nvPr/>
          </p:nvGrpSpPr>
          <p:grpSpPr>
            <a:xfrm>
              <a:off x="250904" y="62573"/>
              <a:ext cx="5202732" cy="5202732"/>
              <a:chOff x="0" y="0"/>
              <a:chExt cx="812800" cy="812800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" name="TextBox 20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21" name="Group 21"/>
            <p:cNvGrpSpPr/>
            <p:nvPr/>
          </p:nvGrpSpPr>
          <p:grpSpPr>
            <a:xfrm>
              <a:off x="508632" y="335716"/>
              <a:ext cx="4636606" cy="4636606"/>
              <a:chOff x="0" y="0"/>
              <a:chExt cx="812800" cy="812800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blipFill>
                <a:blip r:embed="rId8"/>
                <a:stretch>
                  <a:fillRect l="-10291" r="-10291"/>
                </a:stretch>
              </a:blipFill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23" name="Group 23"/>
          <p:cNvGrpSpPr/>
          <p:nvPr/>
        </p:nvGrpSpPr>
        <p:grpSpPr>
          <a:xfrm>
            <a:off x="12438963" y="3565698"/>
            <a:ext cx="4090227" cy="4074889"/>
            <a:chOff x="0" y="0"/>
            <a:chExt cx="5453636" cy="5433185"/>
          </a:xfrm>
        </p:grpSpPr>
        <p:sp>
          <p:nvSpPr>
            <p:cNvPr id="24" name="Freeform 24"/>
            <p:cNvSpPr/>
            <p:nvPr/>
          </p:nvSpPr>
          <p:spPr>
            <a:xfrm rot="5400000">
              <a:off x="10226" y="-10226"/>
              <a:ext cx="5433185" cy="5453636"/>
            </a:xfrm>
            <a:custGeom>
              <a:avLst/>
              <a:gdLst/>
              <a:ahLst/>
              <a:cxnLst/>
              <a:rect l="l" t="t" r="r" b="b"/>
              <a:pathLst>
                <a:path w="5433185" h="5453636">
                  <a:moveTo>
                    <a:pt x="0" y="0"/>
                  </a:moveTo>
                  <a:lnTo>
                    <a:pt x="5433184" y="0"/>
                  </a:lnTo>
                  <a:lnTo>
                    <a:pt x="5433184" y="5453636"/>
                  </a:lnTo>
                  <a:lnTo>
                    <a:pt x="0" y="54536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25" name="Group 25"/>
            <p:cNvGrpSpPr/>
            <p:nvPr/>
          </p:nvGrpSpPr>
          <p:grpSpPr>
            <a:xfrm>
              <a:off x="250904" y="62573"/>
              <a:ext cx="5202732" cy="5202732"/>
              <a:chOff x="0" y="0"/>
              <a:chExt cx="812800" cy="812800"/>
            </a:xfrm>
          </p:grpSpPr>
          <p:sp>
            <p:nvSpPr>
              <p:cNvPr id="26" name="Freeform 26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" name="TextBox 27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40"/>
                  </a:lnSpc>
                </a:pPr>
                <a:endParaRPr/>
              </a:p>
            </p:txBody>
          </p:sp>
        </p:grpSp>
        <p:grpSp>
          <p:nvGrpSpPr>
            <p:cNvPr id="28" name="Group 28"/>
            <p:cNvGrpSpPr/>
            <p:nvPr/>
          </p:nvGrpSpPr>
          <p:grpSpPr>
            <a:xfrm>
              <a:off x="508632" y="335716"/>
              <a:ext cx="4636606" cy="4636606"/>
              <a:chOff x="0" y="0"/>
              <a:chExt cx="812800" cy="812800"/>
            </a:xfrm>
          </p:grpSpPr>
          <p:sp>
            <p:nvSpPr>
              <p:cNvPr id="29" name="Freeform 29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blipFill>
                <a:blip r:embed="rId9"/>
                <a:stretch>
                  <a:fillRect l="-16747" r="-16747"/>
                </a:stretch>
              </a:blipFill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30" name="Freeform 30"/>
          <p:cNvSpPr/>
          <p:nvPr/>
        </p:nvSpPr>
        <p:spPr>
          <a:xfrm flipH="1" flipV="1">
            <a:off x="-229311" y="-192571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6884598" y="7200900"/>
                </a:moveTo>
                <a:lnTo>
                  <a:pt x="0" y="7200900"/>
                </a:lnTo>
                <a:lnTo>
                  <a:pt x="0" y="0"/>
                </a:lnTo>
                <a:lnTo>
                  <a:pt x="6884598" y="0"/>
                </a:lnTo>
                <a:lnTo>
                  <a:pt x="6884598" y="7200900"/>
                </a:lnTo>
                <a:close/>
              </a:path>
            </a:pathLst>
          </a:custGeom>
          <a:blipFill>
            <a:blip r:embed="rId4">
              <a:alphaModFix amt="2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1" name="Group 31"/>
          <p:cNvGrpSpPr/>
          <p:nvPr/>
        </p:nvGrpSpPr>
        <p:grpSpPr>
          <a:xfrm>
            <a:off x="3971274" y="2999192"/>
            <a:ext cx="1341240" cy="1336211"/>
            <a:chOff x="0" y="0"/>
            <a:chExt cx="1788320" cy="1781614"/>
          </a:xfrm>
        </p:grpSpPr>
        <p:sp>
          <p:nvSpPr>
            <p:cNvPr id="32" name="Freeform 32"/>
            <p:cNvSpPr/>
            <p:nvPr/>
          </p:nvSpPr>
          <p:spPr>
            <a:xfrm rot="5400000">
              <a:off x="3353" y="-3353"/>
              <a:ext cx="1781614" cy="1788320"/>
            </a:xfrm>
            <a:custGeom>
              <a:avLst/>
              <a:gdLst/>
              <a:ahLst/>
              <a:cxnLst/>
              <a:rect l="l" t="t" r="r" b="b"/>
              <a:pathLst>
                <a:path w="1781614" h="1788320">
                  <a:moveTo>
                    <a:pt x="0" y="0"/>
                  </a:moveTo>
                  <a:lnTo>
                    <a:pt x="1781614" y="0"/>
                  </a:lnTo>
                  <a:lnTo>
                    <a:pt x="1781614" y="1788320"/>
                  </a:lnTo>
                  <a:lnTo>
                    <a:pt x="0" y="178832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33" name="Group 33"/>
            <p:cNvGrpSpPr/>
            <p:nvPr/>
          </p:nvGrpSpPr>
          <p:grpSpPr>
            <a:xfrm>
              <a:off x="82275" y="20518"/>
              <a:ext cx="1706045" cy="1706045"/>
              <a:chOff x="0" y="0"/>
              <a:chExt cx="812800" cy="812800"/>
            </a:xfrm>
          </p:grpSpPr>
          <p:sp>
            <p:nvSpPr>
              <p:cNvPr id="34" name="Freeform 3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" name="TextBox 35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16415" tIns="16415" rIns="16415" bIns="16415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36" name="Group 36"/>
            <p:cNvGrpSpPr/>
            <p:nvPr/>
          </p:nvGrpSpPr>
          <p:grpSpPr>
            <a:xfrm>
              <a:off x="297423" y="235667"/>
              <a:ext cx="1275749" cy="1275749"/>
              <a:chOff x="0" y="0"/>
              <a:chExt cx="812800" cy="812800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13294B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" name="TextBox 38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sp>
          <p:nvSpPr>
            <p:cNvPr id="39" name="Freeform 39"/>
            <p:cNvSpPr/>
            <p:nvPr/>
          </p:nvSpPr>
          <p:spPr>
            <a:xfrm>
              <a:off x="548484" y="472353"/>
              <a:ext cx="850733" cy="836909"/>
            </a:xfrm>
            <a:custGeom>
              <a:avLst/>
              <a:gdLst/>
              <a:ahLst/>
              <a:cxnLst/>
              <a:rect l="l" t="t" r="r" b="b"/>
              <a:pathLst>
                <a:path w="850733" h="836909">
                  <a:moveTo>
                    <a:pt x="0" y="0"/>
                  </a:moveTo>
                  <a:lnTo>
                    <a:pt x="850733" y="0"/>
                  </a:lnTo>
                  <a:lnTo>
                    <a:pt x="850733" y="836908"/>
                  </a:lnTo>
                  <a:lnTo>
                    <a:pt x="0" y="8369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0" name="Group 40"/>
          <p:cNvGrpSpPr/>
          <p:nvPr/>
        </p:nvGrpSpPr>
        <p:grpSpPr>
          <a:xfrm>
            <a:off x="9310230" y="2999192"/>
            <a:ext cx="1341240" cy="1336211"/>
            <a:chOff x="0" y="0"/>
            <a:chExt cx="1788320" cy="1781614"/>
          </a:xfrm>
        </p:grpSpPr>
        <p:sp>
          <p:nvSpPr>
            <p:cNvPr id="41" name="Freeform 41"/>
            <p:cNvSpPr/>
            <p:nvPr/>
          </p:nvSpPr>
          <p:spPr>
            <a:xfrm rot="5400000">
              <a:off x="3353" y="-3353"/>
              <a:ext cx="1781614" cy="1788320"/>
            </a:xfrm>
            <a:custGeom>
              <a:avLst/>
              <a:gdLst/>
              <a:ahLst/>
              <a:cxnLst/>
              <a:rect l="l" t="t" r="r" b="b"/>
              <a:pathLst>
                <a:path w="1781614" h="1788320">
                  <a:moveTo>
                    <a:pt x="0" y="0"/>
                  </a:moveTo>
                  <a:lnTo>
                    <a:pt x="1781614" y="0"/>
                  </a:lnTo>
                  <a:lnTo>
                    <a:pt x="1781614" y="1788320"/>
                  </a:lnTo>
                  <a:lnTo>
                    <a:pt x="0" y="178832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42" name="Group 42"/>
            <p:cNvGrpSpPr/>
            <p:nvPr/>
          </p:nvGrpSpPr>
          <p:grpSpPr>
            <a:xfrm>
              <a:off x="82275" y="20518"/>
              <a:ext cx="1706045" cy="1706045"/>
              <a:chOff x="0" y="0"/>
              <a:chExt cx="812800" cy="812800"/>
            </a:xfrm>
          </p:grpSpPr>
          <p:sp>
            <p:nvSpPr>
              <p:cNvPr id="43" name="Freeform 43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" name="TextBox 44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16415" tIns="16415" rIns="16415" bIns="16415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45" name="Group 45"/>
            <p:cNvGrpSpPr/>
            <p:nvPr/>
          </p:nvGrpSpPr>
          <p:grpSpPr>
            <a:xfrm>
              <a:off x="297423" y="235667"/>
              <a:ext cx="1275749" cy="1275749"/>
              <a:chOff x="0" y="0"/>
              <a:chExt cx="812800" cy="812800"/>
            </a:xfrm>
          </p:grpSpPr>
          <p:sp>
            <p:nvSpPr>
              <p:cNvPr id="46" name="Freeform 46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13294B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7" name="TextBox 47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sp>
          <p:nvSpPr>
            <p:cNvPr id="48" name="Freeform 48"/>
            <p:cNvSpPr/>
            <p:nvPr/>
          </p:nvSpPr>
          <p:spPr>
            <a:xfrm>
              <a:off x="401717" y="472353"/>
              <a:ext cx="988117" cy="900422"/>
            </a:xfrm>
            <a:custGeom>
              <a:avLst/>
              <a:gdLst/>
              <a:ahLst/>
              <a:cxnLst/>
              <a:rect l="l" t="t" r="r" b="b"/>
              <a:pathLst>
                <a:path w="988117" h="900422">
                  <a:moveTo>
                    <a:pt x="0" y="0"/>
                  </a:moveTo>
                  <a:lnTo>
                    <a:pt x="988117" y="0"/>
                  </a:lnTo>
                  <a:lnTo>
                    <a:pt x="988117" y="900421"/>
                  </a:lnTo>
                  <a:lnTo>
                    <a:pt x="0" y="90042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9" name="Group 49"/>
          <p:cNvGrpSpPr/>
          <p:nvPr/>
        </p:nvGrpSpPr>
        <p:grpSpPr>
          <a:xfrm>
            <a:off x="14838715" y="2999192"/>
            <a:ext cx="1341240" cy="1336211"/>
            <a:chOff x="0" y="0"/>
            <a:chExt cx="1788320" cy="1781614"/>
          </a:xfrm>
        </p:grpSpPr>
        <p:sp>
          <p:nvSpPr>
            <p:cNvPr id="50" name="Freeform 50"/>
            <p:cNvSpPr/>
            <p:nvPr/>
          </p:nvSpPr>
          <p:spPr>
            <a:xfrm rot="5400000">
              <a:off x="3353" y="-3353"/>
              <a:ext cx="1781614" cy="1788320"/>
            </a:xfrm>
            <a:custGeom>
              <a:avLst/>
              <a:gdLst/>
              <a:ahLst/>
              <a:cxnLst/>
              <a:rect l="l" t="t" r="r" b="b"/>
              <a:pathLst>
                <a:path w="1781614" h="1788320">
                  <a:moveTo>
                    <a:pt x="0" y="0"/>
                  </a:moveTo>
                  <a:lnTo>
                    <a:pt x="1781614" y="0"/>
                  </a:lnTo>
                  <a:lnTo>
                    <a:pt x="1781614" y="1788320"/>
                  </a:lnTo>
                  <a:lnTo>
                    <a:pt x="0" y="178832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51" name="Group 51"/>
            <p:cNvGrpSpPr/>
            <p:nvPr/>
          </p:nvGrpSpPr>
          <p:grpSpPr>
            <a:xfrm>
              <a:off x="82275" y="20518"/>
              <a:ext cx="1706045" cy="1706045"/>
              <a:chOff x="0" y="0"/>
              <a:chExt cx="812800" cy="812800"/>
            </a:xfrm>
          </p:grpSpPr>
          <p:sp>
            <p:nvSpPr>
              <p:cNvPr id="52" name="Freeform 5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" name="TextBox 53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16415" tIns="16415" rIns="16415" bIns="16415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54" name="Group 54"/>
            <p:cNvGrpSpPr/>
            <p:nvPr/>
          </p:nvGrpSpPr>
          <p:grpSpPr>
            <a:xfrm>
              <a:off x="297423" y="235667"/>
              <a:ext cx="1275749" cy="1275749"/>
              <a:chOff x="0" y="0"/>
              <a:chExt cx="812800" cy="812800"/>
            </a:xfrm>
          </p:grpSpPr>
          <p:sp>
            <p:nvSpPr>
              <p:cNvPr id="55" name="Freeform 5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13294B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" name="TextBox 56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sp>
          <p:nvSpPr>
            <p:cNvPr id="57" name="Freeform 57"/>
            <p:cNvSpPr/>
            <p:nvPr/>
          </p:nvSpPr>
          <p:spPr>
            <a:xfrm>
              <a:off x="567539" y="495272"/>
              <a:ext cx="918513" cy="791069"/>
            </a:xfrm>
            <a:custGeom>
              <a:avLst/>
              <a:gdLst/>
              <a:ahLst/>
              <a:cxnLst/>
              <a:rect l="l" t="t" r="r" b="b"/>
              <a:pathLst>
                <a:path w="918513" h="791069">
                  <a:moveTo>
                    <a:pt x="0" y="0"/>
                  </a:moveTo>
                  <a:lnTo>
                    <a:pt x="918512" y="0"/>
                  </a:lnTo>
                  <a:lnTo>
                    <a:pt x="918512" y="791070"/>
                  </a:lnTo>
                  <a:lnTo>
                    <a:pt x="0" y="7910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8" name="TextBox 58"/>
          <p:cNvSpPr txBox="1"/>
          <p:nvPr/>
        </p:nvSpPr>
        <p:spPr>
          <a:xfrm>
            <a:off x="2463804" y="7789811"/>
            <a:ext cx="3014940" cy="1029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61"/>
              </a:lnSpc>
            </a:pPr>
            <a:r>
              <a:rPr lang="en-US" sz="2972" b="1">
                <a:solidFill>
                  <a:srgbClr val="C1C6C8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Foundations for Success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7636530" y="7789811"/>
            <a:ext cx="3014940" cy="1029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61"/>
              </a:lnSpc>
            </a:pPr>
            <a:r>
              <a:rPr lang="en-US" sz="2972" b="1">
                <a:solidFill>
                  <a:srgbClr val="C1C6C8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Liability Considerations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13153597" y="7789811"/>
            <a:ext cx="2660959" cy="1029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61"/>
              </a:lnSpc>
            </a:pPr>
            <a:r>
              <a:rPr lang="en-US" sz="2972" b="1">
                <a:solidFill>
                  <a:srgbClr val="C1C6C8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Measuring Success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253459" y="-266019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6884598" y="7200900"/>
                </a:moveTo>
                <a:lnTo>
                  <a:pt x="0" y="7200900"/>
                </a:lnTo>
                <a:lnTo>
                  <a:pt x="0" y="0"/>
                </a:lnTo>
                <a:lnTo>
                  <a:pt x="6884598" y="0"/>
                </a:lnTo>
                <a:lnTo>
                  <a:pt x="6884598" y="720090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203696" y="3562172"/>
            <a:ext cx="2341613" cy="193183"/>
          </a:xfrm>
          <a:custGeom>
            <a:avLst/>
            <a:gdLst/>
            <a:ahLst/>
            <a:cxnLst/>
            <a:rect l="l" t="t" r="r" b="b"/>
            <a:pathLst>
              <a:path w="2341613" h="193183">
                <a:moveTo>
                  <a:pt x="0" y="0"/>
                </a:moveTo>
                <a:lnTo>
                  <a:pt x="2341614" y="0"/>
                </a:lnTo>
                <a:lnTo>
                  <a:pt x="2341614" y="193183"/>
                </a:lnTo>
                <a:lnTo>
                  <a:pt x="0" y="1931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4" name="Group 4"/>
          <p:cNvGrpSpPr/>
          <p:nvPr/>
        </p:nvGrpSpPr>
        <p:grpSpPr>
          <a:xfrm>
            <a:off x="8977395" y="0"/>
            <a:ext cx="7859844" cy="10287000"/>
            <a:chOff x="0" y="0"/>
            <a:chExt cx="2070082" cy="2709333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070082" cy="2709333"/>
            </a:xfrm>
            <a:custGeom>
              <a:avLst/>
              <a:gdLst/>
              <a:ahLst/>
              <a:cxnLst/>
              <a:rect l="l" t="t" r="r" b="b"/>
              <a:pathLst>
                <a:path w="2070082" h="2709333">
                  <a:moveTo>
                    <a:pt x="0" y="0"/>
                  </a:moveTo>
                  <a:lnTo>
                    <a:pt x="2070082" y="0"/>
                  </a:lnTo>
                  <a:lnTo>
                    <a:pt x="207008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47625"/>
              <a:ext cx="2070082" cy="27569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9680409" y="1289280"/>
            <a:ext cx="5475388" cy="5486533"/>
            <a:chOff x="0" y="0"/>
            <a:chExt cx="812800" cy="814454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4454"/>
            </a:xfrm>
            <a:custGeom>
              <a:avLst/>
              <a:gdLst/>
              <a:ahLst/>
              <a:cxnLst/>
              <a:rect l="l" t="t" r="r" b="b"/>
              <a:pathLst>
                <a:path w="812800" h="814454">
                  <a:moveTo>
                    <a:pt x="32521" y="0"/>
                  </a:moveTo>
                  <a:lnTo>
                    <a:pt x="780279" y="0"/>
                  </a:lnTo>
                  <a:cubicBezTo>
                    <a:pt x="788904" y="0"/>
                    <a:pt x="797176" y="3426"/>
                    <a:pt x="803275" y="9525"/>
                  </a:cubicBezTo>
                  <a:cubicBezTo>
                    <a:pt x="809374" y="15624"/>
                    <a:pt x="812800" y="23896"/>
                    <a:pt x="812800" y="32521"/>
                  </a:cubicBezTo>
                  <a:lnTo>
                    <a:pt x="812800" y="781934"/>
                  </a:lnTo>
                  <a:cubicBezTo>
                    <a:pt x="812800" y="790559"/>
                    <a:pt x="809374" y="798831"/>
                    <a:pt x="803275" y="804929"/>
                  </a:cubicBezTo>
                  <a:cubicBezTo>
                    <a:pt x="797176" y="811028"/>
                    <a:pt x="788904" y="814454"/>
                    <a:pt x="780279" y="814454"/>
                  </a:cubicBezTo>
                  <a:lnTo>
                    <a:pt x="32521" y="814454"/>
                  </a:lnTo>
                  <a:cubicBezTo>
                    <a:pt x="23896" y="814454"/>
                    <a:pt x="15624" y="811028"/>
                    <a:pt x="9525" y="804929"/>
                  </a:cubicBezTo>
                  <a:cubicBezTo>
                    <a:pt x="3426" y="798831"/>
                    <a:pt x="0" y="790559"/>
                    <a:pt x="0" y="781934"/>
                  </a:cubicBezTo>
                  <a:lnTo>
                    <a:pt x="0" y="32521"/>
                  </a:lnTo>
                  <a:cubicBezTo>
                    <a:pt x="0" y="23896"/>
                    <a:pt x="3426" y="15624"/>
                    <a:pt x="9525" y="9525"/>
                  </a:cubicBezTo>
                  <a:cubicBezTo>
                    <a:pt x="15624" y="3426"/>
                    <a:pt x="23896" y="0"/>
                    <a:pt x="32521" y="0"/>
                  </a:cubicBezTo>
                  <a:close/>
                </a:path>
              </a:pathLst>
            </a:custGeom>
            <a:blipFill>
              <a:blip r:embed="rId6"/>
              <a:stretch>
                <a:fillRect t="-6638" r="-94390" b="-4036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" name="Freeform 9"/>
          <p:cNvSpPr/>
          <p:nvPr/>
        </p:nvSpPr>
        <p:spPr>
          <a:xfrm>
            <a:off x="11503948" y="3175363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0" y="0"/>
                </a:moveTo>
                <a:lnTo>
                  <a:pt x="6884598" y="0"/>
                </a:lnTo>
                <a:lnTo>
                  <a:pt x="6884598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50000"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0" name="Group 10"/>
          <p:cNvGrpSpPr/>
          <p:nvPr/>
        </p:nvGrpSpPr>
        <p:grpSpPr>
          <a:xfrm>
            <a:off x="1203696" y="8062585"/>
            <a:ext cx="1341240" cy="1336211"/>
            <a:chOff x="0" y="0"/>
            <a:chExt cx="1788320" cy="1781614"/>
          </a:xfrm>
        </p:grpSpPr>
        <p:sp>
          <p:nvSpPr>
            <p:cNvPr id="11" name="Freeform 11"/>
            <p:cNvSpPr/>
            <p:nvPr/>
          </p:nvSpPr>
          <p:spPr>
            <a:xfrm rot="5400000">
              <a:off x="3353" y="-3353"/>
              <a:ext cx="1781614" cy="1788320"/>
            </a:xfrm>
            <a:custGeom>
              <a:avLst/>
              <a:gdLst/>
              <a:ahLst/>
              <a:cxnLst/>
              <a:rect l="l" t="t" r="r" b="b"/>
              <a:pathLst>
                <a:path w="1781614" h="1788320">
                  <a:moveTo>
                    <a:pt x="0" y="0"/>
                  </a:moveTo>
                  <a:lnTo>
                    <a:pt x="1781614" y="0"/>
                  </a:lnTo>
                  <a:lnTo>
                    <a:pt x="1781614" y="1788320"/>
                  </a:lnTo>
                  <a:lnTo>
                    <a:pt x="0" y="178832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12" name="Group 12"/>
            <p:cNvGrpSpPr/>
            <p:nvPr/>
          </p:nvGrpSpPr>
          <p:grpSpPr>
            <a:xfrm>
              <a:off x="82275" y="20518"/>
              <a:ext cx="1706045" cy="1706045"/>
              <a:chOff x="0" y="0"/>
              <a:chExt cx="812800" cy="812800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" name="TextBox 14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16415" tIns="16415" rIns="16415" bIns="16415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>
              <a:off x="297423" y="235667"/>
              <a:ext cx="1275749" cy="1275749"/>
              <a:chOff x="0" y="0"/>
              <a:chExt cx="812800" cy="812800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A30008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" name="TextBox 17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sp>
          <p:nvSpPr>
            <p:cNvPr id="18" name="Freeform 18"/>
            <p:cNvSpPr/>
            <p:nvPr/>
          </p:nvSpPr>
          <p:spPr>
            <a:xfrm>
              <a:off x="316977" y="467429"/>
              <a:ext cx="1256195" cy="871486"/>
            </a:xfrm>
            <a:custGeom>
              <a:avLst/>
              <a:gdLst/>
              <a:ahLst/>
              <a:cxnLst/>
              <a:rect l="l" t="t" r="r" b="b"/>
              <a:pathLst>
                <a:path w="1256195" h="871486">
                  <a:moveTo>
                    <a:pt x="0" y="0"/>
                  </a:moveTo>
                  <a:lnTo>
                    <a:pt x="1256195" y="0"/>
                  </a:lnTo>
                  <a:lnTo>
                    <a:pt x="1256195" y="871485"/>
                  </a:lnTo>
                  <a:lnTo>
                    <a:pt x="0" y="8714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4111144" y="8062585"/>
            <a:ext cx="1341240" cy="1336211"/>
            <a:chOff x="0" y="0"/>
            <a:chExt cx="1788320" cy="1781614"/>
          </a:xfrm>
        </p:grpSpPr>
        <p:sp>
          <p:nvSpPr>
            <p:cNvPr id="20" name="Freeform 20"/>
            <p:cNvSpPr/>
            <p:nvPr/>
          </p:nvSpPr>
          <p:spPr>
            <a:xfrm rot="5400000">
              <a:off x="3353" y="-3353"/>
              <a:ext cx="1781614" cy="1788320"/>
            </a:xfrm>
            <a:custGeom>
              <a:avLst/>
              <a:gdLst/>
              <a:ahLst/>
              <a:cxnLst/>
              <a:rect l="l" t="t" r="r" b="b"/>
              <a:pathLst>
                <a:path w="1781614" h="1788320">
                  <a:moveTo>
                    <a:pt x="0" y="0"/>
                  </a:moveTo>
                  <a:lnTo>
                    <a:pt x="1781614" y="0"/>
                  </a:lnTo>
                  <a:lnTo>
                    <a:pt x="1781614" y="1788320"/>
                  </a:lnTo>
                  <a:lnTo>
                    <a:pt x="0" y="178832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21" name="Group 21"/>
            <p:cNvGrpSpPr/>
            <p:nvPr/>
          </p:nvGrpSpPr>
          <p:grpSpPr>
            <a:xfrm>
              <a:off x="82275" y="20518"/>
              <a:ext cx="1706045" cy="1706045"/>
              <a:chOff x="0" y="0"/>
              <a:chExt cx="812800" cy="812800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" name="TextBox 23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16415" tIns="16415" rIns="16415" bIns="16415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24" name="Group 24"/>
            <p:cNvGrpSpPr/>
            <p:nvPr/>
          </p:nvGrpSpPr>
          <p:grpSpPr>
            <a:xfrm>
              <a:off x="297423" y="235667"/>
              <a:ext cx="1275749" cy="1275749"/>
              <a:chOff x="0" y="0"/>
              <a:chExt cx="812800" cy="812800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13294B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" name="TextBox 26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sp>
          <p:nvSpPr>
            <p:cNvPr id="27" name="Freeform 27"/>
            <p:cNvSpPr/>
            <p:nvPr/>
          </p:nvSpPr>
          <p:spPr>
            <a:xfrm>
              <a:off x="495450" y="430841"/>
              <a:ext cx="879696" cy="908073"/>
            </a:xfrm>
            <a:custGeom>
              <a:avLst/>
              <a:gdLst/>
              <a:ahLst/>
              <a:cxnLst/>
              <a:rect l="l" t="t" r="r" b="b"/>
              <a:pathLst>
                <a:path w="879696" h="908073">
                  <a:moveTo>
                    <a:pt x="0" y="0"/>
                  </a:moveTo>
                  <a:lnTo>
                    <a:pt x="879695" y="0"/>
                  </a:lnTo>
                  <a:lnTo>
                    <a:pt x="879695" y="908073"/>
                  </a:lnTo>
                  <a:lnTo>
                    <a:pt x="0" y="9080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7018593" y="8062585"/>
            <a:ext cx="1341240" cy="1336211"/>
            <a:chOff x="0" y="0"/>
            <a:chExt cx="1788320" cy="1781614"/>
          </a:xfrm>
        </p:grpSpPr>
        <p:sp>
          <p:nvSpPr>
            <p:cNvPr id="29" name="Freeform 29"/>
            <p:cNvSpPr/>
            <p:nvPr/>
          </p:nvSpPr>
          <p:spPr>
            <a:xfrm rot="5400000">
              <a:off x="3353" y="-3353"/>
              <a:ext cx="1781614" cy="1788320"/>
            </a:xfrm>
            <a:custGeom>
              <a:avLst/>
              <a:gdLst/>
              <a:ahLst/>
              <a:cxnLst/>
              <a:rect l="l" t="t" r="r" b="b"/>
              <a:pathLst>
                <a:path w="1781614" h="1788320">
                  <a:moveTo>
                    <a:pt x="0" y="0"/>
                  </a:moveTo>
                  <a:lnTo>
                    <a:pt x="1781614" y="0"/>
                  </a:lnTo>
                  <a:lnTo>
                    <a:pt x="1781614" y="1788320"/>
                  </a:lnTo>
                  <a:lnTo>
                    <a:pt x="0" y="178832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30" name="Group 30"/>
            <p:cNvGrpSpPr/>
            <p:nvPr/>
          </p:nvGrpSpPr>
          <p:grpSpPr>
            <a:xfrm>
              <a:off x="82275" y="20518"/>
              <a:ext cx="1706045" cy="1706045"/>
              <a:chOff x="0" y="0"/>
              <a:chExt cx="812800" cy="812800"/>
            </a:xfrm>
          </p:grpSpPr>
          <p:sp>
            <p:nvSpPr>
              <p:cNvPr id="31" name="Freeform 3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" name="TextBox 32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16415" tIns="16415" rIns="16415" bIns="16415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33" name="Group 33"/>
            <p:cNvGrpSpPr/>
            <p:nvPr/>
          </p:nvGrpSpPr>
          <p:grpSpPr>
            <a:xfrm>
              <a:off x="297423" y="235667"/>
              <a:ext cx="1275749" cy="1275749"/>
              <a:chOff x="0" y="0"/>
              <a:chExt cx="812800" cy="812800"/>
            </a:xfrm>
          </p:grpSpPr>
          <p:sp>
            <p:nvSpPr>
              <p:cNvPr id="34" name="Freeform 3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A30008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" name="TextBox 35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sp>
          <p:nvSpPr>
            <p:cNvPr id="36" name="Freeform 36"/>
            <p:cNvSpPr/>
            <p:nvPr/>
          </p:nvSpPr>
          <p:spPr>
            <a:xfrm>
              <a:off x="519564" y="361224"/>
              <a:ext cx="1053608" cy="1024634"/>
            </a:xfrm>
            <a:custGeom>
              <a:avLst/>
              <a:gdLst/>
              <a:ahLst/>
              <a:cxnLst/>
              <a:rect l="l" t="t" r="r" b="b"/>
              <a:pathLst>
                <a:path w="1053608" h="1024634">
                  <a:moveTo>
                    <a:pt x="0" y="0"/>
                  </a:moveTo>
                  <a:lnTo>
                    <a:pt x="1053608" y="0"/>
                  </a:lnTo>
                  <a:lnTo>
                    <a:pt x="1053608" y="1024634"/>
                  </a:lnTo>
                  <a:lnTo>
                    <a:pt x="0" y="102463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7" name="Group 37"/>
          <p:cNvGrpSpPr/>
          <p:nvPr/>
        </p:nvGrpSpPr>
        <p:grpSpPr>
          <a:xfrm>
            <a:off x="13324435" y="4777296"/>
            <a:ext cx="4490400" cy="5193000"/>
            <a:chOff x="0" y="0"/>
            <a:chExt cx="812800" cy="939977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812800" cy="939977"/>
            </a:xfrm>
            <a:custGeom>
              <a:avLst/>
              <a:gdLst/>
              <a:ahLst/>
              <a:cxnLst/>
              <a:rect l="l" t="t" r="r" b="b"/>
              <a:pathLst>
                <a:path w="812800" h="939977">
                  <a:moveTo>
                    <a:pt x="39654" y="0"/>
                  </a:moveTo>
                  <a:lnTo>
                    <a:pt x="773146" y="0"/>
                  </a:lnTo>
                  <a:cubicBezTo>
                    <a:pt x="783663" y="0"/>
                    <a:pt x="793749" y="4178"/>
                    <a:pt x="801185" y="11615"/>
                  </a:cubicBezTo>
                  <a:cubicBezTo>
                    <a:pt x="808622" y="19051"/>
                    <a:pt x="812800" y="29137"/>
                    <a:pt x="812800" y="39654"/>
                  </a:cubicBezTo>
                  <a:lnTo>
                    <a:pt x="812800" y="900322"/>
                  </a:lnTo>
                  <a:cubicBezTo>
                    <a:pt x="812800" y="910839"/>
                    <a:pt x="808622" y="920925"/>
                    <a:pt x="801185" y="928362"/>
                  </a:cubicBezTo>
                  <a:cubicBezTo>
                    <a:pt x="793749" y="935799"/>
                    <a:pt x="783663" y="939977"/>
                    <a:pt x="773146" y="939977"/>
                  </a:cubicBezTo>
                  <a:lnTo>
                    <a:pt x="39654" y="939977"/>
                  </a:lnTo>
                  <a:cubicBezTo>
                    <a:pt x="29137" y="939977"/>
                    <a:pt x="19051" y="935799"/>
                    <a:pt x="11615" y="928362"/>
                  </a:cubicBezTo>
                  <a:cubicBezTo>
                    <a:pt x="4178" y="920925"/>
                    <a:pt x="0" y="910839"/>
                    <a:pt x="0" y="900322"/>
                  </a:cubicBezTo>
                  <a:lnTo>
                    <a:pt x="0" y="39654"/>
                  </a:lnTo>
                  <a:cubicBezTo>
                    <a:pt x="0" y="29137"/>
                    <a:pt x="4178" y="19051"/>
                    <a:pt x="11615" y="11615"/>
                  </a:cubicBezTo>
                  <a:cubicBezTo>
                    <a:pt x="19051" y="4178"/>
                    <a:pt x="29137" y="0"/>
                    <a:pt x="39654" y="0"/>
                  </a:cubicBezTo>
                  <a:close/>
                </a:path>
              </a:pathLst>
            </a:custGeom>
            <a:blipFill>
              <a:blip r:embed="rId6"/>
              <a:stretch>
                <a:fillRect l="-173701" t="-12442" b="-6689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9" name="TextBox 39"/>
          <p:cNvSpPr txBox="1"/>
          <p:nvPr/>
        </p:nvSpPr>
        <p:spPr>
          <a:xfrm>
            <a:off x="2187233" y="4165919"/>
            <a:ext cx="6660452" cy="27828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0389" lvl="1" indent="-235194" algn="l">
              <a:lnSpc>
                <a:spcPts val="3050"/>
              </a:lnSpc>
              <a:buFont typeface="Arial"/>
              <a:buChar char="•"/>
            </a:pPr>
            <a:r>
              <a:rPr lang="en-US" sz="32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Your volunteer management expert</a:t>
            </a:r>
          </a:p>
          <a:p>
            <a:pPr algn="l">
              <a:lnSpc>
                <a:spcPts val="3050"/>
              </a:lnSpc>
            </a:pPr>
            <a:endParaRPr lang="en-US" sz="3200" dirty="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70389" lvl="1" indent="-235194" algn="l">
              <a:lnSpc>
                <a:spcPts val="3050"/>
              </a:lnSpc>
              <a:buFont typeface="Arial"/>
              <a:buChar char="•"/>
            </a:pPr>
            <a:r>
              <a:rPr lang="en-US" sz="32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Point of contact for volunteers and requestors</a:t>
            </a:r>
          </a:p>
          <a:p>
            <a:pPr algn="l">
              <a:lnSpc>
                <a:spcPts val="3050"/>
              </a:lnSpc>
            </a:pPr>
            <a:endParaRPr lang="en-US" sz="3200" dirty="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70389" lvl="1" indent="-235194" algn="l">
              <a:lnSpc>
                <a:spcPts val="3050"/>
              </a:lnSpc>
              <a:buFont typeface="Arial"/>
              <a:buChar char="•"/>
            </a:pPr>
            <a:r>
              <a:rPr lang="en-US" sz="32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Strategic planning partner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2187233" y="1740179"/>
            <a:ext cx="6660452" cy="19185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651"/>
              </a:lnSpc>
            </a:pPr>
            <a:r>
              <a:rPr lang="en-US" sz="5465" b="1">
                <a:solidFill>
                  <a:srgbClr val="13294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MRC COORDINATOR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92758" y="-127992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6884598" y="7200900"/>
                </a:moveTo>
                <a:lnTo>
                  <a:pt x="0" y="7200900"/>
                </a:lnTo>
                <a:lnTo>
                  <a:pt x="0" y="0"/>
                </a:lnTo>
                <a:lnTo>
                  <a:pt x="6884598" y="0"/>
                </a:lnTo>
                <a:lnTo>
                  <a:pt x="6884598" y="720090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466242" y="3963725"/>
            <a:ext cx="2341613" cy="193183"/>
          </a:xfrm>
          <a:custGeom>
            <a:avLst/>
            <a:gdLst/>
            <a:ahLst/>
            <a:cxnLst/>
            <a:rect l="l" t="t" r="r" b="b"/>
            <a:pathLst>
              <a:path w="2341613" h="193183">
                <a:moveTo>
                  <a:pt x="0" y="0"/>
                </a:moveTo>
                <a:lnTo>
                  <a:pt x="2341613" y="0"/>
                </a:lnTo>
                <a:lnTo>
                  <a:pt x="2341613" y="193183"/>
                </a:lnTo>
                <a:lnTo>
                  <a:pt x="0" y="1931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TextBox 4"/>
          <p:cNvSpPr txBox="1"/>
          <p:nvPr/>
        </p:nvSpPr>
        <p:spPr>
          <a:xfrm>
            <a:off x="1466242" y="1629828"/>
            <a:ext cx="6198951" cy="19185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651"/>
              </a:lnSpc>
            </a:pPr>
            <a:r>
              <a:rPr lang="en-US" sz="5465" b="1">
                <a:solidFill>
                  <a:srgbClr val="13294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VOLUNTEER ENGAGEMENT</a:t>
            </a:r>
          </a:p>
        </p:txBody>
      </p:sp>
      <p:grpSp>
        <p:nvGrpSpPr>
          <p:cNvPr id="5" name="Group 5"/>
          <p:cNvGrpSpPr/>
          <p:nvPr/>
        </p:nvGrpSpPr>
        <p:grpSpPr>
          <a:xfrm rot="3493449">
            <a:off x="3474022" y="5744003"/>
            <a:ext cx="22224771" cy="16668578"/>
            <a:chOff x="0" y="0"/>
            <a:chExt cx="812800" cy="609600"/>
          </a:xfrm>
        </p:grpSpPr>
        <p:sp>
          <p:nvSpPr>
            <p:cNvPr id="6" name="Freeform 6"/>
            <p:cNvSpPr/>
            <p:nvPr/>
          </p:nvSpPr>
          <p:spPr>
            <a:xfrm>
              <a:off x="2432" y="0"/>
              <a:ext cx="807936" cy="609600"/>
            </a:xfrm>
            <a:custGeom>
              <a:avLst/>
              <a:gdLst/>
              <a:ahLst/>
              <a:cxnLst/>
              <a:rect l="l" t="t" r="r" b="b"/>
              <a:pathLst>
                <a:path w="807936" h="609600">
                  <a:moveTo>
                    <a:pt x="598459" y="0"/>
                  </a:moveTo>
                  <a:lnTo>
                    <a:pt x="6277" y="0"/>
                  </a:lnTo>
                  <a:cubicBezTo>
                    <a:pt x="4259" y="0"/>
                    <a:pt x="2364" y="970"/>
                    <a:pt x="1185" y="2607"/>
                  </a:cubicBezTo>
                  <a:cubicBezTo>
                    <a:pt x="5" y="4244"/>
                    <a:pt x="-316" y="6348"/>
                    <a:pt x="322" y="8262"/>
                  </a:cubicBezTo>
                  <a:lnTo>
                    <a:pt x="198014" y="601338"/>
                  </a:lnTo>
                  <a:cubicBezTo>
                    <a:pt x="199659" y="606272"/>
                    <a:pt x="204276" y="609600"/>
                    <a:pt x="209477" y="609600"/>
                  </a:cubicBezTo>
                  <a:lnTo>
                    <a:pt x="801659" y="609600"/>
                  </a:lnTo>
                  <a:cubicBezTo>
                    <a:pt x="803677" y="609600"/>
                    <a:pt x="805572" y="608630"/>
                    <a:pt x="806751" y="606993"/>
                  </a:cubicBezTo>
                  <a:cubicBezTo>
                    <a:pt x="807931" y="605357"/>
                    <a:pt x="808252" y="603252"/>
                    <a:pt x="807614" y="601338"/>
                  </a:cubicBezTo>
                  <a:lnTo>
                    <a:pt x="609922" y="8262"/>
                  </a:lnTo>
                  <a:cubicBezTo>
                    <a:pt x="608277" y="3328"/>
                    <a:pt x="603660" y="0"/>
                    <a:pt x="598459" y="0"/>
                  </a:cubicBezTo>
                  <a:close/>
                </a:path>
              </a:pathLst>
            </a:custGeom>
            <a:solidFill>
              <a:srgbClr val="A30008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101600" y="-47625"/>
              <a:ext cx="609600" cy="65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 rot="1342074">
            <a:off x="10224309" y="502770"/>
            <a:ext cx="17039829" cy="13909682"/>
            <a:chOff x="0" y="0"/>
            <a:chExt cx="812800" cy="66349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663492"/>
            </a:xfrm>
            <a:custGeom>
              <a:avLst/>
              <a:gdLst/>
              <a:ahLst/>
              <a:cxnLst/>
              <a:rect l="l" t="t" r="r" b="b"/>
              <a:pathLst>
                <a:path w="812800" h="663492">
                  <a:moveTo>
                    <a:pt x="203200" y="0"/>
                  </a:moveTo>
                  <a:lnTo>
                    <a:pt x="812800" y="0"/>
                  </a:lnTo>
                  <a:lnTo>
                    <a:pt x="609600" y="663492"/>
                  </a:lnTo>
                  <a:lnTo>
                    <a:pt x="0" y="663492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13294B"/>
            </a:solid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" name="Group 10"/>
          <p:cNvGrpSpPr>
            <a:grpSpLocks noChangeAspect="1"/>
          </p:cNvGrpSpPr>
          <p:nvPr/>
        </p:nvGrpSpPr>
        <p:grpSpPr>
          <a:xfrm>
            <a:off x="13640435" y="851966"/>
            <a:ext cx="2701235" cy="5604223"/>
            <a:chOff x="0" y="0"/>
            <a:chExt cx="9182100" cy="19050000"/>
          </a:xfrm>
        </p:grpSpPr>
        <p:sp>
          <p:nvSpPr>
            <p:cNvPr id="11" name="Freeform 11"/>
            <p:cNvSpPr/>
            <p:nvPr/>
          </p:nvSpPr>
          <p:spPr>
            <a:xfrm>
              <a:off x="395859" y="240665"/>
              <a:ext cx="8381619" cy="18062447"/>
            </a:xfrm>
            <a:custGeom>
              <a:avLst/>
              <a:gdLst/>
              <a:ahLst/>
              <a:cxnLst/>
              <a:rect l="l" t="t" r="r" b="b"/>
              <a:pathLst>
                <a:path w="8381619" h="18062447">
                  <a:moveTo>
                    <a:pt x="7301738" y="18062447"/>
                  </a:moveTo>
                  <a:lnTo>
                    <a:pt x="1080008" y="18062447"/>
                  </a:lnTo>
                  <a:cubicBezTo>
                    <a:pt x="483489" y="18062447"/>
                    <a:pt x="0" y="17578832"/>
                    <a:pt x="0" y="16982439"/>
                  </a:cubicBezTo>
                  <a:lnTo>
                    <a:pt x="0" y="1082675"/>
                  </a:lnTo>
                  <a:cubicBezTo>
                    <a:pt x="0" y="484759"/>
                    <a:pt x="484759" y="0"/>
                    <a:pt x="1082675" y="0"/>
                  </a:cubicBezTo>
                  <a:lnTo>
                    <a:pt x="7299071" y="0"/>
                  </a:lnTo>
                  <a:cubicBezTo>
                    <a:pt x="7896988" y="0"/>
                    <a:pt x="8381619" y="484759"/>
                    <a:pt x="8381619" y="1082548"/>
                  </a:cubicBezTo>
                  <a:lnTo>
                    <a:pt x="8381619" y="16982439"/>
                  </a:lnTo>
                  <a:cubicBezTo>
                    <a:pt x="8381873" y="17578959"/>
                    <a:pt x="7898384" y="18062447"/>
                    <a:pt x="7301738" y="18062447"/>
                  </a:cubicBezTo>
                  <a:close/>
                </a:path>
              </a:pathLst>
            </a:custGeom>
            <a:blipFill>
              <a:blip r:embed="rId6"/>
              <a:stretch>
                <a:fillRect l="-57750" r="-57750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0" y="0"/>
              <a:ext cx="9182100" cy="19050000"/>
            </a:xfrm>
            <a:custGeom>
              <a:avLst/>
              <a:gdLst/>
              <a:ahLst/>
              <a:cxnLst/>
              <a:rect l="l" t="t" r="r" b="b"/>
              <a:pathLst>
                <a:path w="9182100" h="19050000">
                  <a:moveTo>
                    <a:pt x="9182100" y="0"/>
                  </a:moveTo>
                  <a:lnTo>
                    <a:pt x="9182100" y="19050000"/>
                  </a:lnTo>
                  <a:lnTo>
                    <a:pt x="0" y="19050000"/>
                  </a:lnTo>
                  <a:lnTo>
                    <a:pt x="0" y="0"/>
                  </a:lnTo>
                  <a:lnTo>
                    <a:pt x="9182100" y="0"/>
                  </a:lnTo>
                  <a:close/>
                </a:path>
              </a:pathLst>
            </a:custGeom>
            <a:blipFill>
              <a:blip r:embed="rId7"/>
              <a:stretch>
                <a:fillRect t="-208" b="-208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" name="Group 13"/>
          <p:cNvGrpSpPr>
            <a:grpSpLocks noChangeAspect="1"/>
          </p:cNvGrpSpPr>
          <p:nvPr/>
        </p:nvGrpSpPr>
        <p:grpSpPr>
          <a:xfrm>
            <a:off x="9873323" y="3654077"/>
            <a:ext cx="2701235" cy="5604223"/>
            <a:chOff x="0" y="0"/>
            <a:chExt cx="9182100" cy="19050000"/>
          </a:xfrm>
        </p:grpSpPr>
        <p:sp>
          <p:nvSpPr>
            <p:cNvPr id="14" name="Freeform 14"/>
            <p:cNvSpPr/>
            <p:nvPr/>
          </p:nvSpPr>
          <p:spPr>
            <a:xfrm>
              <a:off x="395859" y="240665"/>
              <a:ext cx="8381619" cy="18062447"/>
            </a:xfrm>
            <a:custGeom>
              <a:avLst/>
              <a:gdLst/>
              <a:ahLst/>
              <a:cxnLst/>
              <a:rect l="l" t="t" r="r" b="b"/>
              <a:pathLst>
                <a:path w="8381619" h="18062447">
                  <a:moveTo>
                    <a:pt x="7301738" y="18062447"/>
                  </a:moveTo>
                  <a:lnTo>
                    <a:pt x="1080008" y="18062447"/>
                  </a:lnTo>
                  <a:cubicBezTo>
                    <a:pt x="483489" y="18062447"/>
                    <a:pt x="0" y="17578832"/>
                    <a:pt x="0" y="16982439"/>
                  </a:cubicBezTo>
                  <a:lnTo>
                    <a:pt x="0" y="1082675"/>
                  </a:lnTo>
                  <a:cubicBezTo>
                    <a:pt x="0" y="484759"/>
                    <a:pt x="484759" y="0"/>
                    <a:pt x="1082675" y="0"/>
                  </a:cubicBezTo>
                  <a:lnTo>
                    <a:pt x="7299071" y="0"/>
                  </a:lnTo>
                  <a:cubicBezTo>
                    <a:pt x="7896988" y="0"/>
                    <a:pt x="8381619" y="484759"/>
                    <a:pt x="8381619" y="1082548"/>
                  </a:cubicBezTo>
                  <a:lnTo>
                    <a:pt x="8381619" y="16982439"/>
                  </a:lnTo>
                  <a:cubicBezTo>
                    <a:pt x="8381873" y="17578959"/>
                    <a:pt x="7898384" y="18062447"/>
                    <a:pt x="7301738" y="18062447"/>
                  </a:cubicBezTo>
                  <a:close/>
                </a:path>
              </a:pathLst>
            </a:custGeom>
            <a:blipFill>
              <a:blip r:embed="rId8"/>
              <a:stretch>
                <a:fillRect l="-50305" r="-50305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15"/>
            <p:cNvSpPr/>
            <p:nvPr/>
          </p:nvSpPr>
          <p:spPr>
            <a:xfrm>
              <a:off x="0" y="0"/>
              <a:ext cx="9182100" cy="19050000"/>
            </a:xfrm>
            <a:custGeom>
              <a:avLst/>
              <a:gdLst/>
              <a:ahLst/>
              <a:cxnLst/>
              <a:rect l="l" t="t" r="r" b="b"/>
              <a:pathLst>
                <a:path w="9182100" h="19050000">
                  <a:moveTo>
                    <a:pt x="9182100" y="0"/>
                  </a:moveTo>
                  <a:lnTo>
                    <a:pt x="9182100" y="19050000"/>
                  </a:lnTo>
                  <a:lnTo>
                    <a:pt x="0" y="19050000"/>
                  </a:lnTo>
                  <a:lnTo>
                    <a:pt x="0" y="0"/>
                  </a:lnTo>
                  <a:lnTo>
                    <a:pt x="9182100" y="0"/>
                  </a:lnTo>
                  <a:close/>
                </a:path>
              </a:pathLst>
            </a:custGeom>
            <a:blipFill>
              <a:blip r:embed="rId7"/>
              <a:stretch>
                <a:fillRect t="-208" b="-208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6" name="Freeform 16"/>
          <p:cNvSpPr/>
          <p:nvPr/>
        </p:nvSpPr>
        <p:spPr>
          <a:xfrm>
            <a:off x="11485613" y="3188970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0" y="0"/>
                </a:moveTo>
                <a:lnTo>
                  <a:pt x="6884599" y="0"/>
                </a:lnTo>
                <a:lnTo>
                  <a:pt x="6884599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alphaModFix amt="25000"/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7" name="TextBox 17"/>
          <p:cNvSpPr txBox="1"/>
          <p:nvPr/>
        </p:nvSpPr>
        <p:spPr>
          <a:xfrm>
            <a:off x="1466242" y="4612784"/>
            <a:ext cx="6980250" cy="41283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561339" lvl="1" indent="-280669" algn="l">
              <a:lnSpc>
                <a:spcPts val="3639"/>
              </a:lnSpc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Exchange of value</a:t>
            </a:r>
          </a:p>
          <a:p>
            <a:pPr marL="1122678" lvl="2" indent="-374226" algn="l">
              <a:lnSpc>
                <a:spcPts val="3639"/>
              </a:lnSpc>
              <a:buFont typeface="Arial"/>
              <a:buChar char="⚬"/>
            </a:pPr>
            <a:r>
              <a:rPr lang="en-US" sz="28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Volunteers give time to support our goals and objectives</a:t>
            </a:r>
          </a:p>
          <a:p>
            <a:pPr algn="l">
              <a:lnSpc>
                <a:spcPts val="3639"/>
              </a:lnSpc>
            </a:pPr>
            <a:endParaRPr lang="en-US" sz="2800" dirty="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561339" lvl="1" indent="-280669" algn="l">
              <a:lnSpc>
                <a:spcPts val="3639"/>
              </a:lnSpc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Meaningful contribution</a:t>
            </a:r>
          </a:p>
          <a:p>
            <a:pPr marL="1122678" lvl="2" indent="-374226" algn="l">
              <a:lnSpc>
                <a:spcPts val="3639"/>
              </a:lnSpc>
              <a:buFont typeface="Arial"/>
              <a:buChar char="⚬"/>
            </a:pPr>
            <a:r>
              <a:rPr lang="en-US" sz="28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Positive impact on their community</a:t>
            </a:r>
          </a:p>
          <a:p>
            <a:pPr algn="l">
              <a:lnSpc>
                <a:spcPts val="3639"/>
              </a:lnSpc>
            </a:pPr>
            <a:endParaRPr lang="en-US" sz="2800" dirty="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561339" lvl="1" indent="-280669" algn="l">
              <a:lnSpc>
                <a:spcPts val="3639"/>
              </a:lnSpc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Maintain interest in the program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3000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-5315"/>
            <a:ext cx="18288000" cy="6181644"/>
            <a:chOff x="0" y="0"/>
            <a:chExt cx="4816593" cy="16280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1628087"/>
            </a:xfrm>
            <a:custGeom>
              <a:avLst/>
              <a:gdLst/>
              <a:ahLst/>
              <a:cxnLst/>
              <a:rect l="l" t="t" r="r" b="b"/>
              <a:pathLst>
                <a:path w="4816592" h="1628087">
                  <a:moveTo>
                    <a:pt x="0" y="0"/>
                  </a:moveTo>
                  <a:lnTo>
                    <a:pt x="4816592" y="0"/>
                  </a:lnTo>
                  <a:lnTo>
                    <a:pt x="4816592" y="1628087"/>
                  </a:lnTo>
                  <a:lnTo>
                    <a:pt x="0" y="16280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816593" cy="16757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9049052" y="2421329"/>
            <a:ext cx="2341613" cy="193183"/>
          </a:xfrm>
          <a:custGeom>
            <a:avLst/>
            <a:gdLst/>
            <a:ahLst/>
            <a:cxnLst/>
            <a:rect l="l" t="t" r="r" b="b"/>
            <a:pathLst>
              <a:path w="2341613" h="193183">
                <a:moveTo>
                  <a:pt x="0" y="0"/>
                </a:moveTo>
                <a:lnTo>
                  <a:pt x="2341613" y="0"/>
                </a:lnTo>
                <a:lnTo>
                  <a:pt x="2341613" y="193183"/>
                </a:lnTo>
                <a:lnTo>
                  <a:pt x="0" y="19318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 flipH="1">
            <a:off x="6897335" y="2421329"/>
            <a:ext cx="2341613" cy="193183"/>
          </a:xfrm>
          <a:custGeom>
            <a:avLst/>
            <a:gdLst/>
            <a:ahLst/>
            <a:cxnLst/>
            <a:rect l="l" t="t" r="r" b="b"/>
            <a:pathLst>
              <a:path w="2341613" h="193183">
                <a:moveTo>
                  <a:pt x="2341613" y="0"/>
                </a:moveTo>
                <a:lnTo>
                  <a:pt x="0" y="0"/>
                </a:lnTo>
                <a:lnTo>
                  <a:pt x="0" y="193183"/>
                </a:lnTo>
                <a:lnTo>
                  <a:pt x="2341613" y="193183"/>
                </a:lnTo>
                <a:lnTo>
                  <a:pt x="2341613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>
            <a:off x="3098820" y="3005037"/>
            <a:ext cx="4570040" cy="6093387"/>
          </a:xfrm>
          <a:custGeom>
            <a:avLst/>
            <a:gdLst/>
            <a:ahLst/>
            <a:cxnLst/>
            <a:rect l="l" t="t" r="r" b="b"/>
            <a:pathLst>
              <a:path w="4570040" h="6093387">
                <a:moveTo>
                  <a:pt x="0" y="0"/>
                </a:moveTo>
                <a:lnTo>
                  <a:pt x="4570040" y="0"/>
                </a:lnTo>
                <a:lnTo>
                  <a:pt x="4570040" y="6093387"/>
                </a:lnTo>
                <a:lnTo>
                  <a:pt x="0" y="609338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8" name="Group 8"/>
          <p:cNvGrpSpPr/>
          <p:nvPr/>
        </p:nvGrpSpPr>
        <p:grpSpPr>
          <a:xfrm>
            <a:off x="0" y="5806121"/>
            <a:ext cx="4085511" cy="4480879"/>
            <a:chOff x="0" y="0"/>
            <a:chExt cx="5447348" cy="5974506"/>
          </a:xfrm>
        </p:grpSpPr>
        <p:sp>
          <p:nvSpPr>
            <p:cNvPr id="9" name="Freeform 9"/>
            <p:cNvSpPr/>
            <p:nvPr/>
          </p:nvSpPr>
          <p:spPr>
            <a:xfrm rot="5400000">
              <a:off x="10214" y="537371"/>
              <a:ext cx="5426921" cy="5447348"/>
            </a:xfrm>
            <a:custGeom>
              <a:avLst/>
              <a:gdLst/>
              <a:ahLst/>
              <a:cxnLst/>
              <a:rect l="l" t="t" r="r" b="b"/>
              <a:pathLst>
                <a:path w="5426921" h="5447348">
                  <a:moveTo>
                    <a:pt x="0" y="0"/>
                  </a:moveTo>
                  <a:lnTo>
                    <a:pt x="5426920" y="0"/>
                  </a:lnTo>
                  <a:lnTo>
                    <a:pt x="5426920" y="5447348"/>
                  </a:lnTo>
                  <a:lnTo>
                    <a:pt x="0" y="54473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10" name="Group 10"/>
            <p:cNvGrpSpPr/>
            <p:nvPr/>
          </p:nvGrpSpPr>
          <p:grpSpPr>
            <a:xfrm>
              <a:off x="250615" y="610086"/>
              <a:ext cx="5196734" cy="5196734"/>
              <a:chOff x="0" y="0"/>
              <a:chExt cx="812800" cy="812800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13294B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" name="TextBox 12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13" name="Group 13"/>
            <p:cNvGrpSpPr/>
            <p:nvPr/>
          </p:nvGrpSpPr>
          <p:grpSpPr>
            <a:xfrm>
              <a:off x="605868" y="993900"/>
              <a:ext cx="4452874" cy="4452874"/>
              <a:chOff x="0" y="0"/>
              <a:chExt cx="812800" cy="812800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" name="TextBox 15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1612" tIns="51612" rIns="51612" bIns="51612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16" name="Group 16"/>
            <p:cNvGrpSpPr/>
            <p:nvPr/>
          </p:nvGrpSpPr>
          <p:grpSpPr>
            <a:xfrm>
              <a:off x="1772522" y="26784"/>
              <a:ext cx="2226963" cy="2226963"/>
              <a:chOff x="0" y="0"/>
              <a:chExt cx="812800" cy="812800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13294B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" name="TextBox 18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21769" tIns="21769" rIns="21769" bIns="21769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19" name="Group 19"/>
            <p:cNvGrpSpPr/>
            <p:nvPr/>
          </p:nvGrpSpPr>
          <p:grpSpPr>
            <a:xfrm>
              <a:off x="2053362" y="307624"/>
              <a:ext cx="1665281" cy="1665281"/>
              <a:chOff x="0" y="0"/>
              <a:chExt cx="812800" cy="812800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TextBox 21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67371" tIns="67371" rIns="67371" bIns="67371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sp>
          <p:nvSpPr>
            <p:cNvPr id="22" name="Freeform 22"/>
            <p:cNvSpPr/>
            <p:nvPr/>
          </p:nvSpPr>
          <p:spPr>
            <a:xfrm>
              <a:off x="2305342" y="559604"/>
              <a:ext cx="1161323" cy="1161323"/>
            </a:xfrm>
            <a:custGeom>
              <a:avLst/>
              <a:gdLst/>
              <a:ahLst/>
              <a:cxnLst/>
              <a:rect l="l" t="t" r="r" b="b"/>
              <a:pathLst>
                <a:path w="1161323" h="1161323">
                  <a:moveTo>
                    <a:pt x="0" y="0"/>
                  </a:moveTo>
                  <a:lnTo>
                    <a:pt x="1161322" y="0"/>
                  </a:lnTo>
                  <a:lnTo>
                    <a:pt x="1161322" y="1161322"/>
                  </a:lnTo>
                  <a:lnTo>
                    <a:pt x="0" y="11613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878788" y="2761740"/>
              <a:ext cx="3907033" cy="112248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473"/>
                </a:lnSpc>
              </a:pPr>
              <a:r>
                <a:rPr lang="en-US" sz="2480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CEU/Professional Skills</a:t>
              </a:r>
            </a:p>
          </p:txBody>
        </p:sp>
        <p:sp>
          <p:nvSpPr>
            <p:cNvPr id="24" name="Freeform 24"/>
            <p:cNvSpPr/>
            <p:nvPr/>
          </p:nvSpPr>
          <p:spPr>
            <a:xfrm rot="5400000">
              <a:off x="1669503" y="-4377"/>
              <a:ext cx="2325605" cy="2334359"/>
            </a:xfrm>
            <a:custGeom>
              <a:avLst/>
              <a:gdLst/>
              <a:ahLst/>
              <a:cxnLst/>
              <a:rect l="l" t="t" r="r" b="b"/>
              <a:pathLst>
                <a:path w="2325605" h="2334359">
                  <a:moveTo>
                    <a:pt x="0" y="0"/>
                  </a:moveTo>
                  <a:lnTo>
                    <a:pt x="2325604" y="0"/>
                  </a:lnTo>
                  <a:lnTo>
                    <a:pt x="2325604" y="2334359"/>
                  </a:lnTo>
                  <a:lnTo>
                    <a:pt x="0" y="233435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5" name="Freeform 25"/>
          <p:cNvSpPr/>
          <p:nvPr/>
        </p:nvSpPr>
        <p:spPr>
          <a:xfrm>
            <a:off x="11567756" y="2878550"/>
            <a:ext cx="6532144" cy="4275221"/>
          </a:xfrm>
          <a:custGeom>
            <a:avLst/>
            <a:gdLst/>
            <a:ahLst/>
            <a:cxnLst/>
            <a:rect l="l" t="t" r="r" b="b"/>
            <a:pathLst>
              <a:path w="6532144" h="4275221">
                <a:moveTo>
                  <a:pt x="0" y="0"/>
                </a:moveTo>
                <a:lnTo>
                  <a:pt x="6532144" y="0"/>
                </a:lnTo>
                <a:lnTo>
                  <a:pt x="6532144" y="4275221"/>
                </a:lnTo>
                <a:lnTo>
                  <a:pt x="0" y="427522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t="-39657" r="-21872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26" name="Group 26"/>
          <p:cNvGrpSpPr/>
          <p:nvPr/>
        </p:nvGrpSpPr>
        <p:grpSpPr>
          <a:xfrm>
            <a:off x="7196193" y="5806121"/>
            <a:ext cx="4085511" cy="4480879"/>
            <a:chOff x="0" y="0"/>
            <a:chExt cx="5447348" cy="5974506"/>
          </a:xfrm>
        </p:grpSpPr>
        <p:sp>
          <p:nvSpPr>
            <p:cNvPr id="27" name="Freeform 27"/>
            <p:cNvSpPr/>
            <p:nvPr/>
          </p:nvSpPr>
          <p:spPr>
            <a:xfrm rot="5400000">
              <a:off x="10214" y="537371"/>
              <a:ext cx="5426921" cy="5447348"/>
            </a:xfrm>
            <a:custGeom>
              <a:avLst/>
              <a:gdLst/>
              <a:ahLst/>
              <a:cxnLst/>
              <a:rect l="l" t="t" r="r" b="b"/>
              <a:pathLst>
                <a:path w="5426921" h="5447348">
                  <a:moveTo>
                    <a:pt x="0" y="0"/>
                  </a:moveTo>
                  <a:lnTo>
                    <a:pt x="5426920" y="0"/>
                  </a:lnTo>
                  <a:lnTo>
                    <a:pt x="5426920" y="5447348"/>
                  </a:lnTo>
                  <a:lnTo>
                    <a:pt x="0" y="54473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28" name="Group 28"/>
            <p:cNvGrpSpPr/>
            <p:nvPr/>
          </p:nvGrpSpPr>
          <p:grpSpPr>
            <a:xfrm>
              <a:off x="250615" y="610086"/>
              <a:ext cx="5196734" cy="5196734"/>
              <a:chOff x="0" y="0"/>
              <a:chExt cx="812800" cy="812800"/>
            </a:xfrm>
          </p:grpSpPr>
          <p:sp>
            <p:nvSpPr>
              <p:cNvPr id="29" name="Freeform 29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13294B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" name="TextBox 30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31" name="Group 31"/>
            <p:cNvGrpSpPr/>
            <p:nvPr/>
          </p:nvGrpSpPr>
          <p:grpSpPr>
            <a:xfrm>
              <a:off x="605868" y="993900"/>
              <a:ext cx="4452874" cy="4452874"/>
              <a:chOff x="0" y="0"/>
              <a:chExt cx="812800" cy="812800"/>
            </a:xfrm>
          </p:grpSpPr>
          <p:sp>
            <p:nvSpPr>
              <p:cNvPr id="32" name="Freeform 3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" name="TextBox 33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1612" tIns="51612" rIns="51612" bIns="51612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34" name="Group 34"/>
            <p:cNvGrpSpPr/>
            <p:nvPr/>
          </p:nvGrpSpPr>
          <p:grpSpPr>
            <a:xfrm>
              <a:off x="1772522" y="26784"/>
              <a:ext cx="2226963" cy="2226963"/>
              <a:chOff x="0" y="0"/>
              <a:chExt cx="812800" cy="812800"/>
            </a:xfrm>
          </p:grpSpPr>
          <p:sp>
            <p:nvSpPr>
              <p:cNvPr id="35" name="Freeform 3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13294B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" name="TextBox 36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21769" tIns="21769" rIns="21769" bIns="21769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37" name="Group 37"/>
            <p:cNvGrpSpPr/>
            <p:nvPr/>
          </p:nvGrpSpPr>
          <p:grpSpPr>
            <a:xfrm>
              <a:off x="2053362" y="307624"/>
              <a:ext cx="1665281" cy="1665281"/>
              <a:chOff x="0" y="0"/>
              <a:chExt cx="812800" cy="812800"/>
            </a:xfrm>
          </p:grpSpPr>
          <p:sp>
            <p:nvSpPr>
              <p:cNvPr id="38" name="Freeform 38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" name="TextBox 39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67371" tIns="67371" rIns="67371" bIns="67371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sp>
          <p:nvSpPr>
            <p:cNvPr id="40" name="Freeform 40"/>
            <p:cNvSpPr/>
            <p:nvPr/>
          </p:nvSpPr>
          <p:spPr>
            <a:xfrm>
              <a:off x="2317252" y="594793"/>
              <a:ext cx="1173058" cy="1090944"/>
            </a:xfrm>
            <a:custGeom>
              <a:avLst/>
              <a:gdLst/>
              <a:ahLst/>
              <a:cxnLst/>
              <a:rect l="l" t="t" r="r" b="b"/>
              <a:pathLst>
                <a:path w="1173058" h="1090944">
                  <a:moveTo>
                    <a:pt x="0" y="0"/>
                  </a:moveTo>
                  <a:lnTo>
                    <a:pt x="1173057" y="0"/>
                  </a:lnTo>
                  <a:lnTo>
                    <a:pt x="1173057" y="1090944"/>
                  </a:lnTo>
                  <a:lnTo>
                    <a:pt x="0" y="109094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 41"/>
            <p:cNvSpPr/>
            <p:nvPr/>
          </p:nvSpPr>
          <p:spPr>
            <a:xfrm rot="5400000">
              <a:off x="1669503" y="-4377"/>
              <a:ext cx="2325605" cy="2334359"/>
            </a:xfrm>
            <a:custGeom>
              <a:avLst/>
              <a:gdLst/>
              <a:ahLst/>
              <a:cxnLst/>
              <a:rect l="l" t="t" r="r" b="b"/>
              <a:pathLst>
                <a:path w="2325605" h="2334359">
                  <a:moveTo>
                    <a:pt x="0" y="0"/>
                  </a:moveTo>
                  <a:lnTo>
                    <a:pt x="2325604" y="0"/>
                  </a:lnTo>
                  <a:lnTo>
                    <a:pt x="2325604" y="2334359"/>
                  </a:lnTo>
                  <a:lnTo>
                    <a:pt x="0" y="233435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TextBox 42"/>
            <p:cNvSpPr txBox="1"/>
            <p:nvPr/>
          </p:nvSpPr>
          <p:spPr>
            <a:xfrm>
              <a:off x="1141797" y="2617705"/>
              <a:ext cx="3330216" cy="170668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473"/>
                </a:lnSpc>
              </a:pPr>
              <a:r>
                <a:rPr lang="en-US" sz="2480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Community Preparedness Skills</a:t>
              </a:r>
            </a:p>
          </p:txBody>
        </p:sp>
      </p:grpSp>
      <p:sp>
        <p:nvSpPr>
          <p:cNvPr id="43" name="Freeform 43"/>
          <p:cNvSpPr/>
          <p:nvPr/>
        </p:nvSpPr>
        <p:spPr>
          <a:xfrm>
            <a:off x="11567756" y="3234907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0" y="0"/>
                </a:moveTo>
                <a:lnTo>
                  <a:pt x="6884598" y="0"/>
                </a:lnTo>
                <a:lnTo>
                  <a:pt x="6884598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alphaModFix amt="25000"/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44" name="Group 44"/>
          <p:cNvGrpSpPr/>
          <p:nvPr/>
        </p:nvGrpSpPr>
        <p:grpSpPr>
          <a:xfrm>
            <a:off x="13847592" y="5806121"/>
            <a:ext cx="4085511" cy="4480879"/>
            <a:chOff x="0" y="0"/>
            <a:chExt cx="5447348" cy="5974506"/>
          </a:xfrm>
        </p:grpSpPr>
        <p:sp>
          <p:nvSpPr>
            <p:cNvPr id="45" name="Freeform 45"/>
            <p:cNvSpPr/>
            <p:nvPr/>
          </p:nvSpPr>
          <p:spPr>
            <a:xfrm rot="5400000">
              <a:off x="10214" y="537371"/>
              <a:ext cx="5426921" cy="5447348"/>
            </a:xfrm>
            <a:custGeom>
              <a:avLst/>
              <a:gdLst/>
              <a:ahLst/>
              <a:cxnLst/>
              <a:rect l="l" t="t" r="r" b="b"/>
              <a:pathLst>
                <a:path w="5426921" h="5447348">
                  <a:moveTo>
                    <a:pt x="0" y="0"/>
                  </a:moveTo>
                  <a:lnTo>
                    <a:pt x="5426920" y="0"/>
                  </a:lnTo>
                  <a:lnTo>
                    <a:pt x="5426920" y="5447348"/>
                  </a:lnTo>
                  <a:lnTo>
                    <a:pt x="0" y="54473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46" name="Group 46"/>
            <p:cNvGrpSpPr/>
            <p:nvPr/>
          </p:nvGrpSpPr>
          <p:grpSpPr>
            <a:xfrm>
              <a:off x="250615" y="610086"/>
              <a:ext cx="5196734" cy="5196734"/>
              <a:chOff x="0" y="0"/>
              <a:chExt cx="812800" cy="812800"/>
            </a:xfrm>
          </p:grpSpPr>
          <p:sp>
            <p:nvSpPr>
              <p:cNvPr id="47" name="Freeform 4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13294B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8" name="TextBox 48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49" name="Group 49"/>
            <p:cNvGrpSpPr/>
            <p:nvPr/>
          </p:nvGrpSpPr>
          <p:grpSpPr>
            <a:xfrm>
              <a:off x="605868" y="967117"/>
              <a:ext cx="4452874" cy="4452874"/>
              <a:chOff x="0" y="0"/>
              <a:chExt cx="812800" cy="812800"/>
            </a:xfrm>
          </p:grpSpPr>
          <p:sp>
            <p:nvSpPr>
              <p:cNvPr id="50" name="Freeform 50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" name="TextBox 51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1612" tIns="51612" rIns="51612" bIns="51612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52" name="Group 52"/>
            <p:cNvGrpSpPr/>
            <p:nvPr/>
          </p:nvGrpSpPr>
          <p:grpSpPr>
            <a:xfrm>
              <a:off x="1772522" y="0"/>
              <a:ext cx="2226963" cy="2226963"/>
              <a:chOff x="0" y="0"/>
              <a:chExt cx="812800" cy="812800"/>
            </a:xfrm>
          </p:grpSpPr>
          <p:sp>
            <p:nvSpPr>
              <p:cNvPr id="53" name="Freeform 53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13294B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" name="TextBox 54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21769" tIns="21769" rIns="21769" bIns="21769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55" name="Group 55"/>
            <p:cNvGrpSpPr/>
            <p:nvPr/>
          </p:nvGrpSpPr>
          <p:grpSpPr>
            <a:xfrm>
              <a:off x="2053362" y="280841"/>
              <a:ext cx="1665281" cy="1665281"/>
              <a:chOff x="0" y="0"/>
              <a:chExt cx="812800" cy="812800"/>
            </a:xfrm>
          </p:grpSpPr>
          <p:sp>
            <p:nvSpPr>
              <p:cNvPr id="56" name="Freeform 56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" name="TextBox 57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67371" tIns="67371" rIns="67371" bIns="67371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sp>
          <p:nvSpPr>
            <p:cNvPr id="58" name="Freeform 58"/>
            <p:cNvSpPr/>
            <p:nvPr/>
          </p:nvSpPr>
          <p:spPr>
            <a:xfrm>
              <a:off x="2159000" y="401976"/>
              <a:ext cx="1468086" cy="1468086"/>
            </a:xfrm>
            <a:custGeom>
              <a:avLst/>
              <a:gdLst/>
              <a:ahLst/>
              <a:cxnLst/>
              <a:rect l="l" t="t" r="r" b="b"/>
              <a:pathLst>
                <a:path w="1468086" h="1468086">
                  <a:moveTo>
                    <a:pt x="0" y="0"/>
                  </a:moveTo>
                  <a:lnTo>
                    <a:pt x="1468086" y="0"/>
                  </a:lnTo>
                  <a:lnTo>
                    <a:pt x="1468086" y="1468086"/>
                  </a:lnTo>
                  <a:lnTo>
                    <a:pt x="0" y="14680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TextBox 59"/>
            <p:cNvSpPr txBox="1"/>
            <p:nvPr/>
          </p:nvSpPr>
          <p:spPr>
            <a:xfrm>
              <a:off x="1257300" y="2613261"/>
              <a:ext cx="3330216" cy="112248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473"/>
                </a:lnSpc>
              </a:pPr>
              <a:r>
                <a:rPr lang="en-US" sz="2480" b="1">
                  <a:solidFill>
                    <a:srgbClr val="13294B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General Public Health</a:t>
              </a:r>
            </a:p>
          </p:txBody>
        </p:sp>
        <p:sp>
          <p:nvSpPr>
            <p:cNvPr id="60" name="Freeform 60"/>
            <p:cNvSpPr/>
            <p:nvPr/>
          </p:nvSpPr>
          <p:spPr>
            <a:xfrm rot="5400000">
              <a:off x="1669503" y="-4377"/>
              <a:ext cx="2325605" cy="2334359"/>
            </a:xfrm>
            <a:custGeom>
              <a:avLst/>
              <a:gdLst/>
              <a:ahLst/>
              <a:cxnLst/>
              <a:rect l="l" t="t" r="r" b="b"/>
              <a:pathLst>
                <a:path w="2325605" h="2334359">
                  <a:moveTo>
                    <a:pt x="0" y="0"/>
                  </a:moveTo>
                  <a:lnTo>
                    <a:pt x="2325604" y="0"/>
                  </a:lnTo>
                  <a:lnTo>
                    <a:pt x="2325604" y="2334359"/>
                  </a:lnTo>
                  <a:lnTo>
                    <a:pt x="0" y="233435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1" name="TextBox 61"/>
          <p:cNvSpPr txBox="1"/>
          <p:nvPr/>
        </p:nvSpPr>
        <p:spPr>
          <a:xfrm>
            <a:off x="4751015" y="1087954"/>
            <a:ext cx="10105096" cy="9470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51"/>
              </a:lnSpc>
            </a:pPr>
            <a:r>
              <a:rPr lang="en-US" sz="5465" b="1">
                <a:solidFill>
                  <a:srgbClr val="13294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LEARNING ENGAGEMENT</a:t>
            </a:r>
          </a:p>
        </p:txBody>
      </p:sp>
      <p:sp>
        <p:nvSpPr>
          <p:cNvPr id="62" name="Freeform 62"/>
          <p:cNvSpPr/>
          <p:nvPr/>
        </p:nvSpPr>
        <p:spPr>
          <a:xfrm flipH="1" flipV="1">
            <a:off x="-463513" y="-365543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6884598" y="7200900"/>
                </a:moveTo>
                <a:lnTo>
                  <a:pt x="0" y="7200900"/>
                </a:lnTo>
                <a:lnTo>
                  <a:pt x="0" y="0"/>
                </a:lnTo>
                <a:lnTo>
                  <a:pt x="6884598" y="0"/>
                </a:lnTo>
                <a:lnTo>
                  <a:pt x="6884598" y="7200900"/>
                </a:lnTo>
                <a:close/>
              </a:path>
            </a:pathLst>
          </a:custGeom>
          <a:blipFill>
            <a:blip r:embed="rId15">
              <a:alphaModFix amt="50000"/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29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-5315"/>
            <a:ext cx="18288000" cy="6181644"/>
            <a:chOff x="0" y="0"/>
            <a:chExt cx="4816593" cy="16280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16592" cy="1628087"/>
            </a:xfrm>
            <a:custGeom>
              <a:avLst/>
              <a:gdLst/>
              <a:ahLst/>
              <a:cxnLst/>
              <a:rect l="l" t="t" r="r" b="b"/>
              <a:pathLst>
                <a:path w="4816592" h="1628087">
                  <a:moveTo>
                    <a:pt x="0" y="0"/>
                  </a:moveTo>
                  <a:lnTo>
                    <a:pt x="4816592" y="0"/>
                  </a:lnTo>
                  <a:lnTo>
                    <a:pt x="4816592" y="1628087"/>
                  </a:lnTo>
                  <a:lnTo>
                    <a:pt x="0" y="162808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816593" cy="16757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0219858" y="3085507"/>
            <a:ext cx="6573946" cy="4472222"/>
          </a:xfrm>
          <a:custGeom>
            <a:avLst/>
            <a:gdLst/>
            <a:ahLst/>
            <a:cxnLst/>
            <a:rect l="l" t="t" r="r" b="b"/>
            <a:pathLst>
              <a:path w="6573946" h="4472222">
                <a:moveTo>
                  <a:pt x="0" y="0"/>
                </a:moveTo>
                <a:lnTo>
                  <a:pt x="6573946" y="0"/>
                </a:lnTo>
                <a:lnTo>
                  <a:pt x="6573946" y="4472222"/>
                </a:lnTo>
                <a:lnTo>
                  <a:pt x="0" y="447222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1398047" y="3085507"/>
            <a:ext cx="7214638" cy="4532663"/>
          </a:xfrm>
          <a:custGeom>
            <a:avLst/>
            <a:gdLst/>
            <a:ahLst/>
            <a:cxnLst/>
            <a:rect l="l" t="t" r="r" b="b"/>
            <a:pathLst>
              <a:path w="7214638" h="4532663">
                <a:moveTo>
                  <a:pt x="0" y="0"/>
                </a:moveTo>
                <a:lnTo>
                  <a:pt x="7214638" y="0"/>
                </a:lnTo>
                <a:lnTo>
                  <a:pt x="7214638" y="4532663"/>
                </a:lnTo>
                <a:lnTo>
                  <a:pt x="0" y="453266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0866" r="-5838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 flipH="1" flipV="1">
            <a:off x="-368263" y="-184597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6884598" y="7200900"/>
                </a:moveTo>
                <a:lnTo>
                  <a:pt x="0" y="7200900"/>
                </a:lnTo>
                <a:lnTo>
                  <a:pt x="0" y="0"/>
                </a:lnTo>
                <a:lnTo>
                  <a:pt x="6884598" y="0"/>
                </a:lnTo>
                <a:lnTo>
                  <a:pt x="6884598" y="720090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9049052" y="2421329"/>
            <a:ext cx="2341613" cy="193183"/>
          </a:xfrm>
          <a:custGeom>
            <a:avLst/>
            <a:gdLst/>
            <a:ahLst/>
            <a:cxnLst/>
            <a:rect l="l" t="t" r="r" b="b"/>
            <a:pathLst>
              <a:path w="2341613" h="193183">
                <a:moveTo>
                  <a:pt x="0" y="0"/>
                </a:moveTo>
                <a:lnTo>
                  <a:pt x="2341613" y="0"/>
                </a:lnTo>
                <a:lnTo>
                  <a:pt x="2341613" y="193183"/>
                </a:lnTo>
                <a:lnTo>
                  <a:pt x="0" y="19318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 flipH="1">
            <a:off x="6897335" y="2421329"/>
            <a:ext cx="2341613" cy="193183"/>
          </a:xfrm>
          <a:custGeom>
            <a:avLst/>
            <a:gdLst/>
            <a:ahLst/>
            <a:cxnLst/>
            <a:rect l="l" t="t" r="r" b="b"/>
            <a:pathLst>
              <a:path w="2341613" h="193183">
                <a:moveTo>
                  <a:pt x="2341613" y="0"/>
                </a:moveTo>
                <a:lnTo>
                  <a:pt x="0" y="0"/>
                </a:lnTo>
                <a:lnTo>
                  <a:pt x="0" y="193183"/>
                </a:lnTo>
                <a:lnTo>
                  <a:pt x="2341613" y="193183"/>
                </a:lnTo>
                <a:lnTo>
                  <a:pt x="2341613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 rot="5400000">
            <a:off x="7660" y="6357956"/>
            <a:ext cx="4070190" cy="4085511"/>
          </a:xfrm>
          <a:custGeom>
            <a:avLst/>
            <a:gdLst/>
            <a:ahLst/>
            <a:cxnLst/>
            <a:rect l="l" t="t" r="r" b="b"/>
            <a:pathLst>
              <a:path w="4070190" h="4085511">
                <a:moveTo>
                  <a:pt x="0" y="0"/>
                </a:moveTo>
                <a:lnTo>
                  <a:pt x="4070191" y="0"/>
                </a:lnTo>
                <a:lnTo>
                  <a:pt x="4070191" y="4085511"/>
                </a:lnTo>
                <a:lnTo>
                  <a:pt x="0" y="408551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9999"/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1" name="Group 11"/>
          <p:cNvGrpSpPr/>
          <p:nvPr/>
        </p:nvGrpSpPr>
        <p:grpSpPr>
          <a:xfrm>
            <a:off x="7290173" y="6328526"/>
            <a:ext cx="3897550" cy="3897550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30008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001" tIns="50001" rIns="50001" bIns="50001" rtlCol="0" anchor="ctr"/>
            <a:lstStyle/>
            <a:p>
              <a:pPr algn="ctr">
                <a:lnSpc>
                  <a:spcPts val="3639"/>
                </a:lnSpc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>
            <a:off x="11529656" y="3415853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0" y="0"/>
                </a:moveTo>
                <a:lnTo>
                  <a:pt x="6884598" y="0"/>
                </a:lnTo>
                <a:lnTo>
                  <a:pt x="6884598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5" name="Freeform 15"/>
          <p:cNvSpPr/>
          <p:nvPr/>
        </p:nvSpPr>
        <p:spPr>
          <a:xfrm rot="5400000">
            <a:off x="14037212" y="6234546"/>
            <a:ext cx="4070190" cy="4085511"/>
          </a:xfrm>
          <a:custGeom>
            <a:avLst/>
            <a:gdLst/>
            <a:ahLst/>
            <a:cxnLst/>
            <a:rect l="l" t="t" r="r" b="b"/>
            <a:pathLst>
              <a:path w="4070190" h="4085511">
                <a:moveTo>
                  <a:pt x="0" y="0"/>
                </a:moveTo>
                <a:lnTo>
                  <a:pt x="4070190" y="0"/>
                </a:lnTo>
                <a:lnTo>
                  <a:pt x="4070190" y="4085511"/>
                </a:lnTo>
                <a:lnTo>
                  <a:pt x="0" y="408551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9999"/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6" name="Group 16"/>
          <p:cNvGrpSpPr/>
          <p:nvPr/>
        </p:nvGrpSpPr>
        <p:grpSpPr>
          <a:xfrm>
            <a:off x="173952" y="5752025"/>
            <a:ext cx="3897550" cy="4335027"/>
            <a:chOff x="0" y="0"/>
            <a:chExt cx="5196734" cy="5780036"/>
          </a:xfrm>
        </p:grpSpPr>
        <p:grpSp>
          <p:nvGrpSpPr>
            <p:cNvPr id="17" name="Group 17"/>
            <p:cNvGrpSpPr/>
            <p:nvPr/>
          </p:nvGrpSpPr>
          <p:grpSpPr>
            <a:xfrm>
              <a:off x="0" y="583302"/>
              <a:ext cx="5196734" cy="5196734"/>
              <a:chOff x="0" y="0"/>
              <a:chExt cx="812800" cy="812800"/>
            </a:xfrm>
          </p:grpSpPr>
          <p:sp>
            <p:nvSpPr>
              <p:cNvPr id="18" name="Freeform 18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A30008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" name="TextBox 19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001" tIns="50001" rIns="50001" bIns="50001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20" name="Group 20"/>
            <p:cNvGrpSpPr/>
            <p:nvPr/>
          </p:nvGrpSpPr>
          <p:grpSpPr>
            <a:xfrm>
              <a:off x="355253" y="967117"/>
              <a:ext cx="4452874" cy="4452874"/>
              <a:chOff x="0" y="0"/>
              <a:chExt cx="812800" cy="812800"/>
            </a:xfrm>
          </p:grpSpPr>
          <p:sp>
            <p:nvSpPr>
              <p:cNvPr id="21" name="Freeform 2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" name="TextBox 22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23" name="Group 23"/>
            <p:cNvGrpSpPr/>
            <p:nvPr/>
          </p:nvGrpSpPr>
          <p:grpSpPr>
            <a:xfrm>
              <a:off x="1521907" y="0"/>
              <a:ext cx="2226963" cy="2226963"/>
              <a:chOff x="0" y="0"/>
              <a:chExt cx="812800" cy="812800"/>
            </a:xfrm>
          </p:grpSpPr>
          <p:sp>
            <p:nvSpPr>
              <p:cNvPr id="24" name="Freeform 2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A30008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" name="TextBox 25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21427" tIns="21427" rIns="21427" bIns="21427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26" name="Group 26"/>
            <p:cNvGrpSpPr/>
            <p:nvPr/>
          </p:nvGrpSpPr>
          <p:grpSpPr>
            <a:xfrm>
              <a:off x="1802748" y="280841"/>
              <a:ext cx="1665281" cy="1665281"/>
              <a:chOff x="0" y="0"/>
              <a:chExt cx="812800" cy="812800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" name="TextBox 28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66311" tIns="66311" rIns="66311" bIns="66311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sp>
          <p:nvSpPr>
            <p:cNvPr id="29" name="Freeform 29"/>
            <p:cNvSpPr/>
            <p:nvPr/>
          </p:nvSpPr>
          <p:spPr>
            <a:xfrm>
              <a:off x="2186118" y="495553"/>
              <a:ext cx="898540" cy="1182290"/>
            </a:xfrm>
            <a:custGeom>
              <a:avLst/>
              <a:gdLst/>
              <a:ahLst/>
              <a:cxnLst/>
              <a:rect l="l" t="t" r="r" b="b"/>
              <a:pathLst>
                <a:path w="898540" h="1182290">
                  <a:moveTo>
                    <a:pt x="0" y="0"/>
                  </a:moveTo>
                  <a:lnTo>
                    <a:pt x="898541" y="0"/>
                  </a:lnTo>
                  <a:lnTo>
                    <a:pt x="898541" y="1182290"/>
                  </a:lnTo>
                  <a:lnTo>
                    <a:pt x="0" y="11822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628174" y="2734957"/>
              <a:ext cx="3907033" cy="112248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473"/>
                </a:lnSpc>
              </a:pPr>
              <a:r>
                <a:rPr lang="en-US" sz="2480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Routine Public Health</a:t>
              </a:r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7103051" y="5826208"/>
            <a:ext cx="4085511" cy="4460792"/>
            <a:chOff x="0" y="0"/>
            <a:chExt cx="5447348" cy="5947722"/>
          </a:xfrm>
        </p:grpSpPr>
        <p:sp>
          <p:nvSpPr>
            <p:cNvPr id="32" name="Freeform 32"/>
            <p:cNvSpPr/>
            <p:nvPr/>
          </p:nvSpPr>
          <p:spPr>
            <a:xfrm rot="5400000">
              <a:off x="10214" y="510588"/>
              <a:ext cx="5426921" cy="5447348"/>
            </a:xfrm>
            <a:custGeom>
              <a:avLst/>
              <a:gdLst/>
              <a:ahLst/>
              <a:cxnLst/>
              <a:rect l="l" t="t" r="r" b="b"/>
              <a:pathLst>
                <a:path w="5426921" h="5447348">
                  <a:moveTo>
                    <a:pt x="0" y="0"/>
                  </a:moveTo>
                  <a:lnTo>
                    <a:pt x="5426920" y="0"/>
                  </a:lnTo>
                  <a:lnTo>
                    <a:pt x="5426920" y="5447348"/>
                  </a:lnTo>
                  <a:lnTo>
                    <a:pt x="0" y="54473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33" name="Group 33"/>
            <p:cNvGrpSpPr/>
            <p:nvPr/>
          </p:nvGrpSpPr>
          <p:grpSpPr>
            <a:xfrm>
              <a:off x="605868" y="967117"/>
              <a:ext cx="4452874" cy="4452874"/>
              <a:chOff x="0" y="0"/>
              <a:chExt cx="812800" cy="812800"/>
            </a:xfrm>
          </p:grpSpPr>
          <p:sp>
            <p:nvSpPr>
              <p:cNvPr id="34" name="Freeform 3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" name="TextBox 35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36" name="Group 36"/>
            <p:cNvGrpSpPr/>
            <p:nvPr/>
          </p:nvGrpSpPr>
          <p:grpSpPr>
            <a:xfrm>
              <a:off x="1772522" y="0"/>
              <a:ext cx="2226963" cy="2226963"/>
              <a:chOff x="0" y="0"/>
              <a:chExt cx="812800" cy="812800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A30008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" name="TextBox 38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21427" tIns="21427" rIns="21427" bIns="21427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39" name="Group 39"/>
            <p:cNvGrpSpPr/>
            <p:nvPr/>
          </p:nvGrpSpPr>
          <p:grpSpPr>
            <a:xfrm>
              <a:off x="2053362" y="280841"/>
              <a:ext cx="1665281" cy="1665281"/>
              <a:chOff x="0" y="0"/>
              <a:chExt cx="812800" cy="812800"/>
            </a:xfrm>
          </p:grpSpPr>
          <p:sp>
            <p:nvSpPr>
              <p:cNvPr id="40" name="Freeform 40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" name="TextBox 41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66311" tIns="66311" rIns="66311" bIns="66311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sp>
          <p:nvSpPr>
            <p:cNvPr id="42" name="Freeform 42"/>
            <p:cNvSpPr/>
            <p:nvPr/>
          </p:nvSpPr>
          <p:spPr>
            <a:xfrm>
              <a:off x="2251670" y="461370"/>
              <a:ext cx="1304222" cy="1304222"/>
            </a:xfrm>
            <a:custGeom>
              <a:avLst/>
              <a:gdLst/>
              <a:ahLst/>
              <a:cxnLst/>
              <a:rect l="l" t="t" r="r" b="b"/>
              <a:pathLst>
                <a:path w="1304222" h="1304222">
                  <a:moveTo>
                    <a:pt x="0" y="0"/>
                  </a:moveTo>
                  <a:lnTo>
                    <a:pt x="1304221" y="0"/>
                  </a:lnTo>
                  <a:lnTo>
                    <a:pt x="1304221" y="1304222"/>
                  </a:lnTo>
                  <a:lnTo>
                    <a:pt x="0" y="13042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TextBox 43"/>
            <p:cNvSpPr txBox="1"/>
            <p:nvPr/>
          </p:nvSpPr>
          <p:spPr>
            <a:xfrm>
              <a:off x="1141797" y="2590921"/>
              <a:ext cx="3330216" cy="112248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473"/>
                </a:lnSpc>
              </a:pPr>
              <a:r>
                <a:rPr lang="en-US" sz="2480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Special Projects</a:t>
              </a:r>
            </a:p>
          </p:txBody>
        </p:sp>
      </p:grpSp>
      <p:grpSp>
        <p:nvGrpSpPr>
          <p:cNvPr id="44" name="Group 44"/>
          <p:cNvGrpSpPr/>
          <p:nvPr/>
        </p:nvGrpSpPr>
        <p:grpSpPr>
          <a:xfrm>
            <a:off x="14217512" y="5731937"/>
            <a:ext cx="3897550" cy="4355114"/>
            <a:chOff x="0" y="0"/>
            <a:chExt cx="5196734" cy="5806819"/>
          </a:xfrm>
        </p:grpSpPr>
        <p:grpSp>
          <p:nvGrpSpPr>
            <p:cNvPr id="45" name="Group 45"/>
            <p:cNvGrpSpPr/>
            <p:nvPr/>
          </p:nvGrpSpPr>
          <p:grpSpPr>
            <a:xfrm>
              <a:off x="0" y="610086"/>
              <a:ext cx="5196734" cy="5196734"/>
              <a:chOff x="0" y="0"/>
              <a:chExt cx="812800" cy="812800"/>
            </a:xfrm>
          </p:grpSpPr>
          <p:sp>
            <p:nvSpPr>
              <p:cNvPr id="46" name="Freeform 46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A30008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7" name="TextBox 47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001" tIns="50001" rIns="50001" bIns="50001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48" name="Group 48"/>
            <p:cNvGrpSpPr/>
            <p:nvPr/>
          </p:nvGrpSpPr>
          <p:grpSpPr>
            <a:xfrm>
              <a:off x="355253" y="967117"/>
              <a:ext cx="4452874" cy="4452874"/>
              <a:chOff x="0" y="0"/>
              <a:chExt cx="812800" cy="812800"/>
            </a:xfrm>
          </p:grpSpPr>
          <p:sp>
            <p:nvSpPr>
              <p:cNvPr id="49" name="Freeform 49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" name="TextBox 50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51" name="Group 51"/>
            <p:cNvGrpSpPr/>
            <p:nvPr/>
          </p:nvGrpSpPr>
          <p:grpSpPr>
            <a:xfrm>
              <a:off x="1521907" y="0"/>
              <a:ext cx="2226963" cy="2226963"/>
              <a:chOff x="0" y="0"/>
              <a:chExt cx="812800" cy="812800"/>
            </a:xfrm>
          </p:grpSpPr>
          <p:sp>
            <p:nvSpPr>
              <p:cNvPr id="52" name="Freeform 5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A30008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" name="TextBox 53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21427" tIns="21427" rIns="21427" bIns="21427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54" name="Group 54"/>
            <p:cNvGrpSpPr/>
            <p:nvPr/>
          </p:nvGrpSpPr>
          <p:grpSpPr>
            <a:xfrm>
              <a:off x="1802748" y="280841"/>
              <a:ext cx="1665281" cy="1665281"/>
              <a:chOff x="0" y="0"/>
              <a:chExt cx="812800" cy="812800"/>
            </a:xfrm>
          </p:grpSpPr>
          <p:sp>
            <p:nvSpPr>
              <p:cNvPr id="55" name="Freeform 5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" name="TextBox 56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66311" tIns="66311" rIns="66311" bIns="66311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sp>
          <p:nvSpPr>
            <p:cNvPr id="57" name="Freeform 57"/>
            <p:cNvSpPr/>
            <p:nvPr/>
          </p:nvSpPr>
          <p:spPr>
            <a:xfrm>
              <a:off x="2029825" y="621921"/>
              <a:ext cx="1318523" cy="1036688"/>
            </a:xfrm>
            <a:custGeom>
              <a:avLst/>
              <a:gdLst/>
              <a:ahLst/>
              <a:cxnLst/>
              <a:rect l="l" t="t" r="r" b="b"/>
              <a:pathLst>
                <a:path w="1318523" h="1036688">
                  <a:moveTo>
                    <a:pt x="0" y="0"/>
                  </a:moveTo>
                  <a:lnTo>
                    <a:pt x="1318523" y="0"/>
                  </a:lnTo>
                  <a:lnTo>
                    <a:pt x="1318523" y="1036688"/>
                  </a:lnTo>
                  <a:lnTo>
                    <a:pt x="0" y="10366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TextBox 58"/>
            <p:cNvSpPr txBox="1"/>
            <p:nvPr/>
          </p:nvSpPr>
          <p:spPr>
            <a:xfrm>
              <a:off x="1006685" y="2613261"/>
              <a:ext cx="3330216" cy="112248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473"/>
                </a:lnSpc>
              </a:pPr>
              <a:r>
                <a:rPr lang="en-US" sz="2480" b="1">
                  <a:solidFill>
                    <a:srgbClr val="13294B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Emergency Response</a:t>
              </a:r>
            </a:p>
          </p:txBody>
        </p:sp>
      </p:grpSp>
      <p:sp>
        <p:nvSpPr>
          <p:cNvPr id="59" name="TextBox 59"/>
          <p:cNvSpPr txBox="1"/>
          <p:nvPr/>
        </p:nvSpPr>
        <p:spPr>
          <a:xfrm>
            <a:off x="4751015" y="1087954"/>
            <a:ext cx="10105096" cy="9470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51"/>
              </a:lnSpc>
            </a:pPr>
            <a:r>
              <a:rPr lang="en-US" sz="5465" b="1">
                <a:solidFill>
                  <a:srgbClr val="13294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DOING ENGAGEMENT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10800000">
            <a:off x="-4115178" y="1186552"/>
            <a:ext cx="13135888" cy="9851916"/>
            <a:chOff x="0" y="0"/>
            <a:chExt cx="812800" cy="609600"/>
          </a:xfrm>
        </p:grpSpPr>
        <p:sp>
          <p:nvSpPr>
            <p:cNvPr id="3" name="Freeform 3"/>
            <p:cNvSpPr/>
            <p:nvPr/>
          </p:nvSpPr>
          <p:spPr>
            <a:xfrm>
              <a:off x="4114" y="0"/>
              <a:ext cx="804571" cy="609600"/>
            </a:xfrm>
            <a:custGeom>
              <a:avLst/>
              <a:gdLst/>
              <a:ahLst/>
              <a:cxnLst/>
              <a:rect l="l" t="t" r="r" b="b"/>
              <a:pathLst>
                <a:path w="804571" h="609600">
                  <a:moveTo>
                    <a:pt x="590752" y="0"/>
                  </a:moveTo>
                  <a:lnTo>
                    <a:pt x="10620" y="0"/>
                  </a:lnTo>
                  <a:cubicBezTo>
                    <a:pt x="7207" y="0"/>
                    <a:pt x="4001" y="1641"/>
                    <a:pt x="2005" y="4410"/>
                  </a:cubicBezTo>
                  <a:cubicBezTo>
                    <a:pt x="9" y="7180"/>
                    <a:pt x="-534" y="10740"/>
                    <a:pt x="545" y="13978"/>
                  </a:cubicBezTo>
                  <a:lnTo>
                    <a:pt x="194427" y="595622"/>
                  </a:lnTo>
                  <a:cubicBezTo>
                    <a:pt x="197209" y="603969"/>
                    <a:pt x="205021" y="609600"/>
                    <a:pt x="213820" y="609600"/>
                  </a:cubicBezTo>
                  <a:lnTo>
                    <a:pt x="793952" y="609600"/>
                  </a:lnTo>
                  <a:cubicBezTo>
                    <a:pt x="797365" y="609600"/>
                    <a:pt x="800571" y="607959"/>
                    <a:pt x="802567" y="605190"/>
                  </a:cubicBezTo>
                  <a:cubicBezTo>
                    <a:pt x="804563" y="602420"/>
                    <a:pt x="805106" y="598860"/>
                    <a:pt x="804027" y="595622"/>
                  </a:cubicBezTo>
                  <a:lnTo>
                    <a:pt x="610145" y="13978"/>
                  </a:lnTo>
                  <a:cubicBezTo>
                    <a:pt x="607363" y="5631"/>
                    <a:pt x="599551" y="0"/>
                    <a:pt x="590752" y="0"/>
                  </a:cubicBezTo>
                  <a:close/>
                </a:path>
              </a:pathLst>
            </a:custGeom>
            <a:solidFill>
              <a:srgbClr val="13294B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101600" y="-47625"/>
              <a:ext cx="609600" cy="65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5771110" y="0"/>
            <a:ext cx="13853160" cy="10389870"/>
            <a:chOff x="0" y="0"/>
            <a:chExt cx="812800" cy="6096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609600"/>
            </a:xfrm>
            <a:custGeom>
              <a:avLst/>
              <a:gdLst/>
              <a:ahLst/>
              <a:cxnLst/>
              <a:rect l="l" t="t" r="r" b="b"/>
              <a:pathLst>
                <a:path w="812800" h="609600">
                  <a:moveTo>
                    <a:pt x="609600" y="0"/>
                  </a:moveTo>
                  <a:lnTo>
                    <a:pt x="0" y="0"/>
                  </a:lnTo>
                  <a:lnTo>
                    <a:pt x="203200" y="609600"/>
                  </a:lnTo>
                  <a:lnTo>
                    <a:pt x="812800" y="6096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A30008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" name="Freeform 7"/>
          <p:cNvSpPr/>
          <p:nvPr/>
        </p:nvSpPr>
        <p:spPr>
          <a:xfrm>
            <a:off x="11485613" y="3188970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0" y="0"/>
                </a:moveTo>
                <a:lnTo>
                  <a:pt x="6884599" y="0"/>
                </a:lnTo>
                <a:lnTo>
                  <a:pt x="6884599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7691811" y="2630707"/>
            <a:ext cx="2341613" cy="193183"/>
          </a:xfrm>
          <a:custGeom>
            <a:avLst/>
            <a:gdLst/>
            <a:ahLst/>
            <a:cxnLst/>
            <a:rect l="l" t="t" r="r" b="b"/>
            <a:pathLst>
              <a:path w="2341613" h="193183">
                <a:moveTo>
                  <a:pt x="0" y="0"/>
                </a:moveTo>
                <a:lnTo>
                  <a:pt x="2341613" y="0"/>
                </a:lnTo>
                <a:lnTo>
                  <a:pt x="2341613" y="193183"/>
                </a:lnTo>
                <a:lnTo>
                  <a:pt x="0" y="1931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 flipH="1" flipV="1">
            <a:off x="-229311" y="-192571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6884598" y="7200900"/>
                </a:moveTo>
                <a:lnTo>
                  <a:pt x="0" y="7200900"/>
                </a:lnTo>
                <a:lnTo>
                  <a:pt x="0" y="0"/>
                </a:lnTo>
                <a:lnTo>
                  <a:pt x="6884598" y="0"/>
                </a:lnTo>
                <a:lnTo>
                  <a:pt x="6884598" y="720090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TextBox 10"/>
          <p:cNvSpPr txBox="1"/>
          <p:nvPr/>
        </p:nvSpPr>
        <p:spPr>
          <a:xfrm>
            <a:off x="6655287" y="1072252"/>
            <a:ext cx="8506427" cy="9470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651"/>
              </a:lnSpc>
            </a:pPr>
            <a:r>
              <a:rPr lang="en-US" sz="5465" b="1">
                <a:solidFill>
                  <a:srgbClr val="13294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LEADERSHIP ACTIONS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155387" y="3154879"/>
            <a:ext cx="6660452" cy="448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56747" lvl="1" indent="-278373" algn="l">
              <a:lnSpc>
                <a:spcPts val="3610"/>
              </a:lnSpc>
              <a:buFont typeface="Arial"/>
              <a:buChar char="•"/>
            </a:pPr>
            <a:r>
              <a:rPr lang="en-US" sz="28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Know your MRC Coordinator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644457" y="4368747"/>
            <a:ext cx="8827290" cy="22776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56747" lvl="1" indent="-278373" algn="l">
              <a:lnSpc>
                <a:spcPts val="3610"/>
              </a:lnSpc>
              <a:buFont typeface="Arial"/>
              <a:buChar char="•"/>
            </a:pPr>
            <a:r>
              <a:rPr lang="en-US" sz="28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Integrate the MRC across the health department</a:t>
            </a:r>
          </a:p>
          <a:p>
            <a:pPr algn="l">
              <a:lnSpc>
                <a:spcPts val="3610"/>
              </a:lnSpc>
            </a:pPr>
            <a:endParaRPr lang="en-US" sz="2800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1113493" lvl="2" indent="-371164" algn="l">
              <a:lnSpc>
                <a:spcPts val="3610"/>
              </a:lnSpc>
              <a:buFont typeface="Arial"/>
              <a:buChar char="⚬"/>
            </a:pPr>
            <a:r>
              <a:rPr lang="en-US" sz="2800" dirty="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“How can you use volunteers to support this project?”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897335" y="2421329"/>
            <a:ext cx="4493330" cy="193183"/>
            <a:chOff x="0" y="0"/>
            <a:chExt cx="5991107" cy="257577"/>
          </a:xfrm>
        </p:grpSpPr>
        <p:sp>
          <p:nvSpPr>
            <p:cNvPr id="3" name="Freeform 3"/>
            <p:cNvSpPr/>
            <p:nvPr/>
          </p:nvSpPr>
          <p:spPr>
            <a:xfrm>
              <a:off x="2868956" y="0"/>
              <a:ext cx="3122151" cy="257577"/>
            </a:xfrm>
            <a:custGeom>
              <a:avLst/>
              <a:gdLst/>
              <a:ahLst/>
              <a:cxnLst/>
              <a:rect l="l" t="t" r="r" b="b"/>
              <a:pathLst>
                <a:path w="3122151" h="257577">
                  <a:moveTo>
                    <a:pt x="0" y="0"/>
                  </a:moveTo>
                  <a:lnTo>
                    <a:pt x="3122151" y="0"/>
                  </a:lnTo>
                  <a:lnTo>
                    <a:pt x="3122151" y="257577"/>
                  </a:lnTo>
                  <a:lnTo>
                    <a:pt x="0" y="2575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4"/>
            <p:cNvSpPr/>
            <p:nvPr/>
          </p:nvSpPr>
          <p:spPr>
            <a:xfrm flipH="1">
              <a:off x="0" y="0"/>
              <a:ext cx="3122151" cy="257577"/>
            </a:xfrm>
            <a:custGeom>
              <a:avLst/>
              <a:gdLst/>
              <a:ahLst/>
              <a:cxnLst/>
              <a:rect l="l" t="t" r="r" b="b"/>
              <a:pathLst>
                <a:path w="3122151" h="257577">
                  <a:moveTo>
                    <a:pt x="3122151" y="0"/>
                  </a:moveTo>
                  <a:lnTo>
                    <a:pt x="0" y="0"/>
                  </a:lnTo>
                  <a:lnTo>
                    <a:pt x="0" y="257577"/>
                  </a:lnTo>
                  <a:lnTo>
                    <a:pt x="3122151" y="257577"/>
                  </a:lnTo>
                  <a:lnTo>
                    <a:pt x="3122151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0" y="5771182"/>
            <a:ext cx="18288000" cy="3086100"/>
            <a:chOff x="0" y="0"/>
            <a:chExt cx="4816593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816592" cy="812800"/>
            </a:xfrm>
            <a:custGeom>
              <a:avLst/>
              <a:gdLst/>
              <a:ahLst/>
              <a:cxnLst/>
              <a:rect l="l" t="t" r="r" b="b"/>
              <a:pathLst>
                <a:path w="4816592" h="812800">
                  <a:moveTo>
                    <a:pt x="0" y="0"/>
                  </a:moveTo>
                  <a:lnTo>
                    <a:pt x="4816592" y="0"/>
                  </a:lnTo>
                  <a:lnTo>
                    <a:pt x="4816592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13294B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4816593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1627686" y="3314282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0" y="0"/>
                </a:moveTo>
                <a:lnTo>
                  <a:pt x="6884598" y="0"/>
                </a:lnTo>
                <a:lnTo>
                  <a:pt x="6884598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9" name="Group 9"/>
          <p:cNvGrpSpPr/>
          <p:nvPr/>
        </p:nvGrpSpPr>
        <p:grpSpPr>
          <a:xfrm>
            <a:off x="7098886" y="3667298"/>
            <a:ext cx="4090227" cy="4074889"/>
            <a:chOff x="0" y="0"/>
            <a:chExt cx="5453636" cy="5433185"/>
          </a:xfrm>
        </p:grpSpPr>
        <p:sp>
          <p:nvSpPr>
            <p:cNvPr id="10" name="Freeform 10"/>
            <p:cNvSpPr/>
            <p:nvPr/>
          </p:nvSpPr>
          <p:spPr>
            <a:xfrm rot="5400000">
              <a:off x="10226" y="-10226"/>
              <a:ext cx="5433185" cy="5453636"/>
            </a:xfrm>
            <a:custGeom>
              <a:avLst/>
              <a:gdLst/>
              <a:ahLst/>
              <a:cxnLst/>
              <a:rect l="l" t="t" r="r" b="b"/>
              <a:pathLst>
                <a:path w="5433185" h="5453636">
                  <a:moveTo>
                    <a:pt x="0" y="0"/>
                  </a:moveTo>
                  <a:lnTo>
                    <a:pt x="5433184" y="0"/>
                  </a:lnTo>
                  <a:lnTo>
                    <a:pt x="5433184" y="5453636"/>
                  </a:lnTo>
                  <a:lnTo>
                    <a:pt x="0" y="54536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11" name="Group 11"/>
            <p:cNvGrpSpPr/>
            <p:nvPr/>
          </p:nvGrpSpPr>
          <p:grpSpPr>
            <a:xfrm>
              <a:off x="250904" y="62573"/>
              <a:ext cx="5202732" cy="5202732"/>
              <a:chOff x="0" y="0"/>
              <a:chExt cx="812800" cy="812800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" name="TextBox 13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508632" y="335716"/>
              <a:ext cx="4636606" cy="4636606"/>
              <a:chOff x="0" y="0"/>
              <a:chExt cx="812800" cy="812800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blipFill>
                <a:blip r:embed="rId7"/>
                <a:stretch>
                  <a:fillRect l="-10291" r="-10291"/>
                </a:stretch>
              </a:blipFill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6" name="Freeform 16"/>
          <p:cNvSpPr/>
          <p:nvPr/>
        </p:nvSpPr>
        <p:spPr>
          <a:xfrm flipH="1" flipV="1">
            <a:off x="-229311" y="-192571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6884598" y="7200900"/>
                </a:moveTo>
                <a:lnTo>
                  <a:pt x="0" y="7200900"/>
                </a:lnTo>
                <a:lnTo>
                  <a:pt x="0" y="0"/>
                </a:lnTo>
                <a:lnTo>
                  <a:pt x="6884598" y="0"/>
                </a:lnTo>
                <a:lnTo>
                  <a:pt x="6884598" y="7200900"/>
                </a:lnTo>
                <a:close/>
              </a:path>
            </a:pathLst>
          </a:custGeom>
          <a:blipFill>
            <a:blip r:embed="rId4">
              <a:alphaModFix amt="2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7" name="Group 17"/>
          <p:cNvGrpSpPr/>
          <p:nvPr/>
        </p:nvGrpSpPr>
        <p:grpSpPr>
          <a:xfrm>
            <a:off x="9310230" y="2999192"/>
            <a:ext cx="1341240" cy="1336211"/>
            <a:chOff x="0" y="0"/>
            <a:chExt cx="1788320" cy="1781614"/>
          </a:xfrm>
        </p:grpSpPr>
        <p:sp>
          <p:nvSpPr>
            <p:cNvPr id="18" name="Freeform 18"/>
            <p:cNvSpPr/>
            <p:nvPr/>
          </p:nvSpPr>
          <p:spPr>
            <a:xfrm rot="5400000">
              <a:off x="3353" y="-3353"/>
              <a:ext cx="1781614" cy="1788320"/>
            </a:xfrm>
            <a:custGeom>
              <a:avLst/>
              <a:gdLst/>
              <a:ahLst/>
              <a:cxnLst/>
              <a:rect l="l" t="t" r="r" b="b"/>
              <a:pathLst>
                <a:path w="1781614" h="1788320">
                  <a:moveTo>
                    <a:pt x="0" y="0"/>
                  </a:moveTo>
                  <a:lnTo>
                    <a:pt x="1781614" y="0"/>
                  </a:lnTo>
                  <a:lnTo>
                    <a:pt x="1781614" y="1788320"/>
                  </a:lnTo>
                  <a:lnTo>
                    <a:pt x="0" y="178832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19" name="Group 19"/>
            <p:cNvGrpSpPr/>
            <p:nvPr/>
          </p:nvGrpSpPr>
          <p:grpSpPr>
            <a:xfrm>
              <a:off x="82275" y="20518"/>
              <a:ext cx="1706045" cy="1706045"/>
              <a:chOff x="0" y="0"/>
              <a:chExt cx="812800" cy="812800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TextBox 21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16415" tIns="16415" rIns="16415" bIns="16415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297423" y="235667"/>
              <a:ext cx="1275749" cy="1275749"/>
              <a:chOff x="0" y="0"/>
              <a:chExt cx="812800" cy="812800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13294B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" name="TextBox 24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sp>
          <p:nvSpPr>
            <p:cNvPr id="25" name="Freeform 25"/>
            <p:cNvSpPr/>
            <p:nvPr/>
          </p:nvSpPr>
          <p:spPr>
            <a:xfrm>
              <a:off x="401717" y="472353"/>
              <a:ext cx="988117" cy="900422"/>
            </a:xfrm>
            <a:custGeom>
              <a:avLst/>
              <a:gdLst/>
              <a:ahLst/>
              <a:cxnLst/>
              <a:rect l="l" t="t" r="r" b="b"/>
              <a:pathLst>
                <a:path w="988117" h="900422">
                  <a:moveTo>
                    <a:pt x="0" y="0"/>
                  </a:moveTo>
                  <a:lnTo>
                    <a:pt x="988117" y="0"/>
                  </a:lnTo>
                  <a:lnTo>
                    <a:pt x="988117" y="900421"/>
                  </a:lnTo>
                  <a:lnTo>
                    <a:pt x="0" y="90042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7636530" y="7789811"/>
            <a:ext cx="3014940" cy="1029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61"/>
              </a:lnSpc>
            </a:pPr>
            <a:r>
              <a:rPr lang="en-US" sz="2972" b="1">
                <a:solidFill>
                  <a:srgbClr val="C1C6C8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Liability Considerations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253459" y="-266019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6884598" y="7200900"/>
                </a:moveTo>
                <a:lnTo>
                  <a:pt x="0" y="7200900"/>
                </a:lnTo>
                <a:lnTo>
                  <a:pt x="0" y="0"/>
                </a:lnTo>
                <a:lnTo>
                  <a:pt x="6884598" y="0"/>
                </a:lnTo>
                <a:lnTo>
                  <a:pt x="6884598" y="7200900"/>
                </a:lnTo>
                <a:close/>
              </a:path>
            </a:pathLst>
          </a:custGeom>
          <a:blipFill>
            <a:blip r:embed="rId2">
              <a:alphaModFix amt="50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203696" y="3562172"/>
            <a:ext cx="2341613" cy="193183"/>
          </a:xfrm>
          <a:custGeom>
            <a:avLst/>
            <a:gdLst/>
            <a:ahLst/>
            <a:cxnLst/>
            <a:rect l="l" t="t" r="r" b="b"/>
            <a:pathLst>
              <a:path w="2341613" h="193183">
                <a:moveTo>
                  <a:pt x="0" y="0"/>
                </a:moveTo>
                <a:lnTo>
                  <a:pt x="2341614" y="0"/>
                </a:lnTo>
                <a:lnTo>
                  <a:pt x="2341614" y="193183"/>
                </a:lnTo>
                <a:lnTo>
                  <a:pt x="0" y="1931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4" name="Group 4"/>
          <p:cNvGrpSpPr/>
          <p:nvPr/>
        </p:nvGrpSpPr>
        <p:grpSpPr>
          <a:xfrm>
            <a:off x="8977395" y="0"/>
            <a:ext cx="7859844" cy="10287000"/>
            <a:chOff x="0" y="0"/>
            <a:chExt cx="2070082" cy="2709333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070082" cy="2709333"/>
            </a:xfrm>
            <a:custGeom>
              <a:avLst/>
              <a:gdLst/>
              <a:ahLst/>
              <a:cxnLst/>
              <a:rect l="l" t="t" r="r" b="b"/>
              <a:pathLst>
                <a:path w="2070082" h="2709333">
                  <a:moveTo>
                    <a:pt x="0" y="0"/>
                  </a:moveTo>
                  <a:lnTo>
                    <a:pt x="2070082" y="0"/>
                  </a:lnTo>
                  <a:lnTo>
                    <a:pt x="207008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47625"/>
              <a:ext cx="2070082" cy="27569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11503948" y="3175363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0" y="0"/>
                </a:moveTo>
                <a:lnTo>
                  <a:pt x="6884598" y="0"/>
                </a:lnTo>
                <a:lnTo>
                  <a:pt x="6884598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0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TextBox 8"/>
          <p:cNvSpPr txBox="1"/>
          <p:nvPr/>
        </p:nvSpPr>
        <p:spPr>
          <a:xfrm>
            <a:off x="849345" y="2739059"/>
            <a:ext cx="7147721" cy="53547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52210" lvl="1" indent="-276105" algn="l">
              <a:lnSpc>
                <a:spcPts val="3580"/>
              </a:lnSpc>
              <a:buFont typeface="Arial"/>
              <a:buChar char="•"/>
            </a:pPr>
            <a:r>
              <a:rPr lang="en-US" sz="2557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Federal</a:t>
            </a:r>
          </a:p>
          <a:p>
            <a:pPr marL="1104419" lvl="2" indent="-368140" algn="l">
              <a:lnSpc>
                <a:spcPts val="3580"/>
              </a:lnSpc>
              <a:buFont typeface="Arial"/>
              <a:buChar char="⚬"/>
            </a:pPr>
            <a:r>
              <a:rPr lang="en-US" sz="2557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Pandemic All Hazards and Preparedness Act, 42 U.S Code, §300hh-15</a:t>
            </a:r>
          </a:p>
          <a:p>
            <a:pPr marL="1104419" lvl="2" indent="-368140" algn="l">
              <a:lnSpc>
                <a:spcPts val="3580"/>
              </a:lnSpc>
              <a:buFont typeface="Arial"/>
              <a:buChar char="⚬"/>
            </a:pPr>
            <a:r>
              <a:rPr lang="en-US" sz="2557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National Disaster Medical System, 42 U.S. Code, §300hh-11</a:t>
            </a:r>
          </a:p>
          <a:p>
            <a:pPr algn="l">
              <a:lnSpc>
                <a:spcPts val="3580"/>
              </a:lnSpc>
            </a:pPr>
            <a:endParaRPr lang="en-US" sz="2557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552210" lvl="1" indent="-276105" algn="l">
              <a:lnSpc>
                <a:spcPts val="3580"/>
              </a:lnSpc>
              <a:buFont typeface="Arial"/>
              <a:buChar char="•"/>
            </a:pPr>
            <a:r>
              <a:rPr lang="en-US" sz="2557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DC</a:t>
            </a:r>
          </a:p>
          <a:p>
            <a:pPr marL="1104419" lvl="2" indent="-368140" algn="l">
              <a:lnSpc>
                <a:spcPts val="3580"/>
              </a:lnSpc>
              <a:buFont typeface="Arial"/>
              <a:buChar char="⚬"/>
            </a:pPr>
            <a:r>
              <a:rPr lang="en-US" sz="2557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Conflicts of interest; ineligibility for employee benefits; liability of District for torts of volunteers DC Code §1-319.03 (2024)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300240" y="330525"/>
            <a:ext cx="9731483" cy="19011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651"/>
              </a:lnSpc>
            </a:pPr>
            <a:r>
              <a:rPr lang="en-US" sz="5465" b="1" dirty="0">
                <a:solidFill>
                  <a:srgbClr val="13294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LEGAL PROTECTIONS FOR VOLUNTEERS*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144000" y="2739059"/>
            <a:ext cx="7147721" cy="62501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52210" lvl="1" indent="-276105" algn="l">
              <a:lnSpc>
                <a:spcPts val="3580"/>
              </a:lnSpc>
              <a:buFont typeface="Arial"/>
              <a:buChar char="•"/>
            </a:pPr>
            <a:r>
              <a:rPr lang="en-US" sz="2557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Maryland</a:t>
            </a:r>
          </a:p>
          <a:p>
            <a:pPr marL="1104419" lvl="2" indent="-368140" algn="l">
              <a:lnSpc>
                <a:spcPts val="3580"/>
              </a:lnSpc>
              <a:buFont typeface="Arial"/>
              <a:buChar char="⚬"/>
            </a:pPr>
            <a:r>
              <a:rPr lang="en-US" sz="2557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Maryland Tort Claims Act, Maryland Code Annotated, State Government Article §§12-101 et seq. </a:t>
            </a:r>
          </a:p>
          <a:p>
            <a:pPr marL="1104419" lvl="2" indent="-368140" algn="l">
              <a:lnSpc>
                <a:spcPts val="3580"/>
              </a:lnSpc>
              <a:buFont typeface="Arial"/>
              <a:buChar char="⚬"/>
            </a:pPr>
            <a:r>
              <a:rPr lang="en-US" sz="2557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COMAR 25.02.01.02</a:t>
            </a:r>
          </a:p>
          <a:p>
            <a:pPr marL="1104419" lvl="2" indent="-368140" algn="l">
              <a:lnSpc>
                <a:spcPts val="3580"/>
              </a:lnSpc>
              <a:buFont typeface="Arial"/>
              <a:buChar char="⚬"/>
            </a:pPr>
            <a:r>
              <a:rPr lang="en-US" sz="2557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Maryland Workers’ Compensation Act, Maryland Code Annotated, Labor and Employment Article, §§9-101 et seq.</a:t>
            </a:r>
          </a:p>
          <a:p>
            <a:pPr algn="l">
              <a:lnSpc>
                <a:spcPts val="3580"/>
              </a:lnSpc>
            </a:pPr>
            <a:endParaRPr lang="en-US" sz="2557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552210" lvl="1" indent="-276105" algn="l">
              <a:lnSpc>
                <a:spcPts val="3580"/>
              </a:lnSpc>
              <a:buFont typeface="Arial"/>
              <a:buChar char="•"/>
            </a:pPr>
            <a:r>
              <a:rPr lang="en-US" sz="2557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Virginia</a:t>
            </a:r>
          </a:p>
          <a:p>
            <a:pPr marL="1104419" lvl="2" indent="-368140" algn="l">
              <a:lnSpc>
                <a:spcPts val="3580"/>
              </a:lnSpc>
              <a:buFont typeface="Arial"/>
              <a:buChar char="⚬"/>
            </a:pPr>
            <a:r>
              <a:rPr lang="en-US" sz="2557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State Government Volunteers Act, Code of Virginia, Title 2.2, Chapter 36, §§2.2-3600 et seq.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AA76266-42B7-DDAF-55A3-DACA2D8FF604}"/>
              </a:ext>
            </a:extLst>
          </p:cNvPr>
          <p:cNvSpPr txBox="1"/>
          <p:nvPr/>
        </p:nvSpPr>
        <p:spPr>
          <a:xfrm>
            <a:off x="1203696" y="8989168"/>
            <a:ext cx="5882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* This list represents a selection of laws, but it is not an exhaustive list, consult your legal team for more information.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161363" y="-165445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6884598" y="7200900"/>
                </a:moveTo>
                <a:lnTo>
                  <a:pt x="0" y="7200900"/>
                </a:lnTo>
                <a:lnTo>
                  <a:pt x="0" y="0"/>
                </a:lnTo>
                <a:lnTo>
                  <a:pt x="6884598" y="0"/>
                </a:lnTo>
                <a:lnTo>
                  <a:pt x="6884598" y="720090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028700" y="4851024"/>
            <a:ext cx="2341613" cy="193183"/>
          </a:xfrm>
          <a:custGeom>
            <a:avLst/>
            <a:gdLst/>
            <a:ahLst/>
            <a:cxnLst/>
            <a:rect l="l" t="t" r="r" b="b"/>
            <a:pathLst>
              <a:path w="2341613" h="193183">
                <a:moveTo>
                  <a:pt x="0" y="0"/>
                </a:moveTo>
                <a:lnTo>
                  <a:pt x="2341613" y="0"/>
                </a:lnTo>
                <a:lnTo>
                  <a:pt x="2341613" y="193184"/>
                </a:lnTo>
                <a:lnTo>
                  <a:pt x="0" y="19318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TextBox 4"/>
          <p:cNvSpPr txBox="1"/>
          <p:nvPr/>
        </p:nvSpPr>
        <p:spPr>
          <a:xfrm>
            <a:off x="1028700" y="2389044"/>
            <a:ext cx="8606700" cy="19185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7651"/>
              </a:lnSpc>
            </a:pPr>
            <a:r>
              <a:rPr lang="en-US" sz="5465" b="1">
                <a:solidFill>
                  <a:srgbClr val="13294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AGENCY PROTECTIONS FOR VOLUNTEERS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1466242" y="6498203"/>
            <a:ext cx="6660452" cy="2265063"/>
            <a:chOff x="0" y="0"/>
            <a:chExt cx="1754193" cy="59656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754193" cy="596560"/>
            </a:xfrm>
            <a:custGeom>
              <a:avLst/>
              <a:gdLst/>
              <a:ahLst/>
              <a:cxnLst/>
              <a:rect l="l" t="t" r="r" b="b"/>
              <a:pathLst>
                <a:path w="1754193" h="596560">
                  <a:moveTo>
                    <a:pt x="23247" y="0"/>
                  </a:moveTo>
                  <a:lnTo>
                    <a:pt x="1730946" y="0"/>
                  </a:lnTo>
                  <a:cubicBezTo>
                    <a:pt x="1743785" y="0"/>
                    <a:pt x="1754193" y="10408"/>
                    <a:pt x="1754193" y="23247"/>
                  </a:cubicBezTo>
                  <a:lnTo>
                    <a:pt x="1754193" y="573312"/>
                  </a:lnTo>
                  <a:cubicBezTo>
                    <a:pt x="1754193" y="586152"/>
                    <a:pt x="1743785" y="596560"/>
                    <a:pt x="1730946" y="596560"/>
                  </a:cubicBezTo>
                  <a:lnTo>
                    <a:pt x="23247" y="596560"/>
                  </a:lnTo>
                  <a:cubicBezTo>
                    <a:pt x="17082" y="596560"/>
                    <a:pt x="11169" y="594110"/>
                    <a:pt x="6809" y="589751"/>
                  </a:cubicBezTo>
                  <a:cubicBezTo>
                    <a:pt x="2449" y="585391"/>
                    <a:pt x="0" y="579478"/>
                    <a:pt x="0" y="573312"/>
                  </a:cubicBezTo>
                  <a:lnTo>
                    <a:pt x="0" y="23247"/>
                  </a:lnTo>
                  <a:cubicBezTo>
                    <a:pt x="0" y="10408"/>
                    <a:pt x="10408" y="0"/>
                    <a:pt x="23247" y="0"/>
                  </a:cubicBezTo>
                  <a:close/>
                </a:path>
              </a:pathLst>
            </a:custGeom>
            <a:solidFill>
              <a:srgbClr val="A0B8C4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1754193" cy="64418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endParaRPr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768984" y="6664912"/>
            <a:ext cx="6054967" cy="1884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81"/>
              </a:lnSpc>
            </a:pPr>
            <a:r>
              <a:rPr lang="en-US" sz="2700" b="1">
                <a:solidFill>
                  <a:srgbClr val="13294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Apply policies consistently and fairly.  Everyone should be familiar with your agency’s policies and procedures.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9250643" y="783762"/>
            <a:ext cx="1109053" cy="1109053"/>
            <a:chOff x="0" y="0"/>
            <a:chExt cx="1478738" cy="1478738"/>
          </a:xfrm>
        </p:grpSpPr>
        <p:grpSp>
          <p:nvGrpSpPr>
            <p:cNvPr id="10" name="Group 10"/>
            <p:cNvGrpSpPr/>
            <p:nvPr/>
          </p:nvGrpSpPr>
          <p:grpSpPr>
            <a:xfrm>
              <a:off x="0" y="0"/>
              <a:ext cx="1478738" cy="1478738"/>
              <a:chOff x="0" y="0"/>
              <a:chExt cx="812800" cy="812800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13294B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" name="TextBox 12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13" name="Group 13"/>
            <p:cNvGrpSpPr/>
            <p:nvPr/>
          </p:nvGrpSpPr>
          <p:grpSpPr>
            <a:xfrm>
              <a:off x="224316" y="224316"/>
              <a:ext cx="1030107" cy="1030107"/>
              <a:chOff x="0" y="0"/>
              <a:chExt cx="812800" cy="812800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" name="TextBox 15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sp>
          <p:nvSpPr>
            <p:cNvPr id="16" name="TextBox 16"/>
            <p:cNvSpPr txBox="1"/>
            <p:nvPr/>
          </p:nvSpPr>
          <p:spPr>
            <a:xfrm>
              <a:off x="588578" y="194432"/>
              <a:ext cx="301582" cy="99866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360"/>
                </a:lnSpc>
              </a:pPr>
              <a:r>
                <a:rPr lang="en-US" sz="4543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1</a:t>
              </a:r>
            </a:p>
          </p:txBody>
        </p:sp>
      </p:grpSp>
      <p:sp>
        <p:nvSpPr>
          <p:cNvPr id="17" name="Freeform 17"/>
          <p:cNvSpPr/>
          <p:nvPr/>
        </p:nvSpPr>
        <p:spPr>
          <a:xfrm>
            <a:off x="11485613" y="3188970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0" y="0"/>
                </a:moveTo>
                <a:lnTo>
                  <a:pt x="6884599" y="0"/>
                </a:lnTo>
                <a:lnTo>
                  <a:pt x="6884599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8" name="Group 18"/>
          <p:cNvGrpSpPr/>
          <p:nvPr/>
        </p:nvGrpSpPr>
        <p:grpSpPr>
          <a:xfrm>
            <a:off x="10907647" y="2576254"/>
            <a:ext cx="1109053" cy="1109053"/>
            <a:chOff x="0" y="0"/>
            <a:chExt cx="1478738" cy="1478738"/>
          </a:xfrm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1478738" cy="1478738"/>
              <a:chOff x="0" y="0"/>
              <a:chExt cx="812800" cy="812800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A30008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TextBox 21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224316" y="224316"/>
              <a:ext cx="1030107" cy="1030107"/>
              <a:chOff x="0" y="0"/>
              <a:chExt cx="812800" cy="812800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" name="TextBox 24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sp>
          <p:nvSpPr>
            <p:cNvPr id="25" name="TextBox 25"/>
            <p:cNvSpPr txBox="1"/>
            <p:nvPr/>
          </p:nvSpPr>
          <p:spPr>
            <a:xfrm>
              <a:off x="537778" y="194432"/>
              <a:ext cx="301582" cy="99866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360"/>
                </a:lnSpc>
              </a:pPr>
              <a:r>
                <a:rPr lang="en-US" sz="4543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2</a:t>
              </a: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9250643" y="4489681"/>
            <a:ext cx="1109053" cy="1109053"/>
            <a:chOff x="0" y="0"/>
            <a:chExt cx="1478738" cy="1478738"/>
          </a:xfrm>
        </p:grpSpPr>
        <p:grpSp>
          <p:nvGrpSpPr>
            <p:cNvPr id="27" name="Group 27"/>
            <p:cNvGrpSpPr/>
            <p:nvPr/>
          </p:nvGrpSpPr>
          <p:grpSpPr>
            <a:xfrm>
              <a:off x="0" y="0"/>
              <a:ext cx="1478738" cy="1478738"/>
              <a:chOff x="0" y="0"/>
              <a:chExt cx="812800" cy="812800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13294B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9" name="TextBox 29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30" name="Group 30"/>
            <p:cNvGrpSpPr/>
            <p:nvPr/>
          </p:nvGrpSpPr>
          <p:grpSpPr>
            <a:xfrm>
              <a:off x="224316" y="224316"/>
              <a:ext cx="1030107" cy="1030107"/>
              <a:chOff x="0" y="0"/>
              <a:chExt cx="812800" cy="812800"/>
            </a:xfrm>
          </p:grpSpPr>
          <p:sp>
            <p:nvSpPr>
              <p:cNvPr id="31" name="Freeform 3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" name="TextBox 32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sp>
          <p:nvSpPr>
            <p:cNvPr id="33" name="TextBox 33"/>
            <p:cNvSpPr txBox="1"/>
            <p:nvPr/>
          </p:nvSpPr>
          <p:spPr>
            <a:xfrm>
              <a:off x="537778" y="194432"/>
              <a:ext cx="301582" cy="99866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360"/>
                </a:lnSpc>
              </a:pPr>
              <a:r>
                <a:rPr lang="en-US" sz="4543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3</a:t>
              </a:r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10907647" y="6403108"/>
            <a:ext cx="1109053" cy="1109053"/>
            <a:chOff x="0" y="0"/>
            <a:chExt cx="1478738" cy="1478738"/>
          </a:xfrm>
        </p:grpSpPr>
        <p:grpSp>
          <p:nvGrpSpPr>
            <p:cNvPr id="35" name="Group 35"/>
            <p:cNvGrpSpPr/>
            <p:nvPr/>
          </p:nvGrpSpPr>
          <p:grpSpPr>
            <a:xfrm>
              <a:off x="0" y="0"/>
              <a:ext cx="1478738" cy="1478738"/>
              <a:chOff x="0" y="0"/>
              <a:chExt cx="812800" cy="812800"/>
            </a:xfrm>
          </p:grpSpPr>
          <p:sp>
            <p:nvSpPr>
              <p:cNvPr id="36" name="Freeform 36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A30008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" name="TextBox 37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38" name="Group 38"/>
            <p:cNvGrpSpPr/>
            <p:nvPr/>
          </p:nvGrpSpPr>
          <p:grpSpPr>
            <a:xfrm>
              <a:off x="224316" y="224316"/>
              <a:ext cx="1030107" cy="1030107"/>
              <a:chOff x="0" y="0"/>
              <a:chExt cx="812800" cy="812800"/>
            </a:xfrm>
          </p:grpSpPr>
          <p:sp>
            <p:nvSpPr>
              <p:cNvPr id="39" name="Freeform 39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" name="TextBox 40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sp>
          <p:nvSpPr>
            <p:cNvPr id="41" name="TextBox 41"/>
            <p:cNvSpPr txBox="1"/>
            <p:nvPr/>
          </p:nvSpPr>
          <p:spPr>
            <a:xfrm>
              <a:off x="474278" y="194432"/>
              <a:ext cx="301582" cy="99866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360"/>
                </a:lnSpc>
              </a:pPr>
              <a:r>
                <a:rPr lang="en-US" sz="4543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4</a:t>
              </a:r>
            </a:p>
          </p:txBody>
        </p:sp>
      </p:grpSp>
      <p:grpSp>
        <p:nvGrpSpPr>
          <p:cNvPr id="42" name="Group 42"/>
          <p:cNvGrpSpPr/>
          <p:nvPr/>
        </p:nvGrpSpPr>
        <p:grpSpPr>
          <a:xfrm>
            <a:off x="9250643" y="8316534"/>
            <a:ext cx="1109053" cy="1109053"/>
            <a:chOff x="0" y="0"/>
            <a:chExt cx="1478738" cy="1478738"/>
          </a:xfrm>
        </p:grpSpPr>
        <p:grpSp>
          <p:nvGrpSpPr>
            <p:cNvPr id="43" name="Group 43"/>
            <p:cNvGrpSpPr/>
            <p:nvPr/>
          </p:nvGrpSpPr>
          <p:grpSpPr>
            <a:xfrm>
              <a:off x="0" y="0"/>
              <a:ext cx="1478738" cy="1478738"/>
              <a:chOff x="0" y="0"/>
              <a:chExt cx="812800" cy="812800"/>
            </a:xfrm>
          </p:grpSpPr>
          <p:sp>
            <p:nvSpPr>
              <p:cNvPr id="44" name="Freeform 4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13294B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" name="TextBox 45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46" name="Group 46"/>
            <p:cNvGrpSpPr/>
            <p:nvPr/>
          </p:nvGrpSpPr>
          <p:grpSpPr>
            <a:xfrm>
              <a:off x="224316" y="224316"/>
              <a:ext cx="1030107" cy="1030107"/>
              <a:chOff x="0" y="0"/>
              <a:chExt cx="812800" cy="812800"/>
            </a:xfrm>
          </p:grpSpPr>
          <p:sp>
            <p:nvSpPr>
              <p:cNvPr id="47" name="Freeform 4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8" name="TextBox 48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sp>
          <p:nvSpPr>
            <p:cNvPr id="49" name="TextBox 49"/>
            <p:cNvSpPr txBox="1"/>
            <p:nvPr/>
          </p:nvSpPr>
          <p:spPr>
            <a:xfrm>
              <a:off x="525078" y="194432"/>
              <a:ext cx="301582" cy="99866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360"/>
                </a:lnSpc>
              </a:pPr>
              <a:r>
                <a:rPr lang="en-US" sz="4543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5</a:t>
              </a:r>
            </a:p>
          </p:txBody>
        </p:sp>
      </p:grpSp>
      <p:sp>
        <p:nvSpPr>
          <p:cNvPr id="50" name="TextBox 50"/>
          <p:cNvSpPr txBox="1"/>
          <p:nvPr/>
        </p:nvSpPr>
        <p:spPr>
          <a:xfrm>
            <a:off x="10907647" y="1070669"/>
            <a:ext cx="5018377" cy="4387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39"/>
              </a:lnSpc>
            </a:pPr>
            <a:r>
              <a:rPr lang="en-US" sz="28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Agency-Wide Policies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12580588" y="2658976"/>
            <a:ext cx="4694650" cy="8959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39"/>
              </a:lnSpc>
            </a:pPr>
            <a:r>
              <a:rPr lang="en-US" sz="28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Volunteer Background Checks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10907647" y="4538113"/>
            <a:ext cx="5924647" cy="8959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39"/>
              </a:lnSpc>
            </a:pPr>
            <a:r>
              <a:rPr lang="en-US" sz="28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Signed Forms, Acknowledgements, Waivers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12559625" y="6485829"/>
            <a:ext cx="4950816" cy="8959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39"/>
              </a:lnSpc>
            </a:pPr>
            <a:r>
              <a:rPr lang="en-US" sz="28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Comprehensive Volunteer Handbook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10907647" y="8627856"/>
            <a:ext cx="4214427" cy="4349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639"/>
              </a:lnSpc>
            </a:pPr>
            <a:r>
              <a:rPr lang="en-US" sz="28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Workplace Injury Plan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511449" y="1186552"/>
            <a:ext cx="13135888" cy="9851916"/>
            <a:chOff x="0" y="0"/>
            <a:chExt cx="812800" cy="609600"/>
          </a:xfrm>
        </p:grpSpPr>
        <p:sp>
          <p:nvSpPr>
            <p:cNvPr id="3" name="Freeform 3"/>
            <p:cNvSpPr/>
            <p:nvPr/>
          </p:nvSpPr>
          <p:spPr>
            <a:xfrm>
              <a:off x="4114" y="0"/>
              <a:ext cx="804571" cy="609600"/>
            </a:xfrm>
            <a:custGeom>
              <a:avLst/>
              <a:gdLst/>
              <a:ahLst/>
              <a:cxnLst/>
              <a:rect l="l" t="t" r="r" b="b"/>
              <a:pathLst>
                <a:path w="804571" h="609600">
                  <a:moveTo>
                    <a:pt x="590752" y="0"/>
                  </a:moveTo>
                  <a:lnTo>
                    <a:pt x="10620" y="0"/>
                  </a:lnTo>
                  <a:cubicBezTo>
                    <a:pt x="7207" y="0"/>
                    <a:pt x="4001" y="1641"/>
                    <a:pt x="2005" y="4410"/>
                  </a:cubicBezTo>
                  <a:cubicBezTo>
                    <a:pt x="9" y="7180"/>
                    <a:pt x="-534" y="10740"/>
                    <a:pt x="545" y="13978"/>
                  </a:cubicBezTo>
                  <a:lnTo>
                    <a:pt x="194427" y="595622"/>
                  </a:lnTo>
                  <a:cubicBezTo>
                    <a:pt x="197209" y="603969"/>
                    <a:pt x="205021" y="609600"/>
                    <a:pt x="213820" y="609600"/>
                  </a:cubicBezTo>
                  <a:lnTo>
                    <a:pt x="793952" y="609600"/>
                  </a:lnTo>
                  <a:cubicBezTo>
                    <a:pt x="797365" y="609600"/>
                    <a:pt x="800571" y="607959"/>
                    <a:pt x="802567" y="605190"/>
                  </a:cubicBezTo>
                  <a:cubicBezTo>
                    <a:pt x="804563" y="602420"/>
                    <a:pt x="805106" y="598860"/>
                    <a:pt x="804027" y="595622"/>
                  </a:cubicBezTo>
                  <a:lnTo>
                    <a:pt x="610145" y="13978"/>
                  </a:lnTo>
                  <a:cubicBezTo>
                    <a:pt x="607363" y="5631"/>
                    <a:pt x="599551" y="0"/>
                    <a:pt x="590752" y="0"/>
                  </a:cubicBezTo>
                  <a:close/>
                </a:path>
              </a:pathLst>
            </a:custGeom>
            <a:solidFill>
              <a:srgbClr val="13294B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101600" y="-47625"/>
              <a:ext cx="609600" cy="65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8950815" y="-102870"/>
            <a:ext cx="13853160" cy="10389870"/>
            <a:chOff x="0" y="0"/>
            <a:chExt cx="812800" cy="6096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609600"/>
            </a:xfrm>
            <a:custGeom>
              <a:avLst/>
              <a:gdLst/>
              <a:ahLst/>
              <a:cxnLst/>
              <a:rect l="l" t="t" r="r" b="b"/>
              <a:pathLst>
                <a:path w="812800" h="609600">
                  <a:moveTo>
                    <a:pt x="609600" y="0"/>
                  </a:moveTo>
                  <a:lnTo>
                    <a:pt x="0" y="0"/>
                  </a:lnTo>
                  <a:lnTo>
                    <a:pt x="203200" y="609600"/>
                  </a:lnTo>
                  <a:lnTo>
                    <a:pt x="812800" y="6096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A30008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" name="Freeform 7"/>
          <p:cNvSpPr/>
          <p:nvPr/>
        </p:nvSpPr>
        <p:spPr>
          <a:xfrm flipH="1" flipV="1">
            <a:off x="-229311" y="-2108835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6884598" y="7200900"/>
                </a:moveTo>
                <a:lnTo>
                  <a:pt x="0" y="7200900"/>
                </a:lnTo>
                <a:lnTo>
                  <a:pt x="0" y="0"/>
                </a:lnTo>
                <a:lnTo>
                  <a:pt x="6884598" y="0"/>
                </a:lnTo>
                <a:lnTo>
                  <a:pt x="6884598" y="720090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 flipH="1">
            <a:off x="5811022" y="2777755"/>
            <a:ext cx="2341613" cy="193183"/>
          </a:xfrm>
          <a:custGeom>
            <a:avLst/>
            <a:gdLst/>
            <a:ahLst/>
            <a:cxnLst/>
            <a:rect l="l" t="t" r="r" b="b"/>
            <a:pathLst>
              <a:path w="2341613" h="193183">
                <a:moveTo>
                  <a:pt x="2341613" y="0"/>
                </a:moveTo>
                <a:lnTo>
                  <a:pt x="0" y="0"/>
                </a:lnTo>
                <a:lnTo>
                  <a:pt x="0" y="193183"/>
                </a:lnTo>
                <a:lnTo>
                  <a:pt x="2341613" y="193183"/>
                </a:lnTo>
                <a:lnTo>
                  <a:pt x="2341613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>
            <a:off x="11557694" y="3227705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0" y="0"/>
                </a:moveTo>
                <a:lnTo>
                  <a:pt x="6884598" y="0"/>
                </a:lnTo>
                <a:lnTo>
                  <a:pt x="6884598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50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TextBox 10"/>
          <p:cNvSpPr txBox="1"/>
          <p:nvPr/>
        </p:nvSpPr>
        <p:spPr>
          <a:xfrm>
            <a:off x="1364332" y="337571"/>
            <a:ext cx="6373131" cy="28901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7651"/>
              </a:lnSpc>
            </a:pPr>
            <a:r>
              <a:rPr lang="en-US" sz="5465" b="1">
                <a:solidFill>
                  <a:srgbClr val="13294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LEADERSHIP ACTIONS</a:t>
            </a:r>
          </a:p>
          <a:p>
            <a:pPr algn="r">
              <a:lnSpc>
                <a:spcPts val="7651"/>
              </a:lnSpc>
            </a:pPr>
            <a:endParaRPr lang="en-US" sz="5465" b="1">
              <a:solidFill>
                <a:srgbClr val="13294B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785288" y="4082348"/>
            <a:ext cx="7165527" cy="8207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91169" lvl="1" indent="-245584" algn="l">
              <a:lnSpc>
                <a:spcPts val="3184"/>
              </a:lnSpc>
              <a:buFont typeface="Arial"/>
              <a:buChar char="•"/>
            </a:pPr>
            <a:r>
              <a:rPr lang="en-US" sz="28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Know what existing laws and policies apply to volunteers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2819400" y="5914273"/>
            <a:ext cx="6629401" cy="8207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91169" lvl="1" indent="-245584" algn="l">
              <a:lnSpc>
                <a:spcPts val="3184"/>
              </a:lnSpc>
              <a:buFont typeface="Arial"/>
              <a:buChar char="•"/>
            </a:pPr>
            <a:r>
              <a:rPr lang="en-US" sz="28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Identify gaps and work together to fill them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047704" y="7480447"/>
            <a:ext cx="7165527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91169" lvl="1" indent="-245584" algn="l">
              <a:lnSpc>
                <a:spcPts val="3184"/>
              </a:lnSpc>
              <a:buFont typeface="Arial"/>
              <a:buChar char="•"/>
            </a:pPr>
            <a:r>
              <a:rPr lang="en-US" sz="28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Promote accountability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897335" y="2421329"/>
            <a:ext cx="4493330" cy="193183"/>
            <a:chOff x="0" y="0"/>
            <a:chExt cx="5991107" cy="257577"/>
          </a:xfrm>
        </p:grpSpPr>
        <p:sp>
          <p:nvSpPr>
            <p:cNvPr id="3" name="Freeform 3"/>
            <p:cNvSpPr/>
            <p:nvPr/>
          </p:nvSpPr>
          <p:spPr>
            <a:xfrm>
              <a:off x="2868956" y="0"/>
              <a:ext cx="3122151" cy="257577"/>
            </a:xfrm>
            <a:custGeom>
              <a:avLst/>
              <a:gdLst/>
              <a:ahLst/>
              <a:cxnLst/>
              <a:rect l="l" t="t" r="r" b="b"/>
              <a:pathLst>
                <a:path w="3122151" h="257577">
                  <a:moveTo>
                    <a:pt x="0" y="0"/>
                  </a:moveTo>
                  <a:lnTo>
                    <a:pt x="3122151" y="0"/>
                  </a:lnTo>
                  <a:lnTo>
                    <a:pt x="3122151" y="257577"/>
                  </a:lnTo>
                  <a:lnTo>
                    <a:pt x="0" y="2575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Freeform 4"/>
            <p:cNvSpPr/>
            <p:nvPr/>
          </p:nvSpPr>
          <p:spPr>
            <a:xfrm flipH="1">
              <a:off x="0" y="0"/>
              <a:ext cx="3122151" cy="257577"/>
            </a:xfrm>
            <a:custGeom>
              <a:avLst/>
              <a:gdLst/>
              <a:ahLst/>
              <a:cxnLst/>
              <a:rect l="l" t="t" r="r" b="b"/>
              <a:pathLst>
                <a:path w="3122151" h="257577">
                  <a:moveTo>
                    <a:pt x="3122151" y="0"/>
                  </a:moveTo>
                  <a:lnTo>
                    <a:pt x="0" y="0"/>
                  </a:lnTo>
                  <a:lnTo>
                    <a:pt x="0" y="257577"/>
                  </a:lnTo>
                  <a:lnTo>
                    <a:pt x="3122151" y="257577"/>
                  </a:lnTo>
                  <a:lnTo>
                    <a:pt x="3122151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0" y="5771182"/>
            <a:ext cx="18288000" cy="3086100"/>
            <a:chOff x="0" y="0"/>
            <a:chExt cx="4816593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816592" cy="812800"/>
            </a:xfrm>
            <a:custGeom>
              <a:avLst/>
              <a:gdLst/>
              <a:ahLst/>
              <a:cxnLst/>
              <a:rect l="l" t="t" r="r" b="b"/>
              <a:pathLst>
                <a:path w="4816592" h="812800">
                  <a:moveTo>
                    <a:pt x="0" y="0"/>
                  </a:moveTo>
                  <a:lnTo>
                    <a:pt x="4816592" y="0"/>
                  </a:lnTo>
                  <a:lnTo>
                    <a:pt x="4816592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13294B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4816593" cy="8604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1627686" y="3314282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0" y="0"/>
                </a:moveTo>
                <a:lnTo>
                  <a:pt x="6884598" y="0"/>
                </a:lnTo>
                <a:lnTo>
                  <a:pt x="6884598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9" name="Group 9"/>
          <p:cNvGrpSpPr/>
          <p:nvPr/>
        </p:nvGrpSpPr>
        <p:grpSpPr>
          <a:xfrm>
            <a:off x="12438963" y="3565698"/>
            <a:ext cx="4090227" cy="4074889"/>
            <a:chOff x="0" y="0"/>
            <a:chExt cx="5453636" cy="5433185"/>
          </a:xfrm>
        </p:grpSpPr>
        <p:sp>
          <p:nvSpPr>
            <p:cNvPr id="10" name="Freeform 10"/>
            <p:cNvSpPr/>
            <p:nvPr/>
          </p:nvSpPr>
          <p:spPr>
            <a:xfrm rot="5400000">
              <a:off x="10226" y="-10226"/>
              <a:ext cx="5433185" cy="5453636"/>
            </a:xfrm>
            <a:custGeom>
              <a:avLst/>
              <a:gdLst/>
              <a:ahLst/>
              <a:cxnLst/>
              <a:rect l="l" t="t" r="r" b="b"/>
              <a:pathLst>
                <a:path w="5433185" h="5453636">
                  <a:moveTo>
                    <a:pt x="0" y="0"/>
                  </a:moveTo>
                  <a:lnTo>
                    <a:pt x="5433184" y="0"/>
                  </a:lnTo>
                  <a:lnTo>
                    <a:pt x="5433184" y="5453636"/>
                  </a:lnTo>
                  <a:lnTo>
                    <a:pt x="0" y="54536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11" name="Group 11"/>
            <p:cNvGrpSpPr/>
            <p:nvPr/>
          </p:nvGrpSpPr>
          <p:grpSpPr>
            <a:xfrm>
              <a:off x="250904" y="62573"/>
              <a:ext cx="5202732" cy="5202732"/>
              <a:chOff x="0" y="0"/>
              <a:chExt cx="812800" cy="812800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" name="TextBox 13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40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508632" y="335716"/>
              <a:ext cx="4636606" cy="4636606"/>
              <a:chOff x="0" y="0"/>
              <a:chExt cx="812800" cy="812800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blipFill>
                <a:blip r:embed="rId7"/>
                <a:stretch>
                  <a:fillRect l="-16747" r="-16747"/>
                </a:stretch>
              </a:blipFill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6" name="Freeform 16"/>
          <p:cNvSpPr/>
          <p:nvPr/>
        </p:nvSpPr>
        <p:spPr>
          <a:xfrm flipH="1" flipV="1">
            <a:off x="-229311" y="-192571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6884598" y="7200900"/>
                </a:moveTo>
                <a:lnTo>
                  <a:pt x="0" y="7200900"/>
                </a:lnTo>
                <a:lnTo>
                  <a:pt x="0" y="0"/>
                </a:lnTo>
                <a:lnTo>
                  <a:pt x="6884598" y="0"/>
                </a:lnTo>
                <a:lnTo>
                  <a:pt x="6884598" y="7200900"/>
                </a:lnTo>
                <a:close/>
              </a:path>
            </a:pathLst>
          </a:custGeom>
          <a:blipFill>
            <a:blip r:embed="rId4">
              <a:alphaModFix amt="2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7" name="Group 17"/>
          <p:cNvGrpSpPr/>
          <p:nvPr/>
        </p:nvGrpSpPr>
        <p:grpSpPr>
          <a:xfrm>
            <a:off x="14838715" y="2999192"/>
            <a:ext cx="1341240" cy="1336211"/>
            <a:chOff x="0" y="0"/>
            <a:chExt cx="1788320" cy="1781614"/>
          </a:xfrm>
        </p:grpSpPr>
        <p:sp>
          <p:nvSpPr>
            <p:cNvPr id="18" name="Freeform 18"/>
            <p:cNvSpPr/>
            <p:nvPr/>
          </p:nvSpPr>
          <p:spPr>
            <a:xfrm rot="5400000">
              <a:off x="3353" y="-3353"/>
              <a:ext cx="1781614" cy="1788320"/>
            </a:xfrm>
            <a:custGeom>
              <a:avLst/>
              <a:gdLst/>
              <a:ahLst/>
              <a:cxnLst/>
              <a:rect l="l" t="t" r="r" b="b"/>
              <a:pathLst>
                <a:path w="1781614" h="1788320">
                  <a:moveTo>
                    <a:pt x="0" y="0"/>
                  </a:moveTo>
                  <a:lnTo>
                    <a:pt x="1781614" y="0"/>
                  </a:lnTo>
                  <a:lnTo>
                    <a:pt x="1781614" y="1788320"/>
                  </a:lnTo>
                  <a:lnTo>
                    <a:pt x="0" y="178832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19" name="Group 19"/>
            <p:cNvGrpSpPr/>
            <p:nvPr/>
          </p:nvGrpSpPr>
          <p:grpSpPr>
            <a:xfrm>
              <a:off x="82275" y="20518"/>
              <a:ext cx="1706045" cy="1706045"/>
              <a:chOff x="0" y="0"/>
              <a:chExt cx="812800" cy="812800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TextBox 21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16415" tIns="16415" rIns="16415" bIns="16415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297423" y="235667"/>
              <a:ext cx="1275749" cy="1275749"/>
              <a:chOff x="0" y="0"/>
              <a:chExt cx="812800" cy="812800"/>
            </a:xfrm>
          </p:grpSpPr>
          <p:sp>
            <p:nvSpPr>
              <p:cNvPr id="23" name="Freeform 23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13294B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" name="TextBox 24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sp>
          <p:nvSpPr>
            <p:cNvPr id="25" name="Freeform 25"/>
            <p:cNvSpPr/>
            <p:nvPr/>
          </p:nvSpPr>
          <p:spPr>
            <a:xfrm>
              <a:off x="567539" y="495272"/>
              <a:ext cx="918513" cy="791069"/>
            </a:xfrm>
            <a:custGeom>
              <a:avLst/>
              <a:gdLst/>
              <a:ahLst/>
              <a:cxnLst/>
              <a:rect l="l" t="t" r="r" b="b"/>
              <a:pathLst>
                <a:path w="918513" h="791069">
                  <a:moveTo>
                    <a:pt x="0" y="0"/>
                  </a:moveTo>
                  <a:lnTo>
                    <a:pt x="918512" y="0"/>
                  </a:lnTo>
                  <a:lnTo>
                    <a:pt x="918512" y="791070"/>
                  </a:lnTo>
                  <a:lnTo>
                    <a:pt x="0" y="7910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13153597" y="7789811"/>
            <a:ext cx="2660959" cy="1029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61"/>
              </a:lnSpc>
            </a:pPr>
            <a:r>
              <a:rPr lang="en-US" sz="2972" b="1">
                <a:solidFill>
                  <a:srgbClr val="C1C6C8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Measuring Success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190660" y="-183979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6884598" y="7200900"/>
                </a:moveTo>
                <a:lnTo>
                  <a:pt x="0" y="7200900"/>
                </a:lnTo>
                <a:lnTo>
                  <a:pt x="0" y="0"/>
                </a:lnTo>
                <a:lnTo>
                  <a:pt x="6884598" y="0"/>
                </a:lnTo>
                <a:lnTo>
                  <a:pt x="6884598" y="720090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3350655" y="2582685"/>
            <a:ext cx="2341613" cy="193183"/>
          </a:xfrm>
          <a:custGeom>
            <a:avLst/>
            <a:gdLst/>
            <a:ahLst/>
            <a:cxnLst/>
            <a:rect l="l" t="t" r="r" b="b"/>
            <a:pathLst>
              <a:path w="2341613" h="193183">
                <a:moveTo>
                  <a:pt x="0" y="0"/>
                </a:moveTo>
                <a:lnTo>
                  <a:pt x="2341613" y="0"/>
                </a:lnTo>
                <a:lnTo>
                  <a:pt x="2341613" y="193183"/>
                </a:lnTo>
                <a:lnTo>
                  <a:pt x="0" y="1931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11485613" y="3188970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0" y="0"/>
                </a:moveTo>
                <a:lnTo>
                  <a:pt x="6884599" y="0"/>
                </a:lnTo>
                <a:lnTo>
                  <a:pt x="6884599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5" name="Group 5"/>
          <p:cNvGrpSpPr/>
          <p:nvPr/>
        </p:nvGrpSpPr>
        <p:grpSpPr>
          <a:xfrm>
            <a:off x="12883777" y="1028700"/>
            <a:ext cx="5039321" cy="5039321"/>
            <a:chOff x="0" y="0"/>
            <a:chExt cx="6719095" cy="6719095"/>
          </a:xfrm>
        </p:grpSpPr>
        <p:grpSp>
          <p:nvGrpSpPr>
            <p:cNvPr id="6" name="Group 6"/>
            <p:cNvGrpSpPr/>
            <p:nvPr/>
          </p:nvGrpSpPr>
          <p:grpSpPr>
            <a:xfrm>
              <a:off x="0" y="0"/>
              <a:ext cx="6719095" cy="6719095"/>
              <a:chOff x="0" y="0"/>
              <a:chExt cx="812800" cy="8128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13294B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" name="TextBox 8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639"/>
                  </a:lnSpc>
                </a:pPr>
                <a:endParaRPr/>
              </a:p>
            </p:txBody>
          </p:sp>
        </p:grpSp>
        <p:sp>
          <p:nvSpPr>
            <p:cNvPr id="9" name="Freeform 9"/>
            <p:cNvSpPr/>
            <p:nvPr/>
          </p:nvSpPr>
          <p:spPr>
            <a:xfrm rot="5400000">
              <a:off x="12086" y="210612"/>
              <a:ext cx="6421612" cy="6445784"/>
            </a:xfrm>
            <a:custGeom>
              <a:avLst/>
              <a:gdLst/>
              <a:ahLst/>
              <a:cxnLst/>
              <a:rect l="l" t="t" r="r" b="b"/>
              <a:pathLst>
                <a:path w="6421612" h="6445784">
                  <a:moveTo>
                    <a:pt x="0" y="0"/>
                  </a:moveTo>
                  <a:lnTo>
                    <a:pt x="6421612" y="0"/>
                  </a:lnTo>
                  <a:lnTo>
                    <a:pt x="6421612" y="6445784"/>
                  </a:lnTo>
                  <a:lnTo>
                    <a:pt x="0" y="64457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alphaModFix amt="9999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grpSp>
          <p:nvGrpSpPr>
            <p:cNvPr id="10" name="Group 10"/>
            <p:cNvGrpSpPr/>
            <p:nvPr/>
          </p:nvGrpSpPr>
          <p:grpSpPr>
            <a:xfrm>
              <a:off x="296549" y="296654"/>
              <a:ext cx="6149235" cy="6149235"/>
              <a:chOff x="0" y="0"/>
              <a:chExt cx="812800" cy="812800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" name="TextBox 12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9165" tIns="59165" rIns="59165" bIns="59165" rtlCol="0" anchor="ctr"/>
              <a:lstStyle/>
              <a:p>
                <a:pPr algn="ctr">
                  <a:lnSpc>
                    <a:spcPts val="3640"/>
                  </a:lnSpc>
                </a:pPr>
                <a:endParaRPr/>
              </a:p>
            </p:txBody>
          </p:sp>
        </p:grpSp>
        <p:grpSp>
          <p:nvGrpSpPr>
            <p:cNvPr id="13" name="Group 13"/>
            <p:cNvGrpSpPr/>
            <p:nvPr/>
          </p:nvGrpSpPr>
          <p:grpSpPr>
            <a:xfrm>
              <a:off x="601164" y="619489"/>
              <a:ext cx="5480117" cy="5480117"/>
              <a:chOff x="0" y="0"/>
              <a:chExt cx="812800" cy="812800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blipFill>
                <a:blip r:embed="rId7"/>
                <a:stretch>
                  <a:fillRect l="-24931" r="-24931"/>
                </a:stretch>
              </a:blipFill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5" name="Group 15"/>
          <p:cNvGrpSpPr/>
          <p:nvPr/>
        </p:nvGrpSpPr>
        <p:grpSpPr>
          <a:xfrm>
            <a:off x="11988082" y="4652282"/>
            <a:ext cx="4455256" cy="4455256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3294B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 rot="5400000">
            <a:off x="12034021" y="4838867"/>
            <a:ext cx="4165436" cy="4181115"/>
          </a:xfrm>
          <a:custGeom>
            <a:avLst/>
            <a:gdLst/>
            <a:ahLst/>
            <a:cxnLst/>
            <a:rect l="l" t="t" r="r" b="b"/>
            <a:pathLst>
              <a:path w="4165436" h="4181115">
                <a:moveTo>
                  <a:pt x="0" y="0"/>
                </a:moveTo>
                <a:lnTo>
                  <a:pt x="4165437" y="0"/>
                </a:lnTo>
                <a:lnTo>
                  <a:pt x="4165437" y="4181115"/>
                </a:lnTo>
                <a:lnTo>
                  <a:pt x="0" y="418111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9999"/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9" name="Group 19"/>
          <p:cNvGrpSpPr/>
          <p:nvPr/>
        </p:nvGrpSpPr>
        <p:grpSpPr>
          <a:xfrm>
            <a:off x="12218541" y="4894679"/>
            <a:ext cx="3988756" cy="3988756"/>
            <a:chOff x="0" y="0"/>
            <a:chExt cx="812800" cy="8128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1171" tIns="51171" rIns="51171" bIns="51171" rtlCol="0" anchor="ctr"/>
            <a:lstStyle/>
            <a:p>
              <a:pPr algn="ctr">
                <a:lnSpc>
                  <a:spcPts val="3640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2416132" y="5104089"/>
            <a:ext cx="3554727" cy="3554727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8"/>
              <a:stretch>
                <a:fillRect l="-50000" r="-5000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3161132" y="683151"/>
            <a:ext cx="5982868" cy="9470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651"/>
              </a:lnSpc>
            </a:pPr>
            <a:r>
              <a:rPr lang="en-US" sz="5465" b="1">
                <a:solidFill>
                  <a:srgbClr val="13294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EASY METRICS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350655" y="3673159"/>
            <a:ext cx="7163826" cy="57286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5268" lvl="1" indent="-322634" algn="l">
              <a:lnSpc>
                <a:spcPts val="4184"/>
              </a:lnSpc>
              <a:buFont typeface="Arial"/>
              <a:buChar char="•"/>
            </a:pPr>
            <a:r>
              <a:rPr lang="en-US" sz="2988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Total volunteers</a:t>
            </a:r>
          </a:p>
          <a:p>
            <a:pPr algn="l">
              <a:lnSpc>
                <a:spcPts val="4184"/>
              </a:lnSpc>
            </a:pPr>
            <a:endParaRPr lang="en-US" sz="2988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645268" lvl="1" indent="-322634" algn="l">
              <a:lnSpc>
                <a:spcPts val="4184"/>
              </a:lnSpc>
              <a:buFont typeface="Arial"/>
              <a:buChar char="•"/>
            </a:pPr>
            <a:r>
              <a:rPr lang="en-US" sz="2988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Hours given</a:t>
            </a:r>
          </a:p>
          <a:p>
            <a:pPr algn="l">
              <a:lnSpc>
                <a:spcPts val="4184"/>
              </a:lnSpc>
            </a:pPr>
            <a:endParaRPr lang="en-US" sz="2988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645268" lvl="1" indent="-322634" algn="l">
              <a:lnSpc>
                <a:spcPts val="4184"/>
              </a:lnSpc>
              <a:buFont typeface="Arial"/>
              <a:buChar char="•"/>
            </a:pPr>
            <a:r>
              <a:rPr lang="en-US" sz="2988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Volunteer engagement</a:t>
            </a:r>
          </a:p>
          <a:p>
            <a:pPr algn="l">
              <a:lnSpc>
                <a:spcPts val="4184"/>
              </a:lnSpc>
            </a:pPr>
            <a:endParaRPr lang="en-US" sz="2988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645268" lvl="1" indent="-322634" algn="l">
              <a:lnSpc>
                <a:spcPts val="4184"/>
              </a:lnSpc>
              <a:buFont typeface="Arial"/>
              <a:buChar char="•"/>
            </a:pPr>
            <a:r>
              <a:rPr lang="en-US" sz="2988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Cost Savings</a:t>
            </a:r>
          </a:p>
          <a:p>
            <a:pPr marL="1290535" lvl="2" indent="-430178" algn="l">
              <a:lnSpc>
                <a:spcPts val="4184"/>
              </a:lnSpc>
              <a:buFont typeface="Arial"/>
              <a:buChar char="⚬"/>
            </a:pPr>
            <a:r>
              <a:rPr lang="en-US" sz="2988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National Average - $34.79</a:t>
            </a:r>
          </a:p>
          <a:p>
            <a:pPr marL="1290535" lvl="2" indent="-430178" algn="l">
              <a:lnSpc>
                <a:spcPts val="4184"/>
              </a:lnSpc>
              <a:buFont typeface="Arial"/>
              <a:buChar char="⚬"/>
            </a:pPr>
            <a:r>
              <a:rPr lang="en-US" sz="2988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DC - $52.06</a:t>
            </a:r>
          </a:p>
          <a:p>
            <a:pPr marL="1290535" lvl="2" indent="-430178" algn="l">
              <a:lnSpc>
                <a:spcPts val="4184"/>
              </a:lnSpc>
              <a:buFont typeface="Arial"/>
              <a:buChar char="⚬"/>
            </a:pPr>
            <a:r>
              <a:rPr lang="en-US" sz="2988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Maryland - $35.53</a:t>
            </a:r>
          </a:p>
          <a:p>
            <a:pPr marL="1290535" lvl="2" indent="-430178" algn="l">
              <a:lnSpc>
                <a:spcPts val="4184"/>
              </a:lnSpc>
              <a:buFont typeface="Arial"/>
              <a:buChar char="⚬"/>
            </a:pPr>
            <a:r>
              <a:rPr lang="en-US" sz="2988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Virginia - $34.42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271963" y="-183979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6884598" y="7200900"/>
                </a:moveTo>
                <a:lnTo>
                  <a:pt x="0" y="7200900"/>
                </a:lnTo>
                <a:lnTo>
                  <a:pt x="0" y="0"/>
                </a:lnTo>
                <a:lnTo>
                  <a:pt x="6884598" y="0"/>
                </a:lnTo>
                <a:lnTo>
                  <a:pt x="6884598" y="720090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3170336" y="3760394"/>
            <a:ext cx="2341613" cy="193183"/>
          </a:xfrm>
          <a:custGeom>
            <a:avLst/>
            <a:gdLst/>
            <a:ahLst/>
            <a:cxnLst/>
            <a:rect l="l" t="t" r="r" b="b"/>
            <a:pathLst>
              <a:path w="2341613" h="193183">
                <a:moveTo>
                  <a:pt x="0" y="0"/>
                </a:moveTo>
                <a:lnTo>
                  <a:pt x="2341614" y="0"/>
                </a:lnTo>
                <a:lnTo>
                  <a:pt x="2341614" y="193183"/>
                </a:lnTo>
                <a:lnTo>
                  <a:pt x="0" y="1931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11603310" y="3251609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0" y="0"/>
                </a:moveTo>
                <a:lnTo>
                  <a:pt x="6884598" y="0"/>
                </a:lnTo>
                <a:lnTo>
                  <a:pt x="6884598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5" name="Group 5"/>
          <p:cNvGrpSpPr/>
          <p:nvPr/>
        </p:nvGrpSpPr>
        <p:grpSpPr>
          <a:xfrm>
            <a:off x="12883777" y="1028700"/>
            <a:ext cx="5039321" cy="5039321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30008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 rot="5400000">
            <a:off x="12892841" y="1199278"/>
            <a:ext cx="4816209" cy="4834338"/>
          </a:xfrm>
          <a:custGeom>
            <a:avLst/>
            <a:gdLst/>
            <a:ahLst/>
            <a:cxnLst/>
            <a:rect l="l" t="t" r="r" b="b"/>
            <a:pathLst>
              <a:path w="4816209" h="4834338">
                <a:moveTo>
                  <a:pt x="0" y="0"/>
                </a:moveTo>
                <a:lnTo>
                  <a:pt x="4816210" y="0"/>
                </a:lnTo>
                <a:lnTo>
                  <a:pt x="4816210" y="4834338"/>
                </a:lnTo>
                <a:lnTo>
                  <a:pt x="0" y="483433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9999"/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9" name="Group 9"/>
          <p:cNvGrpSpPr/>
          <p:nvPr/>
        </p:nvGrpSpPr>
        <p:grpSpPr>
          <a:xfrm>
            <a:off x="13106189" y="1251191"/>
            <a:ext cx="4611926" cy="4611926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9165" tIns="59165" rIns="59165" bIns="59165" rtlCol="0" anchor="ctr"/>
            <a:lstStyle/>
            <a:p>
              <a:pPr algn="ctr">
                <a:lnSpc>
                  <a:spcPts val="3640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3334650" y="1493317"/>
            <a:ext cx="4110087" cy="4110087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7"/>
              <a:stretch>
                <a:fillRect l="-52812" r="-5281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1988082" y="4652282"/>
            <a:ext cx="4455256" cy="4455256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A30008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endParaRPr/>
            </a:p>
          </p:txBody>
        </p:sp>
      </p:grpSp>
      <p:sp>
        <p:nvSpPr>
          <p:cNvPr id="17" name="Freeform 17"/>
          <p:cNvSpPr/>
          <p:nvPr/>
        </p:nvSpPr>
        <p:spPr>
          <a:xfrm rot="5400000">
            <a:off x="12034021" y="4838867"/>
            <a:ext cx="4165436" cy="4181115"/>
          </a:xfrm>
          <a:custGeom>
            <a:avLst/>
            <a:gdLst/>
            <a:ahLst/>
            <a:cxnLst/>
            <a:rect l="l" t="t" r="r" b="b"/>
            <a:pathLst>
              <a:path w="4165436" h="4181115">
                <a:moveTo>
                  <a:pt x="0" y="0"/>
                </a:moveTo>
                <a:lnTo>
                  <a:pt x="4165437" y="0"/>
                </a:lnTo>
                <a:lnTo>
                  <a:pt x="4165437" y="4181115"/>
                </a:lnTo>
                <a:lnTo>
                  <a:pt x="0" y="418111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9999"/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8" name="Group 18"/>
          <p:cNvGrpSpPr/>
          <p:nvPr/>
        </p:nvGrpSpPr>
        <p:grpSpPr>
          <a:xfrm>
            <a:off x="12218541" y="4894679"/>
            <a:ext cx="3988756" cy="3988756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1171" tIns="51171" rIns="51171" bIns="51171" rtlCol="0" anchor="ctr"/>
            <a:lstStyle/>
            <a:p>
              <a:pPr algn="ctr">
                <a:lnSpc>
                  <a:spcPts val="3640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12416132" y="5104089"/>
            <a:ext cx="3554727" cy="3554727"/>
            <a:chOff x="0" y="0"/>
            <a:chExt cx="812800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8"/>
              <a:stretch>
                <a:fillRect t="-25046" b="-25046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3170336" y="914400"/>
            <a:ext cx="4897637" cy="19185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651"/>
              </a:lnSpc>
            </a:pPr>
            <a:r>
              <a:rPr lang="en-US" sz="5465" b="1">
                <a:solidFill>
                  <a:srgbClr val="13294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NUANCED METRICS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170336" y="4644195"/>
            <a:ext cx="6049336" cy="43585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99655" lvl="1" indent="-299828" algn="l">
              <a:lnSpc>
                <a:spcPts val="3888"/>
              </a:lnSpc>
              <a:buFont typeface="Arial"/>
              <a:buChar char="•"/>
            </a:pPr>
            <a:r>
              <a:rPr lang="en-US" sz="2777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Measuring outcomes</a:t>
            </a:r>
          </a:p>
          <a:p>
            <a:pPr algn="l">
              <a:lnSpc>
                <a:spcPts val="3888"/>
              </a:lnSpc>
            </a:pPr>
            <a:endParaRPr lang="en-US" sz="2777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1199310" lvl="2" indent="-399770" algn="l">
              <a:lnSpc>
                <a:spcPts val="3888"/>
              </a:lnSpc>
              <a:buFont typeface="Arial"/>
              <a:buChar char="⚬"/>
            </a:pPr>
            <a:r>
              <a:rPr lang="en-US" sz="2777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Individual interactions</a:t>
            </a:r>
          </a:p>
          <a:p>
            <a:pPr algn="l">
              <a:lnSpc>
                <a:spcPts val="3888"/>
              </a:lnSpc>
            </a:pPr>
            <a:endParaRPr lang="en-US" sz="2777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1199310" lvl="2" indent="-399770" algn="l">
              <a:lnSpc>
                <a:spcPts val="3888"/>
              </a:lnSpc>
              <a:buFont typeface="Arial"/>
              <a:buChar char="⚬"/>
            </a:pPr>
            <a:r>
              <a:rPr lang="en-US" sz="2777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Interventions given</a:t>
            </a:r>
          </a:p>
          <a:p>
            <a:pPr algn="l">
              <a:lnSpc>
                <a:spcPts val="3888"/>
              </a:lnSpc>
            </a:pPr>
            <a:endParaRPr lang="en-US" sz="2777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1199310" lvl="2" indent="-399770" algn="l">
              <a:lnSpc>
                <a:spcPts val="3888"/>
              </a:lnSpc>
              <a:buFont typeface="Arial"/>
              <a:buChar char="⚬"/>
            </a:pPr>
            <a:r>
              <a:rPr lang="en-US" sz="2777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Productivity added</a:t>
            </a:r>
          </a:p>
          <a:p>
            <a:pPr algn="l">
              <a:lnSpc>
                <a:spcPts val="3888"/>
              </a:lnSpc>
            </a:pPr>
            <a:endParaRPr lang="en-US" sz="2777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599655" lvl="1" indent="-299828" algn="l">
              <a:lnSpc>
                <a:spcPts val="3888"/>
              </a:lnSpc>
              <a:buFont typeface="Arial"/>
              <a:buChar char="•"/>
            </a:pPr>
            <a:r>
              <a:rPr lang="en-US" sz="2777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Collaboratively collected data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190660" y="-183979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6884598" y="7200900"/>
                </a:moveTo>
                <a:lnTo>
                  <a:pt x="0" y="7200900"/>
                </a:lnTo>
                <a:lnTo>
                  <a:pt x="0" y="0"/>
                </a:lnTo>
                <a:lnTo>
                  <a:pt x="6884598" y="0"/>
                </a:lnTo>
                <a:lnTo>
                  <a:pt x="6884598" y="720090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1485613" y="3188970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0" y="0"/>
                </a:moveTo>
                <a:lnTo>
                  <a:pt x="6884599" y="0"/>
                </a:lnTo>
                <a:lnTo>
                  <a:pt x="6884599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10330099" y="935565"/>
            <a:ext cx="6536395" cy="8415870"/>
          </a:xfrm>
          <a:custGeom>
            <a:avLst/>
            <a:gdLst/>
            <a:ahLst/>
            <a:cxnLst/>
            <a:rect l="l" t="t" r="r" b="b"/>
            <a:pathLst>
              <a:path w="6536395" h="8415870">
                <a:moveTo>
                  <a:pt x="0" y="0"/>
                </a:moveTo>
                <a:lnTo>
                  <a:pt x="6536395" y="0"/>
                </a:lnTo>
                <a:lnTo>
                  <a:pt x="6536395" y="8415870"/>
                </a:lnTo>
                <a:lnTo>
                  <a:pt x="0" y="841587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>
            <a:off x="3251639" y="273178"/>
            <a:ext cx="5813508" cy="9554374"/>
          </a:xfrm>
          <a:custGeom>
            <a:avLst/>
            <a:gdLst/>
            <a:ahLst/>
            <a:cxnLst/>
            <a:rect l="l" t="t" r="r" b="b"/>
            <a:pathLst>
              <a:path w="5813508" h="9554374">
                <a:moveTo>
                  <a:pt x="0" y="0"/>
                </a:moveTo>
                <a:lnTo>
                  <a:pt x="5813508" y="0"/>
                </a:lnTo>
                <a:lnTo>
                  <a:pt x="5813508" y="9554374"/>
                </a:lnTo>
                <a:lnTo>
                  <a:pt x="0" y="955437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10800000">
            <a:off x="-4115178" y="1186552"/>
            <a:ext cx="13135888" cy="9851916"/>
            <a:chOff x="0" y="0"/>
            <a:chExt cx="812800" cy="609600"/>
          </a:xfrm>
        </p:grpSpPr>
        <p:sp>
          <p:nvSpPr>
            <p:cNvPr id="3" name="Freeform 3"/>
            <p:cNvSpPr/>
            <p:nvPr/>
          </p:nvSpPr>
          <p:spPr>
            <a:xfrm>
              <a:off x="4114" y="0"/>
              <a:ext cx="804571" cy="609600"/>
            </a:xfrm>
            <a:custGeom>
              <a:avLst/>
              <a:gdLst/>
              <a:ahLst/>
              <a:cxnLst/>
              <a:rect l="l" t="t" r="r" b="b"/>
              <a:pathLst>
                <a:path w="804571" h="609600">
                  <a:moveTo>
                    <a:pt x="590752" y="0"/>
                  </a:moveTo>
                  <a:lnTo>
                    <a:pt x="10620" y="0"/>
                  </a:lnTo>
                  <a:cubicBezTo>
                    <a:pt x="7207" y="0"/>
                    <a:pt x="4001" y="1641"/>
                    <a:pt x="2005" y="4410"/>
                  </a:cubicBezTo>
                  <a:cubicBezTo>
                    <a:pt x="9" y="7180"/>
                    <a:pt x="-534" y="10740"/>
                    <a:pt x="545" y="13978"/>
                  </a:cubicBezTo>
                  <a:lnTo>
                    <a:pt x="194427" y="595622"/>
                  </a:lnTo>
                  <a:cubicBezTo>
                    <a:pt x="197209" y="603969"/>
                    <a:pt x="205021" y="609600"/>
                    <a:pt x="213820" y="609600"/>
                  </a:cubicBezTo>
                  <a:lnTo>
                    <a:pt x="793952" y="609600"/>
                  </a:lnTo>
                  <a:cubicBezTo>
                    <a:pt x="797365" y="609600"/>
                    <a:pt x="800571" y="607959"/>
                    <a:pt x="802567" y="605190"/>
                  </a:cubicBezTo>
                  <a:cubicBezTo>
                    <a:pt x="804563" y="602420"/>
                    <a:pt x="805106" y="598860"/>
                    <a:pt x="804027" y="595622"/>
                  </a:cubicBezTo>
                  <a:lnTo>
                    <a:pt x="610145" y="13978"/>
                  </a:lnTo>
                  <a:cubicBezTo>
                    <a:pt x="607363" y="5631"/>
                    <a:pt x="599551" y="0"/>
                    <a:pt x="590752" y="0"/>
                  </a:cubicBezTo>
                  <a:close/>
                </a:path>
              </a:pathLst>
            </a:custGeom>
            <a:solidFill>
              <a:srgbClr val="13294B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101600" y="-47625"/>
              <a:ext cx="609600" cy="6572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3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5771110" y="0"/>
            <a:ext cx="13853160" cy="10389870"/>
            <a:chOff x="0" y="0"/>
            <a:chExt cx="812800" cy="6096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609600"/>
            </a:xfrm>
            <a:custGeom>
              <a:avLst/>
              <a:gdLst/>
              <a:ahLst/>
              <a:cxnLst/>
              <a:rect l="l" t="t" r="r" b="b"/>
              <a:pathLst>
                <a:path w="812800" h="609600">
                  <a:moveTo>
                    <a:pt x="609600" y="0"/>
                  </a:moveTo>
                  <a:lnTo>
                    <a:pt x="0" y="0"/>
                  </a:lnTo>
                  <a:lnTo>
                    <a:pt x="203200" y="609600"/>
                  </a:lnTo>
                  <a:lnTo>
                    <a:pt x="812800" y="6096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A30008"/>
            </a:solid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" name="Freeform 7"/>
          <p:cNvSpPr/>
          <p:nvPr/>
        </p:nvSpPr>
        <p:spPr>
          <a:xfrm>
            <a:off x="11485613" y="3188970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0" y="0"/>
                </a:moveTo>
                <a:lnTo>
                  <a:pt x="6884599" y="0"/>
                </a:lnTo>
                <a:lnTo>
                  <a:pt x="6884599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7691811" y="2630707"/>
            <a:ext cx="2341613" cy="193183"/>
          </a:xfrm>
          <a:custGeom>
            <a:avLst/>
            <a:gdLst/>
            <a:ahLst/>
            <a:cxnLst/>
            <a:rect l="l" t="t" r="r" b="b"/>
            <a:pathLst>
              <a:path w="2341613" h="193183">
                <a:moveTo>
                  <a:pt x="0" y="0"/>
                </a:moveTo>
                <a:lnTo>
                  <a:pt x="2341613" y="0"/>
                </a:lnTo>
                <a:lnTo>
                  <a:pt x="2341613" y="193183"/>
                </a:lnTo>
                <a:lnTo>
                  <a:pt x="0" y="19318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 flipH="1" flipV="1">
            <a:off x="-229311" y="-192571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6884598" y="7200900"/>
                </a:moveTo>
                <a:lnTo>
                  <a:pt x="0" y="7200900"/>
                </a:lnTo>
                <a:lnTo>
                  <a:pt x="0" y="0"/>
                </a:lnTo>
                <a:lnTo>
                  <a:pt x="6884598" y="0"/>
                </a:lnTo>
                <a:lnTo>
                  <a:pt x="6884598" y="7200900"/>
                </a:lnTo>
                <a:close/>
              </a:path>
            </a:pathLst>
          </a:custGeom>
          <a:blipFill>
            <a:blip r:embed="rId2">
              <a:alphaModFix amt="25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TextBox 10"/>
          <p:cNvSpPr txBox="1"/>
          <p:nvPr/>
        </p:nvSpPr>
        <p:spPr>
          <a:xfrm>
            <a:off x="6655287" y="1072252"/>
            <a:ext cx="8506427" cy="9470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651"/>
              </a:lnSpc>
            </a:pPr>
            <a:r>
              <a:rPr lang="en-US" sz="5465" b="1">
                <a:solidFill>
                  <a:srgbClr val="13294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LEADERSHIP ACTIONS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155387" y="3154879"/>
            <a:ext cx="6660452" cy="448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56747" lvl="1" indent="-278373" algn="l">
              <a:lnSpc>
                <a:spcPts val="3610"/>
              </a:lnSpc>
              <a:buFont typeface="Arial"/>
              <a:buChar char="•"/>
            </a:pPr>
            <a:r>
              <a:rPr lang="en-US" sz="28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Routine collection and reporting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644457" y="4368747"/>
            <a:ext cx="8827290" cy="906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56747" lvl="1" indent="-278373" algn="l">
              <a:lnSpc>
                <a:spcPts val="3610"/>
              </a:lnSpc>
              <a:buFont typeface="Arial"/>
              <a:buChar char="•"/>
            </a:pPr>
            <a:r>
              <a:rPr lang="en-US" sz="2800" b="1" dirty="0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Performance Tracking &amp; Goal Setting</a:t>
            </a:r>
          </a:p>
          <a:p>
            <a:pPr algn="l">
              <a:lnSpc>
                <a:spcPts val="3610"/>
              </a:lnSpc>
            </a:pPr>
            <a:endParaRPr lang="en-US" sz="2800" b="1" dirty="0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29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492740"/>
          </a:xfrm>
          <a:custGeom>
            <a:avLst/>
            <a:gdLst/>
            <a:ahLst/>
            <a:cxnLst/>
            <a:rect l="l" t="t" r="r" b="b"/>
            <a:pathLst>
              <a:path w="18288000" h="10492740">
                <a:moveTo>
                  <a:pt x="0" y="0"/>
                </a:moveTo>
                <a:lnTo>
                  <a:pt x="18288000" y="0"/>
                </a:lnTo>
                <a:lnTo>
                  <a:pt x="18288000" y="10492740"/>
                </a:lnTo>
                <a:lnTo>
                  <a:pt x="0" y="104927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18288000" cy="10287000"/>
            <a:chOff x="0" y="0"/>
            <a:chExt cx="4816593" cy="270933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816592" cy="2709333"/>
            </a:xfrm>
            <a:custGeom>
              <a:avLst/>
              <a:gdLst/>
              <a:ahLst/>
              <a:cxnLst/>
              <a:rect l="l" t="t" r="r" b="b"/>
              <a:pathLst>
                <a:path w="4816592" h="2709333">
                  <a:moveTo>
                    <a:pt x="0" y="0"/>
                  </a:moveTo>
                  <a:lnTo>
                    <a:pt x="4816592" y="0"/>
                  </a:lnTo>
                  <a:lnTo>
                    <a:pt x="481659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FFFFFF">
                <a:alpha val="49804"/>
              </a:srgbClr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4816593" cy="2747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11487824" y="3223660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0" y="0"/>
                </a:moveTo>
                <a:lnTo>
                  <a:pt x="6884598" y="0"/>
                </a:lnTo>
                <a:lnTo>
                  <a:pt x="6884598" y="7200900"/>
                </a:lnTo>
                <a:lnTo>
                  <a:pt x="0" y="72009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 flipH="1" flipV="1">
            <a:off x="-229311" y="-192571"/>
            <a:ext cx="6884598" cy="7200900"/>
          </a:xfrm>
          <a:custGeom>
            <a:avLst/>
            <a:gdLst/>
            <a:ahLst/>
            <a:cxnLst/>
            <a:rect l="l" t="t" r="r" b="b"/>
            <a:pathLst>
              <a:path w="6884598" h="7200900">
                <a:moveTo>
                  <a:pt x="6884598" y="7200900"/>
                </a:moveTo>
                <a:lnTo>
                  <a:pt x="0" y="7200900"/>
                </a:lnTo>
                <a:lnTo>
                  <a:pt x="0" y="0"/>
                </a:lnTo>
                <a:lnTo>
                  <a:pt x="6884598" y="0"/>
                </a:lnTo>
                <a:lnTo>
                  <a:pt x="6884598" y="7200900"/>
                </a:lnTo>
                <a:close/>
              </a:path>
            </a:pathLst>
          </a:custGeom>
          <a:blipFill>
            <a:blip r:embed="rId4">
              <a:alphaModFix amt="50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TextBox 8"/>
          <p:cNvSpPr txBox="1"/>
          <p:nvPr/>
        </p:nvSpPr>
        <p:spPr>
          <a:xfrm>
            <a:off x="3357877" y="3921456"/>
            <a:ext cx="11677200" cy="33488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19"/>
              </a:lnSpc>
            </a:pPr>
            <a:r>
              <a:rPr lang="en-US" sz="3799" b="1" dirty="0">
                <a:solidFill>
                  <a:srgbClr val="13294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Madison Davis</a:t>
            </a:r>
          </a:p>
          <a:p>
            <a:pPr algn="ctr">
              <a:lnSpc>
                <a:spcPts val="5319"/>
              </a:lnSpc>
            </a:pPr>
            <a:endParaRPr lang="en-US" sz="3799" b="1" dirty="0">
              <a:solidFill>
                <a:srgbClr val="13294B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ctr">
              <a:lnSpc>
                <a:spcPts val="5319"/>
              </a:lnSpc>
            </a:pPr>
            <a:r>
              <a:rPr lang="en-US" sz="3799" b="1" dirty="0">
                <a:solidFill>
                  <a:srgbClr val="13294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m.davis@vdh.virginia.gov</a:t>
            </a:r>
          </a:p>
          <a:p>
            <a:pPr algn="ctr">
              <a:lnSpc>
                <a:spcPts val="5319"/>
              </a:lnSpc>
            </a:pPr>
            <a:endParaRPr lang="en-US" sz="3799" b="1" dirty="0">
              <a:solidFill>
                <a:srgbClr val="13294B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ctr">
              <a:lnSpc>
                <a:spcPts val="5319"/>
              </a:lnSpc>
            </a:pPr>
            <a:r>
              <a:rPr lang="en-US" sz="3799" b="1" dirty="0">
                <a:solidFill>
                  <a:srgbClr val="13294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804-489-4700 (m)</a:t>
            </a:r>
          </a:p>
        </p:txBody>
      </p:sp>
      <p:sp>
        <p:nvSpPr>
          <p:cNvPr id="9" name="Freeform 9"/>
          <p:cNvSpPr/>
          <p:nvPr/>
        </p:nvSpPr>
        <p:spPr>
          <a:xfrm>
            <a:off x="13515108" y="6305240"/>
            <a:ext cx="4317828" cy="3545802"/>
          </a:xfrm>
          <a:custGeom>
            <a:avLst/>
            <a:gdLst/>
            <a:ahLst/>
            <a:cxnLst/>
            <a:rect l="l" t="t" r="r" b="b"/>
            <a:pathLst>
              <a:path w="4317828" h="3545802">
                <a:moveTo>
                  <a:pt x="0" y="0"/>
                </a:moveTo>
                <a:lnTo>
                  <a:pt x="4317828" y="0"/>
                </a:lnTo>
                <a:lnTo>
                  <a:pt x="4317828" y="3545802"/>
                </a:lnTo>
                <a:lnTo>
                  <a:pt x="0" y="354580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TextBox 10"/>
          <p:cNvSpPr txBox="1"/>
          <p:nvPr/>
        </p:nvSpPr>
        <p:spPr>
          <a:xfrm>
            <a:off x="1028700" y="1908781"/>
            <a:ext cx="16230600" cy="12772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452"/>
              </a:lnSpc>
            </a:pPr>
            <a:r>
              <a:rPr lang="en-US" sz="7466" b="1">
                <a:solidFill>
                  <a:srgbClr val="13294B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QUESTIONS?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18739</TotalTime>
  <Words>490</Words>
  <Application>Microsoft Office PowerPoint</Application>
  <PresentationFormat>Custom</PresentationFormat>
  <Paragraphs>127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Aptos</vt:lpstr>
      <vt:lpstr>Montserrat Bold</vt:lpstr>
      <vt:lpstr>Montserrat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COG 1.0</dc:title>
  <dc:creator>Davis, Madison (VDH)</dc:creator>
  <cp:lastModifiedBy>Davis, Madison (VDH)</cp:lastModifiedBy>
  <cp:revision>3</cp:revision>
  <dcterms:created xsi:type="dcterms:W3CDTF">2006-08-16T00:00:00Z</dcterms:created>
  <dcterms:modified xsi:type="dcterms:W3CDTF">2026-02-26T19:33:06Z</dcterms:modified>
  <dc:identifier>DAHANXXuVO8</dc:identifier>
</cp:coreProperties>
</file>