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5"/>
  </p:notesMasterIdLst>
  <p:sldIdLst>
    <p:sldId id="259" r:id="rId2"/>
    <p:sldId id="256" r:id="rId3"/>
    <p:sldId id="258" r:id="rId4"/>
    <p:sldId id="26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066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EAECCA-2D30-4A23-B736-AEE773976C34}" type="datetimeFigureOut">
              <a:rPr lang="en-US" smtClean="0"/>
              <a:t>3/10/2015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4BC46-F5AC-4C98-9F05-B29F40B6C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948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4BC46-F5AC-4C98-9F05-B29F40B6CE7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059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694376"/>
            <a:ext cx="6858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F9C08-EA47-40B7-8AC0-A23527D96CC6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587575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D657-0732-4CE4-AEED-EA424B8C6FBC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772611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693675"/>
            <a:ext cx="6858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17E4-1839-4144-9F15-0E6A1DAB1187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40270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BA2-87F9-4C12-B426-D95F0F227150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10253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CEE1-085A-484F-BFAE-89F497E3BEAA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98494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5EA2-294D-4D71-A842-1E002FA2D3F7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45649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4BF-F1A3-47FD-8EAC-022E7AF6C1F5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861053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DBF7E-9620-4F16-98E5-D90032A15588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88756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2198-2C11-4850-88CF-3756CC061C94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251488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025-F393-4032-86FD-561C13867DC4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759675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D5706-9BD9-4BF3-83B2-A25656725FC4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5861747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9E2E-A778-4875-BB98-1A4709C7A448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81029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0E59-8EE9-41CB-90F1-B7819398ECC8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88552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A88B3-2FDD-4DB7-B1D2-E4AAC3AA1906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189069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DEA5-BDA5-46D5-80A7-926A81E317CD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6818453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8822-511C-4E25-93F2-57F8980985B9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6113415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ECA-8B28-4758-B69F-145834D85541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247303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7B11DB9A-3D87-469C-8081-5DC7BE51EC17}" type="datetime1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3/10/2015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302023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33400" y="533401"/>
            <a:ext cx="8382000" cy="1905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2014 Freeway Congestion Monitoring Program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smtClean="0"/>
              <a:t>1-Second Time Lapse Photo (TLAP) Pilot Study </a:t>
            </a:r>
            <a:endParaRPr lang="en-US" sz="36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676400" y="3505200"/>
            <a:ext cx="6858000" cy="2209800"/>
          </a:xfrm>
        </p:spPr>
        <p:txBody>
          <a:bodyPr>
            <a:normAutofit fontScale="40000" lnSpcReduction="20000"/>
          </a:bodyPr>
          <a:lstStyle/>
          <a:p>
            <a:pPr algn="l"/>
            <a:r>
              <a:rPr lang="en-US" sz="7200" dirty="0" err="1" smtClean="0"/>
              <a:t>Daivamani</a:t>
            </a:r>
            <a:r>
              <a:rPr lang="en-US" sz="7200" dirty="0" smtClean="0"/>
              <a:t> </a:t>
            </a:r>
            <a:r>
              <a:rPr lang="en-US" sz="7200" dirty="0" err="1" smtClean="0"/>
              <a:t>Sivasailam</a:t>
            </a:r>
            <a:r>
              <a:rPr lang="en-US" sz="7200" dirty="0" smtClean="0"/>
              <a:t>, DTP</a:t>
            </a:r>
          </a:p>
          <a:p>
            <a:pPr algn="l"/>
            <a:r>
              <a:rPr lang="en-US" sz="7200" dirty="0" smtClean="0"/>
              <a:t>Billie Barnett, Jasper Craig, SKYCOMP</a:t>
            </a:r>
          </a:p>
          <a:p>
            <a:pPr algn="l"/>
            <a:r>
              <a:rPr lang="en-US" sz="7200" dirty="0"/>
              <a:t>MOITS Technical Subcommittee</a:t>
            </a:r>
          </a:p>
          <a:p>
            <a:pPr algn="l"/>
            <a:r>
              <a:rPr lang="en-US" sz="7200" dirty="0" smtClean="0"/>
              <a:t>March 10, 2015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5736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1-Sec Time Lapse Photo (TLAP) -Pilot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Pilot Study</a:t>
            </a:r>
          </a:p>
          <a:p>
            <a:pPr lvl="1"/>
            <a:r>
              <a:rPr lang="en-US" sz="2800" dirty="0" smtClean="0"/>
              <a:t>Use a helicopter</a:t>
            </a:r>
          </a:p>
          <a:p>
            <a:pPr lvl="1"/>
            <a:r>
              <a:rPr lang="en-US" sz="2800" dirty="0" smtClean="0"/>
              <a:t>3 camera setup</a:t>
            </a:r>
          </a:p>
          <a:p>
            <a:pPr lvl="1"/>
            <a:r>
              <a:rPr lang="en-US" sz="2800" dirty="0" smtClean="0"/>
              <a:t>Wide area coverage ~ 1.5 mile x 3 mile</a:t>
            </a:r>
          </a:p>
          <a:p>
            <a:pPr lvl="1"/>
            <a:r>
              <a:rPr lang="en-US" sz="2800" dirty="0" smtClean="0"/>
              <a:t>Data collection at 9 locations</a:t>
            </a:r>
          </a:p>
          <a:p>
            <a:pPr lvl="1"/>
            <a:endParaRPr lang="en-US" sz="2800" dirty="0" smtClean="0"/>
          </a:p>
          <a:p>
            <a:r>
              <a:rPr lang="en-US" dirty="0" smtClean="0"/>
              <a:t>Technique</a:t>
            </a:r>
          </a:p>
          <a:p>
            <a:pPr lvl="1"/>
            <a:r>
              <a:rPr lang="en-US" sz="2800" dirty="0" smtClean="0"/>
              <a:t>Pictures stitched together to create a single wide area shot</a:t>
            </a:r>
          </a:p>
          <a:p>
            <a:pPr lvl="1"/>
            <a:r>
              <a:rPr lang="en-US" sz="2800" dirty="0" smtClean="0"/>
              <a:t>One second pictures joined to create a video</a:t>
            </a:r>
          </a:p>
          <a:p>
            <a:pPr lvl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solidFill>
                  <a:schemeClr val="accent5"/>
                </a:solidFill>
              </a:rPr>
              <a:pPr/>
              <a:t>2</a:t>
            </a:fld>
            <a:endParaRPr lang="en-US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8471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1-Sec Time Lapse Photo (TLAP) -Pilot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0292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Data Analysis</a:t>
            </a:r>
          </a:p>
          <a:p>
            <a:pPr lvl="1"/>
            <a:r>
              <a:rPr lang="en-US" dirty="0" smtClean="0"/>
              <a:t>Wide area box (can be customized)</a:t>
            </a:r>
          </a:p>
          <a:p>
            <a:pPr lvl="1"/>
            <a:r>
              <a:rPr lang="en-US" dirty="0" smtClean="0"/>
              <a:t>Study of congestion phenomenon inside box</a:t>
            </a:r>
          </a:p>
          <a:p>
            <a:pPr lvl="1"/>
            <a:r>
              <a:rPr lang="en-US" dirty="0" smtClean="0"/>
              <a:t>Volume entering, volume exiting</a:t>
            </a:r>
          </a:p>
          <a:p>
            <a:pPr lvl="1"/>
            <a:r>
              <a:rPr lang="en-US" dirty="0" smtClean="0"/>
              <a:t>Origin Destination (OD)</a:t>
            </a:r>
          </a:p>
          <a:p>
            <a:pPr lvl="1"/>
            <a:r>
              <a:rPr lang="en-US" dirty="0" smtClean="0"/>
              <a:t>Weaving Analysis</a:t>
            </a:r>
          </a:p>
          <a:p>
            <a:pPr lvl="1"/>
            <a:r>
              <a:rPr lang="en-US" dirty="0" smtClean="0"/>
              <a:t>Density information</a:t>
            </a:r>
          </a:p>
          <a:p>
            <a:r>
              <a:rPr lang="en-US" dirty="0" smtClean="0"/>
              <a:t>Uses</a:t>
            </a:r>
          </a:p>
          <a:p>
            <a:pPr lvl="1"/>
            <a:r>
              <a:rPr lang="en-US" dirty="0" smtClean="0"/>
              <a:t>Explanation for policy makers</a:t>
            </a:r>
          </a:p>
          <a:p>
            <a:pPr lvl="1"/>
            <a:r>
              <a:rPr lang="en-US" dirty="0" smtClean="0"/>
              <a:t>Potential low cost solutions</a:t>
            </a:r>
          </a:p>
          <a:p>
            <a:pPr lvl="1"/>
            <a:r>
              <a:rPr lang="en-US" dirty="0" smtClean="0"/>
              <a:t>Data for Macroscopic and Microscopic </a:t>
            </a:r>
            <a:r>
              <a:rPr lang="en-US" dirty="0" smtClean="0"/>
              <a:t>models</a:t>
            </a:r>
          </a:p>
          <a:p>
            <a:pPr lvl="1"/>
            <a:r>
              <a:rPr lang="en-US" dirty="0" smtClean="0"/>
              <a:t>Promising for </a:t>
            </a:r>
            <a:r>
              <a:rPr lang="en-US" dirty="0"/>
              <a:t>agency/local potential uses; under study for further MPO/regional uses</a:t>
            </a: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657782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1-Sec Time Lapse Photo (TLAP) -Pilot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Caveat</a:t>
            </a:r>
            <a:endParaRPr lang="en-US" dirty="0" smtClean="0"/>
          </a:p>
          <a:p>
            <a:pPr lvl="1"/>
            <a:r>
              <a:rPr lang="en-US" sz="2800" dirty="0" smtClean="0"/>
              <a:t>Pilot study structured to </a:t>
            </a:r>
            <a:r>
              <a:rPr lang="en-US" sz="2800" dirty="0" smtClean="0"/>
              <a:t>explore </a:t>
            </a:r>
            <a:r>
              <a:rPr lang="en-US" sz="2800" dirty="0"/>
              <a:t>TLAP as a data collection methodology</a:t>
            </a:r>
            <a:endParaRPr lang="en-US" sz="2800" dirty="0" smtClean="0"/>
          </a:p>
          <a:p>
            <a:pPr lvl="1"/>
            <a:r>
              <a:rPr lang="en-US" sz="2800" dirty="0" smtClean="0"/>
              <a:t>20 minutes data collected in AM and PM peak</a:t>
            </a:r>
          </a:p>
          <a:p>
            <a:pPr lvl="1"/>
            <a:r>
              <a:rPr lang="en-US" sz="2800" dirty="0"/>
              <a:t>R</a:t>
            </a:r>
            <a:r>
              <a:rPr lang="en-US" sz="2800" dirty="0" smtClean="0"/>
              <a:t>esults </a:t>
            </a:r>
            <a:r>
              <a:rPr lang="en-US" sz="2800" dirty="0"/>
              <a:t>indicated are of a “sample” </a:t>
            </a:r>
            <a:r>
              <a:rPr lang="en-US" sz="2800" dirty="0" smtClean="0"/>
              <a:t>nature</a:t>
            </a:r>
          </a:p>
          <a:p>
            <a:pPr lvl="1"/>
            <a:r>
              <a:rPr lang="en-US" sz="2800" dirty="0" smtClean="0"/>
              <a:t>Data have </a:t>
            </a:r>
            <a:r>
              <a:rPr lang="en-US" sz="2800" dirty="0"/>
              <a:t>not been studied or verified in conjunction with other state or local engineering studies or data collection efforts in these particular </a:t>
            </a:r>
            <a:r>
              <a:rPr lang="en-US" sz="2800" dirty="0" smtClean="0"/>
              <a:t>locations/corridors</a:t>
            </a:r>
          </a:p>
          <a:p>
            <a:pPr lvl="1"/>
            <a:r>
              <a:rPr lang="en-US" sz="2800" dirty="0" smtClean="0"/>
              <a:t>All </a:t>
            </a:r>
            <a:r>
              <a:rPr lang="en-US" sz="2800" dirty="0"/>
              <a:t>results should be considered DRAFT at this time</a:t>
            </a:r>
            <a:r>
              <a:rPr lang="en-US" dirty="0"/>
              <a:t>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4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09473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81264" y="365128"/>
            <a:ext cx="6734087" cy="1325563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Site 1 </a:t>
            </a:r>
            <a:r>
              <a:rPr lang="en-US" b="1" dirty="0" smtClean="0"/>
              <a:t>(Morning)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4000" b="1" dirty="0" smtClean="0"/>
              <a:t>Anacostia Local Bridge Usage</a:t>
            </a:r>
            <a:endParaRPr lang="en-US" sz="4000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807592" y="1825625"/>
            <a:ext cx="3281711" cy="4351338"/>
          </a:xfrm>
        </p:spPr>
        <p:txBody>
          <a:bodyPr/>
          <a:lstStyle/>
          <a:p>
            <a:r>
              <a:rPr lang="en-US" dirty="0" smtClean="0"/>
              <a:t>Turning Movement Counts</a:t>
            </a:r>
          </a:p>
          <a:p>
            <a:r>
              <a:rPr lang="en-US" dirty="0" smtClean="0"/>
              <a:t>Origin-Destination Data</a:t>
            </a:r>
          </a:p>
          <a:p>
            <a:pPr lvl="1"/>
            <a:r>
              <a:rPr lang="en-US" dirty="0" smtClean="0"/>
              <a:t>Raw Counts</a:t>
            </a:r>
          </a:p>
          <a:p>
            <a:pPr lvl="1"/>
            <a:r>
              <a:rPr lang="en-US" dirty="0" smtClean="0"/>
              <a:t>Percentages</a:t>
            </a:r>
          </a:p>
          <a:p>
            <a:pPr lvl="1"/>
            <a:r>
              <a:rPr lang="en-US" dirty="0" smtClean="0"/>
              <a:t>Allocated Volumes</a:t>
            </a:r>
          </a:p>
          <a:p>
            <a:pPr lvl="1"/>
            <a:r>
              <a:rPr lang="en-US" dirty="0" smtClean="0"/>
              <a:t>Average Travel Times</a:t>
            </a:r>
            <a:endParaRPr lang="en-US" dirty="0"/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4"/>
          <a:stretch/>
        </p:blipFill>
        <p:spPr>
          <a:xfrm>
            <a:off x="23392" y="38637"/>
            <a:ext cx="1686278" cy="681936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613497" y="228600"/>
            <a:ext cx="1006503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Draft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5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29328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6139" y="274975"/>
            <a:ext cx="6734087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Site 2 </a:t>
            </a:r>
            <a:r>
              <a:rPr lang="en-US" b="1" dirty="0" smtClean="0"/>
              <a:t> (Morning)</a:t>
            </a:r>
            <a:br>
              <a:rPr lang="en-US" b="1" dirty="0" smtClean="0"/>
            </a:br>
            <a:r>
              <a:rPr lang="en-US" sz="4000" b="1" dirty="0" smtClean="0"/>
              <a:t>Memorial </a:t>
            </a:r>
            <a:r>
              <a:rPr lang="en-US" sz="4000" b="1" dirty="0"/>
              <a:t>Bridge Complex Circle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26898" y="1735473"/>
            <a:ext cx="3281711" cy="4351338"/>
          </a:xfrm>
        </p:spPr>
        <p:txBody>
          <a:bodyPr/>
          <a:lstStyle/>
          <a:p>
            <a:r>
              <a:rPr lang="en-US" dirty="0" smtClean="0"/>
              <a:t>Volume Counts</a:t>
            </a:r>
          </a:p>
          <a:p>
            <a:r>
              <a:rPr lang="en-US" dirty="0" smtClean="0"/>
              <a:t>Origin-Destination Data</a:t>
            </a:r>
          </a:p>
          <a:p>
            <a:pPr lvl="1"/>
            <a:r>
              <a:rPr lang="en-US" dirty="0" smtClean="0"/>
              <a:t>Raw Counts</a:t>
            </a:r>
          </a:p>
          <a:p>
            <a:pPr lvl="1"/>
            <a:r>
              <a:rPr lang="en-US" dirty="0" smtClean="0"/>
              <a:t>Percentages</a:t>
            </a:r>
          </a:p>
          <a:p>
            <a:pPr lvl="1"/>
            <a:r>
              <a:rPr lang="en-US" dirty="0" smtClean="0"/>
              <a:t>Allocated Volumes</a:t>
            </a:r>
          </a:p>
          <a:p>
            <a:pPr lvl="1"/>
            <a:r>
              <a:rPr lang="en-US" dirty="0" smtClean="0"/>
              <a:t>Average Travel Times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3187522" y="1735473"/>
            <a:ext cx="5872767" cy="4002419"/>
            <a:chOff x="1" y="0"/>
            <a:chExt cx="8686866" cy="5069812"/>
          </a:xfrm>
        </p:grpSpPr>
        <p:grpSp>
          <p:nvGrpSpPr>
            <p:cNvPr id="7" name="Group 6"/>
            <p:cNvGrpSpPr/>
            <p:nvPr/>
          </p:nvGrpSpPr>
          <p:grpSpPr>
            <a:xfrm>
              <a:off x="1" y="0"/>
              <a:ext cx="8686866" cy="5069812"/>
              <a:chOff x="1" y="0"/>
              <a:chExt cx="8686866" cy="5069812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3636"/>
              <a:stretch/>
            </p:blipFill>
            <p:spPr>
              <a:xfrm>
                <a:off x="1" y="0"/>
                <a:ext cx="8686866" cy="5069812"/>
              </a:xfrm>
              <a:prstGeom prst="rect">
                <a:avLst/>
              </a:prstGeom>
            </p:spPr>
          </p:pic>
          <p:sp>
            <p:nvSpPr>
              <p:cNvPr id="11" name="TextBox 3"/>
              <p:cNvSpPr txBox="1"/>
              <p:nvPr/>
            </p:nvSpPr>
            <p:spPr>
              <a:xfrm>
                <a:off x="276225" y="1283717"/>
                <a:ext cx="238125" cy="257834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>
                    <a:solidFill>
                      <a:srgbClr val="00B050"/>
                    </a:solidFill>
                  </a:rPr>
                  <a:t>1</a:t>
                </a:r>
              </a:p>
            </p:txBody>
          </p:sp>
          <p:sp>
            <p:nvSpPr>
              <p:cNvPr id="12" name="TextBox 4"/>
              <p:cNvSpPr txBox="1"/>
              <p:nvPr/>
            </p:nvSpPr>
            <p:spPr>
              <a:xfrm>
                <a:off x="285750" y="1675120"/>
                <a:ext cx="238125" cy="257834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rgbClr val="00B050"/>
                    </a:solidFill>
                  </a:rPr>
                  <a:t>2</a:t>
                </a:r>
              </a:p>
            </p:txBody>
          </p:sp>
          <p:sp>
            <p:nvSpPr>
              <p:cNvPr id="13" name="TextBox 5"/>
              <p:cNvSpPr txBox="1"/>
              <p:nvPr/>
            </p:nvSpPr>
            <p:spPr>
              <a:xfrm>
                <a:off x="2676525" y="2433949"/>
                <a:ext cx="238125" cy="257834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rgbClr val="FF0000"/>
                    </a:solidFill>
                  </a:rPr>
                  <a:t>3</a:t>
                </a:r>
              </a:p>
            </p:txBody>
          </p:sp>
          <p:sp>
            <p:nvSpPr>
              <p:cNvPr id="14" name="TextBox 6"/>
              <p:cNvSpPr txBox="1"/>
              <p:nvPr/>
            </p:nvSpPr>
            <p:spPr>
              <a:xfrm>
                <a:off x="4171949" y="4429124"/>
                <a:ext cx="2011424" cy="311875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>
                    <a:solidFill>
                      <a:sysClr val="windowText" lastClr="000000"/>
                    </a:solidFill>
                  </a:rPr>
                  <a:t>Arlington Memorial Bridge</a:t>
                </a:r>
              </a:p>
            </p:txBody>
          </p:sp>
          <p:sp>
            <p:nvSpPr>
              <p:cNvPr id="15" name="TextBox 7"/>
              <p:cNvSpPr txBox="1"/>
              <p:nvPr/>
            </p:nvSpPr>
            <p:spPr>
              <a:xfrm>
                <a:off x="4530610" y="3333768"/>
                <a:ext cx="238125" cy="257834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</a:rPr>
                  <a:t>4</a:t>
                </a:r>
              </a:p>
            </p:txBody>
          </p:sp>
          <p:sp>
            <p:nvSpPr>
              <p:cNvPr id="16" name="TextBox 8"/>
              <p:cNvSpPr txBox="1"/>
              <p:nvPr/>
            </p:nvSpPr>
            <p:spPr>
              <a:xfrm>
                <a:off x="4857750" y="3114675"/>
                <a:ext cx="238125" cy="257834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rgbClr val="00B050"/>
                    </a:solidFill>
                  </a:rPr>
                  <a:t>5</a:t>
                </a:r>
              </a:p>
            </p:txBody>
          </p:sp>
          <p:sp>
            <p:nvSpPr>
              <p:cNvPr id="17" name="TextBox 9"/>
              <p:cNvSpPr txBox="1"/>
              <p:nvPr/>
            </p:nvSpPr>
            <p:spPr>
              <a:xfrm>
                <a:off x="4924425" y="3552825"/>
                <a:ext cx="238125" cy="257834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>
                    <a:solidFill>
                      <a:srgbClr val="00B050"/>
                    </a:solidFill>
                  </a:rPr>
                  <a:t>6</a:t>
                </a:r>
              </a:p>
            </p:txBody>
          </p:sp>
          <p:sp>
            <p:nvSpPr>
              <p:cNvPr id="18" name="TextBox 10"/>
              <p:cNvSpPr txBox="1"/>
              <p:nvPr/>
            </p:nvSpPr>
            <p:spPr>
              <a:xfrm>
                <a:off x="7162800" y="3776974"/>
                <a:ext cx="238125" cy="257834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</a:rPr>
                  <a:t>7</a:t>
                </a:r>
              </a:p>
            </p:txBody>
          </p:sp>
          <p:sp>
            <p:nvSpPr>
              <p:cNvPr id="19" name="TextBox 11"/>
              <p:cNvSpPr txBox="1"/>
              <p:nvPr/>
            </p:nvSpPr>
            <p:spPr>
              <a:xfrm>
                <a:off x="7448550" y="3486150"/>
                <a:ext cx="238125" cy="257834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</a:rPr>
                  <a:t>8</a:t>
                </a:r>
              </a:p>
            </p:txBody>
          </p:sp>
          <p:sp>
            <p:nvSpPr>
              <p:cNvPr id="20" name="TextBox 12"/>
              <p:cNvSpPr txBox="1"/>
              <p:nvPr/>
            </p:nvSpPr>
            <p:spPr>
              <a:xfrm>
                <a:off x="5295899" y="1866900"/>
                <a:ext cx="384753" cy="311581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rgbClr val="00B050"/>
                    </a:solidFill>
                  </a:rPr>
                  <a:t>10</a:t>
                </a:r>
              </a:p>
            </p:txBody>
          </p:sp>
          <p:sp>
            <p:nvSpPr>
              <p:cNvPr id="21" name="TextBox 13"/>
              <p:cNvSpPr txBox="1"/>
              <p:nvPr/>
            </p:nvSpPr>
            <p:spPr>
              <a:xfrm>
                <a:off x="5076825" y="1543050"/>
                <a:ext cx="388375" cy="276884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rgbClr val="00B050"/>
                    </a:solidFill>
                  </a:rPr>
                  <a:t>11</a:t>
                </a:r>
              </a:p>
            </p:txBody>
          </p:sp>
          <p:sp>
            <p:nvSpPr>
              <p:cNvPr id="22" name="TextBox 14"/>
              <p:cNvSpPr txBox="1"/>
              <p:nvPr/>
            </p:nvSpPr>
            <p:spPr>
              <a:xfrm>
                <a:off x="5581650" y="1562100"/>
                <a:ext cx="238125" cy="257834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solidFill>
                  <a:schemeClr val="lt1">
                    <a:shade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</a:rPr>
                  <a:t>9</a:t>
                </a:r>
              </a:p>
            </p:txBody>
          </p:sp>
        </p:grpSp>
        <p:cxnSp>
          <p:nvCxnSpPr>
            <p:cNvPr id="8" name="Straight Arrow Connector 7"/>
            <p:cNvCxnSpPr/>
            <p:nvPr/>
          </p:nvCxnSpPr>
          <p:spPr>
            <a:xfrm>
              <a:off x="390525" y="438150"/>
              <a:ext cx="1133475" cy="3524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18"/>
            <p:cNvSpPr txBox="1"/>
            <p:nvPr/>
          </p:nvSpPr>
          <p:spPr>
            <a:xfrm>
              <a:off x="771525" y="238124"/>
              <a:ext cx="1142999" cy="266700"/>
            </a:xfrm>
            <a:prstGeom prst="rect">
              <a:avLst/>
            </a:prstGeom>
            <a:solidFill>
              <a:schemeClr val="lt1"/>
            </a:solidFill>
            <a:ln w="9525" cmpd="sng">
              <a:solidFill>
                <a:schemeClr val="lt1">
                  <a:shade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 dirty="0">
                  <a:solidFill>
                    <a:sysClr val="windowText" lastClr="000000"/>
                  </a:solidFill>
                </a:rPr>
                <a:t>NB Direction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6613497" y="228600"/>
            <a:ext cx="1006503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Draft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6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20201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6139" y="274975"/>
            <a:ext cx="6734087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Site </a:t>
            </a:r>
            <a:r>
              <a:rPr lang="en-US" b="1" dirty="0" smtClean="0"/>
              <a:t>3 </a:t>
            </a:r>
            <a:r>
              <a:rPr lang="en-US" b="1" dirty="0" smtClean="0"/>
              <a:t>(Evening)</a:t>
            </a:r>
            <a:br>
              <a:rPr lang="en-US" b="1" dirty="0" smtClean="0"/>
            </a:br>
            <a:r>
              <a:rPr lang="en-US" sz="4000" b="1" dirty="0" smtClean="0"/>
              <a:t>VA </a:t>
            </a:r>
            <a:r>
              <a:rPr lang="en-US" sz="4000" b="1" dirty="0"/>
              <a:t>Approaches to Woodrow Wilson Bridge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26898" y="1735473"/>
            <a:ext cx="3281711" cy="4351338"/>
          </a:xfrm>
        </p:spPr>
        <p:txBody>
          <a:bodyPr/>
          <a:lstStyle/>
          <a:p>
            <a:r>
              <a:rPr lang="en-US" dirty="0" smtClean="0"/>
              <a:t>Volume Counts</a:t>
            </a:r>
          </a:p>
          <a:p>
            <a:r>
              <a:rPr lang="en-US" dirty="0" smtClean="0"/>
              <a:t>Density Counts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28" b="11905"/>
          <a:stretch/>
        </p:blipFill>
        <p:spPr>
          <a:xfrm>
            <a:off x="3733265" y="1539320"/>
            <a:ext cx="5133841" cy="20477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61"/>
          <a:stretch/>
        </p:blipFill>
        <p:spPr>
          <a:xfrm>
            <a:off x="2078531" y="3644721"/>
            <a:ext cx="6788575" cy="30961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613497" y="228600"/>
            <a:ext cx="1006503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Draft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7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63765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6139" y="274975"/>
            <a:ext cx="6734087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Site 4 </a:t>
            </a:r>
            <a:r>
              <a:rPr lang="en-US" b="1" dirty="0" smtClean="0"/>
              <a:t>(Evening)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4000" b="1" dirty="0"/>
              <a:t>I-66 </a:t>
            </a:r>
            <a:r>
              <a:rPr lang="en-US" sz="4000" b="1" dirty="0" smtClean="0"/>
              <a:t>weaving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26898" y="1735473"/>
            <a:ext cx="3281711" cy="4351338"/>
          </a:xfrm>
        </p:spPr>
        <p:txBody>
          <a:bodyPr/>
          <a:lstStyle/>
          <a:p>
            <a:r>
              <a:rPr lang="en-US" dirty="0" smtClean="0"/>
              <a:t>Weaving Summary</a:t>
            </a:r>
          </a:p>
          <a:p>
            <a:pPr lvl="1"/>
            <a:r>
              <a:rPr lang="en-US" dirty="0" smtClean="0"/>
              <a:t>Vehicle profiles by second</a:t>
            </a:r>
          </a:p>
          <a:p>
            <a:r>
              <a:rPr lang="en-US" dirty="0" smtClean="0"/>
              <a:t>Origin-Destination Data</a:t>
            </a:r>
          </a:p>
          <a:p>
            <a:pPr lvl="1"/>
            <a:r>
              <a:rPr lang="en-US" dirty="0" smtClean="0"/>
              <a:t>Raw Counts</a:t>
            </a:r>
          </a:p>
          <a:p>
            <a:pPr lvl="1"/>
            <a:r>
              <a:rPr lang="en-US" dirty="0" smtClean="0"/>
              <a:t>Percentages</a:t>
            </a:r>
          </a:p>
          <a:p>
            <a:pPr lvl="1"/>
            <a:r>
              <a:rPr lang="en-US" dirty="0" smtClean="0"/>
              <a:t>Allocated Volumes</a:t>
            </a:r>
          </a:p>
          <a:p>
            <a:pPr lvl="1"/>
            <a:r>
              <a:rPr lang="en-US" dirty="0" smtClean="0"/>
              <a:t>Average Travel Times</a:t>
            </a:r>
            <a:endParaRPr lang="en-US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34" b="10724"/>
          <a:stretch/>
        </p:blipFill>
        <p:spPr>
          <a:xfrm>
            <a:off x="4749890" y="274973"/>
            <a:ext cx="4171950" cy="288486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49"/>
          <a:stretch/>
        </p:blipFill>
        <p:spPr>
          <a:xfrm>
            <a:off x="4045040" y="3271235"/>
            <a:ext cx="4876800" cy="34579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29000" y="1143000"/>
            <a:ext cx="1006503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Draft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8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76728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28991" y="365128"/>
            <a:ext cx="6734087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Site 5 </a:t>
            </a:r>
            <a:r>
              <a:rPr lang="en-US" b="1" dirty="0" smtClean="0"/>
              <a:t>(Morning)</a:t>
            </a:r>
            <a:r>
              <a:rPr lang="en-US" dirty="0"/>
              <a:t/>
            </a:r>
            <a:br>
              <a:rPr lang="en-US" dirty="0"/>
            </a:br>
            <a:r>
              <a:rPr lang="en-US" sz="4000" b="1" dirty="0"/>
              <a:t>16</a:t>
            </a:r>
            <a:r>
              <a:rPr lang="en-US" sz="4000" b="1" baseline="30000" dirty="0"/>
              <a:t>th</a:t>
            </a:r>
            <a:r>
              <a:rPr lang="en-US" sz="4000" b="1" dirty="0"/>
              <a:t> Street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2155319" y="1825625"/>
            <a:ext cx="3281711" cy="4351338"/>
          </a:xfrm>
        </p:spPr>
        <p:txBody>
          <a:bodyPr/>
          <a:lstStyle/>
          <a:p>
            <a:r>
              <a:rPr lang="en-US" dirty="0"/>
              <a:t>Bus Behavior</a:t>
            </a:r>
          </a:p>
          <a:p>
            <a:pPr lvl="1"/>
            <a:r>
              <a:rPr lang="en-US" dirty="0"/>
              <a:t>Profiles by second</a:t>
            </a:r>
          </a:p>
          <a:p>
            <a:pPr lvl="1"/>
            <a:r>
              <a:rPr lang="en-US" dirty="0"/>
              <a:t>Lanes and route markers</a:t>
            </a:r>
          </a:p>
          <a:p>
            <a:pPr lvl="1"/>
            <a:r>
              <a:rPr lang="en-US" dirty="0"/>
              <a:t>Travel times</a:t>
            </a:r>
          </a:p>
          <a:p>
            <a:pPr lvl="1"/>
            <a:r>
              <a:rPr lang="en-US" dirty="0"/>
              <a:t>Video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06808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13497" y="228600"/>
            <a:ext cx="1006503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Draft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52004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6139" y="274975"/>
            <a:ext cx="6734087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Site </a:t>
            </a:r>
            <a:r>
              <a:rPr lang="en-US" b="1" dirty="0" smtClean="0"/>
              <a:t>6 </a:t>
            </a:r>
            <a:r>
              <a:rPr lang="en-US" b="1" dirty="0" smtClean="0"/>
              <a:t>(Evening)</a:t>
            </a:r>
            <a:br>
              <a:rPr lang="en-US" b="1" dirty="0" smtClean="0"/>
            </a:br>
            <a:r>
              <a:rPr lang="en-US" sz="4000" b="1" dirty="0" smtClean="0"/>
              <a:t>End </a:t>
            </a:r>
            <a:r>
              <a:rPr lang="en-US" sz="4000" b="1" dirty="0" smtClean="0"/>
              <a:t>of HOT Lanes, I-495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26898" y="1735473"/>
            <a:ext cx="3281711" cy="4351338"/>
          </a:xfrm>
        </p:spPr>
        <p:txBody>
          <a:bodyPr/>
          <a:lstStyle/>
          <a:p>
            <a:r>
              <a:rPr lang="en-US" dirty="0" smtClean="0"/>
              <a:t>Queue Analysis and Video</a:t>
            </a:r>
          </a:p>
          <a:p>
            <a:r>
              <a:rPr lang="en-US" dirty="0" smtClean="0"/>
              <a:t>Tractor-Trailer Behavior</a:t>
            </a:r>
          </a:p>
          <a:p>
            <a:pPr lvl="1"/>
            <a:r>
              <a:rPr lang="en-US" dirty="0" smtClean="0"/>
              <a:t>Video</a:t>
            </a:r>
          </a:p>
          <a:p>
            <a:pPr lvl="1"/>
            <a:r>
              <a:rPr lang="en-US" dirty="0" smtClean="0"/>
              <a:t>Vehicle Profile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0" b="14967"/>
          <a:stretch/>
        </p:blipFill>
        <p:spPr>
          <a:xfrm>
            <a:off x="-1" y="3724132"/>
            <a:ext cx="9132661" cy="22892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613497" y="228600"/>
            <a:ext cx="1006503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Draft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10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72397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6139" y="274975"/>
            <a:ext cx="6734087" cy="1325563"/>
          </a:xfrm>
        </p:spPr>
        <p:txBody>
          <a:bodyPr>
            <a:normAutofit/>
          </a:bodyPr>
          <a:lstStyle/>
          <a:p>
            <a:r>
              <a:rPr lang="en-US" sz="4000" b="1" dirty="0"/>
              <a:t>Site </a:t>
            </a:r>
            <a:r>
              <a:rPr lang="en-US" sz="4000" b="1" dirty="0" smtClean="0"/>
              <a:t>7 </a:t>
            </a:r>
            <a:r>
              <a:rPr lang="en-US" sz="4000" b="1" dirty="0" smtClean="0"/>
              <a:t>(Morning)</a:t>
            </a:r>
            <a:br>
              <a:rPr lang="en-US" sz="4000" b="1" dirty="0" smtClean="0"/>
            </a:br>
            <a:r>
              <a:rPr lang="en-US" sz="2800" b="1" dirty="0" smtClean="0"/>
              <a:t>EB-I70 </a:t>
            </a:r>
            <a:r>
              <a:rPr lang="en-US" sz="2800" b="1" dirty="0" smtClean="0"/>
              <a:t>Exit to SB I-270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26898" y="1735473"/>
            <a:ext cx="3281711" cy="4351338"/>
          </a:xfrm>
        </p:spPr>
        <p:txBody>
          <a:bodyPr/>
          <a:lstStyle/>
          <a:p>
            <a:r>
              <a:rPr lang="en-US" dirty="0" smtClean="0"/>
              <a:t>Volume Counts</a:t>
            </a:r>
          </a:p>
          <a:p>
            <a:r>
              <a:rPr lang="en-US" dirty="0" smtClean="0"/>
              <a:t>Density Counts</a:t>
            </a:r>
          </a:p>
          <a:p>
            <a:r>
              <a:rPr lang="en-US" dirty="0" smtClean="0"/>
              <a:t>Weaving Analysis</a:t>
            </a:r>
          </a:p>
          <a:p>
            <a:pPr lvl="1"/>
            <a:r>
              <a:rPr lang="en-US" dirty="0" smtClean="0"/>
              <a:t>Raw Counts</a:t>
            </a:r>
          </a:p>
          <a:p>
            <a:pPr lvl="1"/>
            <a:r>
              <a:rPr lang="en-US" dirty="0" smtClean="0"/>
              <a:t>Percentages</a:t>
            </a:r>
          </a:p>
          <a:p>
            <a:pPr lvl="1"/>
            <a:r>
              <a:rPr lang="en-US" dirty="0" smtClean="0"/>
              <a:t>Allocated Volumes</a:t>
            </a:r>
          </a:p>
          <a:p>
            <a:pPr lvl="1"/>
            <a:r>
              <a:rPr lang="en-US" dirty="0" smtClean="0"/>
              <a:t>Average Travel Times</a:t>
            </a:r>
            <a:endParaRPr lang="en-US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164" y="564144"/>
            <a:ext cx="4971236" cy="6133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Straight Arrow Connector 23"/>
          <p:cNvCxnSpPr>
            <a:cxnSpLocks noChangeShapeType="1"/>
          </p:cNvCxnSpPr>
          <p:nvPr/>
        </p:nvCxnSpPr>
        <p:spPr bwMode="auto">
          <a:xfrm flipV="1">
            <a:off x="4809282" y="960700"/>
            <a:ext cx="3489767" cy="5231756"/>
          </a:xfrm>
          <a:prstGeom prst="straightConnector1">
            <a:avLst/>
          </a:prstGeom>
          <a:noFill/>
          <a:ln w="412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" name="TextBox 5"/>
          <p:cNvSpPr txBox="1"/>
          <p:nvPr/>
        </p:nvSpPr>
        <p:spPr>
          <a:xfrm>
            <a:off x="7696200" y="43732"/>
            <a:ext cx="1006503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Draft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4165" y="6333597"/>
            <a:ext cx="2057400" cy="365125"/>
          </a:xfrm>
        </p:spPr>
        <p:txBody>
          <a:bodyPr/>
          <a:lstStyle/>
          <a:p>
            <a:fld id="{040D7A88-6652-4242-87EB-9EA9EC9238D5}" type="slidenum">
              <a:rPr lang="en-US" sz="1600" smtClean="0">
                <a:solidFill>
                  <a:schemeClr val="tx1"/>
                </a:solidFill>
              </a:rPr>
              <a:pPr/>
              <a:t>11</a:t>
            </a:fld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94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6139" y="274975"/>
            <a:ext cx="6734087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Site </a:t>
            </a:r>
            <a:r>
              <a:rPr lang="en-US" b="1" dirty="0" smtClean="0"/>
              <a:t>8 </a:t>
            </a:r>
            <a:r>
              <a:rPr lang="en-US" b="1" dirty="0" smtClean="0"/>
              <a:t>(Evening)</a:t>
            </a:r>
            <a:br>
              <a:rPr lang="en-US" b="1" dirty="0" smtClean="0"/>
            </a:br>
            <a:r>
              <a:rPr lang="en-US" sz="4000" b="1" dirty="0" smtClean="0"/>
              <a:t>Cabin </a:t>
            </a:r>
            <a:r>
              <a:rPr lang="en-US" sz="4000" b="1" dirty="0"/>
              <a:t>John Pkwy Queue Bypass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26898" y="1735473"/>
            <a:ext cx="3281711" cy="4351338"/>
          </a:xfrm>
        </p:spPr>
        <p:txBody>
          <a:bodyPr/>
          <a:lstStyle/>
          <a:p>
            <a:r>
              <a:rPr lang="en-US" dirty="0" smtClean="0"/>
              <a:t>Volume Counts</a:t>
            </a:r>
          </a:p>
          <a:p>
            <a:r>
              <a:rPr lang="en-US" dirty="0" smtClean="0"/>
              <a:t>Density Counts</a:t>
            </a:r>
          </a:p>
          <a:p>
            <a:r>
              <a:rPr lang="en-US" dirty="0" smtClean="0"/>
              <a:t>Weaving Behavior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364366" y="3206190"/>
            <a:ext cx="7543800" cy="3487867"/>
            <a:chOff x="0" y="240554"/>
            <a:chExt cx="10058400" cy="347895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467"/>
            <a:stretch/>
          </p:blipFill>
          <p:spPr>
            <a:xfrm>
              <a:off x="0" y="240554"/>
              <a:ext cx="10058400" cy="3478958"/>
            </a:xfrm>
            <a:prstGeom prst="rect">
              <a:avLst/>
            </a:prstGeom>
          </p:spPr>
        </p:pic>
        <p:sp>
          <p:nvSpPr>
            <p:cNvPr id="8" name="TextBox 3"/>
            <p:cNvSpPr txBox="1"/>
            <p:nvPr/>
          </p:nvSpPr>
          <p:spPr>
            <a:xfrm>
              <a:off x="714375" y="2876550"/>
              <a:ext cx="238125" cy="257175"/>
            </a:xfrm>
            <a:prstGeom prst="rect">
              <a:avLst/>
            </a:prstGeom>
            <a:solidFill>
              <a:schemeClr val="lt1"/>
            </a:solidFill>
            <a:ln w="9525" cmpd="sng">
              <a:solidFill>
                <a:schemeClr val="lt1">
                  <a:shade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>
                  <a:solidFill>
                    <a:srgbClr val="00B050"/>
                  </a:solidFill>
                </a:rPr>
                <a:t>1</a:t>
              </a:r>
            </a:p>
          </p:txBody>
        </p:sp>
        <p:sp>
          <p:nvSpPr>
            <p:cNvPr id="9" name="TextBox 4"/>
            <p:cNvSpPr txBox="1"/>
            <p:nvPr/>
          </p:nvSpPr>
          <p:spPr>
            <a:xfrm>
              <a:off x="1038225" y="3219450"/>
              <a:ext cx="238125" cy="257175"/>
            </a:xfrm>
            <a:prstGeom prst="rect">
              <a:avLst/>
            </a:prstGeom>
            <a:solidFill>
              <a:schemeClr val="lt1"/>
            </a:solidFill>
            <a:ln w="9525" cmpd="sng">
              <a:solidFill>
                <a:schemeClr val="lt1">
                  <a:shade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>
                  <a:solidFill>
                    <a:srgbClr val="00B050"/>
                  </a:solidFill>
                </a:rPr>
                <a:t>2</a:t>
              </a:r>
            </a:p>
          </p:txBody>
        </p:sp>
        <p:sp>
          <p:nvSpPr>
            <p:cNvPr id="10" name="TextBox 5"/>
            <p:cNvSpPr txBox="1"/>
            <p:nvPr/>
          </p:nvSpPr>
          <p:spPr>
            <a:xfrm>
              <a:off x="3533775" y="1981200"/>
              <a:ext cx="238125" cy="257175"/>
            </a:xfrm>
            <a:prstGeom prst="rect">
              <a:avLst/>
            </a:prstGeom>
            <a:solidFill>
              <a:schemeClr val="lt1"/>
            </a:solidFill>
            <a:ln w="9525" cmpd="sng">
              <a:solidFill>
                <a:schemeClr val="lt1">
                  <a:shade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>
                  <a:solidFill>
                    <a:srgbClr val="FF0000"/>
                  </a:solidFill>
                </a:rPr>
                <a:t>3</a:t>
              </a: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3933825" y="1828800"/>
              <a:ext cx="238125" cy="257175"/>
            </a:xfrm>
            <a:prstGeom prst="rect">
              <a:avLst/>
            </a:prstGeom>
            <a:solidFill>
              <a:schemeClr val="lt1"/>
            </a:solidFill>
            <a:ln w="9525" cmpd="sng">
              <a:solidFill>
                <a:schemeClr val="lt1">
                  <a:shade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>
                  <a:solidFill>
                    <a:srgbClr val="00B050"/>
                  </a:solidFill>
                </a:rPr>
                <a:t>4</a:t>
              </a:r>
            </a:p>
          </p:txBody>
        </p:sp>
        <p:sp>
          <p:nvSpPr>
            <p:cNvPr id="12" name="TextBox 7"/>
            <p:cNvSpPr txBox="1"/>
            <p:nvPr/>
          </p:nvSpPr>
          <p:spPr>
            <a:xfrm>
              <a:off x="4962525" y="1019175"/>
              <a:ext cx="238125" cy="257175"/>
            </a:xfrm>
            <a:prstGeom prst="rect">
              <a:avLst/>
            </a:prstGeom>
            <a:solidFill>
              <a:schemeClr val="lt1"/>
            </a:solidFill>
            <a:ln w="9525" cmpd="sng">
              <a:solidFill>
                <a:schemeClr val="lt1">
                  <a:shade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>
                  <a:solidFill>
                    <a:srgbClr val="00B050"/>
                  </a:solidFill>
                </a:rPr>
                <a:t>5</a:t>
              </a:r>
            </a:p>
          </p:txBody>
        </p:sp>
        <p:sp>
          <p:nvSpPr>
            <p:cNvPr id="13" name="TextBox 8"/>
            <p:cNvSpPr txBox="1"/>
            <p:nvPr/>
          </p:nvSpPr>
          <p:spPr>
            <a:xfrm>
              <a:off x="8982075" y="790575"/>
              <a:ext cx="238125" cy="257175"/>
            </a:xfrm>
            <a:prstGeom prst="rect">
              <a:avLst/>
            </a:prstGeom>
            <a:solidFill>
              <a:schemeClr val="lt1"/>
            </a:solidFill>
            <a:ln w="9525" cmpd="sng">
              <a:solidFill>
                <a:schemeClr val="lt1">
                  <a:shade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>
                  <a:solidFill>
                    <a:srgbClr val="FF0000"/>
                  </a:solidFill>
                </a:rPr>
                <a:t>6</a:t>
              </a:r>
            </a:p>
          </p:txBody>
        </p:sp>
        <p:sp>
          <p:nvSpPr>
            <p:cNvPr id="14" name="TextBox 9"/>
            <p:cNvSpPr txBox="1"/>
            <p:nvPr/>
          </p:nvSpPr>
          <p:spPr>
            <a:xfrm>
              <a:off x="9572625" y="1104900"/>
              <a:ext cx="238125" cy="257175"/>
            </a:xfrm>
            <a:prstGeom prst="rect">
              <a:avLst/>
            </a:prstGeom>
            <a:solidFill>
              <a:schemeClr val="lt1"/>
            </a:solidFill>
            <a:ln w="9525" cmpd="sng">
              <a:solidFill>
                <a:schemeClr val="lt1">
                  <a:shade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>
                  <a:solidFill>
                    <a:srgbClr val="FF0000"/>
                  </a:solidFill>
                </a:rPr>
                <a:t>7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6810375" y="1123950"/>
              <a:ext cx="1190625" cy="857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6613497" y="228600"/>
            <a:ext cx="1006503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Draft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z="1400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12</a:t>
            </a:fld>
            <a:endParaRPr lang="en-US" sz="1400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8509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1-Sec Time Lapse Photo (TLAP) -Pilot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txBody>
          <a:bodyPr>
            <a:normAutofit fontScale="85000" lnSpcReduction="20000"/>
          </a:bodyPr>
          <a:lstStyle/>
          <a:p>
            <a:r>
              <a:rPr lang="en-US" sz="3500" dirty="0" smtClean="0"/>
              <a:t>Next Steps</a:t>
            </a:r>
          </a:p>
          <a:p>
            <a:pPr lvl="1"/>
            <a:r>
              <a:rPr lang="en-US" sz="3500" dirty="0" smtClean="0"/>
              <a:t>Three Part Report</a:t>
            </a:r>
          </a:p>
          <a:p>
            <a:pPr lvl="2"/>
            <a:r>
              <a:rPr lang="en-US" sz="3500" dirty="0" smtClean="0"/>
              <a:t>Spring 2014 Peak Period System Performance</a:t>
            </a:r>
          </a:p>
          <a:p>
            <a:pPr lvl="2"/>
            <a:r>
              <a:rPr lang="en-US" sz="3500" dirty="0" smtClean="0"/>
              <a:t>Spring 2014 TLAP Pilot</a:t>
            </a:r>
          </a:p>
          <a:p>
            <a:pPr lvl="2"/>
            <a:r>
              <a:rPr lang="en-US" sz="3500" dirty="0" smtClean="0"/>
              <a:t>Staff prepared congestion analysis using all data sources</a:t>
            </a:r>
          </a:p>
          <a:p>
            <a:pPr lvl="1"/>
            <a:r>
              <a:rPr lang="en-US" sz="3500" dirty="0" smtClean="0"/>
              <a:t>Travel Forecasting Subcommittee </a:t>
            </a:r>
            <a:r>
              <a:rPr lang="en-US" sz="3500" dirty="0" smtClean="0"/>
              <a:t>(Part 1 and 2) – </a:t>
            </a:r>
            <a:r>
              <a:rPr lang="en-US" sz="3500" dirty="0" smtClean="0"/>
              <a:t>March </a:t>
            </a:r>
          </a:p>
          <a:p>
            <a:pPr lvl="1"/>
            <a:r>
              <a:rPr lang="en-US" sz="3500" dirty="0" smtClean="0"/>
              <a:t>TPB Technical Committee </a:t>
            </a:r>
            <a:r>
              <a:rPr lang="en-US" sz="3500" dirty="0" smtClean="0"/>
              <a:t>(Part 1) in </a:t>
            </a:r>
            <a:r>
              <a:rPr lang="en-US" sz="3500" dirty="0" smtClean="0"/>
              <a:t>April</a:t>
            </a:r>
          </a:p>
          <a:p>
            <a:pPr lvl="1"/>
            <a:r>
              <a:rPr lang="en-US" sz="3500" dirty="0" smtClean="0"/>
              <a:t>TPB </a:t>
            </a:r>
            <a:r>
              <a:rPr lang="en-US" sz="3500" dirty="0" smtClean="0"/>
              <a:t>(Part 1) accompanying </a:t>
            </a:r>
            <a:r>
              <a:rPr lang="en-US" sz="3500" dirty="0" smtClean="0"/>
              <a:t>the Regional Travel Trends Report- April</a:t>
            </a:r>
          </a:p>
          <a:p>
            <a:pPr lvl="1"/>
            <a:endParaRPr lang="en-US" sz="2400" dirty="0"/>
          </a:p>
          <a:p>
            <a:pPr marL="2743200" lvl="6" indent="0">
              <a:buNone/>
            </a:pPr>
            <a:r>
              <a:rPr lang="en-US" sz="4800" dirty="0" smtClean="0"/>
              <a:t>Questions?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D7A88-6652-4242-87EB-9EA9EC9238D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13</a:t>
            </a:fld>
            <a:endParaRPr lang="en-US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962920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pth">
    <a:dk1>
      <a:sysClr val="windowText" lastClr="000000"/>
    </a:dk1>
    <a:lt1>
      <a:sysClr val="window" lastClr="FFFFFF"/>
    </a:lt1>
    <a:dk2>
      <a:srgbClr val="455F51"/>
    </a:dk2>
    <a:lt2>
      <a:srgbClr val="94D7E4"/>
    </a:lt2>
    <a:accent1>
      <a:srgbClr val="41AEBD"/>
    </a:accent1>
    <a:accent2>
      <a:srgbClr val="97E9D5"/>
    </a:accent2>
    <a:accent3>
      <a:srgbClr val="A2CF49"/>
    </a:accent3>
    <a:accent4>
      <a:srgbClr val="608F3D"/>
    </a:accent4>
    <a:accent5>
      <a:srgbClr val="F4DE3A"/>
    </a:accent5>
    <a:accent6>
      <a:srgbClr val="FCB11C"/>
    </a:accent6>
    <a:hlink>
      <a:srgbClr val="FBCA98"/>
    </a:hlink>
    <a:folHlink>
      <a:srgbClr val="D3B86D"/>
    </a:folHlink>
  </a:clrScheme>
</a:themeOverride>
</file>

<file path=ppt/theme/themeOverride2.xml><?xml version="1.0" encoding="utf-8"?>
<a:themeOverride xmlns:a="http://schemas.openxmlformats.org/drawingml/2006/main">
  <a:clrScheme name="Depth">
    <a:dk1>
      <a:sysClr val="windowText" lastClr="000000"/>
    </a:dk1>
    <a:lt1>
      <a:sysClr val="window" lastClr="FFFFFF"/>
    </a:lt1>
    <a:dk2>
      <a:srgbClr val="455F51"/>
    </a:dk2>
    <a:lt2>
      <a:srgbClr val="94D7E4"/>
    </a:lt2>
    <a:accent1>
      <a:srgbClr val="41AEBD"/>
    </a:accent1>
    <a:accent2>
      <a:srgbClr val="97E9D5"/>
    </a:accent2>
    <a:accent3>
      <a:srgbClr val="A2CF49"/>
    </a:accent3>
    <a:accent4>
      <a:srgbClr val="608F3D"/>
    </a:accent4>
    <a:accent5>
      <a:srgbClr val="F4DE3A"/>
    </a:accent5>
    <a:accent6>
      <a:srgbClr val="FCB11C"/>
    </a:accent6>
    <a:hlink>
      <a:srgbClr val="FBCA98"/>
    </a:hlink>
    <a:folHlink>
      <a:srgbClr val="D3B86D"/>
    </a:folHlink>
  </a:clrScheme>
</a:themeOverride>
</file>

<file path=ppt/theme/themeOverride3.xml><?xml version="1.0" encoding="utf-8"?>
<a:themeOverride xmlns:a="http://schemas.openxmlformats.org/drawingml/2006/main">
  <a:clrScheme name="Depth">
    <a:dk1>
      <a:sysClr val="windowText" lastClr="000000"/>
    </a:dk1>
    <a:lt1>
      <a:sysClr val="window" lastClr="FFFFFF"/>
    </a:lt1>
    <a:dk2>
      <a:srgbClr val="455F51"/>
    </a:dk2>
    <a:lt2>
      <a:srgbClr val="94D7E4"/>
    </a:lt2>
    <a:accent1>
      <a:srgbClr val="41AEBD"/>
    </a:accent1>
    <a:accent2>
      <a:srgbClr val="97E9D5"/>
    </a:accent2>
    <a:accent3>
      <a:srgbClr val="A2CF49"/>
    </a:accent3>
    <a:accent4>
      <a:srgbClr val="608F3D"/>
    </a:accent4>
    <a:accent5>
      <a:srgbClr val="F4DE3A"/>
    </a:accent5>
    <a:accent6>
      <a:srgbClr val="FCB11C"/>
    </a:accent6>
    <a:hlink>
      <a:srgbClr val="FBCA98"/>
    </a:hlink>
    <a:folHlink>
      <a:srgbClr val="D3B86D"/>
    </a:folHlink>
  </a:clrScheme>
</a:themeOverride>
</file>

<file path=ppt/theme/themeOverride4.xml><?xml version="1.0" encoding="utf-8"?>
<a:themeOverride xmlns:a="http://schemas.openxmlformats.org/drawingml/2006/main">
  <a:clrScheme name="Depth">
    <a:dk1>
      <a:sysClr val="windowText" lastClr="000000"/>
    </a:dk1>
    <a:lt1>
      <a:sysClr val="window" lastClr="FFFFFF"/>
    </a:lt1>
    <a:dk2>
      <a:srgbClr val="455F51"/>
    </a:dk2>
    <a:lt2>
      <a:srgbClr val="94D7E4"/>
    </a:lt2>
    <a:accent1>
      <a:srgbClr val="41AEBD"/>
    </a:accent1>
    <a:accent2>
      <a:srgbClr val="97E9D5"/>
    </a:accent2>
    <a:accent3>
      <a:srgbClr val="A2CF49"/>
    </a:accent3>
    <a:accent4>
      <a:srgbClr val="608F3D"/>
    </a:accent4>
    <a:accent5>
      <a:srgbClr val="F4DE3A"/>
    </a:accent5>
    <a:accent6>
      <a:srgbClr val="FCB11C"/>
    </a:accent6>
    <a:hlink>
      <a:srgbClr val="FBCA98"/>
    </a:hlink>
    <a:folHlink>
      <a:srgbClr val="D3B86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1024</TotalTime>
  <Words>447</Words>
  <Application>Microsoft Office PowerPoint</Application>
  <PresentationFormat>On-screen Show (4:3)</PresentationFormat>
  <Paragraphs>138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Depth</vt:lpstr>
      <vt:lpstr>2014 Freeway Congestion Monitoring Program 1-Second Time Lapse Photo (TLAP) Pilot Study </vt:lpstr>
      <vt:lpstr>1-Sec Time Lapse Photo (TLAP) -Pilot</vt:lpstr>
      <vt:lpstr>1-Sec Time Lapse Photo (TLAP) -Pilot</vt:lpstr>
      <vt:lpstr>1-Sec Time Lapse Photo (TLAP) -Pilot</vt:lpstr>
      <vt:lpstr>Site 1 (Morning) Anacostia Local Bridge Usage</vt:lpstr>
      <vt:lpstr>Site 2  (Morning) Memorial Bridge Complex Circle</vt:lpstr>
      <vt:lpstr>Site 3 (Evening) VA Approaches to Woodrow Wilson Bridge</vt:lpstr>
      <vt:lpstr>Site 4 (Evening)  I-66 weaving</vt:lpstr>
      <vt:lpstr>Site 5 (Morning) 16th Street</vt:lpstr>
      <vt:lpstr>Site 6 (Evening) End of HOT Lanes, I-495</vt:lpstr>
      <vt:lpstr>Site 7 (Morning) EB-I70 Exit to SB I-270</vt:lpstr>
      <vt:lpstr>Site 8 (Evening) Cabin John Pkwy Queue Bypass</vt:lpstr>
      <vt:lpstr>1-Sec Time Lapse Photo (TLAP) -Pilot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1-Sec Time Lapse Photo (TLAP) -Pilot</dc:title>
  <dc:creator>Daivamani Sivasailam</dc:creator>
  <cp:lastModifiedBy>Daivamani Sivasailam</cp:lastModifiedBy>
  <cp:revision>8</cp:revision>
  <dcterms:created xsi:type="dcterms:W3CDTF">2015-03-09T21:31:33Z</dcterms:created>
  <dcterms:modified xsi:type="dcterms:W3CDTF">2015-03-10T15:52:59Z</dcterms:modified>
</cp:coreProperties>
</file>