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7" r:id="rId1"/>
  </p:sldMasterIdLst>
  <p:notesMasterIdLst>
    <p:notesMasterId r:id="rId24"/>
  </p:notesMasterIdLst>
  <p:handoutMasterIdLst>
    <p:handoutMasterId r:id="rId25"/>
  </p:handoutMasterIdLst>
  <p:sldIdLst>
    <p:sldId id="272" r:id="rId2"/>
    <p:sldId id="256" r:id="rId3"/>
    <p:sldId id="257" r:id="rId4"/>
    <p:sldId id="258" r:id="rId5"/>
    <p:sldId id="259" r:id="rId6"/>
    <p:sldId id="278" r:id="rId7"/>
    <p:sldId id="305" r:id="rId8"/>
    <p:sldId id="303" r:id="rId9"/>
    <p:sldId id="298" r:id="rId10"/>
    <p:sldId id="279" r:id="rId11"/>
    <p:sldId id="291" r:id="rId12"/>
    <p:sldId id="292" r:id="rId13"/>
    <p:sldId id="277" r:id="rId14"/>
    <p:sldId id="297" r:id="rId15"/>
    <p:sldId id="296" r:id="rId16"/>
    <p:sldId id="308" r:id="rId17"/>
    <p:sldId id="309" r:id="rId18"/>
    <p:sldId id="301" r:id="rId19"/>
    <p:sldId id="280" r:id="rId20"/>
    <p:sldId id="295" r:id="rId21"/>
    <p:sldId id="281" r:id="rId22"/>
    <p:sldId id="294" r:id="rId23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97"/>
    <a:srgbClr val="FFFFC1"/>
    <a:srgbClr val="2E507A"/>
    <a:srgbClr val="FBC057"/>
    <a:srgbClr val="FFFF99"/>
    <a:srgbClr val="66FF33"/>
    <a:srgbClr val="EAE4E2"/>
    <a:srgbClr val="B7DEE8"/>
    <a:srgbClr val="460898"/>
    <a:srgbClr val="734C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73" autoAdjust="0"/>
    <p:restoredTop sz="98754" autoAdjust="0"/>
  </p:normalViewPr>
  <p:slideViewPr>
    <p:cSldViewPr>
      <p:cViewPr varScale="1">
        <p:scale>
          <a:sx n="76" d="100"/>
          <a:sy n="76" d="100"/>
        </p:scale>
        <p:origin x="130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CBC1137A-8D73-4F92-AA6A-37728265F30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1887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9B50F1BD-DE5D-4651-B7CF-EBC09515C38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1887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DA0EDA-AD0B-4DCF-978F-F9B2960226E3}" type="datetimeFigureOut">
              <a:rPr lang="en-US" altLang="en-US"/>
              <a:pPr>
                <a:defRPr/>
              </a:pPr>
              <a:t>11/27/2017</a:t>
            </a:fld>
            <a:endParaRPr lang="en-US" altLang="en-US" dirty="0"/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7892DA6A-4DC4-4D92-8EBE-D65BACB5AA9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1887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9397" name="Rectangle 5">
            <a:extLst>
              <a:ext uri="{FF2B5EF4-FFF2-40B4-BE49-F238E27FC236}">
                <a16:creationId xmlns:a16="http://schemas.microsoft.com/office/drawing/2014/main" id="{20F58913-501D-4814-81BF-7D76027964A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1887" eaLnBrk="1" hangingPunct="1">
              <a:defRPr sz="1300"/>
            </a:lvl1pPr>
          </a:lstStyle>
          <a:p>
            <a:pPr>
              <a:defRPr/>
            </a:pPr>
            <a:fld id="{44D79E32-915D-4E85-B920-4C753CA08BC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05080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97072F-42D3-43F0-8AF0-6251C139ACF6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1887" eaLnBrk="1" hangingPunct="1">
              <a:defRPr sz="13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24E89B-02AB-4E46-91FE-BB25ADA7EEEC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1887" eaLnBrk="1" hangingPunct="1">
              <a:defRPr sz="13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C3102971-F54F-4F6D-845B-D2A8D664EF4C}" type="datetimeFigureOut">
              <a:rPr lang="en-US" altLang="en-US"/>
              <a:pPr>
                <a:defRPr/>
              </a:pPr>
              <a:t>11/27/2017</a:t>
            </a:fld>
            <a:endParaRPr lang="en-US" alt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B9D4E7C-17E5-437D-A344-AA67868E51D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39" tIns="44070" rIns="88139" bIns="4407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1BFE40B-7E85-4C13-AA61-BC804A6FB0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7B435-2956-456F-9077-F782A471C04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1887" eaLnBrk="1" hangingPunct="1">
              <a:defRPr sz="13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4A35F8-55BD-40B1-ADCF-9279B7C0E4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1887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74F1BCF-B6C7-46FA-963F-8264494E262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417193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57238" indent="-2921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63638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30363" indent="-233363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95500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527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099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671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243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9183EF-81E2-422C-8A48-E0AF5B68931B}" type="slidenum">
              <a:rPr lang="en-US" altLang="en-US" sz="1300" smtClean="0"/>
              <a:pPr>
                <a:spcBef>
                  <a:spcPct val="0"/>
                </a:spcBef>
              </a:pPr>
              <a:t>2</a:t>
            </a:fld>
            <a:endParaRPr lang="en-US" altLang="en-US" sz="1300" dirty="0"/>
          </a:p>
        </p:txBody>
      </p:sp>
    </p:spTree>
    <p:extLst>
      <p:ext uri="{BB962C8B-B14F-4D97-AF65-F5344CB8AC3E}">
        <p14:creationId xmlns:p14="http://schemas.microsoft.com/office/powerpoint/2010/main" val="2849122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Tip: Add your own speaker notes here.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57238" indent="-2921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63638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30363" indent="-233363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95500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527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099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671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243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FFB148-1357-44E5-8245-562D9509E40E}" type="slidenum">
              <a:rPr lang="en-US" altLang="en-US" sz="1300" smtClean="0"/>
              <a:pPr>
                <a:spcBef>
                  <a:spcPct val="0"/>
                </a:spcBef>
              </a:pPr>
              <a:t>3</a:t>
            </a:fld>
            <a:endParaRPr lang="en-US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046185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57238" indent="-2921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63638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30363" indent="-233363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95500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527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099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671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243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AC892F8-DFF9-4687-92E0-3560BF93599E}" type="slidenum">
              <a:rPr lang="en-US" altLang="en-US" sz="1300" smtClean="0"/>
              <a:pPr>
                <a:spcBef>
                  <a:spcPct val="0"/>
                </a:spcBef>
              </a:pPr>
              <a:t>4</a:t>
            </a:fld>
            <a:endParaRPr lang="en-US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652328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Tip: Add your own speaker notes here.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57238" indent="-2921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63638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30363" indent="-233363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95500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527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099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671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243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E670A46-7897-4F26-BABA-B60ADF764404}" type="slidenum">
              <a:rPr lang="en-US" altLang="en-US" sz="1300" smtClean="0"/>
              <a:pPr>
                <a:spcBef>
                  <a:spcPct val="0"/>
                </a:spcBef>
              </a:pPr>
              <a:t>5</a:t>
            </a:fld>
            <a:endParaRPr lang="en-US" altLang="en-US" sz="1300" dirty="0"/>
          </a:p>
        </p:txBody>
      </p:sp>
    </p:spTree>
    <p:extLst>
      <p:ext uri="{BB962C8B-B14F-4D97-AF65-F5344CB8AC3E}">
        <p14:creationId xmlns:p14="http://schemas.microsoft.com/office/powerpoint/2010/main" val="496968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57238" indent="-2921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63638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30363" indent="-233363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95500" indent="-231775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527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099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671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24300" indent="-231775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32249FF-FC49-43ED-BADD-84B12F5EF7FD}" type="slidenum">
              <a:rPr lang="en-US" altLang="en-US" sz="1300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en-US" sz="13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082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01C19F3-9BB3-42BE-8836-37EE1B959175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7</a:t>
            </a:fld>
            <a:endParaRPr lang="en-US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349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027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01C19F3-9BB3-42BE-8836-37EE1B959175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12</a:t>
            </a:fld>
            <a:endParaRPr lang="en-US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8619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5963" indent="-274638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01725" indent="-219075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1463" indent="-219075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82788" indent="-219075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39988" indent="-219075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97188" indent="-219075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54388" indent="-219075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11588" indent="-219075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E92B32C-6B28-439A-B723-0BAF0C94676E}" type="slidenum">
              <a:rPr lang="en-US" altLang="en-US" smtClean="0">
                <a:latin typeface="Calibri" panose="020F0502020204030204" pitchFamily="34" charset="0"/>
              </a:rPr>
              <a:pPr/>
              <a:t>13</a:t>
            </a:fld>
            <a:endParaRPr lang="en-US" alt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4057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92B47E5-5925-4AE4-89F6-6EBCBF250DAF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15</a:t>
            </a:fld>
            <a:endParaRPr lang="en-US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913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D45A6-5B05-4DED-9F50-FB4A854FE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A83B39E-763B-4239-847D-3BF70999984C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F1167B-D67B-462E-8876-33EE2759F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87304-6EAC-495A-A072-7D3016992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4440712-F40D-4D17-A370-6962E4667E8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1793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001E52-9225-4307-8549-F430E4381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78B18FC-3CA9-4CA5-AB6A-1846842B152E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FFFDC-ECD0-4DDE-AFE9-37B5F8978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508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159F8-6CCC-4DD9-B972-B150716F5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E915173-666E-4368-BC6C-AAC36827D5F7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59709A-2A6D-49B7-8124-2415A52B1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A4E46-4D24-41EA-AB87-29A27B8C4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0879D55-1CF0-4E9C-8867-4D1983D4586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1127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BCE5E9-77FF-4C1A-939E-59506E52A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76E1938-1C4A-4484-9C4A-11F3AA3B8BCB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BCED74-7038-44B9-85EB-D21076C07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F4C2EA-7D0C-4DB4-A301-CDB18068C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10DDB6C-CA06-4D97-86F6-F654BE460CB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8906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97F5F7-FEEB-4E2D-B78B-55D0FE429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95F1255-FDFF-41E4-AAA9-A504A32FE5DB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6D6D2F-E12C-45CD-A7E2-6DFCA2B3F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FD21C-0C36-48A3-B4C6-04E9531F5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6C90982-4C3A-4AB0-8E50-D397B0A5EA2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228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525773-BB70-4C07-A0C4-481CF2CB7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4DC0916-A9DE-4EAC-96E9-9710BF829119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F47C6-B353-46B1-976B-412D040F7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AD001-327D-4247-9F7A-B0E0D419A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880C224-58B0-4157-A98A-31CE1C62961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71917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060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B00FBA-098E-4FFD-8E95-01AA1CD9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DC4BB43-F247-4B0A-8744-1042DB6C0A76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02702-3994-44AE-AA8C-DECDB5F1D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C6239-3401-4595-9A2D-C5F0CAC27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BDFFA60-CE15-42A2-B982-132A1D3651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6551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783A0-C4AB-489F-87DB-899425F32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3C7642D-F46D-4991-A992-EE895F2FF328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2279CC-83AA-4227-92E9-183EE30CA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C9BCC-93DC-4F27-948C-964CFDC5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6E5ECD2-F19E-44C2-A419-5578E4A242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5109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3DAE3-725D-4812-AB5A-5089EB4F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1035538-4D4D-4043-9135-A76059340591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3E1EA-9764-49F0-9542-42CFA8A09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E0C85C-FBF7-416A-AD13-E36975A38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F56235D-E751-4569-9965-2BFB6732FB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092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69C53-7072-4D18-9907-2CBD011B8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3F8F090-F09A-4FD3-B73E-EF3E81D11EC1}" type="datetime1">
              <a:rPr lang="en-US"/>
              <a:pPr>
                <a:defRPr/>
              </a:pPr>
              <a:t>11/27/2017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A0CF5-093D-46DF-B7AD-4D4327C20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7A272-3295-421C-AC16-B8D7C4AB9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FB45A68-A1BF-4698-B4A4-C567F7C02D5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5804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1F8F4-3FAB-4490-A391-42978F8C2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AD97FB-478B-41BE-B439-A81C546C4F4D}" type="datetime1">
              <a:rPr lang="en-US"/>
              <a:pPr>
                <a:defRPr/>
              </a:pPr>
              <a:t>11/27/2017</a:t>
            </a:fld>
            <a:endParaRPr lang="en-US" dirty="0">
              <a:solidFill>
                <a:srgbClr val="EEECE1">
                  <a:shade val="5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5104F-ECC7-4591-B2E1-1BAC00B27E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B519EA-4798-49DF-BC18-05CF164E5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4B8982F-B878-4081-9D2E-ACD2E311BDBB}" type="slidenum">
              <a:rPr lang="en-US" altLang="en-US"/>
              <a:pPr>
                <a:defRPr/>
              </a:pPr>
              <a:t>‹#›</a:t>
            </a:fld>
            <a:endParaRPr lang="en-US" altLang="en-US" dirty="0">
              <a:solidFill>
                <a:srgbClr val="AFADA5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2" r:id="rId1"/>
    <p:sldLayoutId id="2147484003" r:id="rId2"/>
    <p:sldLayoutId id="2147484004" r:id="rId3"/>
    <p:sldLayoutId id="2147484005" r:id="rId4"/>
    <p:sldLayoutId id="2147484006" r:id="rId5"/>
    <p:sldLayoutId id="2147484007" r:id="rId6"/>
    <p:sldLayoutId id="2147484008" r:id="rId7"/>
    <p:sldLayoutId id="2147484009" r:id="rId8"/>
    <p:sldLayoutId id="2147484010" r:id="rId9"/>
    <p:sldLayoutId id="2147484011" r:id="rId10"/>
    <p:sldLayoutId id="214748401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9D20B7D-A567-4EB1-92DF-E2D4F5026A5D}"/>
              </a:ext>
            </a:extLst>
          </p:cNvPr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pic>
        <p:nvPicPr>
          <p:cNvPr id="15363" name="Picture 2" descr="http://www.dhr.state.md.us/blog/wp-content/uploads/2012/11/montgomery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3" y="2886075"/>
            <a:ext cx="1095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- The Wheels On The 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58200" y="6934200"/>
            <a:ext cx="487363" cy="4873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6000" y="5953780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800" i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“The Wheels On The Bus”</a:t>
            </a:r>
          </a:p>
          <a:p>
            <a:pPr algn="ctr"/>
            <a:r>
              <a:rPr lang="en-US" sz="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Gotham Wind Symphony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82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http://content.mindmixer.com/Live/Projects/montgomerycountymd/files/54714/6792140840_1d4030ec0f_z.jpg?634964198569600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http://content.mindmixer.com/Live/Projects/montgomerycountymd/files/54714/6792140840_1d4030ec0f_z.jpg?634964198569600000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559ECEB-D524-44D9-A064-1A59034E6BCA}"/>
              </a:ext>
            </a:extLst>
          </p:cNvPr>
          <p:cNvSpPr/>
          <p:nvPr/>
        </p:nvSpPr>
        <p:spPr>
          <a:xfrm>
            <a:off x="1588" y="-6350"/>
            <a:ext cx="9144000" cy="6858000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3E49E-6465-4479-8988-F1B6D9F68571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42900" y="762000"/>
            <a:ext cx="8458200" cy="1470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b="1" dirty="0">
                <a:solidFill>
                  <a:srgbClr val="2E507A"/>
                </a:solidFill>
              </a:rPr>
              <a:t>Enhancing Montgomery’s Mobility</a:t>
            </a:r>
            <a:r>
              <a:rPr lang="en-US" altLang="en-US" dirty="0">
                <a:solidFill>
                  <a:srgbClr val="2E507A"/>
                </a:solidFill>
              </a:rPr>
              <a:t>:</a:t>
            </a:r>
            <a:br>
              <a:rPr lang="en-US" altLang="en-US" dirty="0">
                <a:solidFill>
                  <a:srgbClr val="2E507A"/>
                </a:solidFill>
              </a:rPr>
            </a:br>
            <a:r>
              <a:rPr lang="en-US" altLang="en-US" sz="3200" dirty="0">
                <a:solidFill>
                  <a:srgbClr val="2E507A"/>
                </a:solidFill>
              </a:rPr>
              <a:t>5310 Mobility Management Project</a:t>
            </a:r>
            <a:endParaRPr lang="en-US" sz="3200" dirty="0">
              <a:solidFill>
                <a:srgbClr val="2E507A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52400" y="4157196"/>
            <a:ext cx="944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solidFill>
                  <a:srgbClr val="2E507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Ms. Shawn Brennan</a:t>
            </a:r>
          </a:p>
          <a:p>
            <a:pPr algn="ctr"/>
            <a:r>
              <a:rPr lang="en-US" sz="3000" dirty="0">
                <a:solidFill>
                  <a:srgbClr val="2E507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Mobility Manager </a:t>
            </a:r>
          </a:p>
          <a:p>
            <a:pPr algn="ctr"/>
            <a:r>
              <a:rPr lang="en-US" sz="3000" dirty="0">
                <a:solidFill>
                  <a:srgbClr val="2E507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Aging and Disability Services</a:t>
            </a:r>
          </a:p>
        </p:txBody>
      </p:sp>
      <p:sp>
        <p:nvSpPr>
          <p:cNvPr id="9" name="Rectangle 8"/>
          <p:cNvSpPr/>
          <p:nvPr/>
        </p:nvSpPr>
        <p:spPr>
          <a:xfrm>
            <a:off x="2286000" y="5953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2E507A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November 30, 2017</a:t>
            </a:r>
          </a:p>
        </p:txBody>
      </p:sp>
      <p:pic>
        <p:nvPicPr>
          <p:cNvPr id="10" name="Picture 2" descr="http://www.dhr.state.md.us/blog/wp-content/uploads/2012/11/montgomery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3" y="2667000"/>
            <a:ext cx="1095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6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http://montgomerycollegesustainability.files.wordpress.com/2011/04/ride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3" r="48297" b="953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Freeform 18">
            <a:extLst>
              <a:ext uri="{FF2B5EF4-FFF2-40B4-BE49-F238E27FC236}">
                <a16:creationId xmlns:a16="http://schemas.microsoft.com/office/drawing/2014/main" id="{98271FC3-2F58-4E3C-BD59-4B365F212CC5}"/>
              </a:ext>
            </a:extLst>
          </p:cNvPr>
          <p:cNvSpPr/>
          <p:nvPr/>
        </p:nvSpPr>
        <p:spPr>
          <a:xfrm>
            <a:off x="-14288" y="-14288"/>
            <a:ext cx="7005638" cy="6878638"/>
          </a:xfrm>
          <a:custGeom>
            <a:avLst/>
            <a:gdLst>
              <a:gd name="connsiteX0" fmla="*/ 5936566 w 7005711"/>
              <a:gd name="connsiteY0" fmla="*/ 3362179 h 6879102"/>
              <a:gd name="connsiteX1" fmla="*/ 5809957 w 7005711"/>
              <a:gd name="connsiteY1" fmla="*/ 0 h 6879102"/>
              <a:gd name="connsiteX2" fmla="*/ 0 w 7005711"/>
              <a:gd name="connsiteY2" fmla="*/ 0 h 6879102"/>
              <a:gd name="connsiteX3" fmla="*/ 0 w 7005711"/>
              <a:gd name="connsiteY3" fmla="*/ 6879102 h 6879102"/>
              <a:gd name="connsiteX4" fmla="*/ 7005711 w 7005711"/>
              <a:gd name="connsiteY4" fmla="*/ 6879102 h 6879102"/>
              <a:gd name="connsiteX5" fmla="*/ 6780628 w 7005711"/>
              <a:gd name="connsiteY5" fmla="*/ 3235570 h 6879102"/>
              <a:gd name="connsiteX6" fmla="*/ 5936566 w 7005711"/>
              <a:gd name="connsiteY6" fmla="*/ 3362179 h 6879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05711" h="6879102">
                <a:moveTo>
                  <a:pt x="5936566" y="3362179"/>
                </a:moveTo>
                <a:lnTo>
                  <a:pt x="5809957" y="0"/>
                </a:lnTo>
                <a:lnTo>
                  <a:pt x="0" y="0"/>
                </a:lnTo>
                <a:lnTo>
                  <a:pt x="0" y="6879102"/>
                </a:lnTo>
                <a:lnTo>
                  <a:pt x="7005711" y="6879102"/>
                </a:lnTo>
                <a:lnTo>
                  <a:pt x="6780628" y="3235570"/>
                </a:lnTo>
                <a:lnTo>
                  <a:pt x="5936566" y="3362179"/>
                </a:lnTo>
                <a:close/>
              </a:path>
            </a:pathLst>
          </a:custGeom>
          <a:solidFill>
            <a:srgbClr val="11C98C"/>
          </a:solidFill>
          <a:ln>
            <a:solidFill>
              <a:srgbClr val="11C9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0258" y="381000"/>
            <a:ext cx="5562600" cy="1143000"/>
          </a:xfrm>
        </p:spPr>
        <p:txBody>
          <a:bodyPr/>
          <a:lstStyle/>
          <a:p>
            <a:pPr algn="l" eaLnBrk="1" hangingPunct="1"/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Mobility Management 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4294967295"/>
          </p:nvPr>
        </p:nvSpPr>
        <p:spPr>
          <a:xfrm>
            <a:off x="192088" y="1600200"/>
            <a:ext cx="5257800" cy="4419600"/>
          </a:xfrm>
        </p:spPr>
        <p:txBody>
          <a:bodyPr/>
          <a:lstStyle/>
          <a:p>
            <a:pPr marL="80963" indent="0" eaLnBrk="1" hangingPunct="1">
              <a:buFont typeface="Wingdings 2" panose="05020102010507070707" pitchFamily="18" charset="2"/>
              <a:buNone/>
            </a:pPr>
            <a:r>
              <a:rPr lang="en-US" alt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“Designing and delivering transportation services with the </a:t>
            </a:r>
            <a:r>
              <a:rPr lang="en-US" altLang="en-US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customer</a:t>
            </a:r>
            <a:r>
              <a:rPr lang="en-US" alt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in mind. The </a:t>
            </a:r>
            <a:r>
              <a:rPr lang="en-US" altLang="en-US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entire transportation network </a:t>
            </a:r>
            <a:r>
              <a:rPr lang="en-US" alt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(public transit, private operators, cycling and walking, volunteer drivers) works with customers, planners, and stakeholders to </a:t>
            </a:r>
            <a:r>
              <a:rPr lang="en-US" altLang="en-US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deliver the transportation options that best meet the community's needs</a:t>
            </a:r>
            <a:r>
              <a:rPr lang="en-US" alt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.”</a:t>
            </a:r>
            <a:endParaRPr lang="en-US" altLang="en-US" sz="2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438" name="TextBox 2"/>
          <p:cNvSpPr txBox="1">
            <a:spLocks noChangeArrowheads="1"/>
          </p:cNvSpPr>
          <p:nvPr/>
        </p:nvSpPr>
        <p:spPr bwMode="auto">
          <a:xfrm>
            <a:off x="685800" y="5823565"/>
            <a:ext cx="645758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600" i="1" dirty="0">
                <a:cs typeface="Calibri" panose="020F0502020204030204" pitchFamily="34" charset="0"/>
              </a:rPr>
              <a:t>National Center for Mobility Management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410" grpId="0" build="p"/>
      <p:bldP spid="184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http://nationalcenterformobilitymanagement.org/wp-content/uploads/2014/02/Monterey_Salinas-their-pic-get-permiss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9" r="36728" b="-2"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id="{42D26CA1-803B-4A62-9FB5-250DB7A032CD}"/>
              </a:ext>
            </a:extLst>
          </p:cNvPr>
          <p:cNvSpPr/>
          <p:nvPr/>
        </p:nvSpPr>
        <p:spPr>
          <a:xfrm>
            <a:off x="-6817" y="-19050"/>
            <a:ext cx="6491287" cy="6886575"/>
          </a:xfrm>
          <a:custGeom>
            <a:avLst/>
            <a:gdLst>
              <a:gd name="connsiteX0" fmla="*/ 14288 w 6357938"/>
              <a:gd name="connsiteY0" fmla="*/ 0 h 6886575"/>
              <a:gd name="connsiteX1" fmla="*/ 0 w 6357938"/>
              <a:gd name="connsiteY1" fmla="*/ 6872288 h 6886575"/>
              <a:gd name="connsiteX2" fmla="*/ 6357938 w 6357938"/>
              <a:gd name="connsiteY2" fmla="*/ 6886575 h 6886575"/>
              <a:gd name="connsiteX3" fmla="*/ 6215063 w 6357938"/>
              <a:gd name="connsiteY3" fmla="*/ 6172200 h 6886575"/>
              <a:gd name="connsiteX4" fmla="*/ 5957888 w 6357938"/>
              <a:gd name="connsiteY4" fmla="*/ 5657850 h 6886575"/>
              <a:gd name="connsiteX5" fmla="*/ 6172201 w 6357938"/>
              <a:gd name="connsiteY5" fmla="*/ 4157663 h 6886575"/>
              <a:gd name="connsiteX6" fmla="*/ 5486401 w 6357938"/>
              <a:gd name="connsiteY6" fmla="*/ 3657600 h 6886575"/>
              <a:gd name="connsiteX7" fmla="*/ 5500688 w 6357938"/>
              <a:gd name="connsiteY7" fmla="*/ 2928938 h 6886575"/>
              <a:gd name="connsiteX8" fmla="*/ 5400676 w 6357938"/>
              <a:gd name="connsiteY8" fmla="*/ 2286000 h 6886575"/>
              <a:gd name="connsiteX9" fmla="*/ 5757863 w 6357938"/>
              <a:gd name="connsiteY9" fmla="*/ 1200150 h 6886575"/>
              <a:gd name="connsiteX10" fmla="*/ 5486401 w 6357938"/>
              <a:gd name="connsiteY10" fmla="*/ 800100 h 6886575"/>
              <a:gd name="connsiteX11" fmla="*/ 5357813 w 6357938"/>
              <a:gd name="connsiteY11" fmla="*/ 671513 h 6886575"/>
              <a:gd name="connsiteX12" fmla="*/ 5286376 w 6357938"/>
              <a:gd name="connsiteY12" fmla="*/ 14287 h 6886575"/>
              <a:gd name="connsiteX13" fmla="*/ 14288 w 6357938"/>
              <a:gd name="connsiteY13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357938" h="6886575">
                <a:moveTo>
                  <a:pt x="14288" y="0"/>
                </a:moveTo>
                <a:cubicBezTo>
                  <a:pt x="9525" y="2290763"/>
                  <a:pt x="4763" y="4581525"/>
                  <a:pt x="0" y="6872288"/>
                </a:cubicBezTo>
                <a:lnTo>
                  <a:pt x="6357938" y="6886575"/>
                </a:lnTo>
                <a:lnTo>
                  <a:pt x="6215063" y="6172200"/>
                </a:lnTo>
                <a:lnTo>
                  <a:pt x="5957888" y="5657850"/>
                </a:lnTo>
                <a:lnTo>
                  <a:pt x="6172201" y="4157663"/>
                </a:lnTo>
                <a:lnTo>
                  <a:pt x="5486401" y="3657600"/>
                </a:lnTo>
                <a:lnTo>
                  <a:pt x="5500688" y="2928938"/>
                </a:lnTo>
                <a:lnTo>
                  <a:pt x="5400676" y="2286000"/>
                </a:lnTo>
                <a:lnTo>
                  <a:pt x="5757863" y="1200150"/>
                </a:lnTo>
                <a:lnTo>
                  <a:pt x="5486401" y="800100"/>
                </a:lnTo>
                <a:lnTo>
                  <a:pt x="5357813" y="671513"/>
                </a:lnTo>
                <a:lnTo>
                  <a:pt x="5286376" y="14287"/>
                </a:lnTo>
                <a:lnTo>
                  <a:pt x="14288" y="0"/>
                </a:lnTo>
                <a:close/>
              </a:path>
            </a:pathLst>
          </a:custGeom>
          <a:solidFill>
            <a:srgbClr val="B8A4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7537" y="457200"/>
            <a:ext cx="5314950" cy="1143000"/>
          </a:xfrm>
        </p:spPr>
        <p:txBody>
          <a:bodyPr/>
          <a:lstStyle/>
          <a:p>
            <a:pPr algn="l" eaLnBrk="1" hangingPunct="1">
              <a:spcBef>
                <a:spcPts val="0"/>
              </a:spcBef>
            </a:pPr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Mobility Management</a:t>
            </a:r>
            <a:b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(cont.)</a:t>
            </a:r>
          </a:p>
        </p:txBody>
      </p:sp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23DBA1B1-A574-4E16-AF7D-B46D04733F5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4800" y="1846263"/>
            <a:ext cx="5162550" cy="9906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Encourages innovation and flexibility to reach the “right fit” solution for customers.</a:t>
            </a:r>
          </a:p>
          <a:p>
            <a:pPr eaLnBrk="1" hangingPunct="1">
              <a:defRPr/>
            </a:pPr>
            <a:endParaRPr lang="en-US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459" name="Content Placeholder 2"/>
          <p:cNvSpPr txBox="1">
            <a:spLocks/>
          </p:cNvSpPr>
          <p:nvPr/>
        </p:nvSpPr>
        <p:spPr bwMode="auto">
          <a:xfrm>
            <a:off x="228600" y="3360738"/>
            <a:ext cx="4732338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None/>
            </a:pPr>
            <a:r>
              <a:rPr lang="en-US" altLang="en-US" sz="2600" dirty="0">
                <a:cs typeface="Calibri" panose="020F0502020204030204" pitchFamily="34" charset="0"/>
              </a:rPr>
              <a:t>Plans for sustainability.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4062244"/>
            <a:ext cx="5791200" cy="13322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62" name="Content Placeholder 2"/>
          <p:cNvSpPr txBox="1">
            <a:spLocks/>
          </p:cNvSpPr>
          <p:nvPr/>
        </p:nvSpPr>
        <p:spPr bwMode="auto">
          <a:xfrm>
            <a:off x="228600" y="4122738"/>
            <a:ext cx="5791200" cy="121126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82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Tx/>
              <a:buNone/>
            </a:pPr>
            <a:r>
              <a:rPr lang="en-US" altLang="en-US" sz="2600" b="1" i="1" dirty="0">
                <a:cs typeface="Calibri" panose="020F0502020204030204" pitchFamily="34" charset="0"/>
              </a:rPr>
              <a:t>Strives for easy information and referral to assist customers in learning about and using services.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228600" y="5562600"/>
            <a:ext cx="6019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Tx/>
              <a:buNone/>
            </a:pPr>
            <a:r>
              <a:rPr lang="en-US" altLang="en-US" sz="2600" dirty="0">
                <a:cs typeface="Calibri" panose="020F0502020204030204" pitchFamily="34" charset="0"/>
              </a:rPr>
              <a:t>Incorporates customer feedback as services are evaluated and adjusted.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3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458" grpId="0" build="p"/>
      <p:bldP spid="19459" grpId="0"/>
      <p:bldP spid="10" grpId="0" animBg="1"/>
      <p:bldP spid="1946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8" name="Picture 14" descr="https://farm1.staticflickr.com/8/7076840_6ce9021f00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 descr="https://farm1.staticflickr.com/8/7076840_6ce9021f00_z.jpg?zz=1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1588" y="-6350"/>
            <a:ext cx="9144000" cy="6858000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BCB2F5-C847-41D6-BE13-0043FB72239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8011" y="-6350"/>
            <a:ext cx="8229600" cy="1143001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Montgomery County’s Focus</a:t>
            </a:r>
            <a:endParaRPr lang="en-US" sz="4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506" name="Content Placeholder 2">
            <a:extLst>
              <a:ext uri="{FF2B5EF4-FFF2-40B4-BE49-F238E27FC236}">
                <a16:creationId xmlns:a16="http://schemas.microsoft.com/office/drawing/2014/main" id="{2563AE9B-DB28-497C-B12C-B6EC9931572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73038" y="1061437"/>
            <a:ext cx="4545012" cy="1300162"/>
          </a:xfrm>
        </p:spPr>
        <p:txBody>
          <a:bodyPr/>
          <a:lstStyle/>
          <a:p>
            <a:pPr marL="80963" indent="0" eaLnBrk="1" hangingPunct="1">
              <a:buFont typeface="Wingdings 2" panose="05020102010507070707" pitchFamily="18" charset="2"/>
              <a:buNone/>
              <a:defRPr/>
            </a:pP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Providing “easy information” to assist customers in learning about services.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9074" y="2494419"/>
            <a:ext cx="4352925" cy="13322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508" name="Text Box 10">
            <a:extLst>
              <a:ext uri="{FF2B5EF4-FFF2-40B4-BE49-F238E27FC236}">
                <a16:creationId xmlns:a16="http://schemas.microsoft.com/office/drawing/2014/main" id="{2F7E7771-F71A-40BB-BEC8-F6A0536EE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63" y="2528287"/>
            <a:ext cx="4471987" cy="120173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eaLnBrk="1" hangingPunct="1">
              <a:buClr>
                <a:schemeClr val="accent1"/>
              </a:buClr>
              <a:defRPr/>
            </a:pPr>
            <a:r>
              <a:rPr lang="en-US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“Montgomery County has so much but nobody knows what is available.” </a:t>
            </a:r>
            <a:endParaRPr lang="en-US" altLang="en-US" sz="2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510" name="Text Box 9">
            <a:extLst>
              <a:ext uri="{FF2B5EF4-FFF2-40B4-BE49-F238E27FC236}">
                <a16:creationId xmlns:a16="http://schemas.microsoft.com/office/drawing/2014/main" id="{8ACE94BB-20C9-4D0B-8FFB-B85AF28E5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63" y="3945924"/>
            <a:ext cx="4849813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eaLnBrk="1" hangingPunct="1">
              <a:buClr>
                <a:schemeClr val="accent1"/>
              </a:buClr>
              <a:defRPr/>
            </a:pP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#1 recommendation of the Inclusive Coordinated Transportation Planning Process (2013): </a:t>
            </a:r>
            <a:r>
              <a:rPr lang="en-US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“Develop and implement an ongoing, multi-pronged public service campaign to educate residents about their mobility and transportation options.”</a:t>
            </a:r>
          </a:p>
        </p:txBody>
      </p:sp>
      <p:pic>
        <p:nvPicPr>
          <p:cNvPr id="2253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304" y="2009298"/>
            <a:ext cx="3352800" cy="1457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https://farm1.staticflickr.com/8/7076840_6ce9021f00_z.jpg?zz=1">
            <a:extLst>
              <a:ext uri="{FF2B5EF4-FFF2-40B4-BE49-F238E27FC236}">
                <a16:creationId xmlns:a16="http://schemas.microsoft.com/office/drawing/2014/main" id="{A7740F54-8ACF-491D-AC75-3A314E13BC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9" t="14762" r="4217" b="3119"/>
          <a:stretch/>
        </p:blipFill>
        <p:spPr bwMode="auto">
          <a:xfrm>
            <a:off x="5072064" y="1004888"/>
            <a:ext cx="3686174" cy="5643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21506" grpId="0" build="p"/>
      <p:bldP spid="11" grpId="0" animBg="1"/>
      <p:bldP spid="21508" grpId="0"/>
      <p:bldP spid="215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5" name="Picture 15" descr="A Ride On bus prepares to turn at the intersection of Fenton Street and Colesville Road in downtown Silver Spring. The new Montgomery County transit system may offer a convenient alternative to Ride On buse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05" t="23233"/>
          <a:stretch>
            <a:fillRect/>
          </a:stretch>
        </p:blipFill>
        <p:spPr bwMode="auto">
          <a:xfrm>
            <a:off x="0" y="3175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5" descr="A Ride On bus prepares to turn at the intersection of Fenton Street and Colesville Road in downtown Silver Spring. The new Montgomery County transit system may offer a convenient alternative to Ride On buses.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05" t="23233"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86D8031-21D3-4652-96FC-613EE724C26D}"/>
              </a:ext>
            </a:extLst>
          </p:cNvPr>
          <p:cNvSpPr/>
          <p:nvPr/>
        </p:nvSpPr>
        <p:spPr>
          <a:xfrm>
            <a:off x="0" y="0"/>
            <a:ext cx="9144000" cy="6900863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616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61"/>
          <a:stretch>
            <a:fillRect/>
          </a:stretch>
        </p:blipFill>
        <p:spPr bwMode="auto">
          <a:xfrm>
            <a:off x="-9524" y="5557"/>
            <a:ext cx="2828925" cy="6895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2828924" y="0"/>
            <a:ext cx="6315075" cy="6889750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5FE50DC-C37C-41B3-92DA-A65EA5F9369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48000" y="219635"/>
            <a:ext cx="6248400" cy="10175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Project Goal</a:t>
            </a:r>
          </a:p>
        </p:txBody>
      </p:sp>
      <p:sp>
        <p:nvSpPr>
          <p:cNvPr id="25606" name="Rectangle 3"/>
          <p:cNvSpPr>
            <a:spLocks noGrp="1"/>
          </p:cNvSpPr>
          <p:nvPr>
            <p:ph idx="4294967295"/>
          </p:nvPr>
        </p:nvSpPr>
        <p:spPr>
          <a:xfrm>
            <a:off x="3252788" y="2980100"/>
            <a:ext cx="4672012" cy="5207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en-US" sz="3000" b="1" dirty="0">
                <a:latin typeface="Calibri" panose="020F0502020204030204" pitchFamily="34" charset="0"/>
                <a:cs typeface="Calibri" panose="020F0502020204030204" pitchFamily="34" charset="0"/>
              </a:rPr>
              <a:t>Target populations:</a:t>
            </a:r>
          </a:p>
        </p:txBody>
      </p:sp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3225893" y="1319271"/>
            <a:ext cx="581501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  <a:cs typeface="Calibri" panose="020F0502020204030204" pitchFamily="34" charset="0"/>
              </a:rPr>
              <a:t>To direct residents to transportation resources through traditional and non-traditional means.</a:t>
            </a:r>
          </a:p>
        </p:txBody>
      </p:sp>
      <p:sp>
        <p:nvSpPr>
          <p:cNvPr id="25607" name="TextBox 13"/>
          <p:cNvSpPr txBox="1">
            <a:spLocks noChangeArrowheads="1"/>
          </p:cNvSpPr>
          <p:nvPr/>
        </p:nvSpPr>
        <p:spPr bwMode="auto">
          <a:xfrm>
            <a:off x="3657600" y="3780472"/>
            <a:ext cx="52578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  <a:cs typeface="Calibri" panose="020F0502020204030204" pitchFamily="34" charset="0"/>
              </a:rPr>
              <a:t>Residents who need the services, and family/social networks</a:t>
            </a:r>
          </a:p>
        </p:txBody>
      </p:sp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3683794" y="5486400"/>
            <a:ext cx="500300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  <a:cs typeface="Calibri" panose="020F0502020204030204" pitchFamily="34" charset="0"/>
              </a:rPr>
              <a:t>People who work with residents needing the services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1" grpId="0" animBg="1"/>
      <p:bldP spid="12" grpId="0"/>
      <p:bldP spid="25606" grpId="0" build="p"/>
      <p:bldP spid="25602" grpId="0"/>
      <p:bldP spid="25607" grpId="0"/>
      <p:bldP spid="256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www.ci.verona.wi.us/vertical/Sites/%7BCA6B38D7-05DE-4F5E-A746-DE748EC8613A%7D/uploads/%7B48B0E16F-85D6-4AD0-A338-74D3535B0CC1%7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3" r="249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http://www.ci.verona.wi.us/vertical/Sites/%7BCA6B38D7-05DE-4F5E-A746-DE748EC8613A%7D/uploads/%7B48B0E16F-85D6-4AD0-A338-74D3535B0CC1%7D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3" r="249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916731" y="1055611"/>
            <a:ext cx="3417836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en-US" alt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Use Existing Resources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429C241-AFEB-4868-8B74-85505964C6C4}"/>
              </a:ext>
            </a:extLst>
          </p:cNvPr>
          <p:cNvSpPr txBox="1">
            <a:spLocks/>
          </p:cNvSpPr>
          <p:nvPr/>
        </p:nvSpPr>
        <p:spPr bwMode="auto">
          <a:xfrm>
            <a:off x="4668982" y="1077814"/>
            <a:ext cx="3811321" cy="502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Hire Project Coordinator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743200" y="1778169"/>
            <a:ext cx="335040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Include Stakeholders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B203680-452F-44C8-A762-55EADD583D8C}"/>
              </a:ext>
            </a:extLst>
          </p:cNvPr>
          <p:cNvSpPr txBox="1">
            <a:spLocks/>
          </p:cNvSpPr>
          <p:nvPr/>
        </p:nvSpPr>
        <p:spPr bwMode="auto">
          <a:xfrm>
            <a:off x="4572000" y="4014577"/>
            <a:ext cx="2808008" cy="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Improve Materials 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 bwMode="auto">
          <a:xfrm>
            <a:off x="1371600" y="3930434"/>
            <a:ext cx="3037376" cy="67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alt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Translate Materials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72B7B52-5FFB-413E-BA60-6311469C0661}"/>
              </a:ext>
            </a:extLst>
          </p:cNvPr>
          <p:cNvSpPr txBox="1">
            <a:spLocks/>
          </p:cNvSpPr>
          <p:nvPr/>
        </p:nvSpPr>
        <p:spPr>
          <a:xfrm>
            <a:off x="1371600" y="4751024"/>
            <a:ext cx="8991600" cy="4290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Create a Multilingual Connect-a-Ride Flyer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57400" y="3318006"/>
            <a:ext cx="4998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Promote Individual Programs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088775" y="6019800"/>
            <a:ext cx="50860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Use Other Marketing Strategies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79938" y="5366780"/>
            <a:ext cx="3048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i="1" dirty="0">
                <a:latin typeface="Calibri" panose="020F0502020204030204" pitchFamily="34" charset="0"/>
                <a:cs typeface="Calibri" panose="020F0502020204030204" pitchFamily="34" charset="0"/>
              </a:rPr>
              <a:t>Create New Ads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 bwMode="auto">
          <a:xfrm>
            <a:off x="335278" y="2590788"/>
            <a:ext cx="89074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en-US" alt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Evolved Strategies:</a:t>
            </a:r>
          </a:p>
        </p:txBody>
      </p:sp>
      <p:sp>
        <p:nvSpPr>
          <p:cNvPr id="24" name="Title 1"/>
          <p:cNvSpPr txBox="1">
            <a:spLocks/>
          </p:cNvSpPr>
          <p:nvPr/>
        </p:nvSpPr>
        <p:spPr bwMode="auto">
          <a:xfrm>
            <a:off x="335278" y="298840"/>
            <a:ext cx="309463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en-US" alt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Original Plans:</a:t>
            </a:r>
          </a:p>
        </p:txBody>
      </p:sp>
    </p:spTree>
    <p:extLst>
      <p:ext uri="{BB962C8B-B14F-4D97-AF65-F5344CB8AC3E}">
        <p14:creationId xmlns:p14="http://schemas.microsoft.com/office/powerpoint/2010/main" val="99582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4" t="2103" r="27596" b="252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4" t="2103" r="27596" b="252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 bwMode="auto">
          <a:xfrm>
            <a:off x="218608" y="365125"/>
            <a:ext cx="89074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Use Existing Resources: Materials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4392706" y="1219196"/>
            <a:ext cx="4648199" cy="62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550" indent="0" algn="ctr"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Arial" panose="020B0604020202020204" pitchFamily="34" charset="0"/>
              <a:buNone/>
            </a:pPr>
            <a:r>
              <a:rPr lang="en-US" altLang="en-US" sz="2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Transportation Network Directory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172591" y="2169460"/>
            <a:ext cx="3209409" cy="4334689"/>
            <a:chOff x="5136681" y="2205320"/>
            <a:chExt cx="3209409" cy="4334689"/>
          </a:xfrm>
        </p:grpSpPr>
        <p:sp>
          <p:nvSpPr>
            <p:cNvPr id="11" name="Rectangle 10"/>
            <p:cNvSpPr/>
            <p:nvPr/>
          </p:nvSpPr>
          <p:spPr>
            <a:xfrm>
              <a:off x="5136681" y="2205320"/>
              <a:ext cx="3209409" cy="43346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8" name="Picture 2" descr="C:\Users\jeffm\AppData\Roaming\PixelMetrics\CaptureWiz\Temp\11.png">
              <a:extLst>
                <a:ext uri="{FF2B5EF4-FFF2-40B4-BE49-F238E27FC236}">
                  <a16:creationId xmlns:a16="http://schemas.microsoft.com/office/drawing/2014/main" id="{9512FCAF-9567-43F5-B4B3-15DBC98419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3577" y="2232342"/>
              <a:ext cx="3151188" cy="425835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1026051" y="1417638"/>
            <a:ext cx="25146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Arial" panose="020B0604020202020204" pitchFamily="34" charset="0"/>
              <a:buNone/>
            </a:pPr>
            <a: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  <a:t>Two-sided Flyer</a:t>
            </a:r>
            <a:b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</a:br>
            <a:endParaRPr lang="en-US" altLang="en-US" sz="2600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30" name="Picture 29" descr="C:\Users\jeffm\AppData\Roaming\PixelMetrics\CaptureWiz\Temp\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83" y="2231961"/>
            <a:ext cx="3277317" cy="4218144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06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 build="p"/>
      <p:bldP spid="2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FF33">
                  <a:tint val="66000"/>
                  <a:satMod val="160000"/>
                </a:srgbClr>
              </a:gs>
              <a:gs pos="50000">
                <a:srgbClr val="66FF33">
                  <a:tint val="44500"/>
                  <a:satMod val="160000"/>
                </a:srgbClr>
              </a:gs>
              <a:gs pos="100000">
                <a:srgbClr val="66FF33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30212" y="228600"/>
            <a:ext cx="863758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25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>
              <a:spcBef>
                <a:spcPts val="0"/>
              </a:spcBef>
              <a:buClr>
                <a:srgbClr val="4F81BD"/>
              </a:buClr>
              <a:buSzPct val="80000"/>
              <a:buFontTx/>
              <a:buNone/>
            </a:pPr>
            <a:r>
              <a:rPr lang="en-US" altLang="en-US" sz="4200" dirty="0">
                <a:solidFill>
                  <a:srgbClr val="000000"/>
                </a:solidFill>
                <a:cs typeface="Calibri" panose="020F0502020204030204" pitchFamily="34" charset="0"/>
              </a:rPr>
              <a:t>Use Existing Resources: </a:t>
            </a:r>
          </a:p>
          <a:p>
            <a:pPr marL="0">
              <a:spcBef>
                <a:spcPts val="0"/>
              </a:spcBef>
              <a:buClr>
                <a:srgbClr val="4F81BD"/>
              </a:buClr>
              <a:buSzPct val="80000"/>
              <a:buFontTx/>
              <a:buNone/>
            </a:pPr>
            <a:r>
              <a:rPr lang="en-US" altLang="en-US" sz="4200" dirty="0">
                <a:solidFill>
                  <a:srgbClr val="000000"/>
                </a:solidFill>
                <a:cs typeface="Calibri" panose="020F0502020204030204" pitchFamily="34" charset="0"/>
              </a:rPr>
              <a:t>    Bus Ad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639240" y="1285514"/>
            <a:ext cx="4038600" cy="5281136"/>
            <a:chOff x="4639240" y="1285514"/>
            <a:chExt cx="4038600" cy="5281136"/>
          </a:xfrm>
        </p:grpSpPr>
        <p:sp>
          <p:nvSpPr>
            <p:cNvPr id="4" name="Rectangle 3"/>
            <p:cNvSpPr/>
            <p:nvPr/>
          </p:nvSpPr>
          <p:spPr>
            <a:xfrm>
              <a:off x="4639240" y="1285514"/>
              <a:ext cx="4038600" cy="52811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050" name="Picture 2" descr="C:\Users\jeffm\AppData\Roaming\PixelMetrics\CaptureWiz\Temp\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7410" y="1442614"/>
              <a:ext cx="3802600" cy="49809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685800" y="1981200"/>
            <a:ext cx="3276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rgbClr val="000000"/>
                </a:solidFill>
                <a:latin typeface="+mn-lt"/>
                <a:cs typeface="Calibri" panose="020F0502020204030204" pitchFamily="34" charset="0"/>
              </a:rPr>
              <a:t>In 2014, Montgomery County Departments of Transportation and Health and Human Services worked together to advertise discounted taxi and bus options.  </a:t>
            </a:r>
            <a:endParaRPr lang="en-US" sz="28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upload.wikimedia.org/wikipedia/commons/5/57/WMATA_New_Flyer_C40LF_23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9" t="2641" r="6622" b="29802"/>
          <a:stretch>
            <a:fillRect/>
          </a:stretch>
        </p:blipFill>
        <p:spPr bwMode="auto">
          <a:xfrm>
            <a:off x="0" y="0"/>
            <a:ext cx="9144000" cy="692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upload.wikimedia.org/wikipedia/commons/5/57/WMATA_New_Flyer_C40LF_2393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9" t="2641" r="6622" b="29802"/>
          <a:stretch>
            <a:fillRect/>
          </a:stretch>
        </p:blipFill>
        <p:spPr bwMode="auto">
          <a:xfrm>
            <a:off x="0" y="6350"/>
            <a:ext cx="9144000" cy="692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B9580BE-C249-431D-84CF-6F6B51706155}"/>
              </a:ext>
            </a:extLst>
          </p:cNvPr>
          <p:cNvSpPr/>
          <p:nvPr/>
        </p:nvSpPr>
        <p:spPr>
          <a:xfrm>
            <a:off x="0" y="-6350"/>
            <a:ext cx="9144000" cy="6940550"/>
          </a:xfrm>
          <a:prstGeom prst="rect">
            <a:avLst/>
          </a:prstGeom>
          <a:solidFill>
            <a:schemeClr val="bg1"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2" descr="http://upload.wikimedia.org/wikipedia/commons/5/57/WMATA_New_Flyer_C40LF_2393.jpg">
            <a:extLst>
              <a:ext uri="{FF2B5EF4-FFF2-40B4-BE49-F238E27FC236}">
                <a16:creationId xmlns:a16="http://schemas.microsoft.com/office/drawing/2014/main" id="{344BC9EA-BBFC-4102-B0F1-79F23BBF91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63" t="32072" r="49873" b="29057"/>
          <a:stretch/>
        </p:blipFill>
        <p:spPr bwMode="auto">
          <a:xfrm>
            <a:off x="7043410" y="1582507"/>
            <a:ext cx="1762779" cy="2341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429C241-AFEB-4868-8B74-85505964C6C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28600" y="153267"/>
            <a:ext cx="8534400" cy="1143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Hire Project Coordinator</a:t>
            </a:r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id="{9A8D7C63-6CFB-47F5-9BF8-045073FCC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216041"/>
            <a:ext cx="6172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100" dirty="0">
                <a:cs typeface="Calibri" panose="020F0502020204030204" pitchFamily="34" charset="0"/>
              </a:rPr>
              <a:t>This person would own responsibility for reaching benchmarks related to: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9A8D7C63-6CFB-47F5-9BF8-045073FCC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2515815"/>
            <a:ext cx="48345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defRPr/>
            </a:pPr>
            <a:r>
              <a:rPr lang="en-US" altLang="en-US" sz="2800" dirty="0">
                <a:cs typeface="Calibri" panose="020F0502020204030204" pitchFamily="34" charset="0"/>
              </a:rPr>
              <a:t>Bus ads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9A8D7C63-6CFB-47F5-9BF8-045073FCC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3484005"/>
            <a:ext cx="57242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defRPr/>
            </a:pPr>
            <a:r>
              <a:rPr lang="en-US" altLang="en-US" sz="2800" dirty="0">
                <a:cs typeface="Calibri" panose="020F0502020204030204" pitchFamily="34" charset="0"/>
              </a:rPr>
              <a:t>Printing and distributing TNDs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9A8D7C63-6CFB-47F5-9BF8-045073FCC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2297" y="4527694"/>
            <a:ext cx="663863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defRPr/>
            </a:pPr>
            <a:r>
              <a:rPr lang="en-US" altLang="en-US" sz="2800" dirty="0">
                <a:cs typeface="Calibri" panose="020F0502020204030204" pitchFamily="34" charset="0"/>
              </a:rPr>
              <a:t>Distributing TNDs to social service providers</a:t>
            </a:r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9A8D7C63-6CFB-47F5-9BF8-045073FCC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5744" y="5801380"/>
            <a:ext cx="48345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defRPr/>
            </a:pPr>
            <a:r>
              <a:rPr lang="en-US" altLang="en-US" sz="2800" dirty="0">
                <a:cs typeface="Calibri" panose="020F0502020204030204" pitchFamily="34" charset="0"/>
              </a:rPr>
              <a:t>Outreach events</a:t>
            </a:r>
          </a:p>
        </p:txBody>
      </p:sp>
      <p:pic>
        <p:nvPicPr>
          <p:cNvPr id="15" name="Picture 2" descr="C:\Users\jeffm\AppData\Roaming\PixelMetrics\CaptureWiz\Temp\11.png">
            <a:extLst>
              <a:ext uri="{FF2B5EF4-FFF2-40B4-BE49-F238E27FC236}">
                <a16:creationId xmlns:a16="http://schemas.microsoft.com/office/drawing/2014/main" id="{9512FCAF-9567-43F5-B4B3-15DBC9841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75" y="4337933"/>
            <a:ext cx="1743364" cy="2264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9" grpId="0"/>
      <p:bldP spid="6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9DEFD1-3E9F-4E4C-84E1-A159F20BD0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18" t="5715" r="8993" b="58907"/>
          <a:stretch/>
        </p:blipFill>
        <p:spPr>
          <a:xfrm>
            <a:off x="0" y="0"/>
            <a:ext cx="91556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29DEFD1-3E9F-4E4C-84E1-A159F20BD0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18" t="5715" r="8993" b="58907"/>
          <a:stretch/>
        </p:blipFill>
        <p:spPr>
          <a:xfrm>
            <a:off x="0" y="0"/>
            <a:ext cx="915565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7572DB-203C-488F-88AF-70896E01F44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29DEFD1-3E9F-4E4C-84E1-A159F20BD0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07" t="11609" r="9708" b="64412"/>
          <a:stretch/>
        </p:blipFill>
        <p:spPr>
          <a:xfrm>
            <a:off x="5181599" y="1143000"/>
            <a:ext cx="3657601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62000" y="1382554"/>
            <a:ext cx="8609467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Tap an advisory group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called </a:t>
            </a:r>
            <a:r>
              <a:rPr lang="en-US" altLang="en-US" sz="3000" i="1" dirty="0">
                <a:cs typeface="Calibri" panose="020F0502020204030204" pitchFamily="34" charset="0"/>
              </a:rPr>
              <a:t>“Getting All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i="1" dirty="0">
                <a:cs typeface="Calibri" panose="020F0502020204030204" pitchFamily="34" charset="0"/>
              </a:rPr>
              <a:t>Around the County”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which includes people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with disabilities, older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adults, staff of the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Department of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Transportation,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and representatives of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social service agencies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serving older adults and people with disabilities.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0946" y="487069"/>
            <a:ext cx="44955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Include Stakeholders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montgomerycountymd.gov/DOT-Transit/Resources/Images/Ride%20With%20Us%20(Front)%20Cropp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18"/>
          <a:stretch/>
        </p:blipFill>
        <p:spPr bwMode="auto">
          <a:xfrm>
            <a:off x="0" y="-16840"/>
            <a:ext cx="9144000" cy="68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montgomerycountymd.gov/DOT-Transit/Resources/Images/Ride%20With%20Us%20(Front)%20Cropped.jpg"/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18"/>
          <a:stretch/>
        </p:blipFill>
        <p:spPr bwMode="auto">
          <a:xfrm>
            <a:off x="0" y="0"/>
            <a:ext cx="9144000" cy="68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B9580BE-C249-431D-84CF-6F6B51706155}"/>
              </a:ext>
            </a:extLst>
          </p:cNvPr>
          <p:cNvSpPr/>
          <p:nvPr/>
        </p:nvSpPr>
        <p:spPr>
          <a:xfrm>
            <a:off x="0" y="-6350"/>
            <a:ext cx="9144000" cy="6940550"/>
          </a:xfrm>
          <a:prstGeom prst="rect">
            <a:avLst/>
          </a:prstGeom>
          <a:solidFill>
            <a:schemeClr val="bg1"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ontent Placeholder 2"/>
          <p:cNvSpPr txBox="1">
            <a:spLocks noChangeArrowheads="1"/>
          </p:cNvSpPr>
          <p:nvPr/>
        </p:nvSpPr>
        <p:spPr bwMode="auto">
          <a:xfrm>
            <a:off x="2703422" y="3581400"/>
            <a:ext cx="6019799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Tx/>
              <a:buNone/>
            </a:pPr>
            <a: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  <a:t>With equity in mind, reach out to residents of public housing, faith community groups, and people with low-English proficiency.</a:t>
            </a: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0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31" name="Content Placeholder 2"/>
          <p:cNvSpPr txBox="1">
            <a:spLocks noChangeArrowheads="1"/>
          </p:cNvSpPr>
          <p:nvPr/>
        </p:nvSpPr>
        <p:spPr bwMode="auto">
          <a:xfrm>
            <a:off x="2667000" y="1642481"/>
            <a:ext cx="6208621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  <a:t>Instead of hiring one coordinator, recruit and train a small team of part-time outreach workers, including people who are bilingual. </a:t>
            </a: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0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6054" y="488329"/>
            <a:ext cx="415594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Strategy Evolution</a:t>
            </a:r>
          </a:p>
        </p:txBody>
      </p:sp>
      <p:pic>
        <p:nvPicPr>
          <p:cNvPr id="3074" name="Picture 2" descr="http://www.montgomerycountymd.gov/senior/Resources/Images/metroacces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47958"/>
            <a:ext cx="1695627" cy="1211163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/>
          <p:cNvSpPr txBox="1">
            <a:spLocks noChangeArrowheads="1"/>
          </p:cNvSpPr>
          <p:nvPr/>
        </p:nvSpPr>
        <p:spPr bwMode="auto">
          <a:xfrm>
            <a:off x="2707124" y="5122862"/>
            <a:ext cx="5863697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Tx/>
              <a:buNone/>
            </a:pPr>
            <a: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  <a:t>Carefully consider effectiveness of existing materials, and refine as necessary .</a:t>
            </a:r>
            <a:endParaRPr lang="en-US" altLang="en-US" sz="20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3080" name="Picture 8" descr="http://www.montgomerycountymd.gov/HHS-Program/Resources/Images/Disability/20151113_110938Cro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895600"/>
            <a:ext cx="1695627" cy="119223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http://www.wmata.com/fares/images/smartrip_card_yello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80" y="4225224"/>
            <a:ext cx="1695627" cy="1068366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http://www.montgomerycountymd.gov/HHS-Program/Resources/Images/Disability/RideOnBlueBu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79" y="5463361"/>
            <a:ext cx="1695627" cy="1089839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0" grpId="0"/>
      <p:bldP spid="31" grpId="0"/>
      <p:bldP spid="8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http://farm3.static.flickr.com/2402/1609538413_9933a277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AD8B4BF0-C480-496C-868F-4CA9256A85D0}"/>
              </a:ext>
            </a:extLst>
          </p:cNvPr>
          <p:cNvSpPr/>
          <p:nvPr/>
        </p:nvSpPr>
        <p:spPr>
          <a:xfrm>
            <a:off x="-31880" y="0"/>
            <a:ext cx="9170895" cy="6866965"/>
          </a:xfrm>
          <a:custGeom>
            <a:avLst/>
            <a:gdLst>
              <a:gd name="connsiteX0" fmla="*/ 0 w 9144000"/>
              <a:gd name="connsiteY0" fmla="*/ 4350327 h 6858000"/>
              <a:gd name="connsiteX1" fmla="*/ 2535382 w 9144000"/>
              <a:gd name="connsiteY1" fmla="*/ 4627418 h 6858000"/>
              <a:gd name="connsiteX2" fmla="*/ 2299855 w 9144000"/>
              <a:gd name="connsiteY2" fmla="*/ 6414654 h 6858000"/>
              <a:gd name="connsiteX3" fmla="*/ 2770910 w 9144000"/>
              <a:gd name="connsiteY3" fmla="*/ 6248400 h 6858000"/>
              <a:gd name="connsiteX4" fmla="*/ 2757055 w 9144000"/>
              <a:gd name="connsiteY4" fmla="*/ 6858000 h 6858000"/>
              <a:gd name="connsiteX5" fmla="*/ 9144000 w 9144000"/>
              <a:gd name="connsiteY5" fmla="*/ 6830290 h 6858000"/>
              <a:gd name="connsiteX6" fmla="*/ 9144000 w 9144000"/>
              <a:gd name="connsiteY6" fmla="*/ 0 h 6858000"/>
              <a:gd name="connsiteX7" fmla="*/ 27710 w 9144000"/>
              <a:gd name="connsiteY7" fmla="*/ 0 h 6858000"/>
              <a:gd name="connsiteX8" fmla="*/ 0 w 9144000"/>
              <a:gd name="connsiteY8" fmla="*/ 43503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000" h="6858000">
                <a:moveTo>
                  <a:pt x="0" y="4350327"/>
                </a:moveTo>
                <a:lnTo>
                  <a:pt x="2535382" y="4627418"/>
                </a:lnTo>
                <a:lnTo>
                  <a:pt x="2299855" y="6414654"/>
                </a:lnTo>
                <a:lnTo>
                  <a:pt x="2770910" y="6248400"/>
                </a:lnTo>
                <a:lnTo>
                  <a:pt x="2757055" y="6858000"/>
                </a:lnTo>
                <a:lnTo>
                  <a:pt x="9144000" y="6830290"/>
                </a:lnTo>
                <a:lnTo>
                  <a:pt x="9144000" y="0"/>
                </a:lnTo>
                <a:lnTo>
                  <a:pt x="27710" y="0"/>
                </a:lnTo>
                <a:lnTo>
                  <a:pt x="0" y="435032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rgbClr val="B7DE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22220F2-0A43-4645-A601-FE313CFF2E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114908"/>
            <a:ext cx="549195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High-impact discounted taxi program for low-income people with disabilities and older adults: </a:t>
            </a:r>
            <a:r>
              <a:rPr lang="en-US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Call-n-Ride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EB6684D-21A3-41CA-B5C4-F7250CCDE3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7071" y="5125635"/>
            <a:ext cx="42672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None/>
              <a:defRPr/>
            </a:pPr>
            <a:r>
              <a:rPr lang="en-US" altLang="en-US" sz="2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Personalized Information &amp; Referral and Travel Training: </a:t>
            </a:r>
            <a:r>
              <a:rPr lang="en-US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Connect-a-Ride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9707D93-BB11-4F51-B78D-EF2A292C518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90513" y="228600"/>
            <a:ext cx="8534400" cy="1143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Promote Individual Programs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B5493C5-636F-4E35-A249-D111DCCF7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927" y="1340971"/>
            <a:ext cx="638689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None/>
              <a:defRPr/>
            </a:pPr>
            <a:r>
              <a:rPr lang="en-US" altLang="en-US" sz="2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Fixed route system: Metrobus and Ride On offer free and reduced </a:t>
            </a:r>
            <a:r>
              <a:rPr lang="en-US" alt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bus</a:t>
            </a:r>
            <a:r>
              <a:rPr lang="en-US" altLang="en-US" sz="2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 fares in Montgomery County.</a:t>
            </a:r>
          </a:p>
          <a:p>
            <a:pPr>
              <a:buFontTx/>
              <a:buNone/>
              <a:defRPr/>
            </a:pPr>
            <a:endParaRPr lang="en-US" altLang="en-US" sz="2600" dirty="0">
              <a:solidFill>
                <a:schemeClr val="tx1">
                  <a:lumMod val="95000"/>
                  <a:lumOff val="5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17" name="Picture 14" descr="Call N Ri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842" y="2956945"/>
            <a:ext cx="1299310" cy="1780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9" descr="http://upload.wikimedia.org/wikipedia/commons/thumb/7/71/Ride_On_logo.svg/300px-Ride_On_logo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073" y="1302427"/>
            <a:ext cx="1160748" cy="131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7386526" y="5221620"/>
            <a:ext cx="1169988" cy="1265238"/>
            <a:chOff x="9677400" y="3336462"/>
            <a:chExt cx="1219200" cy="12192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06735DE-54AD-4083-935C-BB8BC5680008}"/>
                </a:ext>
              </a:extLst>
            </p:cNvPr>
            <p:cNvSpPr/>
            <p:nvPr/>
          </p:nvSpPr>
          <p:spPr>
            <a:xfrm>
              <a:off x="9900400" y="3469984"/>
              <a:ext cx="914920" cy="95215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9712" name="Picture 11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DFF"/>
                </a:clrFrom>
                <a:clrTo>
                  <a:srgbClr val="FFFD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77400" y="3336462"/>
              <a:ext cx="12192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6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 txBox="1">
            <a:spLocks noChangeArrowheads="1"/>
          </p:cNvSpPr>
          <p:nvPr/>
        </p:nvSpPr>
        <p:spPr bwMode="auto">
          <a:xfrm>
            <a:off x="542365" y="1174173"/>
            <a:ext cx="4267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en-US" sz="2400" b="1" dirty="0">
                <a:solidFill>
                  <a:srgbClr val="000000"/>
                </a:solidFill>
                <a:cs typeface="Calibri" panose="020F0502020204030204" pitchFamily="34" charset="0"/>
              </a:rPr>
              <a:t>Simplify</a:t>
            </a:r>
            <a:r>
              <a:rPr lang="en-US" altLang="en-US" sz="2400" dirty="0">
                <a:solidFill>
                  <a:srgbClr val="000000"/>
                </a:solidFill>
                <a:cs typeface="Calibri" panose="020F0502020204030204" pitchFamily="34" charset="0"/>
              </a:rPr>
              <a:t>: Create new plain-language materials sensitive to: people with low vision, people with cognitive changes, and people with low-English proficiency.</a:t>
            </a: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4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4" name="Content Placeholder 2"/>
          <p:cNvSpPr txBox="1">
            <a:spLocks noChangeArrowheads="1"/>
          </p:cNvSpPr>
          <p:nvPr/>
        </p:nvSpPr>
        <p:spPr bwMode="auto">
          <a:xfrm>
            <a:off x="533400" y="3980224"/>
            <a:ext cx="42672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en-US" sz="2400" b="1" dirty="0">
                <a:solidFill>
                  <a:srgbClr val="000000"/>
                </a:solidFill>
                <a:cs typeface="Calibri" panose="020F0502020204030204" pitchFamily="34" charset="0"/>
              </a:rPr>
              <a:t>Diversify</a:t>
            </a:r>
            <a:r>
              <a:rPr lang="en-US" altLang="en-US" sz="2400" dirty="0">
                <a:solidFill>
                  <a:srgbClr val="000000"/>
                </a:solidFill>
                <a:cs typeface="Calibri" panose="020F0502020204030204" pitchFamily="34" charset="0"/>
              </a:rPr>
              <a:t>: Create materials with specific audiences in mind (translations), different formats (tri-fold brochures), and new media (videos).</a:t>
            </a: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4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B203680-452F-44C8-A762-55EADD583D8C}"/>
              </a:ext>
            </a:extLst>
          </p:cNvPr>
          <p:cNvSpPr txBox="1">
            <a:spLocks/>
          </p:cNvSpPr>
          <p:nvPr/>
        </p:nvSpPr>
        <p:spPr bwMode="auto">
          <a:xfrm>
            <a:off x="304800" y="31750"/>
            <a:ext cx="853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Improve Materials </a:t>
            </a:r>
          </a:p>
        </p:txBody>
      </p:sp>
      <p:pic>
        <p:nvPicPr>
          <p:cNvPr id="3074" name="Picture 2" descr="C:\Users\jeffm\AppData\Roaming\PixelMetrics\CaptureWiz\Tem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029" y="1176337"/>
            <a:ext cx="3672171" cy="4810125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B9580BE-C249-431D-84CF-6F6B51706155}"/>
              </a:ext>
            </a:extLst>
          </p:cNvPr>
          <p:cNvSpPr/>
          <p:nvPr/>
        </p:nvSpPr>
        <p:spPr>
          <a:xfrm>
            <a:off x="0" y="-6350"/>
            <a:ext cx="9144000" cy="6940550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78000">
                <a:srgbClr val="FFFFC1"/>
              </a:gs>
              <a:gs pos="100000">
                <a:srgbClr val="FFFF97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 idx="4294967295"/>
          </p:nvPr>
        </p:nvSpPr>
        <p:spPr>
          <a:xfrm>
            <a:off x="228600" y="84137"/>
            <a:ext cx="8915400" cy="1017588"/>
          </a:xfrm>
        </p:spPr>
        <p:txBody>
          <a:bodyPr/>
          <a:lstStyle/>
          <a:p>
            <a:pPr algn="l"/>
            <a:r>
              <a:rPr lang="en-US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Focus on Limited English Proficiency</a:t>
            </a:r>
            <a:endParaRPr lang="en-US" altLang="en-US" sz="4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606" name="Rectangle 3"/>
          <p:cNvSpPr>
            <a:spLocks noGrp="1"/>
          </p:cNvSpPr>
          <p:nvPr>
            <p:ph idx="4294967295"/>
          </p:nvPr>
        </p:nvSpPr>
        <p:spPr>
          <a:xfrm>
            <a:off x="4114800" y="1218883"/>
            <a:ext cx="4898880" cy="14112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Recruit and train bi-lingual outreach workers and partner with HHS colleagues working for the Asian American Health Initiative.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114800" y="3273394"/>
            <a:ext cx="489888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sz="2400" dirty="0">
                <a:cs typeface="Calibri" panose="020F0502020204030204" pitchFamily="34" charset="0"/>
              </a:rPr>
              <a:t>Translate the plain language document into Spanish, Chinese, Korean and Vietnamese.</a:t>
            </a:r>
            <a:endParaRPr lang="en-US" altLang="en-US" sz="2400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4114800" y="4911440"/>
            <a:ext cx="489888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sz="2400" dirty="0">
                <a:cs typeface="Calibri" panose="020F0502020204030204" pitchFamily="34" charset="0"/>
              </a:rPr>
              <a:t>Create flyer to promote language translation service available for Connect-a-Ride (also included Russian, French and Amharic). </a:t>
            </a:r>
            <a:endParaRPr lang="en-US" altLang="en-US" sz="2400" i="1" dirty="0">
              <a:solidFill>
                <a:srgbClr val="FF0000"/>
              </a:solidFill>
              <a:cs typeface="Calibri" panose="020F0502020204030204" pitchFamily="34" charset="0"/>
            </a:endParaRPr>
          </a:p>
        </p:txBody>
      </p:sp>
      <p:pic>
        <p:nvPicPr>
          <p:cNvPr id="2054" name="Picture 6" descr="C:\Users\jeffm\AppData\Roaming\PixelMetrics\CaptureWiz\Temp\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3" r="18068" b="40051"/>
          <a:stretch>
            <a:fillRect/>
          </a:stretch>
        </p:blipFill>
        <p:spPr bwMode="auto">
          <a:xfrm>
            <a:off x="290500" y="1131060"/>
            <a:ext cx="2240077" cy="16629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jeffm\AppData\Roaming\PixelMetrics\CaptureWiz\Temp\3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6" r="22434" b="60982"/>
          <a:stretch/>
        </p:blipFill>
        <p:spPr bwMode="auto">
          <a:xfrm>
            <a:off x="1143000" y="2095434"/>
            <a:ext cx="2271581" cy="193805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effm\AppData\Roaming\PixelMetrics\CaptureWiz\Temp\1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1" r="18924"/>
          <a:stretch>
            <a:fillRect/>
          </a:stretch>
        </p:blipFill>
        <p:spPr bwMode="auto">
          <a:xfrm>
            <a:off x="314616" y="3123406"/>
            <a:ext cx="2235458" cy="265448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jeffm\AppData\Roaming\PixelMetrics\CaptureWiz\Temp\8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1" r="19574" b="10866"/>
          <a:stretch/>
        </p:blipFill>
        <p:spPr bwMode="auto">
          <a:xfrm>
            <a:off x="1204222" y="4390528"/>
            <a:ext cx="2182702" cy="219677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606" grpId="0" build="p"/>
      <p:bldP spid="4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C057">
                  <a:tint val="66000"/>
                  <a:satMod val="160000"/>
                </a:srgbClr>
              </a:gs>
              <a:gs pos="50000">
                <a:srgbClr val="FBC057">
                  <a:tint val="44500"/>
                  <a:satMod val="160000"/>
                </a:srgbClr>
              </a:gs>
              <a:gs pos="100000">
                <a:srgbClr val="FBC057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2B7B52-5FFB-413E-BA60-6311469C0661}"/>
              </a:ext>
            </a:extLst>
          </p:cNvPr>
          <p:cNvSpPr txBox="1">
            <a:spLocks/>
          </p:cNvSpPr>
          <p:nvPr/>
        </p:nvSpPr>
        <p:spPr>
          <a:xfrm>
            <a:off x="165845" y="237565"/>
            <a:ext cx="8991600" cy="608013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3600" dirty="0">
                <a:latin typeface="+mn-lt"/>
              </a:rPr>
              <a:t>Create a Multilingual Flyer for </a:t>
            </a:r>
            <a:r>
              <a:rPr lang="en-US" altLang="en-US" sz="3600" i="1" dirty="0"/>
              <a:t>Connect-a-Ride</a:t>
            </a:r>
            <a:endParaRPr lang="en-US" altLang="en-US" sz="3600" dirty="0">
              <a:latin typeface="+mn-lt"/>
            </a:endParaRPr>
          </a:p>
        </p:txBody>
      </p:sp>
      <p:pic>
        <p:nvPicPr>
          <p:cNvPr id="1030" name="Picture 6" descr="C:\Users\jeffm\AppData\Roaming\PixelMetrics\CaptureWiz\Temp\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69972"/>
            <a:ext cx="3767751" cy="4963633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effm\AppData\Roaming\PixelMetrics\CaptureWiz\Temp\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52" y="1369971"/>
            <a:ext cx="3767751" cy="4963633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4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2B7B52-5FFB-413E-BA60-6311469C0661}"/>
              </a:ext>
            </a:extLst>
          </p:cNvPr>
          <p:cNvSpPr txBox="1">
            <a:spLocks/>
          </p:cNvSpPr>
          <p:nvPr/>
        </p:nvSpPr>
        <p:spPr>
          <a:xfrm>
            <a:off x="165845" y="237565"/>
            <a:ext cx="8991600" cy="608013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3600" dirty="0">
                <a:latin typeface="+mn-lt"/>
              </a:rPr>
              <a:t>Create a Brochure that Fits Easily in Racks  </a:t>
            </a:r>
          </a:p>
        </p:txBody>
      </p:sp>
      <p:sp>
        <p:nvSpPr>
          <p:cNvPr id="7" name="Content Placeholder 2"/>
          <p:cNvSpPr txBox="1">
            <a:spLocks noChangeArrowheads="1"/>
          </p:cNvSpPr>
          <p:nvPr/>
        </p:nvSpPr>
        <p:spPr bwMode="auto">
          <a:xfrm>
            <a:off x="381000" y="795805"/>
            <a:ext cx="8332694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None/>
            </a:pPr>
            <a:r>
              <a:rPr lang="en-US" altLang="en-US" sz="2600" dirty="0">
                <a:solidFill>
                  <a:srgbClr val="000000"/>
                </a:solidFill>
                <a:cs typeface="Calibri" panose="020F0502020204030204" pitchFamily="34" charset="0"/>
              </a:rPr>
              <a:t>Use images and simple descriptions to be reader friendly. </a:t>
            </a: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600" dirty="0">
              <a:solidFill>
                <a:srgbClr val="000000"/>
              </a:solidFill>
              <a:cs typeface="Calibri" panose="020F0502020204030204" pitchFamily="34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  <a:buClr>
                <a:srgbClr val="4F81BD"/>
              </a:buClr>
              <a:buSzPct val="80000"/>
              <a:buFont typeface="Wingdings 2" panose="05020102010507070707" pitchFamily="18" charset="2"/>
              <a:buNone/>
            </a:pPr>
            <a:endParaRPr lang="en-US" altLang="en-US" sz="2000" b="1" i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1026" name="Picture 2" descr="C:\Users\jeffm\AppData\Roaming\PixelMetrics\CaptureWiz\Temp\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08963"/>
            <a:ext cx="8449835" cy="5120437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effm\AppData\Roaming\PixelMetrics\CaptureWiz\Temp\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2" y="1508963"/>
            <a:ext cx="8449835" cy="512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8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ontgomerycountymd.gov/DGS-OES/Resources/Images/Home/Transportati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8" r="4312"/>
          <a:stretch/>
        </p:blipFill>
        <p:spPr bwMode="auto">
          <a:xfrm>
            <a:off x="0" y="-4618"/>
            <a:ext cx="9144000" cy="68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montgomerycountymd.gov/DGS-OES/Resources/Images/Home/Transportation.jpg"/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8" r="4312"/>
          <a:stretch/>
        </p:blipFill>
        <p:spPr bwMode="auto">
          <a:xfrm>
            <a:off x="-5836" y="0"/>
            <a:ext cx="9144000" cy="686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555D7DA-2A42-4851-825B-83B2027451A1}"/>
              </a:ext>
            </a:extLst>
          </p:cNvPr>
          <p:cNvSpPr/>
          <p:nvPr/>
        </p:nvSpPr>
        <p:spPr>
          <a:xfrm>
            <a:off x="1" y="0"/>
            <a:ext cx="9149836" cy="6845300"/>
          </a:xfrm>
          <a:prstGeom prst="rect">
            <a:avLst/>
          </a:prstGeom>
          <a:solidFill>
            <a:schemeClr val="bg1"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24856" y="1082841"/>
            <a:ext cx="559207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Recruit members of the “Getting All Around the County” group and other County residents to serve as models for advertisements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AEAE0E-E34E-487A-8ECA-6489CBD375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904" y="3201552"/>
            <a:ext cx="2923884" cy="60914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C9BBDC-EE35-44FA-A0FE-4C2CB59961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0" y="2559294"/>
            <a:ext cx="2926265" cy="6096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685800"/>
            <a:ext cx="2501900" cy="3481387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2" t="6088" r="3102" b="5881"/>
          <a:stretch>
            <a:fillRect/>
          </a:stretch>
        </p:blipFill>
        <p:spPr bwMode="auto">
          <a:xfrm>
            <a:off x="12442289" y="5936103"/>
            <a:ext cx="427037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374982"/>
            <a:ext cx="4957762" cy="20415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9086" y="854201"/>
            <a:ext cx="49752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7941" y="4148739"/>
            <a:ext cx="33004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1777" y="5044802"/>
            <a:ext cx="3290887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5" t="-450"/>
          <a:stretch/>
        </p:blipFill>
        <p:spPr bwMode="auto">
          <a:xfrm>
            <a:off x="5505450" y="4374983"/>
            <a:ext cx="3331224" cy="2041524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0" y="7287481"/>
            <a:ext cx="330676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346950"/>
            <a:ext cx="3281362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304800" y="229177"/>
            <a:ext cx="3657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en-US" altLang="en-US" sz="4200" dirty="0">
                <a:cs typeface="Calibri" panose="020F0502020204030204" pitchFamily="34" charset="0"/>
              </a:rPr>
              <a:t>Create New Ads</a:t>
            </a: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524856" y="3066930"/>
            <a:ext cx="559207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Increase awareness of individual programs by name. </a:t>
            </a:r>
          </a:p>
        </p:txBody>
      </p:sp>
    </p:spTree>
    <p:extLst>
      <p:ext uri="{BB962C8B-B14F-4D97-AF65-F5344CB8AC3E}">
        <p14:creationId xmlns:p14="http://schemas.microsoft.com/office/powerpoint/2010/main" val="282534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/>
      <p:bldP spid="24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B9580BE-C249-431D-84CF-6F6B51706155}"/>
              </a:ext>
            </a:extLst>
          </p:cNvPr>
          <p:cNvSpPr/>
          <p:nvPr/>
        </p:nvSpPr>
        <p:spPr>
          <a:xfrm rot="10800000">
            <a:off x="0" y="-6350"/>
            <a:ext cx="9144000" cy="6940550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78000">
                <a:srgbClr val="FFFFC1"/>
              </a:gs>
              <a:gs pos="100000">
                <a:srgbClr val="FFFF97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A650548-6D3B-428B-91FF-5A5A17F45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945" y="4876800"/>
            <a:ext cx="833965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en-US" altLang="en-US" sz="3000" dirty="0">
                <a:cs typeface="Calibri" panose="020F0502020204030204" pitchFamily="34" charset="0"/>
              </a:rPr>
              <a:t>Create and place movie 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r>
              <a:rPr lang="en-US" altLang="en-US" sz="3000" dirty="0">
                <a:cs typeface="Calibri" panose="020F0502020204030204" pitchFamily="34" charset="0"/>
              </a:rPr>
              <a:t>theatre ads. Purchase license and re-use in County facilities and social media.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51945" y="3200400"/>
            <a:ext cx="491065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000" dirty="0">
                <a:cs typeface="Calibri" panose="020F0502020204030204" pitchFamily="34" charset="0"/>
              </a:rPr>
              <a:t>Create a “flipbook” that is easy for professionals to use with clients.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51945" y="1436108"/>
            <a:ext cx="49106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Calibri" panose="020F0502020204030204" pitchFamily="34" charset="0"/>
                <a:cs typeface="Calibri" panose="020F0502020204030204" pitchFamily="34" charset="0"/>
              </a:rPr>
              <a:t>Create and mail postcards to households receiving help with trash/recycling.</a:t>
            </a:r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9A650548-6D3B-428B-91FF-5A5A17F45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23005"/>
            <a:ext cx="829203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spcAft>
                <a:spcPts val="0"/>
              </a:spcAft>
              <a:buNone/>
              <a:defRPr/>
            </a:pPr>
            <a:r>
              <a:rPr lang="en-US" altLang="en-US" sz="4200" dirty="0">
                <a:cs typeface="Calibri" panose="020F0502020204030204" pitchFamily="34" charset="0"/>
              </a:rPr>
              <a:t>Use Other Marketing Strategies</a:t>
            </a:r>
          </a:p>
        </p:txBody>
      </p:sp>
      <p:pic>
        <p:nvPicPr>
          <p:cNvPr id="1026" name="Picture 2" descr="C:\Users\jeffm\AppData\Roaming\PixelMetrics\CaptureWiz\Temp\1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602" y="1523998"/>
            <a:ext cx="2752436" cy="236599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effm\AppData\Roaming\PixelMetrics\CaptureWiz\Temp\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764855" y="3186668"/>
            <a:ext cx="1027924" cy="275243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ABFD18-898E-4872-A212-91A4A01EE017}"/>
              </a:ext>
            </a:extLst>
          </p:cNvPr>
          <p:cNvSpPr/>
          <p:nvPr/>
        </p:nvSpPr>
        <p:spPr>
          <a:xfrm>
            <a:off x="0" y="-6350"/>
            <a:ext cx="9144001" cy="6940551"/>
          </a:xfrm>
          <a:prstGeom prst="rect">
            <a:avLst/>
          </a:prstGeom>
          <a:solidFill>
            <a:schemeClr val="tx1"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1" y="1210875"/>
            <a:ext cx="6553200" cy="374530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3" name="0Getting Around Vide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49690" y="1273709"/>
            <a:ext cx="6444619" cy="3625098"/>
          </a:xfrm>
          <a:prstGeom prst="rect">
            <a:avLst/>
          </a:prstGeom>
          <a:ln w="101600"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00"/>
                            </p:stCondLst>
                            <p:childTnLst>
                              <p:par>
                                <p:cTn id="45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52" dur="1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4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/>
      <p:bldP spid="10" grpId="0"/>
      <p:bldP spid="2" grpId="0"/>
      <p:bldP spid="12" grpId="0"/>
      <p:bldP spid="15" grpId="0" animBg="1"/>
      <p:bldP spid="15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94A9C-D4A6-43F7-972D-F821087335B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C057">
                  <a:tint val="66000"/>
                  <a:satMod val="160000"/>
                </a:srgbClr>
              </a:gs>
              <a:gs pos="50000">
                <a:srgbClr val="FBC057">
                  <a:tint val="44500"/>
                  <a:satMod val="160000"/>
                </a:srgbClr>
              </a:gs>
              <a:gs pos="100000">
                <a:srgbClr val="FBC057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6C493FC-2F13-4391-B190-374AE25BF8AB}"/>
              </a:ext>
            </a:extLst>
          </p:cNvPr>
          <p:cNvSpPr txBox="1">
            <a:spLocks/>
          </p:cNvSpPr>
          <p:nvPr/>
        </p:nvSpPr>
        <p:spPr bwMode="auto">
          <a:xfrm>
            <a:off x="228600" y="15769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Project Outputs To Date</a:t>
            </a:r>
            <a:endParaRPr lang="en-US" dirty="0"/>
          </a:p>
        </p:txBody>
      </p:sp>
      <p:pic>
        <p:nvPicPr>
          <p:cNvPr id="7" name="Picture 6" descr="C:\Users\jeffm\AppData\Roaming\PixelMetrics\CaptureWiz\Temp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930" y="4668318"/>
            <a:ext cx="3563470" cy="19681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3400" y="1319165"/>
            <a:ext cx="838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Interior ads in buses (12” x 16”)		       	         </a:t>
            </a:r>
            <a:r>
              <a:rPr lang="en-US" altLang="en-US" sz="2800" i="1" dirty="0">
                <a:cs typeface="Calibri" panose="020F0502020204030204" pitchFamily="34" charset="0"/>
              </a:rPr>
              <a:t>200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1843329"/>
            <a:ext cx="838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Ads on bus sides				 	           </a:t>
            </a:r>
            <a:r>
              <a:rPr lang="en-US" altLang="en-US" sz="2800" i="1" dirty="0">
                <a:cs typeface="Calibri" panose="020F0502020204030204" pitchFamily="34" charset="0"/>
              </a:rPr>
              <a:t>70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33400" y="2383653"/>
            <a:ext cx="838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Ads on bus shelters			 	           </a:t>
            </a:r>
            <a:r>
              <a:rPr lang="en-US" altLang="en-US" sz="2800" i="1" dirty="0">
                <a:cs typeface="Calibri" panose="020F0502020204030204" pitchFamily="34" charset="0"/>
              </a:rPr>
              <a:t>60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33400" y="2914741"/>
            <a:ext cx="838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Flyers in libraries, community centers, etc.           </a:t>
            </a:r>
            <a:r>
              <a:rPr lang="en-US" altLang="en-US" sz="2800" i="1" dirty="0">
                <a:cs typeface="Calibri" panose="020F0502020204030204" pitchFamily="34" charset="0"/>
              </a:rPr>
              <a:t>6000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33400" y="3480620"/>
            <a:ext cx="838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Postcards to targeted people			       </a:t>
            </a:r>
            <a:r>
              <a:rPr lang="en-US" altLang="en-US" sz="2800" i="1" dirty="0">
                <a:cs typeface="Calibri" panose="020F0502020204030204" pitchFamily="34" charset="0"/>
              </a:rPr>
              <a:t>1249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26473" y="5129165"/>
            <a:ext cx="46551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Outreach events	              </a:t>
            </a:r>
            <a:r>
              <a:rPr lang="en-US" altLang="en-US" sz="2800" i="1" dirty="0">
                <a:cs typeface="Calibri" panose="020F0502020204030204" pitchFamily="34" charset="0"/>
              </a:rPr>
              <a:t>71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29936" y="5688120"/>
            <a:ext cx="83889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Outreach participants     </a:t>
            </a:r>
            <a:r>
              <a:rPr lang="en-US" altLang="en-US" sz="2800" i="1" dirty="0">
                <a:cs typeface="Calibri" panose="020F0502020204030204" pitchFamily="34" charset="0"/>
              </a:rPr>
              <a:t>1600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42636" y="4039428"/>
            <a:ext cx="79155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Transportation Network Directories 	                    </a:t>
            </a:r>
            <a:r>
              <a:rPr lang="en-US" altLang="en-US" sz="2800" i="1" dirty="0">
                <a:cs typeface="Calibri" panose="020F0502020204030204" pitchFamily="34" charset="0"/>
              </a:rPr>
              <a:t>500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44944" y="4596220"/>
            <a:ext cx="44080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cs typeface="Calibri" panose="020F0502020204030204" pitchFamily="34" charset="0"/>
              </a:rPr>
              <a:t>E-newsletters                       </a:t>
            </a:r>
            <a:r>
              <a:rPr lang="en-US" altLang="en-US" sz="2800" i="1" dirty="0">
                <a:cs typeface="Calibri" panose="020F0502020204030204" pitchFamily="34" charset="0"/>
              </a:rPr>
              <a:t>20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1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1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www.montgomerycountymd.gov/DOT-Traffic/Resources/Images/traffic_cal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8" r="11514" b="166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http://www.montgomerycountymd.gov/DOT-Traffic/Resources/Images/traffic_calm2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8" r="11514" b="166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449D180-0A59-4B1C-8D24-7440905929CB}"/>
              </a:ext>
            </a:extLst>
          </p:cNvPr>
          <p:cNvSpPr/>
          <p:nvPr/>
        </p:nvSpPr>
        <p:spPr>
          <a:xfrm>
            <a:off x="-8966" y="6350"/>
            <a:ext cx="9144001" cy="6845300"/>
          </a:xfrm>
          <a:prstGeom prst="rect">
            <a:avLst/>
          </a:prstGeom>
          <a:solidFill>
            <a:schemeClr val="bg1">
              <a:alpha val="6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 descr="http://www.montgomerycountymd.gov/DOT-Traffic/Resources/Images/traffic_calm2.jpg">
            <a:extLst>
              <a:ext uri="{FF2B5EF4-FFF2-40B4-BE49-F238E27FC236}">
                <a16:creationId xmlns:a16="http://schemas.microsoft.com/office/drawing/2014/main" id="{4D578816-DC0B-4729-BECF-A066529C8D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8" t="31591" r="74513" b="22411"/>
          <a:stretch/>
        </p:blipFill>
        <p:spPr bwMode="auto">
          <a:xfrm>
            <a:off x="185737" y="2590800"/>
            <a:ext cx="1871663" cy="37861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54AC964-6E77-46F2-B623-6379231F5353}"/>
              </a:ext>
            </a:extLst>
          </p:cNvPr>
          <p:cNvSpPr txBox="1">
            <a:spLocks/>
          </p:cNvSpPr>
          <p:nvPr/>
        </p:nvSpPr>
        <p:spPr>
          <a:xfrm>
            <a:off x="228600" y="322260"/>
            <a:ext cx="8991600" cy="879010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en-US" altLang="en-US" sz="4100" dirty="0">
                <a:latin typeface="+mn-lt"/>
              </a:rPr>
              <a:t>Project Outcomes To Date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2243137" y="2362200"/>
            <a:ext cx="66659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000"/>
              </a:lnSpc>
              <a:spcBef>
                <a:spcPct val="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en-US" sz="2600" dirty="0"/>
              <a:t>DOT processed </a:t>
            </a:r>
            <a:r>
              <a:rPr lang="en-US" altLang="en-US" sz="2600" b="1" dirty="0"/>
              <a:t>742</a:t>
            </a:r>
            <a:r>
              <a:rPr lang="en-US" altLang="en-US" sz="2600" dirty="0"/>
              <a:t> Senior SmarTrip card applications in October 2017, compared with </a:t>
            </a:r>
            <a:r>
              <a:rPr lang="en-US" altLang="en-US" sz="2600" b="1" dirty="0"/>
              <a:t>345</a:t>
            </a:r>
            <a:r>
              <a:rPr lang="en-US" altLang="en-US" sz="2600" dirty="0"/>
              <a:t> in October 2016. 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381000" y="1315476"/>
            <a:ext cx="8528050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09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en-US" sz="2600" dirty="0"/>
              <a:t>DOT re-assigned a staff member to Call-n-Ride and hired a temp to handle increase call volume. </a:t>
            </a:r>
          </a:p>
        </p:txBody>
      </p:sp>
      <p:pic>
        <p:nvPicPr>
          <p:cNvPr id="4097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620" y="3868172"/>
            <a:ext cx="3805380" cy="24979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985" y="3868172"/>
            <a:ext cx="1792050" cy="2508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13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 descr="http://upload.wikimedia.org/wikipedia/commons/thumb/e/e4/Flag_of_Montgomery_County%2C_Maryland.svg/975px-Flag_of_Montgomery_County%2C_Maryland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http://upload.wikimedia.org/wikipedia/commons/thumb/e/e4/Flag_of_Montgomery_County%2C_Maryland.svg/975px-Flag_of_Montgomery_County%2C_Maryland.svg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 noChangeArrowheads="1"/>
          </p:cNvSpPr>
          <p:nvPr/>
        </p:nvSpPr>
        <p:spPr bwMode="auto">
          <a:xfrm>
            <a:off x="685800" y="4572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/>
              <a:t>Contact information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4000" y="1860343"/>
            <a:ext cx="701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Shawn Brennan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Department of Health and Human Services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240-777-1350 </a:t>
            </a:r>
          </a:p>
          <a:p>
            <a:endParaRPr lang="en-US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Shawn.Brennan@montgomerycountymd.gov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24000" y="4060846"/>
            <a:ext cx="701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Sam Oji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Department of Transportation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240-777-5895 </a:t>
            </a:r>
          </a:p>
          <a:p>
            <a:endParaRPr lang="en-US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Sam.Oji@montgomerycountymd.gov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5" grpId="0"/>
    </p:bldLst>
  </p:timing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838</Words>
  <Application>Microsoft Office PowerPoint</Application>
  <PresentationFormat>On-screen Show (4:3)</PresentationFormat>
  <Paragraphs>120</Paragraphs>
  <Slides>22</Slides>
  <Notes>9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Wingdings 2</vt:lpstr>
      <vt:lpstr>3_Office Theme</vt:lpstr>
      <vt:lpstr>PowerPoint Presentation</vt:lpstr>
      <vt:lpstr>Enhancing Montgomery’s Mobility: 5310 Mobility Management Project</vt:lpstr>
      <vt:lpstr>Mobility Management </vt:lpstr>
      <vt:lpstr>Mobility Management                    (cont.)</vt:lpstr>
      <vt:lpstr>Montgomery County’s Focus</vt:lpstr>
      <vt:lpstr>Project Goal</vt:lpstr>
      <vt:lpstr>PowerPoint Presentation</vt:lpstr>
      <vt:lpstr>PowerPoint Presentation</vt:lpstr>
      <vt:lpstr>PowerPoint Presentation</vt:lpstr>
      <vt:lpstr>Hire Project Coordinator</vt:lpstr>
      <vt:lpstr>PowerPoint Presentation</vt:lpstr>
      <vt:lpstr>PowerPoint Presentation</vt:lpstr>
      <vt:lpstr>Promote Individual Programs</vt:lpstr>
      <vt:lpstr>PowerPoint Presentation</vt:lpstr>
      <vt:lpstr>Focus on Limited English Proficiency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Mobility Management in Montgomery County</dc:title>
  <dc:creator/>
  <cp:lastModifiedBy/>
  <cp:revision>11</cp:revision>
  <dcterms:created xsi:type="dcterms:W3CDTF">2014-04-01T00:25:42Z</dcterms:created>
  <dcterms:modified xsi:type="dcterms:W3CDTF">2017-11-27T20:25:56Z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TC100822959990</vt:lpwstr>
  </property>
</Properties>
</file>