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4"/>
  </p:sldMasterIdLst>
  <p:notesMasterIdLst>
    <p:notesMasterId r:id="rId20"/>
  </p:notesMasterIdLst>
  <p:sldIdLst>
    <p:sldId id="300" r:id="rId5"/>
    <p:sldId id="320" r:id="rId6"/>
    <p:sldId id="321" r:id="rId7"/>
    <p:sldId id="357" r:id="rId8"/>
    <p:sldId id="345" r:id="rId9"/>
    <p:sldId id="358" r:id="rId10"/>
    <p:sldId id="359" r:id="rId11"/>
    <p:sldId id="343" r:id="rId12"/>
    <p:sldId id="354" r:id="rId13"/>
    <p:sldId id="258" r:id="rId14"/>
    <p:sldId id="355" r:id="rId15"/>
    <p:sldId id="339" r:id="rId16"/>
    <p:sldId id="340" r:id="rId17"/>
    <p:sldId id="356" r:id="rId18"/>
    <p:sldId id="341" r:id="rId19"/>
  </p:sldIdLst>
  <p:sldSz cx="12188825" cy="6858000"/>
  <p:notesSz cx="9296400" cy="14722475"/>
  <p:defaultTextStyle>
    <a:defPPr>
      <a:defRPr lang="en-US"/>
    </a:defPPr>
    <a:lvl1pPr marL="0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68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36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04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872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340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808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275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744" algn="l" defTabSz="60946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ambliss, Leenda M." initials="CL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27"/>
    <p:restoredTop sz="94704"/>
  </p:normalViewPr>
  <p:slideViewPr>
    <p:cSldViewPr snapToGrid="0" snapToObjects="1">
      <p:cViewPr varScale="1">
        <p:scale>
          <a:sx n="114" d="100"/>
          <a:sy n="114" d="100"/>
        </p:scale>
        <p:origin x="336" y="336"/>
      </p:cViewPr>
      <p:guideLst>
        <p:guide orient="horz" pos="2160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44" d="100"/>
          <a:sy n="44" d="100"/>
        </p:scale>
        <p:origin x="2508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9075" cy="738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738" y="0"/>
            <a:ext cx="4029075" cy="738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1037-7040-4649-B41A-F16050F67721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363" y="1839913"/>
            <a:ext cx="8829675" cy="496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275" y="7085013"/>
            <a:ext cx="7435850" cy="57975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984288"/>
            <a:ext cx="4029075" cy="738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738" y="13984288"/>
            <a:ext cx="4029075" cy="738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9971FE-6597-49CC-844B-906381CD88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58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3572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920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202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134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910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478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381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697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wmata.com/platforms</a:t>
            </a:r>
          </a:p>
          <a:p>
            <a:r>
              <a:rPr lang="en-US" dirty="0"/>
              <a:t>Project overview – “the why”</a:t>
            </a:r>
          </a:p>
          <a:p>
            <a:r>
              <a:rPr lang="en-US" dirty="0"/>
              <a:t>Trip alternatives planner</a:t>
            </a:r>
          </a:p>
          <a:p>
            <a:r>
              <a:rPr lang="en-US" dirty="0"/>
              <a:t>Service impacts</a:t>
            </a:r>
          </a:p>
          <a:p>
            <a:r>
              <a:rPr lang="en-US" dirty="0"/>
              <a:t>Links to jurisdictional/ partner sites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971FE-6597-49CC-844B-906381CD88ED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356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MTRO_Metal_TITLE_BACKGROUND_newConfetti_3.png">
            <a:extLst>
              <a:ext uri="{FF2B5EF4-FFF2-40B4-BE49-F238E27FC236}">
                <a16:creationId xmlns:a16="http://schemas.microsoft.com/office/drawing/2014/main" id="{257BC831-A6DD-084D-AAD9-BFC105D20F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8848"/>
            <a:ext cx="12188825" cy="6857888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593043" y="964720"/>
            <a:ext cx="7945839" cy="1565563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5400" baseline="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Presentation Title</a:t>
            </a:r>
            <a:br>
              <a:rPr lang="en-US" dirty="0"/>
            </a:br>
            <a:r>
              <a:rPr lang="en-US" dirty="0"/>
              <a:t>Name Here</a:t>
            </a:r>
          </a:p>
        </p:txBody>
      </p:sp>
      <p:sp>
        <p:nvSpPr>
          <p:cNvPr id="9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606490" y="2914786"/>
            <a:ext cx="5121957" cy="90011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1F4E79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/>
              <a:t>SUBHEAD FOR PRESENTATION</a:t>
            </a:r>
          </a:p>
        </p:txBody>
      </p:sp>
      <p:sp>
        <p:nvSpPr>
          <p:cNvPr id="10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593044" y="4747578"/>
            <a:ext cx="5135403" cy="9953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Tx/>
              <a:buNone/>
              <a:defRPr>
                <a:solidFill>
                  <a:srgbClr val="1F4E79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/>
              <a:t>Speaker’s Name</a:t>
            </a:r>
          </a:p>
          <a:p>
            <a:pPr lvl="0"/>
            <a:r>
              <a:rPr lang="en-US" dirty="0"/>
              <a:t>Date of Presentation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411FA4-2278-0A48-845B-912D9A617A46}"/>
              </a:ext>
            </a:extLst>
          </p:cNvPr>
          <p:cNvSpPr/>
          <p:nvPr userDrawn="1"/>
        </p:nvSpPr>
        <p:spPr>
          <a:xfrm>
            <a:off x="0" y="6020973"/>
            <a:ext cx="12188825" cy="8370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46A726-6A98-FB42-9A68-D1B492D38F5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09170" y="6153737"/>
            <a:ext cx="9144000" cy="546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A47457-976E-0A48-8AA5-704CD4CDF8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r="27647"/>
          <a:stretch/>
        </p:blipFill>
        <p:spPr>
          <a:xfrm>
            <a:off x="0" y="6153737"/>
            <a:ext cx="6615966" cy="54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91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00"/>
            <a:ext cx="12188825" cy="4495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91697"/>
            <a:ext cx="11655564" cy="968375"/>
          </a:xfrm>
        </p:spPr>
        <p:txBody>
          <a:bodyPr/>
          <a:lstStyle>
            <a:lvl1pPr algn="l">
              <a:defRPr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WASHINGTON METROPOLITAN AREA TRANSIT AUTHORITY</a:t>
            </a:r>
          </a:p>
        </p:txBody>
      </p:sp>
    </p:spTree>
    <p:extLst>
      <p:ext uri="{BB962C8B-B14F-4D97-AF65-F5344CB8AC3E}">
        <p14:creationId xmlns:p14="http://schemas.microsoft.com/office/powerpoint/2010/main" val="2486950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0700"/>
            <a:ext cx="12188825" cy="4495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1" y="1716205"/>
            <a:ext cx="11655564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630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us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0" b="8793"/>
          <a:stretch/>
        </p:blipFill>
        <p:spPr>
          <a:xfrm>
            <a:off x="0" y="508001"/>
            <a:ext cx="12188825" cy="5524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1" y="1716205"/>
            <a:ext cx="11655564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2CA5F78-FC42-403B-A200-4676BD44B1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6631" y="6370256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fld id="{AF2CA16C-8021-4560-94C7-08480641F32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870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mple Tex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1" y="1716205"/>
            <a:ext cx="11655564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43284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 with System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0" y="1707446"/>
            <a:ext cx="6396944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028" y="954111"/>
            <a:ext cx="5056095" cy="505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58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 with Top Take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7EC9FA-C355-4655-8DFF-AE5AABD0F72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66631" y="1672897"/>
            <a:ext cx="11663182" cy="76431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key takeaway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72F9E5C-4149-43F0-BD7A-07AD4B163BB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66631" y="2568969"/>
            <a:ext cx="11655564" cy="3513929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49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 with Bottom Take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7EC9FA-C355-4655-8DFF-AE5AABD0F72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66631" y="4984982"/>
            <a:ext cx="11663182" cy="1060845"/>
          </a:xfrm>
          <a:solidFill>
            <a:srgbClr val="1F4E79"/>
          </a:solidFill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key takeaway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2F9E5C-4149-43F0-BD7A-07AD4B163BB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66631" y="1587501"/>
            <a:ext cx="11655564" cy="44953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950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Take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CFCE38D-791C-45FB-A08B-7A35A2CD636D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66631" y="2568969"/>
            <a:ext cx="5718542" cy="3513929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14E6FED-257C-48D2-902D-4A1DE3EFA13C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209402" y="2568968"/>
            <a:ext cx="5720411" cy="3513929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847EC9FA-C355-4655-8DFF-AE5AABD0F72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66631" y="1672897"/>
            <a:ext cx="11663182" cy="764310"/>
          </a:xfrm>
          <a:solidFill>
            <a:srgbClr val="1F4E79"/>
          </a:solidFill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key takeaway</a:t>
            </a: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4023859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2 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CFCE38D-791C-45FB-A08B-7A35A2CD636D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66631" y="1562101"/>
            <a:ext cx="5718542" cy="45207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14E6FED-257C-48D2-902D-4A1DE3EFA13C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209402" y="1562100"/>
            <a:ext cx="5720411" cy="45207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425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2 Way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17D7BA7-F0F9-4445-BB35-4CA26B85B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631" y="2498272"/>
            <a:ext cx="5718542" cy="358462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3FC41370-CBCF-4167-9E26-C335F3E751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211270" y="2498272"/>
            <a:ext cx="5718542" cy="358462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7F0FEEC-1A47-44F1-B423-309DDFDDC65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266631" y="1664138"/>
            <a:ext cx="5718542" cy="773069"/>
          </a:xfrm>
          <a:solidFill>
            <a:srgbClr val="1F4E79"/>
          </a:solidFill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key takeaway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0BE8425A-F486-497A-8268-2EB5C8D04830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6211270" y="1664138"/>
            <a:ext cx="5718542" cy="773069"/>
          </a:xfrm>
          <a:solidFill>
            <a:srgbClr val="1F4E79"/>
          </a:solidFill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key takeaway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2139295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4 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CFCE38D-791C-45FB-A08B-7A35A2CD636D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66631" y="1602338"/>
            <a:ext cx="5718542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CFCE38D-791C-45FB-A08B-7A35A2CD636D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6199775" y="1602338"/>
            <a:ext cx="5718542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CFCE38D-791C-45FB-A08B-7A35A2CD636D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266631" y="3842324"/>
            <a:ext cx="5718542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CFCE38D-791C-45FB-A08B-7A35A2CD636D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6203653" y="3836548"/>
            <a:ext cx="5718542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1594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Color - 4 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6901CD-1179-48AA-AA78-C2B71B3B7CC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66630" y="1621963"/>
            <a:ext cx="5759220" cy="2194560"/>
          </a:xfrm>
          <a:solidFill>
            <a:srgbClr val="1F4E79"/>
          </a:solidFill>
        </p:spPr>
        <p:txBody>
          <a:bodyPr vert="horz" lIns="91440" tIns="45720" rIns="91440" bIns="45720" rtlCol="0" anchor="t">
            <a:normAutofit/>
          </a:bodyPr>
          <a:lstStyle>
            <a:lvl1pPr marL="457200" indent="-457200">
              <a:buFont typeface="Wingdings" charset="2"/>
              <a:buChar char="§"/>
              <a:defRPr lang="en-US" sz="2800">
                <a:solidFill>
                  <a:schemeClr val="bg2"/>
                </a:solidFill>
                <a:latin typeface="Helvetica"/>
                <a:cs typeface="Helvetica"/>
              </a:defRPr>
            </a:lvl1pPr>
            <a:lvl2pPr>
              <a:defRPr lang="en-US" sz="24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 lang="en-US"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E66204-4258-4009-9C38-072DB2591BD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0593" y="1621963"/>
            <a:ext cx="5759220" cy="2194560"/>
          </a:xfrm>
          <a:solidFill>
            <a:schemeClr val="accent3"/>
          </a:solidFill>
        </p:spPr>
        <p:txBody>
          <a:bodyPr vert="horz" lIns="91440" tIns="45720" rIns="91440" bIns="45720" rtlCol="0" anchor="t">
            <a:normAutofit/>
          </a:bodyPr>
          <a:lstStyle>
            <a:lvl1pPr marL="457200" indent="-457200" algn="l">
              <a:buFont typeface="Wingdings" charset="2"/>
              <a:buChar char="§"/>
              <a:defRPr lang="en-US" sz="2800">
                <a:solidFill>
                  <a:schemeClr val="bg1"/>
                </a:solidFill>
                <a:latin typeface="Helvetica"/>
                <a:cs typeface="Helvetica"/>
              </a:defRPr>
            </a:lvl1pPr>
            <a:lvl2pPr>
              <a:defRPr lang="en-US" sz="24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 lang="en-US"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4B97FD00-9A32-4A89-A567-2CEB60E81F3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66630" y="3930189"/>
            <a:ext cx="5759220" cy="2194560"/>
          </a:xfrm>
          <a:solidFill>
            <a:schemeClr val="accent6"/>
          </a:solidFill>
        </p:spPr>
        <p:txBody>
          <a:bodyPr vert="horz" lIns="91440" tIns="45720" rIns="91440" bIns="45720" rtlCol="0" anchor="t">
            <a:normAutofit/>
          </a:bodyPr>
          <a:lstStyle>
            <a:lvl1pPr marL="457200" indent="-457200">
              <a:buFont typeface="Wingdings" charset="2"/>
              <a:buChar char="§"/>
              <a:defRPr lang="en-US" sz="2800">
                <a:solidFill>
                  <a:schemeClr val="bg1"/>
                </a:solidFill>
                <a:latin typeface="Helvetica"/>
                <a:cs typeface="Helvetica"/>
              </a:defRPr>
            </a:lvl1pPr>
            <a:lvl2pPr>
              <a:defRPr lang="en-US" sz="24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 lang="en-US"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6A932747-BAA0-4FE0-B9F3-F31F5D1BBDD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170593" y="3930189"/>
            <a:ext cx="5759220" cy="2194560"/>
          </a:xfrm>
          <a:solidFill>
            <a:schemeClr val="accent2"/>
          </a:solidFill>
        </p:spPr>
        <p:txBody>
          <a:bodyPr vert="horz" lIns="91440" tIns="45720" rIns="91440" bIns="45720" rtlCol="0" anchor="t">
            <a:normAutofit/>
          </a:bodyPr>
          <a:lstStyle>
            <a:lvl1pPr marL="457200" indent="-457200" algn="l">
              <a:buFont typeface="Wingdings" charset="2"/>
              <a:buChar char="§"/>
              <a:defRPr lang="en-US" sz="2800">
                <a:solidFill>
                  <a:schemeClr val="bg2"/>
                </a:solidFill>
                <a:latin typeface="Helvetica"/>
                <a:cs typeface="Helvetica"/>
              </a:defRPr>
            </a:lvl1pPr>
            <a:lvl2pPr>
              <a:defRPr lang="en-US" sz="24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 lang="en-US" sz="20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</p:txBody>
      </p:sp>
      <p:sp>
        <p:nvSpPr>
          <p:cNvPr id="3" name="Oval 2"/>
          <p:cNvSpPr/>
          <p:nvPr userDrawn="1"/>
        </p:nvSpPr>
        <p:spPr>
          <a:xfrm>
            <a:off x="4723170" y="2493130"/>
            <a:ext cx="2742486" cy="2743200"/>
          </a:xfrm>
          <a:prstGeom prst="ellipse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104176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4 Way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8134DFD-61B5-4604-B852-D73C83D7AF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0" y="1699172"/>
            <a:ext cx="2750104" cy="4398415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8134DFD-61B5-4604-B852-D73C83D7AF3B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3246372" y="1698745"/>
            <a:ext cx="2750104" cy="4398415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8134DFD-61B5-4604-B852-D73C83D7AF3B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6212376" y="1699172"/>
            <a:ext cx="2750104" cy="4398415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8134DFD-61B5-4604-B852-D73C83D7AF3B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9172091" y="1698745"/>
            <a:ext cx="2750104" cy="4398415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26924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Color - 4 Way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831F1E0-56EB-47EB-A493-391AA1E63E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4248" y="2565400"/>
            <a:ext cx="2742486" cy="3539371"/>
          </a:xfrm>
          <a:solidFill>
            <a:schemeClr val="accent1"/>
          </a:solidFill>
          <a:ln>
            <a:noFill/>
          </a:ln>
        </p:spPr>
        <p:txBody>
          <a:bodyPr>
            <a:normAutofit/>
          </a:bodyPr>
          <a:lstStyle>
            <a:lvl1pPr marL="171450" indent="-171450">
              <a:buFont typeface="Wingdings" panose="05000000000000000000" pitchFamily="2" charset="2"/>
              <a:buChar char="§"/>
              <a:defRPr sz="2400">
                <a:solidFill>
                  <a:schemeClr val="bg2"/>
                </a:solidFill>
                <a:latin typeface="Helvetica"/>
                <a:cs typeface="Helvetica"/>
              </a:defRPr>
            </a:lvl1pPr>
            <a:lvl2pPr marL="628650" indent="-171450">
              <a:defRPr sz="2000">
                <a:solidFill>
                  <a:schemeClr val="bg2"/>
                </a:solidFill>
                <a:latin typeface="Helvetica"/>
                <a:cs typeface="Helvetica"/>
              </a:defRPr>
            </a:lvl2pPr>
            <a:lvl3pPr marL="1085850" indent="-171450">
              <a:buFont typeface="Lucida Grande"/>
              <a:buChar char="—"/>
              <a:defRPr sz="1800">
                <a:solidFill>
                  <a:schemeClr val="bg2"/>
                </a:solidFill>
                <a:latin typeface="Helvetica"/>
                <a:cs typeface="Helvetica"/>
              </a:defRPr>
            </a:lvl3pPr>
            <a:lvl4pPr marL="1543050" indent="-171450">
              <a:buFont typeface="Franklin Gothic Book" panose="020B0503020102020204" pitchFamily="34" charset="0"/>
              <a:buChar char="–"/>
              <a:defRPr sz="1600">
                <a:solidFill>
                  <a:schemeClr val="bg2"/>
                </a:solidFill>
                <a:latin typeface="Helvetica"/>
                <a:cs typeface="Helvetica"/>
              </a:defRPr>
            </a:lvl4pPr>
            <a:lvl5pPr marL="2000250" indent="-171450">
              <a:defRPr sz="1600">
                <a:solidFill>
                  <a:schemeClr val="bg2"/>
                </a:solidFill>
                <a:latin typeface="Helvetica"/>
                <a:cs typeface="Helvetica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73047ED1-0FC1-4CB6-91BF-4AA97D44A3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49718" y="2565401"/>
            <a:ext cx="2742486" cy="3539372"/>
          </a:xfrm>
          <a:solidFill>
            <a:schemeClr val="accent3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bg1"/>
                </a:solidFill>
                <a:latin typeface="Helvetica"/>
                <a:cs typeface="Helvetica"/>
              </a:defRPr>
            </a:lvl1pPr>
            <a:lvl2pPr>
              <a:defRPr lang="en-US" sz="2000" dirty="0">
                <a:solidFill>
                  <a:schemeClr val="bg1"/>
                </a:solidFill>
                <a:latin typeface="Helvetica"/>
                <a:cs typeface="Helvetica"/>
              </a:defRPr>
            </a:lvl2pPr>
            <a:lvl3pPr marL="1143000" indent="-228600">
              <a:buFont typeface="Lucida Grande"/>
              <a:buChar char="—"/>
              <a:defRPr lang="en-US" sz="1800" dirty="0">
                <a:solidFill>
                  <a:schemeClr val="bg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bg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bg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1637ABB-F752-41C5-9A76-BE951A72551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221463" y="2565401"/>
            <a:ext cx="2742486" cy="3530613"/>
          </a:xfrm>
          <a:solidFill>
            <a:schemeClr val="accent2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>
                <a:solidFill>
                  <a:schemeClr val="bg1"/>
                </a:solidFill>
                <a:latin typeface="Helvetica"/>
                <a:cs typeface="Helvetica"/>
              </a:defRPr>
            </a:lvl1pPr>
            <a:lvl2pPr>
              <a:defRPr lang="en-US" sz="2000">
                <a:solidFill>
                  <a:schemeClr val="bg1"/>
                </a:solidFill>
                <a:latin typeface="Helvetica"/>
                <a:cs typeface="Helvetica"/>
              </a:defRPr>
            </a:lvl2pPr>
            <a:lvl3pPr marL="1143000" indent="-228600">
              <a:buFont typeface="Lucida Grande"/>
              <a:buChar char="—"/>
              <a:defRPr lang="en-US" sz="1800">
                <a:solidFill>
                  <a:schemeClr val="bg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>
                <a:solidFill>
                  <a:schemeClr val="bg1"/>
                </a:solidFill>
                <a:latin typeface="Helvetica"/>
                <a:cs typeface="Helvetica"/>
              </a:defRPr>
            </a:lvl4pPr>
            <a:lvl5pPr>
              <a:defRPr lang="en-US" sz="1600">
                <a:solidFill>
                  <a:schemeClr val="bg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B9977216-F970-481A-837D-74A9B22F72F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9187327" y="2565401"/>
            <a:ext cx="2742486" cy="3530613"/>
          </a:xfrm>
          <a:solidFill>
            <a:schemeClr val="accent6"/>
          </a:soli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>
                <a:solidFill>
                  <a:schemeClr val="bg2"/>
                </a:solidFill>
                <a:latin typeface="Helvetica"/>
                <a:cs typeface="Helvetica"/>
              </a:defRPr>
            </a:lvl1pPr>
            <a:lvl2pPr>
              <a:defRPr lang="en-US" sz="2000">
                <a:solidFill>
                  <a:schemeClr val="bg2"/>
                </a:solidFill>
                <a:latin typeface="Helvetica"/>
                <a:cs typeface="Helvetica"/>
              </a:defRPr>
            </a:lvl2pPr>
            <a:lvl3pPr marL="1143000" indent="-228600">
              <a:buFont typeface="Lucida Grande"/>
              <a:buChar char="—"/>
              <a:defRPr lang="en-US" sz="1800">
                <a:solidFill>
                  <a:schemeClr val="bg2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>
                <a:solidFill>
                  <a:schemeClr val="bg2"/>
                </a:solidFill>
                <a:latin typeface="Helvetica"/>
                <a:cs typeface="Helvetica"/>
              </a:defRPr>
            </a:lvl4pPr>
            <a:lvl5pPr>
              <a:defRPr lang="en-US" sz="1600">
                <a:solidFill>
                  <a:schemeClr val="bg2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171450" lvl="1" indent="-171450"/>
            <a:r>
              <a:rPr lang="en-US"/>
              <a:t>Second level</a:t>
            </a:r>
          </a:p>
          <a:p>
            <a:pPr marL="171450" lvl="2" indent="-171450"/>
            <a:r>
              <a:rPr lang="en-US"/>
              <a:t>Third level</a:t>
            </a:r>
          </a:p>
          <a:p>
            <a:pPr marL="171450" lvl="3" indent="-171450"/>
            <a:r>
              <a:rPr lang="en-US"/>
              <a:t>Fourth level</a:t>
            </a:r>
          </a:p>
          <a:p>
            <a:pPr marL="171450" lvl="4" indent="-171450"/>
            <a:r>
              <a:rPr lang="en-US"/>
              <a:t>Fifth level</a:t>
            </a:r>
            <a:endParaRPr lang="en-US" dirty="0"/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4831F1E0-56EB-47EB-A493-391AA1E63E6D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274248" y="1706638"/>
            <a:ext cx="2742486" cy="701196"/>
          </a:xfrm>
          <a:solidFill>
            <a:schemeClr val="accent1"/>
          </a:solidFill>
          <a:ln>
            <a:noFill/>
          </a:ln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chemeClr val="bg2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>
                <a:solidFill>
                  <a:schemeClr val="bg2"/>
                </a:solidFill>
                <a:latin typeface="Franklin Gothic Book" panose="020B0503020102020204" pitchFamily="34" charset="0"/>
              </a:defRPr>
            </a:lvl2pPr>
            <a:lvl3pPr marL="1085850" indent="-171450">
              <a:defRPr sz="1800">
                <a:solidFill>
                  <a:schemeClr val="bg2"/>
                </a:solidFill>
                <a:latin typeface="Franklin Gothic Book" panose="020B0503020102020204" pitchFamily="34" charset="0"/>
              </a:defRPr>
            </a:lvl3pPr>
            <a:lvl4pPr marL="15430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4pPr>
            <a:lvl5pPr marL="20002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4831F1E0-56EB-47EB-A493-391AA1E63E6D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249718" y="1704044"/>
            <a:ext cx="2742486" cy="701196"/>
          </a:xfrm>
          <a:solidFill>
            <a:schemeClr val="accent3"/>
          </a:solidFill>
          <a:ln>
            <a:noFill/>
          </a:ln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>
                <a:solidFill>
                  <a:schemeClr val="bg2"/>
                </a:solidFill>
                <a:latin typeface="Franklin Gothic Book" panose="020B0503020102020204" pitchFamily="34" charset="0"/>
              </a:defRPr>
            </a:lvl2pPr>
            <a:lvl3pPr marL="1085850" indent="-171450">
              <a:defRPr sz="1800">
                <a:solidFill>
                  <a:schemeClr val="bg2"/>
                </a:solidFill>
                <a:latin typeface="Franklin Gothic Book" panose="020B0503020102020204" pitchFamily="34" charset="0"/>
              </a:defRPr>
            </a:lvl3pPr>
            <a:lvl4pPr marL="15430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4pPr>
            <a:lvl5pPr marL="20002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4831F1E0-56EB-47EB-A493-391AA1E63E6D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6221463" y="1704044"/>
            <a:ext cx="2742486" cy="701196"/>
          </a:xfrm>
          <a:solidFill>
            <a:schemeClr val="accent2"/>
          </a:solidFill>
          <a:ln>
            <a:noFill/>
          </a:ln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>
                <a:solidFill>
                  <a:schemeClr val="bg2"/>
                </a:solidFill>
                <a:latin typeface="Franklin Gothic Book" panose="020B0503020102020204" pitchFamily="34" charset="0"/>
              </a:defRPr>
            </a:lvl2pPr>
            <a:lvl3pPr marL="1085850" indent="-171450">
              <a:defRPr sz="1800">
                <a:solidFill>
                  <a:schemeClr val="bg2"/>
                </a:solidFill>
                <a:latin typeface="Franklin Gothic Book" panose="020B0503020102020204" pitchFamily="34" charset="0"/>
              </a:defRPr>
            </a:lvl3pPr>
            <a:lvl4pPr marL="15430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4pPr>
            <a:lvl5pPr marL="20002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4831F1E0-56EB-47EB-A493-391AA1E63E6D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9187327" y="1704044"/>
            <a:ext cx="2742486" cy="701196"/>
          </a:xfrm>
          <a:solidFill>
            <a:schemeClr val="accent6"/>
          </a:solidFill>
          <a:ln>
            <a:noFill/>
          </a:ln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chemeClr val="bg2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>
                <a:solidFill>
                  <a:schemeClr val="bg2"/>
                </a:solidFill>
                <a:latin typeface="Franklin Gothic Book" panose="020B0503020102020204" pitchFamily="34" charset="0"/>
              </a:defRPr>
            </a:lvl2pPr>
            <a:lvl3pPr marL="1085850" indent="-171450">
              <a:defRPr sz="1800">
                <a:solidFill>
                  <a:schemeClr val="bg2"/>
                </a:solidFill>
                <a:latin typeface="Franklin Gothic Book" panose="020B0503020102020204" pitchFamily="34" charset="0"/>
              </a:defRPr>
            </a:lvl3pPr>
            <a:lvl4pPr marL="15430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4pPr>
            <a:lvl5pPr marL="2000250" indent="-171450">
              <a:defRPr sz="1600">
                <a:solidFill>
                  <a:schemeClr val="bg2"/>
                </a:solidFill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7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11980032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 3 St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B313387-1D72-4C9C-9005-1B28AC27A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6631" y="1705498"/>
            <a:ext cx="4022312" cy="823912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873F915F-6F43-4778-BE3A-7B8AE0E20B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083257" y="1705498"/>
            <a:ext cx="4022312" cy="823912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F118D66A-1E40-46C6-A326-D1C7596BA52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07500" y="1705498"/>
            <a:ext cx="4022312" cy="823912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7049E206-2B30-40E5-A110-B2590091989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266631" y="2601324"/>
            <a:ext cx="3622869" cy="3337034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049E206-2B30-40E5-A110-B25900919890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4087298" y="2617235"/>
            <a:ext cx="3622869" cy="3337034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049E206-2B30-40E5-A110-B25900919890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7907500" y="2617235"/>
            <a:ext cx="3622869" cy="3337034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31940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 4 St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B313387-1D72-4C9C-9005-1B28AC27A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6631" y="1705498"/>
            <a:ext cx="3100494" cy="823912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F118D66A-1E40-46C6-A326-D1C7596BA52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29318" y="1705498"/>
            <a:ext cx="3100494" cy="823912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D30EC251-70DB-4739-B109-57388672BC7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969841" y="1705498"/>
            <a:ext cx="3100494" cy="823912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41FE1D0E-5ED9-454D-AA79-C0A415CEB23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130479" y="1705498"/>
            <a:ext cx="3100494" cy="823912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2F0E6340-FECA-4E05-ADCE-0B6B6372525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266632" y="2664824"/>
            <a:ext cx="2691459" cy="3337034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F0E6340-FECA-4E05-ADCE-0B6B6372525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3130479" y="2664824"/>
            <a:ext cx="2691459" cy="3337034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2F0E6340-FECA-4E05-ADCE-0B6B63725256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5969841" y="2664824"/>
            <a:ext cx="2691459" cy="3337034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2F0E6340-FECA-4E05-ADCE-0B6B63725256}"/>
              </a:ext>
            </a:extLst>
          </p:cNvPr>
          <p:cNvSpPr>
            <a:spLocks noGrp="1"/>
          </p:cNvSpPr>
          <p:nvPr>
            <p:ph idx="24" hasCustomPrompt="1"/>
          </p:nvPr>
        </p:nvSpPr>
        <p:spPr>
          <a:xfrm>
            <a:off x="8829318" y="2664824"/>
            <a:ext cx="2691459" cy="3337034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16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780548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059ED789-0195-42A2-8612-EF664C5F8422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74566" y="2504966"/>
            <a:ext cx="11655564" cy="349614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847EC9FA-C355-4655-8DFF-AE5AABD0F72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66631" y="1672897"/>
            <a:ext cx="11663182" cy="764310"/>
          </a:xfrm>
          <a:solidFill>
            <a:srgbClr val="1F4E79"/>
          </a:solidFill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key takeaway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41505195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Pl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1453716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E8CCB07-84B4-407C-9DFC-788F469DCF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70430" y="1699172"/>
            <a:ext cx="4805698" cy="438807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68D8FBB-53E7-40F5-A876-38D76992E13C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266631" y="1698745"/>
            <a:ext cx="6868432" cy="4388497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951351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0E42AF9-9390-408F-ABD8-197FF0A2DFD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694807"/>
            <a:ext cx="4800936" cy="443622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68D8FBB-53E7-40F5-A876-38D76992E13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53763" y="1694808"/>
            <a:ext cx="6868432" cy="4444986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1875344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Background - Safe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520700"/>
            <a:ext cx="12188825" cy="4924425"/>
          </a:xfrm>
          <a:prstGeom prst="rect">
            <a:avLst/>
          </a:prstGeom>
        </p:spPr>
      </p:pic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1" y="1716205"/>
            <a:ext cx="11655564" cy="4290895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700272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Background - Safe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martcard_bg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7" b="-1"/>
          <a:stretch/>
        </p:blipFill>
        <p:spPr>
          <a:xfrm>
            <a:off x="0" y="520700"/>
            <a:ext cx="12188825" cy="6330759"/>
          </a:xfrm>
          <a:prstGeom prst="rect">
            <a:avLst/>
          </a:prstGeom>
        </p:spPr>
      </p:pic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A2CA5F78-FC42-403B-A200-4676BD44B1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6631" y="6370256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fld id="{AF2CA16C-8021-4560-94C7-08480641F32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1" y="1716205"/>
            <a:ext cx="11655564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  <p:pic>
        <p:nvPicPr>
          <p:cNvPr id="12" name="Picture 11" descr="Metro_BlackwTransparentM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1598" y="6197600"/>
            <a:ext cx="463078" cy="54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3437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Background - E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300"/>
            <a:ext cx="12188825" cy="5114925"/>
          </a:xfrm>
          <a:prstGeom prst="rect">
            <a:avLst/>
          </a:prstGeom>
        </p:spPr>
      </p:pic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66631" y="1716205"/>
            <a:ext cx="11655564" cy="4367095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dirty="0">
                <a:solidFill>
                  <a:schemeClr val="tx1"/>
                </a:solidFill>
                <a:latin typeface="Helvetica"/>
                <a:cs typeface="Helvetica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chemeClr val="tx1"/>
                </a:solidFill>
                <a:latin typeface="Helvetica"/>
                <a:cs typeface="Helvetica"/>
              </a:defRPr>
            </a:lvl2pPr>
            <a:lvl3pPr marL="1143000" indent="-228600">
              <a:buSzPct val="75000"/>
              <a:buFont typeface="Lucida Grande"/>
              <a:buChar char="—"/>
              <a:defRPr lang="en-US" sz="2000" dirty="0">
                <a:solidFill>
                  <a:schemeClr val="tx1"/>
                </a:solidFill>
                <a:latin typeface="Helvetica"/>
                <a:cs typeface="Helvetica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4pPr>
            <a:lvl5pPr>
              <a:defRPr lang="en-US" sz="1800" dirty="0">
                <a:solidFill>
                  <a:schemeClr val="tx1"/>
                </a:solidFill>
                <a:latin typeface="Helvetica"/>
                <a:cs typeface="Helvetica"/>
              </a:defRPr>
            </a:lvl5pPr>
          </a:lstStyle>
          <a:p>
            <a:pPr marL="171450" lvl="0" indent="-171450"/>
            <a:r>
              <a:rPr lang="en-US" dirty="0"/>
              <a:t>Edit Master text styles</a:t>
            </a:r>
          </a:p>
          <a:p>
            <a:pPr marL="628650" lvl="1" indent="-171450"/>
            <a:r>
              <a:rPr lang="en-US" dirty="0"/>
              <a:t>Second level</a:t>
            </a:r>
          </a:p>
          <a:p>
            <a:pPr marL="1085850" lvl="2" indent="-171450"/>
            <a:r>
              <a:rPr lang="en-US" dirty="0"/>
              <a:t> Third level</a:t>
            </a:r>
          </a:p>
          <a:p>
            <a:pPr marL="1543050" lvl="3" indent="-171450"/>
            <a:r>
              <a:rPr lang="en-US" dirty="0"/>
              <a:t>Fourth level</a:t>
            </a:r>
          </a:p>
          <a:p>
            <a:pPr marL="2000250" lvl="4" indent="-171450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199559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4BBFD-8D28-4C0D-8385-13B3F15CC2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0216" y="1709739"/>
            <a:ext cx="9924279" cy="2852737"/>
          </a:xfrm>
        </p:spPr>
        <p:txBody>
          <a:bodyPr anchor="b">
            <a:normAutofit/>
          </a:bodyPr>
          <a:lstStyle>
            <a:lvl1pPr>
              <a:defRPr lang="en-US" sz="4400" kern="1200" dirty="0">
                <a:solidFill>
                  <a:srgbClr val="1F4E79"/>
                </a:solidFill>
                <a:latin typeface="Helvetica"/>
                <a:ea typeface="+mj-ea"/>
                <a:cs typeface="Helvetica"/>
              </a:defRPr>
            </a:lvl1pPr>
          </a:lstStyle>
          <a:p>
            <a:r>
              <a:rPr lang="en-US" dirty="0"/>
              <a:t>Resources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C88A11-D0F3-4EB3-964A-BAE17125C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0216" y="4589464"/>
            <a:ext cx="9924279" cy="15001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>
                    <a:lumMod val="75000"/>
                  </a:schemeClr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D48FC8-FB1D-4887-A003-74B1D6F3395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31" y="3571277"/>
            <a:ext cx="864485" cy="1018186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7667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27"/>
            <a:ext cx="12188825" cy="51816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1523603" y="1122363"/>
            <a:ext cx="9141619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Section Break Title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3603" y="3711389"/>
            <a:ext cx="9141619" cy="11967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z="2400" spc="0" dirty="0"/>
              <a:t>SUBHEAD</a:t>
            </a:r>
            <a:r>
              <a:rPr lang="en-US" sz="2400" spc="0" baseline="0" dirty="0"/>
              <a:t> FOR SECTION</a:t>
            </a:r>
            <a:endParaRPr lang="en-US" sz="2400" spc="0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317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059ED789-0195-42A2-8612-EF664C5F8422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274566" y="2504966"/>
            <a:ext cx="11655564" cy="349614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Helvetica"/>
                <a:cs typeface="Helvetica"/>
              </a:defRPr>
            </a:lvl1pPr>
          </a:lstStyle>
          <a:p>
            <a:endParaRPr lang="en-US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847EC9FA-C355-4655-8DFF-AE5AABD0F72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66631" y="1672897"/>
            <a:ext cx="11663182" cy="764310"/>
          </a:xfrm>
          <a:solidFill>
            <a:srgbClr val="1F4E79"/>
          </a:solidFill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bg1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key takeaway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WASHINGTON METROPOLITAN AREA TRANSIT AUTHORITY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1F4E79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/>
              <a:t>Click to edit slide title</a:t>
            </a:r>
          </a:p>
        </p:txBody>
      </p:sp>
    </p:spTree>
    <p:extLst>
      <p:ext uri="{BB962C8B-B14F-4D97-AF65-F5344CB8AC3E}">
        <p14:creationId xmlns:p14="http://schemas.microsoft.com/office/powerpoint/2010/main" val="476484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5176" y="693458"/>
            <a:ext cx="11668916" cy="1143000"/>
          </a:xfrm>
          <a:prstGeom prst="rect">
            <a:avLst/>
          </a:prstGeom>
        </p:spPr>
        <p:txBody>
          <a:bodyPr vert="horz" lIns="121893" tIns="60947" rIns="121893" bIns="6094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5176" y="2019021"/>
            <a:ext cx="11668916" cy="4036340"/>
          </a:xfrm>
          <a:prstGeom prst="rect">
            <a:avLst/>
          </a:prstGeom>
        </p:spPr>
        <p:txBody>
          <a:bodyPr vert="horz" lIns="121893" tIns="60947" rIns="121893" bIns="60947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 txBox="1">
            <a:spLocks/>
          </p:cNvSpPr>
          <p:nvPr userDrawn="1"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609468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Helvetica"/>
                <a:ea typeface="+mn-ea"/>
                <a:cs typeface="Helvetica"/>
              </a:defRPr>
            </a:lvl1pPr>
            <a:lvl2pPr marL="609468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36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04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872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40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808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275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744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WASHINGTON METROPOLITAN AREA TRANSIT AUTHORITY</a:t>
            </a:r>
            <a:endParaRPr lang="en-US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A2CA5F78-FC42-403B-A200-4676BD44B143}"/>
              </a:ext>
            </a:extLst>
          </p:cNvPr>
          <p:cNvSpPr txBox="1">
            <a:spLocks/>
          </p:cNvSpPr>
          <p:nvPr userDrawn="1"/>
        </p:nvSpPr>
        <p:spPr>
          <a:xfrm>
            <a:off x="380353" y="63702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609468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Helvetica"/>
                <a:ea typeface="+mn-ea"/>
                <a:cs typeface="Helvetica"/>
              </a:defRPr>
            </a:lvl1pPr>
            <a:lvl2pPr marL="609468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36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04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872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340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808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275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744" algn="l" defTabSz="609468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F2CA16C-8021-4560-94C7-08480641F32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 descr="Metro_BlackwTransparentM.png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1598" y="6197600"/>
            <a:ext cx="463078" cy="545211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-1" y="-1"/>
            <a:ext cx="12188825" cy="469901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53975" dist="381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7E30F5-B922-DE4C-9CB8-07A4C47C320C}"/>
              </a:ext>
            </a:extLst>
          </p:cNvPr>
          <p:cNvPicPr>
            <a:picLocks noChangeAspect="1"/>
          </p:cNvPicPr>
          <p:nvPr userDrawn="1"/>
        </p:nvPicPr>
        <p:blipFill>
          <a:blip r:embed="rId30"/>
          <a:stretch>
            <a:fillRect/>
          </a:stretch>
        </p:blipFill>
        <p:spPr>
          <a:xfrm>
            <a:off x="10715298" y="6203505"/>
            <a:ext cx="876300" cy="533400"/>
          </a:xfrm>
          <a:prstGeom prst="rect">
            <a:avLst/>
          </a:prstGeom>
        </p:spPr>
      </p:pic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C2ED4D8B-9237-5849-8B34-365264132EC1}"/>
              </a:ext>
            </a:extLst>
          </p:cNvPr>
          <p:cNvSpPr txBox="1">
            <a:spLocks/>
          </p:cNvSpPr>
          <p:nvPr userDrawn="1"/>
        </p:nvSpPr>
        <p:spPr>
          <a:xfrm>
            <a:off x="266700" y="40640"/>
            <a:ext cx="6858000" cy="4445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09468" rtl="0" eaLnBrk="1" latinLnBrk="0" hangingPunct="1">
              <a:spcBef>
                <a:spcPct val="20000"/>
              </a:spcBef>
              <a:buFontTx/>
              <a:buNone/>
              <a:defRPr sz="2000" b="1" kern="1200" baseline="0">
                <a:solidFill>
                  <a:schemeClr val="bg1"/>
                </a:solidFill>
                <a:effectLst>
                  <a:outerShdw blurRad="2286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elvetica"/>
                <a:ea typeface="+mn-ea"/>
                <a:cs typeface="Helvetica"/>
              </a:defRPr>
            </a:lvl1pPr>
            <a:lvl2pPr marL="990385" indent="-380917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2pPr>
            <a:lvl3pPr marL="152366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3pPr>
            <a:lvl4pPr marL="213313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4pPr>
            <a:lvl5pPr marL="2742605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5pPr>
            <a:lvl6pPr marL="3352073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541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00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477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>
                <a:solidFill>
                  <a:sysClr val="window" lastClr="FFFFFF"/>
                </a:solidFill>
              </a:rPr>
              <a:t>Platform Improvement Project</a:t>
            </a:r>
            <a:endParaRPr lang="en-US" sz="1400" dirty="0">
              <a:solidFill>
                <a:sysClr val="window" lastClr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023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  <p:sldLayoutId id="2147483715" r:id="rId19"/>
    <p:sldLayoutId id="2147483716" r:id="rId20"/>
    <p:sldLayoutId id="2147483717" r:id="rId21"/>
    <p:sldLayoutId id="2147483718" r:id="rId22"/>
    <p:sldLayoutId id="2147483719" r:id="rId23"/>
    <p:sldLayoutId id="2147483720" r:id="rId24"/>
    <p:sldLayoutId id="2147483721" r:id="rId25"/>
    <p:sldLayoutId id="2147483722" r:id="rId26"/>
    <p:sldLayoutId id="2147483723" r:id="rId27"/>
  </p:sldLayoutIdLst>
  <p:txStyles>
    <p:titleStyle>
      <a:lvl1pPr algn="l" defTabSz="60946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elvetica"/>
          <a:ea typeface="+mj-ea"/>
          <a:cs typeface="Helvetica"/>
        </a:defRPr>
      </a:lvl1pPr>
    </p:titleStyle>
    <p:bodyStyle>
      <a:lvl1pPr marL="457101" indent="-457101" algn="l" defTabSz="609468" rtl="0" eaLnBrk="1" latinLnBrk="0" hangingPunct="1">
        <a:spcBef>
          <a:spcPct val="20000"/>
        </a:spcBef>
        <a:buFont typeface="Wingdings" charset="2"/>
        <a:buChar char="§"/>
        <a:defRPr sz="2800" kern="1200">
          <a:solidFill>
            <a:schemeClr val="tx1"/>
          </a:solidFill>
          <a:latin typeface="Helvetica"/>
          <a:ea typeface="+mn-ea"/>
          <a:cs typeface="Helvetica"/>
        </a:defRPr>
      </a:lvl1pPr>
      <a:lvl2pPr marL="990385" indent="-380917" algn="l" defTabSz="609468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Helvetica"/>
          <a:ea typeface="+mn-ea"/>
          <a:cs typeface="Helvetica"/>
        </a:defRPr>
      </a:lvl2pPr>
      <a:lvl3pPr marL="1523669" indent="-304735" algn="l" defTabSz="609468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Helvetica"/>
          <a:ea typeface="+mn-ea"/>
          <a:cs typeface="Helvetica"/>
        </a:defRPr>
      </a:lvl3pPr>
      <a:lvl4pPr marL="2133139" indent="-304735" algn="l" defTabSz="609468" rtl="0" eaLnBrk="1" latinLnBrk="0" hangingPunct="1">
        <a:spcBef>
          <a:spcPct val="20000"/>
        </a:spcBef>
        <a:buFont typeface="Arial"/>
        <a:buChar char="•"/>
        <a:defRPr sz="1600" kern="1200">
          <a:solidFill>
            <a:schemeClr val="tx1"/>
          </a:solidFill>
          <a:latin typeface="Helvetica"/>
          <a:ea typeface="+mn-ea"/>
          <a:cs typeface="Helvetica"/>
        </a:defRPr>
      </a:lvl4pPr>
      <a:lvl5pPr marL="2742605" indent="-304735" algn="l" defTabSz="609468" rtl="0" eaLnBrk="1" latinLnBrk="0" hangingPunct="1">
        <a:spcBef>
          <a:spcPct val="20000"/>
        </a:spcBef>
        <a:buFont typeface="Arial"/>
        <a:buChar char="•"/>
        <a:defRPr sz="1600" kern="1200">
          <a:solidFill>
            <a:schemeClr val="tx1"/>
          </a:solidFill>
          <a:latin typeface="Helvetica"/>
          <a:ea typeface="+mn-ea"/>
          <a:cs typeface="Helvetica"/>
        </a:defRPr>
      </a:lvl5pPr>
      <a:lvl6pPr marL="3352073" indent="-304735" algn="l" defTabSz="6094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541" indent="-304735" algn="l" defTabSz="6094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009" indent="-304735" algn="l" defTabSz="6094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477" indent="-304735" algn="l" defTabSz="609468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68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36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04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872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40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808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275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744" algn="l" defTabSz="60946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93043" y="1371600"/>
            <a:ext cx="6271053" cy="1565563"/>
          </a:xfrm>
        </p:spPr>
        <p:txBody>
          <a:bodyPr/>
          <a:lstStyle/>
          <a:p>
            <a:r>
              <a:rPr lang="en-US" sz="4400" dirty="0"/>
              <a:t>Metro’s Platform Improvement Project </a:t>
            </a:r>
            <a:br>
              <a:rPr lang="en-US" sz="4400" dirty="0"/>
            </a:br>
            <a:r>
              <a:rPr lang="en-US" sz="4400" dirty="0"/>
              <a:t>Summer 2019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593044" y="4846864"/>
            <a:ext cx="6840689" cy="995362"/>
          </a:xfrm>
        </p:spPr>
        <p:txBody>
          <a:bodyPr>
            <a:normAutofit/>
          </a:bodyPr>
          <a:lstStyle/>
          <a:p>
            <a:r>
              <a:rPr lang="en-US" dirty="0"/>
              <a:t>COG Commuter Connections</a:t>
            </a:r>
          </a:p>
          <a:p>
            <a:r>
              <a:rPr lang="en-US" dirty="0"/>
              <a:t>March 19, 2019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4C1CA73-722E-428E-B68A-90D6A84E6EFB}"/>
              </a:ext>
            </a:extLst>
          </p:cNvPr>
          <p:cNvSpPr/>
          <p:nvPr/>
        </p:nvSpPr>
        <p:spPr>
          <a:xfrm>
            <a:off x="10695963" y="-402672"/>
            <a:ext cx="1400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ITEM #5</a:t>
            </a:r>
          </a:p>
        </p:txBody>
      </p:sp>
    </p:spTree>
    <p:extLst>
      <p:ext uri="{BB962C8B-B14F-4D97-AF65-F5344CB8AC3E}">
        <p14:creationId xmlns:p14="http://schemas.microsoft.com/office/powerpoint/2010/main" val="2865304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B55326-FE43-974C-AD5B-1F935C6687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8434" y="1632521"/>
            <a:ext cx="4044951" cy="440251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6B8317-841D-BF4C-A1A3-B40F6C54A6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2699" y="1632521"/>
            <a:ext cx="2971291" cy="440251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5F31E85-A041-A24B-B1F9-DB8D8A6B7E4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7823304" y="1632521"/>
            <a:ext cx="4048795" cy="439389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695747-67F9-4275-89E2-ABE5EA0EEF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WASHINGTON METROPOLITAN AREA TRANSIT AUTHORITY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24F672-C7E3-48DA-AADE-151A6B2C3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 of Platforms</a:t>
            </a: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497778" y="98749"/>
            <a:ext cx="10592786" cy="42779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2000" b="1" kern="1200" baseline="0" dirty="0" smtClean="0">
                <a:solidFill>
                  <a:schemeClr val="bg1"/>
                </a:solidFill>
                <a:effectLst>
                  <a:outerShdw blurRad="266700" dist="38100" dir="1140000" algn="tl" rotWithShape="0">
                    <a:prstClr val="black">
                      <a:alpha val="45000"/>
                    </a:prstClr>
                  </a:outerShdw>
                </a:effectLst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outerShdw blurRad="266700" dist="38100" dir="1140000" algn="tl" rotWithShape="0">
                  <a:prstClr val="black">
                    <a:alpha val="45000"/>
                  </a:prstClr>
                </a:outerShdw>
              </a:effectLst>
              <a:uLnTx/>
              <a:uFillTx/>
              <a:latin typeface="Helvetica" charset="0"/>
              <a:ea typeface="Helvetica" charset="0"/>
              <a:cs typeface="Helvetic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outerShdw blurRad="266700" dist="38100" dir="1140000" algn="tl" rotWithShape="0">
                  <a:prstClr val="black">
                    <a:alpha val="45000"/>
                  </a:prstClr>
                </a:outerShdw>
              </a:effectLst>
              <a:uLnTx/>
              <a:uFillTx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6194" y="4986257"/>
            <a:ext cx="40449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solidFill>
                  <a:schemeClr val="bg1"/>
                </a:solidFill>
                <a:latin typeface="Helvetica" panose="020B0604020202020204" pitchFamily="34" charset="0"/>
                <a:ea typeface="Tahoma" panose="020B0604030504040204" pitchFamily="34" charset="0"/>
                <a:cs typeface="Helvetica" panose="020B0604020202020204" pitchFamily="34" charset="0"/>
              </a:rPr>
              <a:t>Braddock Road Station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46628" y="4986257"/>
            <a:ext cx="2943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solidFill>
                  <a:schemeClr val="bg1"/>
                </a:solidFill>
                <a:latin typeface="Helvetica" panose="020B0604020202020204" pitchFamily="34" charset="0"/>
                <a:ea typeface="Tahoma" panose="020B0604030504040204" pitchFamily="34" charset="0"/>
                <a:cs typeface="Helvetica" panose="020B0604020202020204" pitchFamily="34" charset="0"/>
              </a:rPr>
              <a:t>King St Station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22502" y="4986257"/>
            <a:ext cx="40344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solidFill>
                  <a:schemeClr val="bg1"/>
                </a:solidFill>
                <a:latin typeface="Helvetica" panose="020B0604020202020204" pitchFamily="34" charset="0"/>
                <a:ea typeface="Tahoma" panose="020B0604030504040204" pitchFamily="34" charset="0"/>
                <a:cs typeface="Helvetica" panose="020B0604020202020204" pitchFamily="34" charset="0"/>
              </a:rPr>
              <a:t>Van Dorn Station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" t="4557" r="572" b="2620"/>
          <a:stretch/>
        </p:blipFill>
        <p:spPr>
          <a:xfrm>
            <a:off x="388434" y="1895898"/>
            <a:ext cx="4044951" cy="30365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304" y="1895898"/>
            <a:ext cx="4048795" cy="30365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8" t="2653" r="26611" b="2672"/>
          <a:stretch/>
        </p:blipFill>
        <p:spPr>
          <a:xfrm>
            <a:off x="4642699" y="1895898"/>
            <a:ext cx="2971291" cy="303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E8C244-D71C-4C5B-912D-3012B2FABF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WASHINGTON METROPOLITAN AREA TRANSIT AUTHORITY</a:t>
            </a: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497778" y="98749"/>
            <a:ext cx="10592786" cy="42779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2000" b="1" kern="1200" baseline="0" dirty="0" smtClean="0">
                <a:solidFill>
                  <a:schemeClr val="bg1"/>
                </a:solidFill>
                <a:effectLst>
                  <a:outerShdw blurRad="266700" dist="38100" dir="1140000" algn="tl" rotWithShape="0">
                    <a:prstClr val="black">
                      <a:alpha val="45000"/>
                    </a:prstClr>
                  </a:outerShdw>
                </a:effectLst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lang="en-US" sz="1800" dirty="0">
              <a:solidFill>
                <a:sysClr val="window" lastClr="FFFFFF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A75F56A-27B7-4C76-B04D-86C9BDA72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631" y="730370"/>
            <a:ext cx="11655564" cy="968375"/>
          </a:xfrm>
        </p:spPr>
        <p:txBody>
          <a:bodyPr/>
          <a:lstStyle/>
          <a:p>
            <a:r>
              <a:rPr lang="en-US" dirty="0"/>
              <a:t>State of Platforms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C6252C79-E45E-4395-A8E3-4A5DD74CC87A}"/>
              </a:ext>
            </a:extLst>
          </p:cNvPr>
          <p:cNvSpPr txBox="1">
            <a:spLocks/>
          </p:cNvSpPr>
          <p:nvPr/>
        </p:nvSpPr>
        <p:spPr>
          <a:xfrm>
            <a:off x="266631" y="1716205"/>
            <a:ext cx="5642679" cy="4480560"/>
          </a:xfrm>
          <a:prstGeom prst="rect">
            <a:avLst/>
          </a:prstGeom>
        </p:spPr>
        <p:txBody>
          <a:bodyPr>
            <a:normAutofit/>
          </a:bodyPr>
          <a:lstStyle>
            <a:lvl1pPr marL="457101" indent="-457101" algn="l" defTabSz="609468" rtl="0" eaLnBrk="1" latinLnBrk="0" hangingPunct="1">
              <a:spcBef>
                <a:spcPct val="20000"/>
              </a:spcBef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1pPr>
            <a:lvl2pPr marL="990385" indent="-380917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2pPr>
            <a:lvl3pPr marL="152366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3pPr>
            <a:lvl4pPr marL="213313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4pPr>
            <a:lvl5pPr marL="2742605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5pPr>
            <a:lvl6pPr marL="3352073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541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00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477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45 outdoor stations—</a:t>
            </a:r>
            <a:br>
              <a:rPr lang="en-US" dirty="0"/>
            </a:br>
            <a:r>
              <a:rPr lang="en-US" dirty="0"/>
              <a:t>concrete platforms have been exposed to weather and de-icing agents for decades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D0F666-053F-264D-8276-709BDB3D80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731" t="12226" r="3303"/>
          <a:stretch/>
        </p:blipFill>
        <p:spPr>
          <a:xfrm>
            <a:off x="6348232" y="1556619"/>
            <a:ext cx="5840593" cy="444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396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4FAE2-D0F4-2240-AD5F-C9A49D3C8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 of Platforms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89688-C3A4-E64D-A6EF-B64BAB04A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631" y="1716205"/>
            <a:ext cx="8918466" cy="4480560"/>
          </a:xfrm>
        </p:spPr>
        <p:txBody>
          <a:bodyPr/>
          <a:lstStyle/>
          <a:p>
            <a:r>
              <a:rPr lang="en-US" dirty="0"/>
              <a:t>Platforms built 35–40 years ago are now deteriorating</a:t>
            </a:r>
          </a:p>
          <a:p>
            <a:pPr lvl="1"/>
            <a:r>
              <a:rPr lang="en-US" dirty="0"/>
              <a:t>10 stations already have rebuilt platforms </a:t>
            </a:r>
          </a:p>
          <a:p>
            <a:pPr lvl="1"/>
            <a:r>
              <a:rPr lang="en-US" dirty="0"/>
              <a:t>15 stations have platforms in good condition</a:t>
            </a:r>
          </a:p>
          <a:p>
            <a:pPr lvl="1"/>
            <a:r>
              <a:rPr lang="en-US" dirty="0"/>
              <a:t>20 stations have platforms requiring immediate attention; temporary measures installed where needed to stabilize and ensure safety until reconstruction occurs</a:t>
            </a:r>
          </a:p>
          <a:p>
            <a:r>
              <a:rPr lang="en-US" dirty="0"/>
              <a:t>Concrete repair is a necessary safety project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D86225-FCEC-074F-8F66-12C3C2D1E6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678"/>
          <a:stretch/>
        </p:blipFill>
        <p:spPr>
          <a:xfrm>
            <a:off x="9381548" y="1581375"/>
            <a:ext cx="2807277" cy="441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758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4C170-C2FA-6C48-B902-F6E316C76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Construction Approach at a Glance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39EA57C-E1EC-544D-9347-46501BFBFE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45" b="34921"/>
          <a:stretch/>
        </p:blipFill>
        <p:spPr>
          <a:xfrm>
            <a:off x="1683958" y="1618628"/>
            <a:ext cx="8820908" cy="473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93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86AA88-6A26-CA45-BC9F-B224B4D932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102" y="914400"/>
            <a:ext cx="5776000" cy="5294667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4C2586-0C3E-4F57-A749-CC8487DE9C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</p:spPr>
        <p:txBody>
          <a:bodyPr/>
          <a:lstStyle/>
          <a:p>
            <a:r>
              <a:rPr lang="en-US" dirty="0"/>
              <a:t>WASHINGTON METROPOLITAN AREA TRANSIT AUTHORITY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F7B81007-71C3-4D70-B1CA-BED14E121363}"/>
              </a:ext>
            </a:extLst>
          </p:cNvPr>
          <p:cNvSpPr txBox="1">
            <a:spLocks/>
          </p:cNvSpPr>
          <p:nvPr/>
        </p:nvSpPr>
        <p:spPr>
          <a:xfrm>
            <a:off x="266631" y="1663202"/>
            <a:ext cx="6042729" cy="4648905"/>
          </a:xfrm>
          <a:prstGeom prst="rect">
            <a:avLst/>
          </a:prstGeom>
        </p:spPr>
        <p:txBody>
          <a:bodyPr vert="horz" lIns="121893" tIns="60947" rIns="121893" bIns="60947" rtlCol="0">
            <a:normAutofit/>
          </a:bodyPr>
          <a:lstStyle>
            <a:lvl1pPr marL="457101" indent="-457101" algn="l" defTabSz="609468" rtl="0" eaLnBrk="1" latinLnBrk="0" hangingPunct="1">
              <a:spcBef>
                <a:spcPct val="20000"/>
              </a:spcBef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1pPr>
            <a:lvl2pPr marL="990385" indent="-380917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2pPr>
            <a:lvl3pPr marL="152366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3pPr>
            <a:lvl4pPr marL="213313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4pPr>
            <a:lvl5pPr marL="2742605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5pPr>
            <a:lvl6pPr marL="3352073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541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00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477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During Summer 2019, there will be no Blue or Yellow Line rail service south of National Airport from Saturday, May 25 to Monday, September 2, 2019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4320" y="731520"/>
            <a:ext cx="11655564" cy="731520"/>
          </a:xfrm>
        </p:spPr>
        <p:txBody>
          <a:bodyPr>
            <a:normAutofit/>
          </a:bodyPr>
          <a:lstStyle/>
          <a:p>
            <a:r>
              <a:rPr lang="en-US" dirty="0"/>
              <a:t>Capital Investment: Platform Improvement Project</a:t>
            </a:r>
          </a:p>
        </p:txBody>
      </p:sp>
    </p:spTree>
    <p:extLst>
      <p:ext uri="{BB962C8B-B14F-4D97-AF65-F5344CB8AC3E}">
        <p14:creationId xmlns:p14="http://schemas.microsoft.com/office/powerpoint/2010/main" val="2896451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BC7FE-8682-2045-A0F4-F88A423FD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Capital Investment: Platform Improvement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79FB1-9073-7E45-8091-3119EAC4B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Anticipated Construction Schedule: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93B435-7ABA-FB46-A0DF-868F1221A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4532" y="1601839"/>
            <a:ext cx="5198357" cy="313926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B641FD6-60D6-9B48-B508-ACDD44F58DD6}"/>
              </a:ext>
            </a:extLst>
          </p:cNvPr>
          <p:cNvSpPr txBox="1">
            <a:spLocks/>
          </p:cNvSpPr>
          <p:nvPr/>
        </p:nvSpPr>
        <p:spPr>
          <a:xfrm>
            <a:off x="788035" y="2278059"/>
            <a:ext cx="6666865" cy="1989141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228600" indent="-228600" algn="l" defTabSz="609468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lang="en-US" sz="28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1pPr>
            <a:lvl2pPr marL="800100" indent="-342900" algn="l" defTabSz="60946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2pPr>
            <a:lvl3pPr marL="1143000" indent="-228600" algn="l" defTabSz="609468" rtl="0" eaLnBrk="1" latinLnBrk="0" hangingPunct="1">
              <a:spcBef>
                <a:spcPct val="20000"/>
              </a:spcBef>
              <a:buSzPct val="75000"/>
              <a:buFont typeface="Lucida Grande"/>
              <a:buChar char="—"/>
              <a:defRPr lang="en-US" sz="20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3pPr>
            <a:lvl4pPr marL="1600200" indent="-228600" algn="l" defTabSz="609468" rtl="0" eaLnBrk="1" latinLnBrk="0" hangingPunct="1">
              <a:spcBef>
                <a:spcPct val="20000"/>
              </a:spcBef>
              <a:buFont typeface="Franklin Gothic Book" panose="020B0503020102020204" pitchFamily="34" charset="0"/>
              <a:buChar char="–"/>
              <a:defRPr lang="en-US" sz="18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4pPr>
            <a:lvl5pPr marL="2742605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lang="en-US" sz="18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5pPr>
            <a:lvl6pPr marL="3352073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541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00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477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7472" lvl="1"/>
            <a:r>
              <a:rPr lang="en-US" dirty="0"/>
              <a:t>Braddock Rd</a:t>
            </a:r>
          </a:p>
          <a:p>
            <a:pPr marL="347472" lvl="1"/>
            <a:r>
              <a:rPr lang="en-US" dirty="0"/>
              <a:t>King St-Old Town</a:t>
            </a:r>
          </a:p>
          <a:p>
            <a:pPr marL="347472" lvl="1"/>
            <a:r>
              <a:rPr lang="en-US" dirty="0"/>
              <a:t>Eisenhower Ave</a:t>
            </a:r>
          </a:p>
          <a:p>
            <a:pPr marL="347472" lvl="1"/>
            <a:r>
              <a:rPr lang="en-US" dirty="0"/>
              <a:t>Van Dorn St</a:t>
            </a:r>
          </a:p>
          <a:p>
            <a:pPr marL="347472" lvl="1"/>
            <a:r>
              <a:rPr lang="en-US" dirty="0"/>
              <a:t>Huntington</a:t>
            </a:r>
          </a:p>
          <a:p>
            <a:pPr marL="347472" lvl="1"/>
            <a:r>
              <a:rPr lang="en-US" dirty="0"/>
              <a:t>Franconia-Springfield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4A6257E-E7EE-6A4D-9B3C-5316EB780DEA}"/>
              </a:ext>
            </a:extLst>
          </p:cNvPr>
          <p:cNvSpPr txBox="1">
            <a:spLocks/>
          </p:cNvSpPr>
          <p:nvPr/>
        </p:nvSpPr>
        <p:spPr>
          <a:xfrm>
            <a:off x="266631" y="4741107"/>
            <a:ext cx="11655564" cy="16588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609468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lang="en-US" sz="28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1pPr>
            <a:lvl2pPr marL="800100" indent="-342900" algn="l" defTabSz="609468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2pPr>
            <a:lvl3pPr marL="1143000" indent="-228600" algn="l" defTabSz="609468" rtl="0" eaLnBrk="1" latinLnBrk="0" hangingPunct="1">
              <a:spcBef>
                <a:spcPct val="20000"/>
              </a:spcBef>
              <a:buSzPct val="75000"/>
              <a:buFont typeface="Lucida Grande"/>
              <a:buChar char="—"/>
              <a:defRPr lang="en-US" sz="20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3pPr>
            <a:lvl4pPr marL="1600200" indent="-228600" algn="l" defTabSz="609468" rtl="0" eaLnBrk="1" latinLnBrk="0" hangingPunct="1">
              <a:spcBef>
                <a:spcPct val="20000"/>
              </a:spcBef>
              <a:buFont typeface="Franklin Gothic Book" panose="020B0503020102020204" pitchFamily="34" charset="0"/>
              <a:buChar char="–"/>
              <a:defRPr lang="en-US" sz="18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4pPr>
            <a:lvl5pPr marL="2742605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lang="en-US" sz="1800" kern="1200" dirty="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5pPr>
            <a:lvl6pPr marL="3352073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541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009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477" indent="-304735" algn="l" defTabSz="609468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Construction activities will continue at these stations, after rail service resumes on September 3, 2019. </a:t>
            </a:r>
          </a:p>
          <a:p>
            <a:r>
              <a:rPr lang="en-US" dirty="0"/>
              <a:t>Customers should add an additional 30 minutes onto their normal commute.</a:t>
            </a:r>
          </a:p>
        </p:txBody>
      </p:sp>
    </p:spTree>
    <p:extLst>
      <p:ext uri="{BB962C8B-B14F-4D97-AF65-F5344CB8AC3E}">
        <p14:creationId xmlns:p14="http://schemas.microsoft.com/office/powerpoint/2010/main" val="3372046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FA7BD-F118-EA48-9873-AB174D97F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2019 Construction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4DF5E-A6B6-0E4E-95B7-772240660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631" y="1716205"/>
            <a:ext cx="7582825" cy="4480560"/>
          </a:xfrm>
        </p:spPr>
        <p:txBody>
          <a:bodyPr>
            <a:noAutofit/>
          </a:bodyPr>
          <a:lstStyle/>
          <a:p>
            <a:pPr>
              <a:spcBef>
                <a:spcPts val="1272"/>
              </a:spcBef>
            </a:pPr>
            <a:r>
              <a:rPr lang="en-US" dirty="0"/>
              <a:t>The invasive work will be completed during Summer 2019, to minimize customer impact</a:t>
            </a:r>
          </a:p>
          <a:p>
            <a:pPr>
              <a:spcBef>
                <a:spcPts val="1272"/>
              </a:spcBef>
            </a:pPr>
            <a:r>
              <a:rPr lang="en-US" dirty="0"/>
              <a:t>Residual construction will continue past Labor Day at some stations. </a:t>
            </a:r>
          </a:p>
          <a:p>
            <a:pPr>
              <a:spcBef>
                <a:spcPts val="1272"/>
              </a:spcBef>
            </a:pPr>
            <a:r>
              <a:rPr lang="en-US" dirty="0"/>
              <a:t>When stations reopen, access to all six stations will be maintained while construction occurs, but all station improvements may not be completed until December 2019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7C23C3-2CFC-4A4C-A13B-53ACB239BA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651" b="1852"/>
          <a:stretch/>
        </p:blipFill>
        <p:spPr>
          <a:xfrm>
            <a:off x="8545583" y="1529635"/>
            <a:ext cx="3643242" cy="4388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06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27FB8CBE-8341-8442-8953-E47FEB88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Platform Construction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0B750-9F32-964C-861C-3E8B1A855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5601" y="1623717"/>
            <a:ext cx="5377621" cy="503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432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5F56A-27B7-4C76-B04D-86C9BDA72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Regional Network Coordination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DD0A90-CCD9-4626-AD60-1B9503475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WASHINGTON METROPOLITAN AREA TRANSIT AUTHORITY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6252C79-E45E-4395-A8E3-4A5DD74CC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209" y="1716205"/>
            <a:ext cx="8839791" cy="448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dirty="0"/>
              <a:t>Planning Underway for Summer 2019</a:t>
            </a:r>
          </a:p>
          <a:p>
            <a:pPr marL="347472" lvl="1"/>
            <a:r>
              <a:rPr lang="en-US" dirty="0"/>
              <a:t>Metro announced work in May 2018, over one year in advance of summer 2019 station renovation program </a:t>
            </a:r>
          </a:p>
          <a:p>
            <a:pPr marL="347472" lvl="1"/>
            <a:r>
              <a:rPr lang="en-US" dirty="0"/>
              <a:t>Northern Virginia Stakeholder Group led by Metro and supported by the Northern Virginia Transportation Commission (NVTC)</a:t>
            </a:r>
          </a:p>
          <a:p>
            <a:pPr marL="347472" lvl="1"/>
            <a:r>
              <a:rPr lang="en-US" dirty="0"/>
              <a:t>More than 140 members: local government, state government, Congressional offices, federal government, transit providers, police and emergency management, MWAA</a:t>
            </a:r>
          </a:p>
          <a:p>
            <a:pPr marL="347472" lvl="1"/>
            <a:r>
              <a:rPr lang="en-US" dirty="0"/>
              <a:t>Using SafeTrack coordination effort as model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6C6E76-0A6D-3B4A-8D59-056A716D23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938" r="14106" b="4606"/>
          <a:stretch/>
        </p:blipFill>
        <p:spPr>
          <a:xfrm>
            <a:off x="9244546" y="1639744"/>
            <a:ext cx="2944280" cy="4357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16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A75F56A-27B7-4C76-B04D-86C9BDA72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631" y="730370"/>
            <a:ext cx="11655564" cy="968375"/>
          </a:xfrm>
        </p:spPr>
        <p:txBody>
          <a:bodyPr>
            <a:normAutofit/>
          </a:bodyPr>
          <a:lstStyle/>
          <a:p>
            <a:r>
              <a:rPr lang="en-US" dirty="0"/>
              <a:t>Service Alternatives—Free Shuttles</a:t>
            </a:r>
          </a:p>
        </p:txBody>
      </p:sp>
      <p:sp>
        <p:nvSpPr>
          <p:cNvPr id="14" name="Footer Placeholder 2">
            <a:extLst>
              <a:ext uri="{FF2B5EF4-FFF2-40B4-BE49-F238E27FC236}">
                <a16:creationId xmlns:a16="http://schemas.microsoft.com/office/drawing/2014/main" id="{90DD0A90-CCD9-4626-AD60-1B9503475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</p:spPr>
        <p:txBody>
          <a:bodyPr/>
          <a:lstStyle/>
          <a:p>
            <a:r>
              <a:rPr lang="en-US" dirty="0"/>
              <a:t>WASHINGTON METROPOLITAN AREA TRANSIT AUTHORITY</a:t>
            </a:r>
          </a:p>
        </p:txBody>
      </p:sp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C6252C79-E45E-4395-A8E3-4A5DD74CC87A}"/>
              </a:ext>
            </a:extLst>
          </p:cNvPr>
          <p:cNvSpPr txBox="1">
            <a:spLocks/>
          </p:cNvSpPr>
          <p:nvPr/>
        </p:nvSpPr>
        <p:spPr>
          <a:xfrm>
            <a:off x="266633" y="1655203"/>
            <a:ext cx="6121468" cy="4179541"/>
          </a:xfrm>
          <a:prstGeom prst="rect">
            <a:avLst/>
          </a:prstGeom>
          <a:noFill/>
        </p:spPr>
        <p:txBody>
          <a:bodyPr vert="horz" lIns="121893" tIns="60947" rIns="121893" bIns="60947" rtlCol="0" anchor="ctr">
            <a:normAutofit/>
          </a:bodyPr>
          <a:lstStyle>
            <a:lvl1pPr marL="0" indent="0" algn="ctr" defTabSz="609468" rtl="0" eaLnBrk="1" latinLnBrk="0" hangingPunct="1">
              <a:spcBef>
                <a:spcPct val="20000"/>
              </a:spcBef>
              <a:buFont typeface="Wingdings" charset="2"/>
              <a:buNone/>
              <a:defRPr sz="2400" b="0" kern="1200">
                <a:solidFill>
                  <a:schemeClr val="bg1"/>
                </a:solidFill>
                <a:latin typeface="Helvetica"/>
                <a:ea typeface="+mn-ea"/>
                <a:cs typeface="Helvetica"/>
              </a:defRPr>
            </a:lvl1pPr>
            <a:lvl2pPr marL="4572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2pPr>
            <a:lvl3pPr marL="9144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3pPr>
            <a:lvl4pPr marL="13716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4pPr>
            <a:lvl5pPr marL="18288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Helvetica"/>
                <a:ea typeface="+mn-ea"/>
                <a:cs typeface="Helvetica"/>
              </a:defRPr>
            </a:lvl5pPr>
            <a:lvl6pPr marL="22860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609468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§"/>
            </a:pPr>
            <a:endParaRPr lang="en-US" b="0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C552361-EF09-914C-B9C7-CFBE4CD648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335645"/>
              </p:ext>
            </p:extLst>
          </p:nvPr>
        </p:nvGraphicFramePr>
        <p:xfrm>
          <a:off x="488951" y="1652996"/>
          <a:ext cx="5899150" cy="34613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93010">
                  <a:extLst>
                    <a:ext uri="{9D8B030D-6E8A-4147-A177-3AD203B41FA5}">
                      <a16:colId xmlns:a16="http://schemas.microsoft.com/office/drawing/2014/main" val="2293036473"/>
                    </a:ext>
                  </a:extLst>
                </a:gridCol>
                <a:gridCol w="1210945">
                  <a:extLst>
                    <a:ext uri="{9D8B030D-6E8A-4147-A177-3AD203B41FA5}">
                      <a16:colId xmlns:a16="http://schemas.microsoft.com/office/drawing/2014/main" val="3844147950"/>
                    </a:ext>
                  </a:extLst>
                </a:gridCol>
                <a:gridCol w="2195195">
                  <a:extLst>
                    <a:ext uri="{9D8B030D-6E8A-4147-A177-3AD203B41FA5}">
                      <a16:colId xmlns:a16="http://schemas.microsoft.com/office/drawing/2014/main" val="2394824656"/>
                    </a:ext>
                  </a:extLst>
                </a:gridCol>
              </a:tblGrid>
              <a:tr h="25215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Route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Days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Span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0120420"/>
                  </a:ext>
                </a:extLst>
              </a:tr>
              <a:tr h="8023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Franconia-Pentagon Express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Sat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Sun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4:45 a.m.* – Midnight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6:45 a.m.* – 1:30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7:45 a.m.* – 1:30 a.m.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59935"/>
                  </a:ext>
                </a:extLst>
              </a:tr>
              <a:tr h="8023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Blue Line Shuttle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*Stops at National Airport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Sat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Sun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4:30 a.m.* – Midnight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6:30 a.m.* – 1:30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7:30 a.m.* – 1:30 a.m.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2850538"/>
                  </a:ext>
                </a:extLst>
              </a:tr>
              <a:tr h="8023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Huntington-Pentagon Express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Sat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Sun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4:45 a.m.* – Midnight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6:45 a.m.* – 1:30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7:45 a.m.* – 1:30 a.m.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524490"/>
                  </a:ext>
                </a:extLst>
              </a:tr>
              <a:tr h="8023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Yellow Line Shuttle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Sat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Sun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5:00 a.m.* – Midnight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7:00 a.m.* – 1:30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8:00 a.m.* – 11:30 p.m.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889522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69508CA-043C-954B-9F99-54369A287385}"/>
              </a:ext>
            </a:extLst>
          </p:cNvPr>
          <p:cNvSpPr txBox="1"/>
          <p:nvPr/>
        </p:nvSpPr>
        <p:spPr>
          <a:xfrm>
            <a:off x="488950" y="5135412"/>
            <a:ext cx="6663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/>
              <a:t>*All shuttle buses will meet the first and last trains at their </a:t>
            </a:r>
          </a:p>
          <a:p>
            <a:r>
              <a:rPr lang="en-US" sz="1800" i="1" dirty="0"/>
              <a:t>respective terminal stations</a:t>
            </a:r>
          </a:p>
          <a:p>
            <a:pPr marL="182880" indent="-182880">
              <a:buFont typeface="Arial" panose="020B0604020202020204" pitchFamily="34" charset="0"/>
              <a:buChar char="•"/>
            </a:pPr>
            <a:r>
              <a:rPr lang="en-US" sz="1800" dirty="0"/>
              <a:t>Five minute headways in rush hours &amp; 10 minute headways midday</a:t>
            </a:r>
          </a:p>
          <a:p>
            <a:pPr marL="182880" indent="-182880">
              <a:buFont typeface="Arial" panose="020B0604020202020204" pitchFamily="34" charset="0"/>
              <a:buChar char="•"/>
            </a:pPr>
            <a:r>
              <a:rPr lang="en-US" sz="1800" dirty="0"/>
              <a:t>Blue Line Shuttle: 10–12 minute headways midday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121C06-C61D-134A-A56A-8253716AF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9379" y="3867491"/>
            <a:ext cx="3383647" cy="225342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37B56A-AEA0-C442-BC7B-07B97609032D}"/>
              </a:ext>
            </a:extLst>
          </p:cNvPr>
          <p:cNvSpPr/>
          <p:nvPr/>
        </p:nvSpPr>
        <p:spPr>
          <a:xfrm>
            <a:off x="7275661" y="3867491"/>
            <a:ext cx="3421358" cy="2200670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DA32D7-9E6A-D448-B316-E02D2106DD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379" y="1545743"/>
            <a:ext cx="3377639" cy="224942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EB7EF2B-D774-F645-80C0-FA472B4D1E09}"/>
              </a:ext>
            </a:extLst>
          </p:cNvPr>
          <p:cNvSpPr/>
          <p:nvPr/>
        </p:nvSpPr>
        <p:spPr>
          <a:xfrm>
            <a:off x="7273793" y="1548112"/>
            <a:ext cx="3421358" cy="2200669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789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DD7C030-0858-9849-BE9C-AE0C94983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176" y="707582"/>
            <a:ext cx="11655564" cy="968375"/>
          </a:xfrm>
        </p:spPr>
        <p:txBody>
          <a:bodyPr/>
          <a:lstStyle/>
          <a:p>
            <a:r>
              <a:rPr lang="en-US" dirty="0"/>
              <a:t>Service Alternatives—Bus Options</a:t>
            </a:r>
          </a:p>
        </p:txBody>
      </p:sp>
      <p:graphicFrame>
        <p:nvGraphicFramePr>
          <p:cNvPr id="10" name="Table Placeholder 9">
            <a:extLst>
              <a:ext uri="{FF2B5EF4-FFF2-40B4-BE49-F238E27FC236}">
                <a16:creationId xmlns:a16="http://schemas.microsoft.com/office/drawing/2014/main" id="{EE9111C3-A68F-774F-97EC-91610F58E823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935304328"/>
              </p:ext>
            </p:extLst>
          </p:nvPr>
        </p:nvGraphicFramePr>
        <p:xfrm>
          <a:off x="654518" y="1471621"/>
          <a:ext cx="5864769" cy="49883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8592">
                  <a:extLst>
                    <a:ext uri="{9D8B030D-6E8A-4147-A177-3AD203B41FA5}">
                      <a16:colId xmlns:a16="http://schemas.microsoft.com/office/drawing/2014/main" val="1360952580"/>
                    </a:ext>
                  </a:extLst>
                </a:gridCol>
                <a:gridCol w="1549035">
                  <a:extLst>
                    <a:ext uri="{9D8B030D-6E8A-4147-A177-3AD203B41FA5}">
                      <a16:colId xmlns:a16="http://schemas.microsoft.com/office/drawing/2014/main" val="3377641883"/>
                    </a:ext>
                  </a:extLst>
                </a:gridCol>
                <a:gridCol w="2687142">
                  <a:extLst>
                    <a:ext uri="{9D8B030D-6E8A-4147-A177-3AD203B41FA5}">
                      <a16:colId xmlns:a16="http://schemas.microsoft.com/office/drawing/2014/main" val="3501194646"/>
                    </a:ext>
                  </a:extLst>
                </a:gridCol>
              </a:tblGrid>
              <a:tr h="2321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Route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Days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Span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 anchor="ctr"/>
                </a:tc>
                <a:extLst>
                  <a:ext uri="{0D108BD9-81ED-4DB2-BD59-A6C34878D82A}">
                    <a16:rowId xmlns:a16="http://schemas.microsoft.com/office/drawing/2014/main" val="1871679541"/>
                  </a:ext>
                </a:extLst>
              </a:tr>
              <a:tr h="6963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8Z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</a:endParaRPr>
                    </a:p>
                  </a:txBody>
                  <a:tcPr marL="57577" marR="57577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5:35 a.m. – 8:50 p.m.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Midday service added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92394"/>
                  </a:ext>
                </a:extLst>
              </a:tr>
              <a:tr h="11606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10A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M-Th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</a:t>
                      </a:r>
                    </a:p>
                  </a:txBody>
                  <a:tcPr marL="57577" marR="57577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4:25 a.m. – 1:46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4:25 a.m. </a:t>
                      </a:r>
                      <a:r>
                        <a:rPr lang="en-US" sz="1600" dirty="0">
                          <a:effectLst/>
                        </a:rPr>
                        <a:t>– 2:46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Increased peak period service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5:25 a.m. </a:t>
                      </a:r>
                      <a:r>
                        <a:rPr lang="en-US" sz="1600" dirty="0">
                          <a:effectLst/>
                        </a:rPr>
                        <a:t>– 2:10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5:25 a.m. </a:t>
                      </a:r>
                      <a:r>
                        <a:rPr lang="en-US" sz="1600" dirty="0">
                          <a:effectLst/>
                        </a:rPr>
                        <a:t>–2:10 a.m.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6143929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5:57 a.m. – 8:54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4:15 p.m. – 7:39 p.m.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933533"/>
                  </a:ext>
                </a:extLst>
              </a:tr>
              <a:tr h="6963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11Y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6:31 a.m. – 7:24 p.m.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Midday service added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Increased peak period service</a:t>
                      </a:r>
                    </a:p>
                  </a:txBody>
                  <a:tcPr marL="57577" marR="57577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647063"/>
                  </a:ext>
                </a:extLst>
              </a:tr>
              <a:tr h="320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21A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M-F</a:t>
                      </a:r>
                    </a:p>
                  </a:txBody>
                  <a:tcPr marL="57577" marR="57577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5:35 a.m. – 7:47 p.m.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Midday service added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3671660"/>
                  </a:ext>
                </a:extLst>
              </a:tr>
              <a:tr h="104154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Metroway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M-Th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</a:t>
                      </a:r>
                    </a:p>
                  </a:txBody>
                  <a:tcPr marL="57577" marR="57577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5:30 a.m. – 10:24 p.m.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5:30 a.m. – 12:24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6:30 a.m. – 12:26 a.m.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7:30 a.m. – 10:25 p.m.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77" marR="57577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905045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707CB9C2-5CD8-6046-9708-2816D2FD6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7247" y="2129128"/>
            <a:ext cx="4742235" cy="315821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65AA57D-094A-7140-A028-F0BE45EA7ED0}"/>
              </a:ext>
            </a:extLst>
          </p:cNvPr>
          <p:cNvSpPr/>
          <p:nvPr/>
        </p:nvSpPr>
        <p:spPr>
          <a:xfrm>
            <a:off x="6837463" y="2129128"/>
            <a:ext cx="4792019" cy="3158211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803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5F56A-27B7-4C76-B04D-86C9BDA72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Local Operator Service Enhancements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DD0A90-CCD9-4626-AD60-1B9503475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WASHINGTON METROPOLITAN AREA TRANSIT AUTHORITY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6252C79-E45E-4395-A8E3-4A5DD74CC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631" y="1716205"/>
            <a:ext cx="6637603" cy="448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Local operator service enhancements under consideration:</a:t>
            </a:r>
          </a:p>
          <a:p>
            <a:pPr marL="347472" lvl="1"/>
            <a:r>
              <a:rPr lang="en-US" sz="2200" b="1" dirty="0">
                <a:solidFill>
                  <a:schemeClr val="accent1"/>
                </a:solidFill>
              </a:rPr>
              <a:t>Fairfax Connector: </a:t>
            </a:r>
            <a:r>
              <a:rPr lang="en-US" sz="2200" dirty="0"/>
              <a:t>supplement </a:t>
            </a:r>
            <a:br>
              <a:rPr lang="en-US" sz="2200" dirty="0"/>
            </a:br>
            <a:r>
              <a:rPr lang="en-US" sz="2200" dirty="0"/>
              <a:t>existing routes</a:t>
            </a:r>
          </a:p>
          <a:p>
            <a:pPr marL="347472" lvl="1"/>
            <a:r>
              <a:rPr lang="en-US" sz="2200" b="1" dirty="0">
                <a:solidFill>
                  <a:schemeClr val="accent1"/>
                </a:solidFill>
              </a:rPr>
              <a:t>Alexandria DASH: </a:t>
            </a:r>
            <a:r>
              <a:rPr lang="en-US" sz="2200" dirty="0"/>
              <a:t>operation of one of the free local shuttles, expanding ferry and trolley service in Old Town Alexandria</a:t>
            </a:r>
          </a:p>
          <a:p>
            <a:pPr marL="347472" lvl="1"/>
            <a:r>
              <a:rPr lang="en-US" sz="2200" b="1" dirty="0">
                <a:solidFill>
                  <a:schemeClr val="accent1"/>
                </a:solidFill>
              </a:rPr>
              <a:t>OmniRide: </a:t>
            </a:r>
            <a:r>
              <a:rPr lang="en-US" sz="2200" dirty="0"/>
              <a:t>shuttles to VRE stations, support to expand capacity at park and ride stations</a:t>
            </a:r>
          </a:p>
          <a:p>
            <a:pPr marL="347472" lvl="1"/>
            <a:r>
              <a:rPr lang="en-US" sz="2200" b="1" dirty="0">
                <a:solidFill>
                  <a:schemeClr val="accent1"/>
                </a:solidFill>
              </a:rPr>
              <a:t>Arlington ART: </a:t>
            </a:r>
            <a:r>
              <a:rPr lang="en-US" sz="2200" dirty="0"/>
              <a:t>added capacity on </a:t>
            </a:r>
            <a:br>
              <a:rPr lang="en-US" sz="2200" dirty="0"/>
            </a:br>
            <a:r>
              <a:rPr lang="en-US" sz="2200" dirty="0"/>
              <a:t>existing routes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DB9F41-BFAD-F242-A7C9-710E2B84CE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614" t="14363" r="13860" b="10650"/>
          <a:stretch/>
        </p:blipFill>
        <p:spPr>
          <a:xfrm>
            <a:off x="7023366" y="1843775"/>
            <a:ext cx="5165457" cy="3550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702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5F56A-27B7-4C76-B04D-86C9BDA72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Alternative Travel Options and Demand Management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DD0A90-CCD9-4626-AD60-1B9503475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WASHINGTON METROPOLITAN AREA TRANSIT AUTHORITY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6252C79-E45E-4395-A8E3-4A5DD74CC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631" y="1716205"/>
            <a:ext cx="6873908" cy="448056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WMATA is working with state and regional representatives on:</a:t>
            </a:r>
          </a:p>
          <a:p>
            <a:pPr marL="347472" lvl="1"/>
            <a:r>
              <a:rPr lang="en-US" sz="2200" dirty="0"/>
              <a:t>Promotion of park and ride locations</a:t>
            </a:r>
          </a:p>
          <a:p>
            <a:pPr marL="347472" lvl="1"/>
            <a:r>
              <a:rPr lang="en-US" sz="2200" dirty="0"/>
              <a:t>Promotion of existing transit service</a:t>
            </a:r>
          </a:p>
          <a:p>
            <a:pPr marL="347472" lvl="1"/>
            <a:r>
              <a:rPr lang="en-US" sz="2200" dirty="0"/>
              <a:t>Telework policies</a:t>
            </a:r>
          </a:p>
          <a:p>
            <a:pPr marL="347472" lvl="1"/>
            <a:r>
              <a:rPr lang="en-US" sz="2200" dirty="0"/>
              <a:t>Signal prioritization and dedicated lanes</a:t>
            </a:r>
          </a:p>
          <a:p>
            <a:pPr marL="347472" lvl="1"/>
            <a:r>
              <a:rPr lang="en-US" sz="2200" dirty="0"/>
              <a:t>Outreach to slugging community and vanpools/carpools</a:t>
            </a:r>
          </a:p>
          <a:p>
            <a:pPr marL="347472" lvl="1"/>
            <a:r>
              <a:rPr lang="en-US" sz="2200" dirty="0"/>
              <a:t>Coordination with transportation demand management (TDM) professionals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7D50C0-F165-4B40-90B8-6D1BBD0465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76" t="7037"/>
          <a:stretch/>
        </p:blipFill>
        <p:spPr>
          <a:xfrm>
            <a:off x="7357354" y="1816100"/>
            <a:ext cx="4831471" cy="322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578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C1362-6AE6-D143-95D4-897ACA6D3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631" y="730370"/>
            <a:ext cx="11655564" cy="968375"/>
          </a:xfrm>
        </p:spPr>
        <p:txBody>
          <a:bodyPr/>
          <a:lstStyle/>
          <a:p>
            <a:r>
              <a:rPr lang="en-US" dirty="0"/>
              <a:t>wmata.com/platforms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8CE61-20B0-DF48-B9CA-39D9DBE9A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631" y="1716205"/>
            <a:ext cx="10467630" cy="4480560"/>
          </a:xfrm>
        </p:spPr>
        <p:txBody>
          <a:bodyPr/>
          <a:lstStyle/>
          <a:p>
            <a:r>
              <a:rPr lang="en-US" dirty="0"/>
              <a:t>Project overview</a:t>
            </a:r>
          </a:p>
          <a:p>
            <a:r>
              <a:rPr lang="en-US" dirty="0"/>
              <a:t>Construction approach </a:t>
            </a:r>
          </a:p>
          <a:p>
            <a:r>
              <a:rPr lang="en-US" dirty="0"/>
              <a:t>Trip alternatives planner</a:t>
            </a:r>
          </a:p>
          <a:p>
            <a:r>
              <a:rPr lang="en-US" dirty="0"/>
              <a:t>Service impacts</a:t>
            </a:r>
          </a:p>
          <a:p>
            <a:r>
              <a:rPr lang="en-US" dirty="0"/>
              <a:t>Links to jurisdictional/partner sites</a:t>
            </a:r>
          </a:p>
          <a:p>
            <a:r>
              <a:rPr lang="en-US" dirty="0"/>
              <a:t>Maps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1FCF24-31D8-EC4C-B55E-A7A8E6B75D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1341" y="0"/>
            <a:ext cx="4072835" cy="599073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254691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6">
      <a:dk1>
        <a:srgbClr val="3A3838"/>
      </a:dk1>
      <a:lt1>
        <a:srgbClr val="FFFFFF"/>
      </a:lt1>
      <a:dk2>
        <a:srgbClr val="44546A"/>
      </a:dk2>
      <a:lt2>
        <a:srgbClr val="FFFFFF"/>
      </a:lt2>
      <a:accent1>
        <a:srgbClr val="1F4E79"/>
      </a:accent1>
      <a:accent2>
        <a:srgbClr val="57C0B5"/>
      </a:accent2>
      <a:accent3>
        <a:srgbClr val="0070C0"/>
      </a:accent3>
      <a:accent4>
        <a:srgbClr val="92D050"/>
      </a:accent4>
      <a:accent5>
        <a:srgbClr val="00B050"/>
      </a:accent5>
      <a:accent6>
        <a:srgbClr val="999999"/>
      </a:accent6>
      <a:hlink>
        <a:srgbClr val="0070C0"/>
      </a:hlink>
      <a:folHlink>
        <a:srgbClr val="00B05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WMATA-PIP Presentation_APPROVED.pptx" id="{69D0E54D-9D26-5447-B8F3-7CEBB52205BC}" vid="{2341C47E-669D-4A4B-8726-70718B03B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33C6854DF46A40A4B4266017ACB034" ma:contentTypeVersion="" ma:contentTypeDescription="Create a new document." ma:contentTypeScope="" ma:versionID="32e006f06ac224ccc71c1492265810d3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989ca3770043d9c29d7fca02446324d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734C70-67B7-4AEE-AC37-9DB77C519E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7F999E-8DA5-4323-A4C8-C452528A8F96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429116C-24AC-45C9-9AC8-78F4E81390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</TotalTime>
  <Words>840</Words>
  <Application>Microsoft Office PowerPoint</Application>
  <PresentationFormat>Custom</PresentationFormat>
  <Paragraphs>165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Franklin Gothic Book</vt:lpstr>
      <vt:lpstr>Helvetica</vt:lpstr>
      <vt:lpstr>Lucida Grande</vt:lpstr>
      <vt:lpstr>Tahoma</vt:lpstr>
      <vt:lpstr>Times New Roman</vt:lpstr>
      <vt:lpstr>Wingdings</vt:lpstr>
      <vt:lpstr>1_Office Theme</vt:lpstr>
      <vt:lpstr>Metro’s Platform Improvement Project  Summer 2019</vt:lpstr>
      <vt:lpstr>State of Platforms</vt:lpstr>
      <vt:lpstr>State of Platforms</vt:lpstr>
      <vt:lpstr>State of Platforms</vt:lpstr>
      <vt:lpstr>Construction Approach at a Glance</vt:lpstr>
      <vt:lpstr>Capital Investment: Platform Improvement Project</vt:lpstr>
      <vt:lpstr>Capital Investment: Platform Improvement Project</vt:lpstr>
      <vt:lpstr>2019 Construction</vt:lpstr>
      <vt:lpstr>Future Platform Construction</vt:lpstr>
      <vt:lpstr>Regional Network Coordination </vt:lpstr>
      <vt:lpstr>Service Alternatives—Free Shuttles</vt:lpstr>
      <vt:lpstr>Service Alternatives—Bus Options</vt:lpstr>
      <vt:lpstr>Local Operator Service Enhancements</vt:lpstr>
      <vt:lpstr>Alternative Travel Options and Demand Management</vt:lpstr>
      <vt:lpstr>wmata.com/platforms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Name Here</dc:title>
  <dc:creator>Morgan Bassford</dc:creator>
  <cp:lastModifiedBy>Nicholas Ramfos</cp:lastModifiedBy>
  <cp:revision>39</cp:revision>
  <cp:lastPrinted>2018-04-06T17:51:53Z</cp:lastPrinted>
  <dcterms:created xsi:type="dcterms:W3CDTF">2019-02-06T21:08:29Z</dcterms:created>
  <dcterms:modified xsi:type="dcterms:W3CDTF">2019-03-07T22:17:34Z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0x0101001533C6854DF46A40A4B4266017ACB034</vt:lpwstr>
  </property>
</Properties>
</file>