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86" r:id="rId2"/>
    <p:sldId id="393" r:id="rId3"/>
    <p:sldId id="389" r:id="rId4"/>
    <p:sldId id="409" r:id="rId5"/>
    <p:sldId id="399" r:id="rId6"/>
    <p:sldId id="391" r:id="rId7"/>
    <p:sldId id="401" r:id="rId8"/>
    <p:sldId id="400" r:id="rId9"/>
    <p:sldId id="403" r:id="rId10"/>
    <p:sldId id="406" r:id="rId11"/>
    <p:sldId id="397" r:id="rId12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9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D235"/>
    <a:srgbClr val="2F6B97"/>
    <a:srgbClr val="FFFFCC"/>
    <a:srgbClr val="0D0D0D"/>
    <a:srgbClr val="0087CD"/>
    <a:srgbClr val="F7A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16" autoAdjust="0"/>
    <p:restoredTop sz="58085" autoAdjust="0"/>
  </p:normalViewPr>
  <p:slideViewPr>
    <p:cSldViewPr snapToGrid="0" snapToObjects="1">
      <p:cViewPr varScale="1">
        <p:scale>
          <a:sx n="72" d="100"/>
          <a:sy n="72" d="100"/>
        </p:scale>
        <p:origin x="234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37" d="100"/>
          <a:sy n="37" d="100"/>
        </p:scale>
        <p:origin x="-2347" y="-101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7840" cy="464820"/>
          </a:xfrm>
          <a:prstGeom prst="rect">
            <a:avLst/>
          </a:prstGeom>
        </p:spPr>
        <p:txBody>
          <a:bodyPr vert="horz" lIns="93895" tIns="46947" rIns="93895" bIns="4694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895" tIns="46947" rIns="93895" bIns="46947" rtlCol="0"/>
          <a:lstStyle>
            <a:lvl1pPr algn="r">
              <a:defRPr sz="1300"/>
            </a:lvl1pPr>
          </a:lstStyle>
          <a:p>
            <a:fld id="{D8623175-169F-3846-BA4D-E652445F38E3}" type="datetimeFigureOut">
              <a:rPr lang="en-US" smtClean="0"/>
              <a:pPr/>
              <a:t>12/11/2020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29967"/>
            <a:ext cx="3037840" cy="464820"/>
          </a:xfrm>
          <a:prstGeom prst="rect">
            <a:avLst/>
          </a:prstGeom>
        </p:spPr>
        <p:txBody>
          <a:bodyPr vert="horz" lIns="93895" tIns="46947" rIns="93895" bIns="4694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895" tIns="46947" rIns="93895" bIns="46947" rtlCol="0" anchor="b"/>
          <a:lstStyle>
            <a:lvl1pPr algn="r">
              <a:defRPr sz="1300"/>
            </a:lvl1pPr>
          </a:lstStyle>
          <a:p>
            <a:fld id="{9F66097F-446C-1B4D-939C-DE6109EA7C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7840" cy="464820"/>
          </a:xfrm>
          <a:prstGeom prst="rect">
            <a:avLst/>
          </a:prstGeom>
        </p:spPr>
        <p:txBody>
          <a:bodyPr vert="horz" lIns="93895" tIns="46947" rIns="93895" bIns="4694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895" tIns="46947" rIns="93895" bIns="46947" rtlCol="0"/>
          <a:lstStyle>
            <a:lvl1pPr algn="r">
              <a:defRPr sz="1300"/>
            </a:lvl1pPr>
          </a:lstStyle>
          <a:p>
            <a:fld id="{6E8B3D8F-114B-A443-AC93-AB6267D4A736}" type="datetimeFigureOut">
              <a:rPr lang="en-US" smtClean="0"/>
              <a:pPr/>
              <a:t>12/11/2020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895" tIns="46947" rIns="93895" bIns="4694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3895" tIns="46947" rIns="93895" bIns="4694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967"/>
            <a:ext cx="3037840" cy="464820"/>
          </a:xfrm>
          <a:prstGeom prst="rect">
            <a:avLst/>
          </a:prstGeom>
        </p:spPr>
        <p:txBody>
          <a:bodyPr vert="horz" lIns="93895" tIns="46947" rIns="93895" bIns="4694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895" tIns="46947" rIns="93895" bIns="46947" rtlCol="0" anchor="b"/>
          <a:lstStyle>
            <a:lvl1pPr algn="r">
              <a:defRPr sz="1300"/>
            </a:lvl1pPr>
          </a:lstStyle>
          <a:p>
            <a:fld id="{1436F691-95C7-1B40-B9ED-37CC98F20D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60791"/>
            <a:endParaRPr lang="en-US" dirty="0"/>
          </a:p>
          <a:p>
            <a:pPr defTabSz="460791"/>
            <a:br>
              <a:rPr lang="en-US" dirty="0"/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717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dirty="0">
              <a:solidFill>
                <a:schemeClr val="tx1"/>
              </a:solidFill>
              <a:latin typeface="Arial" panose="020B0604020202020204" pitchFamily="34" charset="0"/>
              <a:ea typeface="Ebrima" pitchFamily="2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501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dirty="0">
              <a:solidFill>
                <a:schemeClr val="tx1"/>
              </a:solidFill>
              <a:latin typeface="Arial" panose="020B0604020202020204" pitchFamily="34" charset="0"/>
              <a:ea typeface="Ebrima" pitchFamily="2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3719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strike="noStrike" dirty="0">
              <a:solidFill>
                <a:schemeClr val="tx1"/>
              </a:solidFill>
              <a:latin typeface="Arial" panose="020B0604020202020204" pitchFamily="34" charset="0"/>
              <a:ea typeface="Ebrima" pitchFamily="2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396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,Sans-Serif"/>
              <a:buNone/>
              <a:tabLst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,Sans-Serif"/>
              <a:buNone/>
              <a:tabLst/>
              <a:defRPr/>
            </a:pPr>
            <a:endParaRPr lang="en-US" sz="1200" b="0" i="1" dirty="0">
              <a:solidFill>
                <a:srgbClr val="000000"/>
              </a:solidFill>
              <a:effectLst/>
              <a:latin typeface="FranklinGothic-BookItalic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952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900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6818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478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5423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828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741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B0D23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B0D23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wcog.org/documents/2020/09/09/certified-resolution-r37-2020---endorsing-the-establishment-of-a-food-and-agriculture-regional-member-farm-ad-hoc-committee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414563"/>
              </p:ext>
            </p:extLst>
          </p:nvPr>
        </p:nvGraphicFramePr>
        <p:xfrm>
          <a:off x="2290619" y="1439259"/>
          <a:ext cx="6853382" cy="399288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853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chemeClr val="accent1"/>
                          </a:solidFill>
                          <a:latin typeface="Franklin Gothic Demi" panose="020B0703020102020204" pitchFamily="34" charset="0"/>
                          <a:cs typeface="Franklin Gothic Book"/>
                        </a:rPr>
                        <a:t>FARM Ad-HOC Committee</a:t>
                      </a:r>
                      <a:endParaRPr lang="en-US" sz="4000" b="0" i="0" cap="all" spc="-90" dirty="0">
                        <a:solidFill>
                          <a:schemeClr val="accent1"/>
                        </a:solidFill>
                        <a:latin typeface="Franklin Gothic Demi" panose="020B0703020102020204" pitchFamily="34" charset="0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b="1" dirty="0">
                          <a:effectLst/>
                        </a:rPr>
                        <a:t>Near-Term Priorities Discussion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Mary </a:t>
                      </a:r>
                      <a:r>
                        <a:rPr lang="en-US" sz="140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Cheh</a:t>
                      </a: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, FARM Chair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Councilmember, District of Columbia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December 11, 2020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5D72F2B-6C38-45FE-869B-206326817EDA}"/>
              </a:ext>
            </a:extLst>
          </p:cNvPr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6</a:t>
            </a:r>
          </a:p>
        </p:txBody>
      </p:sp>
    </p:spTree>
    <p:extLst>
      <p:ext uri="{BB962C8B-B14F-4D97-AF65-F5344CB8AC3E}">
        <p14:creationId xmlns:p14="http://schemas.microsoft.com/office/powerpoint/2010/main" val="1130609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070" y="1105804"/>
            <a:ext cx="8114175" cy="5100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338">
              <a:spcBef>
                <a:spcPts val="1200"/>
              </a:spcBef>
            </a:pPr>
            <a:r>
              <a:rPr lang="en-US" sz="2200" dirty="0"/>
              <a:t>From </a:t>
            </a:r>
            <a:r>
              <a:rPr lang="en-US" sz="2200" dirty="0">
                <a:hlinkClick r:id="rId3"/>
              </a:rPr>
              <a:t>Certified Resolution R37-2020</a:t>
            </a:r>
            <a:r>
              <a:rPr lang="en-US" sz="2200" dirty="0"/>
              <a:t>:</a:t>
            </a:r>
          </a:p>
          <a:p>
            <a:pPr defTabSz="460791"/>
            <a:endParaRPr lang="en-US" sz="2000" b="0" i="0" dirty="0">
              <a:solidFill>
                <a:srgbClr val="000000"/>
              </a:solidFill>
              <a:effectLst/>
              <a:cs typeface="Arial" panose="020B0604020202020204" pitchFamily="34" charset="0"/>
            </a:endParaRPr>
          </a:p>
          <a:p>
            <a:pPr defTabSz="460791"/>
            <a: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The Board endorses the establishment of a Food and Agriculture Regional Member (FARM) Ad-Hoc Committee for a period of one year from its commencement (with necessary extension as approved by the COG Board), which would be charged with:</a:t>
            </a:r>
            <a:r>
              <a:rPr lang="en-US" sz="2000" dirty="0">
                <a:cs typeface="Arial" panose="020B0604020202020204" pitchFamily="34" charset="0"/>
              </a:rPr>
              <a:t> </a:t>
            </a:r>
          </a:p>
          <a:p>
            <a:pPr defTabSz="460791"/>
            <a:br>
              <a:rPr lang="en-US" sz="2000" dirty="0">
                <a:cs typeface="Arial" panose="020B0604020202020204" pitchFamily="34" charset="0"/>
              </a:rPr>
            </a:br>
            <a:r>
              <a:rPr lang="en-US" sz="2000" dirty="0">
                <a:cs typeface="Arial" panose="020B0604020202020204" pitchFamily="34" charset="0"/>
              </a:rPr>
              <a:t>1) </a:t>
            </a:r>
            <a: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Making policy recommendations for member jurisdictions to support a more resilient, connected food and farm economy in metropolitan Washington;</a:t>
            </a:r>
            <a:b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2) Recommending how to provide long-term direction and collaboration through a regional</a:t>
            </a:r>
            <a:r>
              <a:rPr lang="en-US" sz="2000" dirty="0">
                <a:solidFill>
                  <a:srgbClr val="000000"/>
                </a:solidFill>
                <a:cs typeface="Arial" panose="020B0604020202020204" pitchFamily="34" charset="0"/>
              </a:rPr>
              <a:t> f</a:t>
            </a:r>
            <a: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ood and agriculture committee representing diverse entities across metropolitan Washington;</a:t>
            </a:r>
            <a:b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3) Furthering the goals identified in the </a:t>
            </a:r>
            <a:r>
              <a:rPr lang="en-US" sz="2000" b="0" i="1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What Our Region Grows </a:t>
            </a:r>
            <a: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report to the benefit of member jurisdictions; and</a:t>
            </a:r>
            <a:b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lang="en-US" sz="2000" b="0" i="0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4) Assisting COG in continuing its COVID-19 food security collaboration.</a:t>
            </a:r>
            <a:r>
              <a:rPr lang="en-US" sz="2000" dirty="0">
                <a:hlinkClick r:id="rId3"/>
              </a:rPr>
              <a:t> </a:t>
            </a:r>
            <a:endParaRPr lang="en-US" sz="20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746968"/>
              </p:ext>
            </p:extLst>
          </p:nvPr>
        </p:nvGraphicFramePr>
        <p:xfrm>
          <a:off x="775405" y="340385"/>
          <a:ext cx="8723158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23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Committee Charge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F2508DF1-6691-4439-A127-C75939403A22}"/>
              </a:ext>
            </a:extLst>
          </p:cNvPr>
          <p:cNvSpPr/>
          <p:nvPr/>
        </p:nvSpPr>
        <p:spPr>
          <a:xfrm>
            <a:off x="4577080" y="6364624"/>
            <a:ext cx="3798707" cy="33854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6: COG FARM Ad Hoc Committee Meeting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 December 11, 2020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182313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879201" y="1635966"/>
            <a:ext cx="4114800" cy="41148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7067556"/>
              </p:ext>
            </p:extLst>
          </p:nvPr>
        </p:nvGraphicFramePr>
        <p:xfrm>
          <a:off x="879200" y="647434"/>
          <a:ext cx="8264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26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781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Near-Term Priorities Discussion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3163EA28-F112-43F9-B7E3-D1702FBEF38C}"/>
              </a:ext>
            </a:extLst>
          </p:cNvPr>
          <p:cNvSpPr/>
          <p:nvPr/>
        </p:nvSpPr>
        <p:spPr>
          <a:xfrm>
            <a:off x="820336" y="1552937"/>
            <a:ext cx="3849318" cy="38164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Building on conversation from our first meeting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Interested in your ideas, understanding what you want to work on</a:t>
            </a:r>
          </a:p>
          <a:p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Goal: Confirm several priorities to work on together</a:t>
            </a:r>
          </a:p>
          <a:p>
            <a:endParaRPr lang="en-US" sz="2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BFB7BB-45F7-473B-97ED-5CC2EFFDA9C0}"/>
              </a:ext>
            </a:extLst>
          </p:cNvPr>
          <p:cNvSpPr txBox="1"/>
          <p:nvPr/>
        </p:nvSpPr>
        <p:spPr>
          <a:xfrm>
            <a:off x="5113538" y="6091272"/>
            <a:ext cx="33823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222222"/>
                </a:solidFill>
              </a:rPr>
              <a:t>Receiving food for distribution at DC Central Kitchen in May. (DC Central Kitchen Flickr)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8" name="Picture 7" descr="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F393D03B-6A37-4E8B-8E02-8F74603D4A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0923" y="1635966"/>
            <a:ext cx="3305007" cy="440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99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879201" y="1635966"/>
            <a:ext cx="4114800" cy="41148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774359"/>
              </p:ext>
            </p:extLst>
          </p:nvPr>
        </p:nvGraphicFramePr>
        <p:xfrm>
          <a:off x="879200" y="647434"/>
          <a:ext cx="8264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26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017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Reporting Back, Looking Ahead 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3163EA28-F112-43F9-B7E3-D1702FBEF38C}"/>
              </a:ext>
            </a:extLst>
          </p:cNvPr>
          <p:cNvSpPr/>
          <p:nvPr/>
        </p:nvSpPr>
        <p:spPr>
          <a:xfrm>
            <a:off x="820336" y="1652346"/>
            <a:ext cx="4173665" cy="449353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What we heard at our first meeting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Existing and available information resources</a:t>
            </a:r>
          </a:p>
          <a:p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Aligning Regional Food Systems Program with FARM priorities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8F2EF76-B45D-4294-9B5E-4DB8BB15211C}"/>
              </a:ext>
            </a:extLst>
          </p:cNvPr>
          <p:cNvSpPr/>
          <p:nvPr/>
        </p:nvSpPr>
        <p:spPr>
          <a:xfrm>
            <a:off x="4577080" y="6364624"/>
            <a:ext cx="3798707" cy="33854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6: COG FARM Ad Hoc Committee Meeting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 December 11, 2020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6" name="Picture 5" descr="A couple of people that are standing in a room&#10;&#10;Description automatically generated">
            <a:extLst>
              <a:ext uri="{FF2B5EF4-FFF2-40B4-BE49-F238E27FC236}">
                <a16:creationId xmlns:a16="http://schemas.microsoft.com/office/drawing/2014/main" id="{8A122D6C-FA34-4B58-99C2-C115C97153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2624" y="1731871"/>
            <a:ext cx="3794760" cy="379476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6FB0BB4-E96E-439C-9463-44AD53F789F7}"/>
              </a:ext>
            </a:extLst>
          </p:cNvPr>
          <p:cNvSpPr txBox="1"/>
          <p:nvPr/>
        </p:nvSpPr>
        <p:spPr>
          <a:xfrm>
            <a:off x="5052866" y="5596030"/>
            <a:ext cx="38645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222222"/>
                </a:solidFill>
              </a:rPr>
              <a:t>Panelists at the June 2019 Supply Chain Studies Summit (Lindsay Smith/COG)</a:t>
            </a:r>
            <a:endParaRPr 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077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879201" y="1635966"/>
            <a:ext cx="4114800" cy="41148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482986"/>
              </p:ext>
            </p:extLst>
          </p:nvPr>
        </p:nvGraphicFramePr>
        <p:xfrm>
          <a:off x="879200" y="647434"/>
          <a:ext cx="8264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26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781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Near-Term Priorities: Questions </a:t>
                      </a:r>
                      <a:endParaRPr lang="en-US" sz="3600" b="0" strike="sngStrike" dirty="0">
                        <a:solidFill>
                          <a:schemeClr val="accent1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3163EA28-F112-43F9-B7E3-D1702FBEF38C}"/>
              </a:ext>
            </a:extLst>
          </p:cNvPr>
          <p:cNvSpPr/>
          <p:nvPr/>
        </p:nvSpPr>
        <p:spPr>
          <a:xfrm>
            <a:off x="820334" y="1447060"/>
            <a:ext cx="4399736" cy="5578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/>
              <a:t>As we look at possible areas of focus in Food Security, </a:t>
            </a:r>
            <a:r>
              <a:rPr lang="en-US" sz="2200" dirty="0">
                <a:solidFill>
                  <a:srgbClr val="000000"/>
                </a:solidFill>
              </a:rPr>
              <a:t>Agriculture, and Food Procurement and Purchasing:</a:t>
            </a:r>
          </a:p>
          <a:p>
            <a:endParaRPr lang="en-US" sz="2200" dirty="0">
              <a:solidFill>
                <a:srgbClr val="000000"/>
              </a:solidFill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Do you want to work on these proposed topics?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Can you provide more detail/depth on them?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Are there additional topics that should be included?</a:t>
            </a:r>
          </a:p>
          <a:p>
            <a:endParaRPr lang="en-US" sz="2200" dirty="0"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US" sz="2200" dirty="0"/>
              <a:t>There will be time to talk about other major issues.</a:t>
            </a:r>
            <a:endParaRPr lang="en-US" sz="2200" dirty="0">
              <a:solidFill>
                <a:srgbClr val="000000"/>
              </a:solidFill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200" dirty="0"/>
          </a:p>
          <a:p>
            <a:endParaRPr lang="en-US" sz="2200" dirty="0"/>
          </a:p>
        </p:txBody>
      </p:sp>
      <p:pic>
        <p:nvPicPr>
          <p:cNvPr id="4" name="Picture 3" descr="A sign in front of a house&#10;&#10;Description automatically generated">
            <a:extLst>
              <a:ext uri="{FF2B5EF4-FFF2-40B4-BE49-F238E27FC236}">
                <a16:creationId xmlns:a16="http://schemas.microsoft.com/office/drawing/2014/main" id="{0DB99053-2E87-4C6E-8418-57ADE4DE56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0" y="1577124"/>
            <a:ext cx="3794760" cy="37947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597BB67-9DF6-4F94-9795-4933CD7076A1}"/>
              </a:ext>
            </a:extLst>
          </p:cNvPr>
          <p:cNvSpPr txBox="1"/>
          <p:nvPr/>
        </p:nvSpPr>
        <p:spPr>
          <a:xfrm>
            <a:off x="5132289" y="5427600"/>
            <a:ext cx="40117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222222"/>
                </a:solidFill>
              </a:rPr>
              <a:t>Produce farm and nursery in the Northern Neck that participates in the Virginia Grown program (Lindsay Smith/COG)</a:t>
            </a:r>
            <a:endParaRPr 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09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616937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Food Security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7DA065B-3662-4CBE-B42C-1061F7461863}"/>
              </a:ext>
            </a:extLst>
          </p:cNvPr>
          <p:cNvSpPr txBox="1"/>
          <p:nvPr/>
        </p:nvSpPr>
        <p:spPr>
          <a:xfrm>
            <a:off x="716383" y="1690062"/>
            <a:ext cx="3860698" cy="415498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Maximize participation in federal nutrition programs; share best practices for implementation and outreach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2200" dirty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Advocate regionally for federal relief and recovery funding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2200" dirty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Reduce barriers to food access at farmers markets</a:t>
            </a:r>
            <a:endParaRPr lang="en-US" sz="2200" dirty="0">
              <a:solidFill>
                <a:srgbClr val="222222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919FFE-149E-4E5D-94EE-2E877946ED21}"/>
              </a:ext>
            </a:extLst>
          </p:cNvPr>
          <p:cNvSpPr txBox="1"/>
          <p:nvPr/>
        </p:nvSpPr>
        <p:spPr>
          <a:xfrm>
            <a:off x="4738255" y="4665234"/>
            <a:ext cx="431707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222222"/>
                </a:solidFill>
              </a:rPr>
              <a:t>Several new studies call for maximizing enrollment in federal programs like the Supplemental Nutrition Assistance Program (SNAP).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6E7D25-2DD8-4CFD-BE82-359AB98ACE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799" y="1782402"/>
            <a:ext cx="2103120" cy="27252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E76F85-A2DF-4C0B-82AC-2757A0F71A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5335" y="1751552"/>
            <a:ext cx="2103120" cy="27215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FC7CADD-1F23-4765-BB81-1D1C2B8548AB}"/>
              </a:ext>
            </a:extLst>
          </p:cNvPr>
          <p:cNvSpPr/>
          <p:nvPr/>
        </p:nvSpPr>
        <p:spPr>
          <a:xfrm>
            <a:off x="4577080" y="6364624"/>
            <a:ext cx="3798707" cy="33854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6: COG FARM Ad Hoc Committee Meeting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 December 11, 2020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937145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23819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Agriculture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7CEE1FE-B334-4B9A-8054-36E12893B23A}"/>
              </a:ext>
            </a:extLst>
          </p:cNvPr>
          <p:cNvSpPr txBox="1"/>
          <p:nvPr/>
        </p:nvSpPr>
        <p:spPr>
          <a:xfrm>
            <a:off x="744091" y="1326897"/>
            <a:ext cx="4866596" cy="50167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Increase opportunities for BIPOC farmers; address barriers to land ownership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Identify and address barriers to processing and distribution of local products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a typeface="MS Mincho" panose="02020609040205080304" pitchFamily="49" charset="-128"/>
                <a:cs typeface="Times New Roman" panose="02020603050405020304" pitchFamily="18" charset="0"/>
              </a:rPr>
              <a:t>Help</a:t>
            </a:r>
            <a:r>
              <a:rPr lang="en-US" sz="2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small farmers access capital, infrastructure, </a:t>
            </a:r>
            <a:r>
              <a:rPr lang="en-US" sz="2000" dirty="0">
                <a:effectLst/>
                <a:ea typeface="Cambria" panose="02040503050406030204" pitchFamily="18" charset="0"/>
                <a:cs typeface="Arial" panose="020B0604020202020204" pitchFamily="34" charset="0"/>
              </a:rPr>
              <a:t>and markets to grow   their enterprises (individually or cooperatively</a:t>
            </a:r>
            <a:r>
              <a:rPr lang="en-US" sz="2000" dirty="0">
                <a:effectLst/>
                <a:ea typeface="Cambria" panose="02040503050406030204" pitchFamily="18" charset="0"/>
              </a:rPr>
              <a:t>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a typeface="Cambria" panose="02040503050406030204" pitchFamily="18" charset="0"/>
              <a:cs typeface="Times New Roman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ea typeface="Cambria" panose="02040503050406030204" pitchFamily="18" charset="0"/>
                <a:cs typeface="Arial" panose="020B0604020202020204" pitchFamily="34" charset="0"/>
              </a:rPr>
              <a:t>Increase gardening opportunities     (e.g., community gardens, school gardens, backyard chickens)</a:t>
            </a:r>
            <a:endParaRPr lang="en-US" sz="2000" dirty="0">
              <a:effectLst/>
              <a:ea typeface="Cambria" panose="02040503050406030204" pitchFamily="18" charset="0"/>
            </a:endParaRPr>
          </a:p>
        </p:txBody>
      </p:sp>
      <p:pic>
        <p:nvPicPr>
          <p:cNvPr id="8" name="Picture 7" descr="A picture containing table, person, board&#10;&#10;Description automatically generated">
            <a:extLst>
              <a:ext uri="{FF2B5EF4-FFF2-40B4-BE49-F238E27FC236}">
                <a16:creationId xmlns:a16="http://schemas.microsoft.com/office/drawing/2014/main" id="{084DFBD2-CDFE-4199-AD06-F321B4F3C6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 rot="5400000">
            <a:off x="5161871" y="1730225"/>
            <a:ext cx="3884765" cy="32379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DAF082-304D-4CB9-8A8F-D4891BEBCCEE}"/>
              </a:ext>
            </a:extLst>
          </p:cNvPr>
          <p:cNvSpPr txBox="1"/>
          <p:nvPr/>
        </p:nvSpPr>
        <p:spPr>
          <a:xfrm>
            <a:off x="5408855" y="5411010"/>
            <a:ext cx="33143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spcBef>
                <a:spcPts val="1200"/>
              </a:spcBef>
            </a:pPr>
            <a:r>
              <a:rPr lang="en-US" sz="1200" dirty="0"/>
              <a:t>Dreaming Out </a:t>
            </a:r>
            <a:r>
              <a:rPr lang="en-US" sz="1200" dirty="0" err="1"/>
              <a:t>Loud’s</a:t>
            </a:r>
            <a:r>
              <a:rPr lang="en-US" sz="1200" dirty="0"/>
              <a:t> Executive Director, Chris Bradshaw on the cover of this summer’s Washington City Paper: The Food Issue. Darrow Montgomery/Washington City Paper</a:t>
            </a:r>
          </a:p>
        </p:txBody>
      </p:sp>
    </p:spTree>
    <p:extLst>
      <p:ext uri="{BB962C8B-B14F-4D97-AF65-F5344CB8AC3E}">
        <p14:creationId xmlns:p14="http://schemas.microsoft.com/office/powerpoint/2010/main" val="1805370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440296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Food Procurement and Purchasing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8638C4D-0A68-437A-9A22-5FA21EF40DBE}"/>
              </a:ext>
            </a:extLst>
          </p:cNvPr>
          <p:cNvSpPr txBox="1"/>
          <p:nvPr/>
        </p:nvSpPr>
        <p:spPr>
          <a:xfrm>
            <a:off x="775404" y="1635966"/>
            <a:ext cx="4824129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Support local farmers and BIPOC farmers through targeted institutional and government procurement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2200" dirty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Explore and share procurement standards for sustainability, health, equity, local purchasing</a:t>
            </a:r>
            <a:br>
              <a:rPr lang="en-US" dirty="0"/>
            </a:br>
            <a:endParaRPr lang="en-US" dirty="0"/>
          </a:p>
        </p:txBody>
      </p:sp>
      <p:pic>
        <p:nvPicPr>
          <p:cNvPr id="9" name="Picture 8" descr="A bowl of food&#10;&#10;Description automatically generated">
            <a:extLst>
              <a:ext uri="{FF2B5EF4-FFF2-40B4-BE49-F238E27FC236}">
                <a16:creationId xmlns:a16="http://schemas.microsoft.com/office/drawing/2014/main" id="{7A64D1C8-063F-45AA-82C9-672CC0DAE8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216428" y="2103941"/>
            <a:ext cx="3743804" cy="280785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CDC7AA2-4C11-405A-ABE9-163C2EA478B2}"/>
              </a:ext>
            </a:extLst>
          </p:cNvPr>
          <p:cNvSpPr txBox="1"/>
          <p:nvPr/>
        </p:nvSpPr>
        <p:spPr>
          <a:xfrm>
            <a:off x="5599533" y="5427600"/>
            <a:ext cx="2977593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222222"/>
                </a:solidFill>
              </a:rPr>
              <a:t>Summer produce grown at University of Maryland’s Terp Farm in Upper Marlboro, MD is used by UMD’s Dining Services to achieve sustainability goals for procurement (Lindsay Smith/COG)</a:t>
            </a:r>
            <a:endParaRPr 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727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771116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Data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BC639C2-765E-4BD2-82B4-1186BAF22CAC}"/>
              </a:ext>
            </a:extLst>
          </p:cNvPr>
          <p:cNvSpPr txBox="1"/>
          <p:nvPr/>
        </p:nvSpPr>
        <p:spPr>
          <a:xfrm>
            <a:off x="732156" y="1336216"/>
            <a:ext cx="7497444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Arial" panose="020B0604020202020204" pitchFamily="34" charset="0"/>
              </a:rPr>
              <a:t>Develop listing for the COG region on direct markets (farmers markets, farm stands, CSAs, food access programs)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2200" dirty="0">
              <a:effectLst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Arial" panose="020B0604020202020204" pitchFamily="34" charset="0"/>
              </a:rPr>
              <a:t>Develop regional food assistance GIS layer in NCR GDX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2200" dirty="0">
              <a:effectLst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effectLst/>
                <a:ea typeface="MS Mincho" panose="02020609040205080304" pitchFamily="49" charset="-128"/>
                <a:cs typeface="Arial" panose="020B0604020202020204" pitchFamily="34" charset="0"/>
              </a:rPr>
              <a:t>Organize compendium of food access/food security programs and resources across the region</a:t>
            </a:r>
            <a:br>
              <a:rPr lang="en-US" dirty="0"/>
            </a:br>
            <a:br>
              <a:rPr lang="en-US" sz="1800" b="0" i="0" dirty="0">
                <a:solidFill>
                  <a:srgbClr val="000000"/>
                </a:solidFill>
                <a:effectLst/>
                <a:latin typeface="FranklinGothic-Book"/>
              </a:rPr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404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416822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Other Major Issues?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C61BD35E-DD42-4B09-846F-20073F7B1D80}"/>
              </a:ext>
            </a:extLst>
          </p:cNvPr>
          <p:cNvSpPr/>
          <p:nvPr/>
        </p:nvSpPr>
        <p:spPr>
          <a:xfrm>
            <a:off x="4577080" y="6364624"/>
            <a:ext cx="3798707" cy="33854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6: COG FARM Ad Hoc Committee Meeting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 December 11, 2020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 descr="A person cooking food in a pan on a stove&#10;&#10;Description automatically generated">
            <a:extLst>
              <a:ext uri="{FF2B5EF4-FFF2-40B4-BE49-F238E27FC236}">
                <a16:creationId xmlns:a16="http://schemas.microsoft.com/office/drawing/2014/main" id="{71C41243-5749-42BF-ACCD-BDFECA7A48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213" y="1095443"/>
            <a:ext cx="2899950" cy="2899950"/>
          </a:xfrm>
          <a:prstGeom prst="rect">
            <a:avLst/>
          </a:prstGeom>
        </p:spPr>
      </p:pic>
      <p:pic>
        <p:nvPicPr>
          <p:cNvPr id="7" name="Picture 6" descr="A person standing in a room&#10;&#10;Description automatically generated">
            <a:extLst>
              <a:ext uri="{FF2B5EF4-FFF2-40B4-BE49-F238E27FC236}">
                <a16:creationId xmlns:a16="http://schemas.microsoft.com/office/drawing/2014/main" id="{F69078B1-508E-4746-A67A-AEE1860249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68213" y="3959815"/>
            <a:ext cx="2899950" cy="2899950"/>
          </a:xfrm>
          <a:prstGeom prst="rect">
            <a:avLst/>
          </a:prstGeom>
        </p:spPr>
      </p:pic>
      <p:pic>
        <p:nvPicPr>
          <p:cNvPr id="8" name="Picture 7" descr="A group of people that are standing in the dirt&#10;&#10;Description automatically generated">
            <a:extLst>
              <a:ext uri="{FF2B5EF4-FFF2-40B4-BE49-F238E27FC236}">
                <a16:creationId xmlns:a16="http://schemas.microsoft.com/office/drawing/2014/main" id="{350E7A2C-6BF9-4E7A-8FDA-FB31B3CFB4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163" y="3959814"/>
            <a:ext cx="2899949" cy="2899949"/>
          </a:xfrm>
          <a:prstGeom prst="rect">
            <a:avLst/>
          </a:prstGeom>
        </p:spPr>
      </p:pic>
      <p:pic>
        <p:nvPicPr>
          <p:cNvPr id="10" name="Picture 9" descr="A plastic container filled with fresh fruit and vegetables&#10;&#10;Description automatically generated">
            <a:extLst>
              <a:ext uri="{FF2B5EF4-FFF2-40B4-BE49-F238E27FC236}">
                <a16:creationId xmlns:a16="http://schemas.microsoft.com/office/drawing/2014/main" id="{52326764-CCE1-40AA-BA64-36CC1366E57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164" y="1095444"/>
            <a:ext cx="2864371" cy="2864371"/>
          </a:xfrm>
          <a:prstGeom prst="rect">
            <a:avLst/>
          </a:prstGeom>
        </p:spPr>
      </p:pic>
      <p:pic>
        <p:nvPicPr>
          <p:cNvPr id="12" name="Picture 11" descr="A green plant in a garden&#10;&#10;Description automatically generated">
            <a:extLst>
              <a:ext uri="{FF2B5EF4-FFF2-40B4-BE49-F238E27FC236}">
                <a16:creationId xmlns:a16="http://schemas.microsoft.com/office/drawing/2014/main" id="{F81DE793-45E7-4BE5-ADB3-3F4FE81142E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1788" y="3927131"/>
            <a:ext cx="2955249" cy="2955249"/>
          </a:xfrm>
          <a:prstGeom prst="rect">
            <a:avLst/>
          </a:prstGeom>
        </p:spPr>
      </p:pic>
      <p:pic>
        <p:nvPicPr>
          <p:cNvPr id="14" name="Picture 13" descr="A group of people standing on a lush green field&#10;&#10;Description automatically generated">
            <a:extLst>
              <a:ext uri="{FF2B5EF4-FFF2-40B4-BE49-F238E27FC236}">
                <a16:creationId xmlns:a16="http://schemas.microsoft.com/office/drawing/2014/main" id="{18676EB5-AD51-41BB-BB5B-EBA9A77FA5E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23" y="1095443"/>
            <a:ext cx="2864371" cy="286437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AE4ABE4-D7A8-459B-A664-95DC535C50A9}"/>
              </a:ext>
            </a:extLst>
          </p:cNvPr>
          <p:cNvSpPr txBox="1"/>
          <p:nvPr/>
        </p:nvSpPr>
        <p:spPr>
          <a:xfrm>
            <a:off x="780164" y="6576860"/>
            <a:ext cx="6779493" cy="276999"/>
          </a:xfrm>
          <a:prstGeom prst="rect">
            <a:avLst/>
          </a:prstGeom>
          <a:solidFill>
            <a:srgbClr val="B0D235">
              <a:alpha val="75000"/>
            </a:srgb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Pre-pandemic images from urban and rural  regional farms and food enterprises (Lindsay Smith/COG)</a:t>
            </a:r>
          </a:p>
        </p:txBody>
      </p:sp>
    </p:spTree>
    <p:extLst>
      <p:ext uri="{BB962C8B-B14F-4D97-AF65-F5344CB8AC3E}">
        <p14:creationId xmlns:p14="http://schemas.microsoft.com/office/powerpoint/2010/main" val="2203284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323838"/>
              </p:ext>
            </p:extLst>
          </p:nvPr>
        </p:nvGraphicFramePr>
        <p:xfrm>
          <a:off x="950976" y="573025"/>
          <a:ext cx="8156449" cy="528158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3544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0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98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More Information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Mary </a:t>
                      </a:r>
                      <a:r>
                        <a:rPr lang="en-US" sz="1400" b="0" dirty="0" err="1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Cheh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, FARM Chair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Councilmember, District of Columbia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mcheh@dccouncil.us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Rachel Clark, Legislative Counsel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lt"/>
                          <a:cs typeface="Franklin Gothic Book"/>
                        </a:rPr>
                        <a:t>Office of </a:t>
                      </a: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  <a:cs typeface="Franklin Gothic Book"/>
                        </a:rPr>
                        <a:t>Councilmember Mary Cheh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rclark@dccouncil.us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Lindsay Smith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Regional Food Systems Value Chain Coordinator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962-3307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3"/>
                        </a:rPr>
                        <a:t>lsmith@mwcog.org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chemeClr val="accent1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248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B0D2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9959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7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A - Green" id="{82747DBC-A0FA-4CAA-B891-A842EB696935}" vid="{20F227CE-7F0D-4252-AA3B-EEE496D7FC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749</Words>
  <Application>Microsoft Office PowerPoint</Application>
  <PresentationFormat>On-screen Show (4:3)</PresentationFormat>
  <Paragraphs>123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Arial,Sans-Serif</vt:lpstr>
      <vt:lpstr>Calibri</vt:lpstr>
      <vt:lpstr>Franklin Gothic Book</vt:lpstr>
      <vt:lpstr>Franklin Gothic Demi</vt:lpstr>
      <vt:lpstr>Franklin Gothic Medium</vt:lpstr>
      <vt:lpstr>FranklinGothic-Book</vt:lpstr>
      <vt:lpstr>FranklinGothic-BookItalic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103</cp:revision>
  <dcterms:created xsi:type="dcterms:W3CDTF">2020-10-28T12:04:03Z</dcterms:created>
  <dcterms:modified xsi:type="dcterms:W3CDTF">2020-12-11T13:11:15Z</dcterms:modified>
</cp:coreProperties>
</file>