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57" r:id="rId6"/>
    <p:sldId id="258" r:id="rId7"/>
    <p:sldId id="259" r:id="rId8"/>
    <p:sldId id="260" r:id="rId9"/>
    <p:sldId id="264" r:id="rId10"/>
    <p:sldId id="265" r:id="rId11"/>
    <p:sldId id="266" r:id="rId12"/>
    <p:sldId id="267" r:id="rId13"/>
    <p:sldId id="263" r:id="rId14"/>
    <p:sldId id="268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3A50"/>
    <a:srgbClr val="FFD13F"/>
    <a:srgbClr val="003554"/>
    <a:srgbClr val="1F356F"/>
    <a:srgbClr val="449DC9"/>
    <a:srgbClr val="B69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5AA75E-78D9-42B4-8224-2972A55057A5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FB7C7-BDDB-486D-A918-0323E61B2A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283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313A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ight Triangle 7">
            <a:extLst>
              <a:ext uri="{FF2B5EF4-FFF2-40B4-BE49-F238E27FC236}">
                <a16:creationId xmlns:a16="http://schemas.microsoft.com/office/drawing/2014/main" id="{ACF4E114-DBA1-1D49-BF07-766B65CF98C3}"/>
              </a:ext>
            </a:extLst>
          </p:cNvPr>
          <p:cNvSpPr/>
          <p:nvPr userDrawn="1"/>
        </p:nvSpPr>
        <p:spPr>
          <a:xfrm flipH="1">
            <a:off x="5895832" y="-1"/>
            <a:ext cx="6296165" cy="6858001"/>
          </a:xfrm>
          <a:prstGeom prst="rtTriangle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600DC534-C41A-E7C7-6773-3CFBC45926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934" y="1788625"/>
            <a:ext cx="4224130" cy="422413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4E990FF-B242-BAC8-163E-CF08E38E4696}"/>
              </a:ext>
            </a:extLst>
          </p:cNvPr>
          <p:cNvSpPr txBox="1">
            <a:spLocks/>
          </p:cNvSpPr>
          <p:nvPr userDrawn="1"/>
        </p:nvSpPr>
        <p:spPr>
          <a:xfrm>
            <a:off x="732216" y="665032"/>
            <a:ext cx="6612767" cy="17323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FFD13F"/>
                </a:solidFill>
                <a:latin typeface="Montserrat" panose="00000500000000000000" pitchFamily="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25DE65B-70CD-743F-F402-20264C2B4329}"/>
              </a:ext>
            </a:extLst>
          </p:cNvPr>
          <p:cNvSpPr txBox="1">
            <a:spLocks/>
          </p:cNvSpPr>
          <p:nvPr userDrawn="1"/>
        </p:nvSpPr>
        <p:spPr>
          <a:xfrm>
            <a:off x="732216" y="2453658"/>
            <a:ext cx="6612767" cy="9753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FFD13F"/>
                </a:solidFill>
                <a:latin typeface="Montserrat" panose="00000500000000000000" pitchFamily="2" charset="0"/>
                <a:ea typeface="+mj-ea"/>
                <a:cs typeface="+mj-cs"/>
              </a:defRPr>
            </a:lvl1pPr>
          </a:lstStyle>
          <a:p>
            <a:endParaRPr lang="en-US" sz="3600" b="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8F3EB28-9582-6547-E012-938C51F282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6493" y="1923431"/>
            <a:ext cx="4876800" cy="3729543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Montserrat" panose="00000500000000000000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CF4EFC7F-8C39-D11E-1F91-8AEBE6A395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681038"/>
            <a:ext cx="7855424" cy="561354"/>
          </a:xfrm>
        </p:spPr>
        <p:txBody>
          <a:bodyPr>
            <a:noAutofit/>
          </a:bodyPr>
          <a:lstStyle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882F8C2C-5724-29DD-7D41-08A4411B2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229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building with many windows&#10;&#10;Description automatically generated with low confidence">
            <a:extLst>
              <a:ext uri="{FF2B5EF4-FFF2-40B4-BE49-F238E27FC236}">
                <a16:creationId xmlns:a16="http://schemas.microsoft.com/office/drawing/2014/main" id="{4899F38A-736D-ABA1-84E8-CC526024EF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667" y="-1607574"/>
            <a:ext cx="13665368" cy="1031524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B8F8C9-C462-683C-2592-1E05410AACF0}"/>
              </a:ext>
            </a:extLst>
          </p:cNvPr>
          <p:cNvSpPr/>
          <p:nvPr userDrawn="1"/>
        </p:nvSpPr>
        <p:spPr>
          <a:xfrm>
            <a:off x="-300251" y="-1156447"/>
            <a:ext cx="13907069" cy="3176976"/>
          </a:xfrm>
          <a:prstGeom prst="rect">
            <a:avLst/>
          </a:prstGeom>
          <a:solidFill>
            <a:srgbClr val="313A5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990241-95CF-E40A-4487-C64796CD9C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2803" y="-129313"/>
            <a:ext cx="11766394" cy="561354"/>
          </a:xfrm>
        </p:spPr>
        <p:txBody>
          <a:bodyPr>
            <a:noAutofit/>
          </a:bodyPr>
          <a:lstStyle>
            <a:lvl1pPr algn="ctr">
              <a:defRPr sz="6000" b="1">
                <a:solidFill>
                  <a:srgbClr val="FFD13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0C59D7-3B44-22F1-E3B5-D53A8A29B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118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indoor, wall, floor&#10;&#10;Description automatically generated">
            <a:extLst>
              <a:ext uri="{FF2B5EF4-FFF2-40B4-BE49-F238E27FC236}">
                <a16:creationId xmlns:a16="http://schemas.microsoft.com/office/drawing/2014/main" id="{83A62066-C81F-9C33-94B3-BC3AE91019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78184"/>
            <a:ext cx="12192000" cy="813703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2C227A0-F2A3-5F08-C83B-42179282B46F}"/>
              </a:ext>
            </a:extLst>
          </p:cNvPr>
          <p:cNvSpPr/>
          <p:nvPr userDrawn="1"/>
        </p:nvSpPr>
        <p:spPr>
          <a:xfrm>
            <a:off x="-74429" y="5977719"/>
            <a:ext cx="12448325" cy="997239"/>
          </a:xfrm>
          <a:prstGeom prst="rect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145DE8-5409-1DC8-E575-6BC64150A0DE}"/>
              </a:ext>
            </a:extLst>
          </p:cNvPr>
          <p:cNvSpPr/>
          <p:nvPr userDrawn="1"/>
        </p:nvSpPr>
        <p:spPr>
          <a:xfrm>
            <a:off x="-191729" y="-1719618"/>
            <a:ext cx="12565626" cy="3152633"/>
          </a:xfrm>
          <a:prstGeom prst="rect">
            <a:avLst/>
          </a:prstGeom>
          <a:solidFill>
            <a:srgbClr val="FFD13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172484-8680-BC0D-29FF-F48ED10DC0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5621" y="-109183"/>
            <a:ext cx="10515600" cy="389859"/>
          </a:xfrm>
        </p:spPr>
        <p:txBody>
          <a:bodyPr>
            <a:noAutofit/>
          </a:bodyPr>
          <a:lstStyle>
            <a:lvl1pPr algn="ctr">
              <a:defRPr sz="6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97C3F0-D051-2634-BF0F-C67CE888A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184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rgbClr val="FFD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4E48265-1AC3-2488-AE9B-72DE19F5C14E}"/>
              </a:ext>
            </a:extLst>
          </p:cNvPr>
          <p:cNvSpPr/>
          <p:nvPr userDrawn="1"/>
        </p:nvSpPr>
        <p:spPr>
          <a:xfrm>
            <a:off x="0" y="1"/>
            <a:ext cx="7726680" cy="6858000"/>
          </a:xfrm>
          <a:prstGeom prst="rect">
            <a:avLst/>
          </a:prstGeom>
          <a:solidFill>
            <a:srgbClr val="313A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7762D4-9F4B-8506-681F-3FC8319BAA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716288"/>
            <a:ext cx="4876800" cy="615006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D3E32-9E0C-D451-0EF6-60D15D944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7033"/>
            <a:ext cx="48768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DCD72-0068-5A97-6171-44602E6B1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489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6A6149-B256-8C53-B065-0599492FE496}"/>
              </a:ext>
            </a:extLst>
          </p:cNvPr>
          <p:cNvSpPr/>
          <p:nvPr userDrawn="1"/>
        </p:nvSpPr>
        <p:spPr>
          <a:xfrm>
            <a:off x="0" y="4045226"/>
            <a:ext cx="12192000" cy="2812774"/>
          </a:xfrm>
          <a:prstGeom prst="rect">
            <a:avLst/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6A2BBA1A-D380-5E24-EEEF-4F85884267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826" y="6181448"/>
            <a:ext cx="540027" cy="540027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B38E9AB-A7BC-8CFA-43C5-8CC57DA4538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2682529"/>
            <a:ext cx="9144000" cy="746471"/>
          </a:xfrm>
        </p:spPr>
        <p:txBody>
          <a:bodyPr>
            <a:noAutofit/>
          </a:bodyPr>
          <a:lstStyle>
            <a:lvl1pPr marL="0" indent="0" algn="ctr">
              <a:buNone/>
              <a:defRPr sz="6000" b="1">
                <a:latin typeface="Montserrat" panose="00000500000000000000" pitchFamily="2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4EE09CDD-0DAD-C220-2A02-F54C43992FD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24000" y="4590056"/>
            <a:ext cx="9144000" cy="746471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 Description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5BEE225-48AE-262B-E299-29D261496837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379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6A6149-B256-8C53-B065-0599492FE496}"/>
              </a:ext>
            </a:extLst>
          </p:cNvPr>
          <p:cNvSpPr/>
          <p:nvPr userDrawn="1"/>
        </p:nvSpPr>
        <p:spPr>
          <a:xfrm>
            <a:off x="0" y="5923128"/>
            <a:ext cx="12192000" cy="934872"/>
          </a:xfrm>
          <a:prstGeom prst="rect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6A2BBA1A-D380-5E24-EEEF-4F85884267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826" y="6181448"/>
            <a:ext cx="540027" cy="540027"/>
          </a:xfrm>
          <a:prstGeom prst="rect">
            <a:avLst/>
          </a:prstGeom>
        </p:spPr>
      </p:pic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5BEE225-48AE-262B-E299-29D261496837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6E058B-4C3D-8135-2525-D05DD7029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746913"/>
            <a:ext cx="9298675" cy="1682087"/>
          </a:xfrm>
        </p:spPr>
        <p:txBody>
          <a:bodyPr>
            <a:noAutofit/>
          </a:bodyPr>
          <a:lstStyle>
            <a:lvl1pPr algn="ctr">
              <a:defRPr sz="6000" b="1">
                <a:solidFill>
                  <a:srgbClr val="313A5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412944-7753-7276-6BBD-850C930CDE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0" y="3429000"/>
            <a:ext cx="9144000" cy="2198688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6402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928C5A33-1595-3C3E-E85E-BC8D90742157}"/>
              </a:ext>
            </a:extLst>
          </p:cNvPr>
          <p:cNvSpPr/>
          <p:nvPr userDrawn="1"/>
        </p:nvSpPr>
        <p:spPr>
          <a:xfrm rot="10800000">
            <a:off x="299719" y="1520825"/>
            <a:ext cx="5740398" cy="4351338"/>
          </a:xfrm>
          <a:prstGeom prst="homePlate">
            <a:avLst>
              <a:gd name="adj" fmla="val 25898"/>
            </a:avLst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71E4951E-E7EB-F823-B37C-367AD91EFD90}"/>
              </a:ext>
            </a:extLst>
          </p:cNvPr>
          <p:cNvSpPr/>
          <p:nvPr userDrawn="1"/>
        </p:nvSpPr>
        <p:spPr>
          <a:xfrm>
            <a:off x="6186215" y="1520825"/>
            <a:ext cx="5740399" cy="4351338"/>
          </a:xfrm>
          <a:prstGeom prst="homePlate">
            <a:avLst>
              <a:gd name="adj" fmla="val 24006"/>
            </a:avLst>
          </a:prstGeom>
          <a:solidFill>
            <a:srgbClr val="313A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555E1-7A2B-34B5-550F-72F8E92597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91212" y="2110409"/>
            <a:ext cx="4448907" cy="3279913"/>
          </a:xfrm>
        </p:spPr>
        <p:txBody>
          <a:bodyPr>
            <a:normAutofit/>
          </a:bodyPr>
          <a:lstStyle>
            <a:lvl1pPr algn="r">
              <a:defRPr sz="2400"/>
            </a:lvl1pPr>
            <a:lvl2pPr algn="r">
              <a:defRPr sz="2000"/>
            </a:lvl2pPr>
            <a:lvl3pPr algn="r">
              <a:defRPr sz="1800"/>
            </a:lvl3pPr>
            <a:lvl4pPr algn="r">
              <a:defRPr sz="1600"/>
            </a:lvl4pPr>
            <a:lvl5pPr algn="r"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AD869-9502-BA01-595F-26887D1EF3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5711" y="2110409"/>
            <a:ext cx="4425717" cy="3279913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CD5A866-6944-1072-21A2-A9246EB09E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716288"/>
            <a:ext cx="10515600" cy="615006"/>
          </a:xfrm>
        </p:spPr>
        <p:txBody>
          <a:bodyPr/>
          <a:lstStyle>
            <a:lvl1pPr algn="ctr">
              <a:defRPr b="1">
                <a:solidFill>
                  <a:srgbClr val="313A50"/>
                </a:solidFill>
                <a:latin typeface="Montserrat" panose="00000500000000000000" pitchFamily="2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CF4694-9D5F-90A4-7F52-04F192CB4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187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apezoid 8">
            <a:extLst>
              <a:ext uri="{FF2B5EF4-FFF2-40B4-BE49-F238E27FC236}">
                <a16:creationId xmlns:a16="http://schemas.microsoft.com/office/drawing/2014/main" id="{0498FA69-5D94-B584-1763-61ED6D27B587}"/>
              </a:ext>
            </a:extLst>
          </p:cNvPr>
          <p:cNvSpPr/>
          <p:nvPr userDrawn="1"/>
        </p:nvSpPr>
        <p:spPr>
          <a:xfrm>
            <a:off x="4662322" y="1362425"/>
            <a:ext cx="6922537" cy="2291356"/>
          </a:xfrm>
          <a:prstGeom prst="trapezoid">
            <a:avLst>
              <a:gd name="adj" fmla="val 0"/>
            </a:avLst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9C1AC9B1-E020-6B6F-ECE4-0809B0577672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4967288" y="1637669"/>
            <a:ext cx="6300787" cy="16383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FB450-343F-7B8C-541A-194E9AFA6EC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11" name="Trapezoid 10">
            <a:extLst>
              <a:ext uri="{FF2B5EF4-FFF2-40B4-BE49-F238E27FC236}">
                <a16:creationId xmlns:a16="http://schemas.microsoft.com/office/drawing/2014/main" id="{92CC5A57-BD69-5A74-A394-BC6519035180}"/>
              </a:ext>
            </a:extLst>
          </p:cNvPr>
          <p:cNvSpPr/>
          <p:nvPr userDrawn="1"/>
        </p:nvSpPr>
        <p:spPr>
          <a:xfrm>
            <a:off x="4662322" y="3704000"/>
            <a:ext cx="6922537" cy="2291356"/>
          </a:xfrm>
          <a:prstGeom prst="trapezoid">
            <a:avLst>
              <a:gd name="adj" fmla="val 0"/>
            </a:avLst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B5287E0-ED39-A483-6E89-883597AA23B9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4967288" y="4037969"/>
            <a:ext cx="6300787" cy="16383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B23CE5-F6C6-A36E-8404-A19E8DFD0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98503"/>
            <a:ext cx="10746659" cy="561354"/>
          </a:xfrm>
        </p:spPr>
        <p:txBody>
          <a:bodyPr/>
          <a:lstStyle>
            <a:lvl1pPr>
              <a:defRPr b="1">
                <a:solidFill>
                  <a:srgbClr val="313A5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CCD095-C358-6632-6820-EA8264FFD48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838200" y="1808163"/>
            <a:ext cx="3052763" cy="3444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691784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F4FB45E-9C38-ABEA-771C-C467F99906CB}"/>
              </a:ext>
            </a:extLst>
          </p:cNvPr>
          <p:cNvSpPr/>
          <p:nvPr userDrawn="1"/>
        </p:nvSpPr>
        <p:spPr>
          <a:xfrm>
            <a:off x="-1" y="2346160"/>
            <a:ext cx="12192001" cy="4641050"/>
          </a:xfrm>
          <a:prstGeom prst="rect">
            <a:avLst/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555E1-7A2B-34B5-550F-72F8E92597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5984" y="2346159"/>
            <a:ext cx="3343198" cy="3661236"/>
          </a:xfrm>
          <a:solidFill>
            <a:schemeClr val="bg1"/>
          </a:solidFill>
        </p:spPr>
        <p:txBody>
          <a:bodyPr/>
          <a:lstStyle>
            <a:lvl1pP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AD869-9502-BA01-595F-26887D1EF3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38884" y="2346159"/>
            <a:ext cx="3352796" cy="3661236"/>
          </a:xfrm>
          <a:solidFill>
            <a:schemeClr val="bg1"/>
          </a:solidFill>
        </p:spPr>
        <p:txBody>
          <a:bodyPr/>
          <a:lstStyle>
            <a:lvl1pP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47B5A20C-77C4-EF71-7EA5-CDA5C47222D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234802" y="2346159"/>
            <a:ext cx="3352798" cy="3661236"/>
          </a:xfrm>
          <a:solidFill>
            <a:schemeClr val="bg1"/>
          </a:solidFill>
        </p:spPr>
        <p:txBody>
          <a:bodyPr>
            <a:normAutofit/>
          </a:bodyPr>
          <a:lstStyle>
            <a:lvl1pP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288E83D-AE6B-8873-D1F2-73CA96B6DD10}"/>
              </a:ext>
            </a:extLst>
          </p:cNvPr>
          <p:cNvSpPr txBox="1">
            <a:spLocks/>
          </p:cNvSpPr>
          <p:nvPr userDrawn="1"/>
        </p:nvSpPr>
        <p:spPr>
          <a:xfrm>
            <a:off x="655984" y="1430672"/>
            <a:ext cx="3343198" cy="915487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0" dirty="0">
              <a:solidFill>
                <a:srgbClr val="003554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DB1E2C5-99B2-E887-8A88-9AF4FE465275}"/>
              </a:ext>
            </a:extLst>
          </p:cNvPr>
          <p:cNvSpPr txBox="1">
            <a:spLocks/>
          </p:cNvSpPr>
          <p:nvPr userDrawn="1"/>
        </p:nvSpPr>
        <p:spPr>
          <a:xfrm>
            <a:off x="4438882" y="1430672"/>
            <a:ext cx="3352798" cy="915487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0" dirty="0">
              <a:solidFill>
                <a:srgbClr val="003554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E8D592-8264-5605-038B-EF5032481710}"/>
              </a:ext>
            </a:extLst>
          </p:cNvPr>
          <p:cNvSpPr txBox="1">
            <a:spLocks/>
          </p:cNvSpPr>
          <p:nvPr userDrawn="1"/>
        </p:nvSpPr>
        <p:spPr>
          <a:xfrm>
            <a:off x="8234802" y="1430672"/>
            <a:ext cx="3352798" cy="915487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0" dirty="0">
              <a:solidFill>
                <a:srgbClr val="003554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DAD87B4D-8919-61F9-73CF-7D0BF0BBC1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826" y="6181448"/>
            <a:ext cx="540027" cy="540027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B8D7A5-9E72-4788-BF9C-8AB2744BA51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82F2575-305C-DBBC-4267-9D9A82784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solidFill>
                  <a:srgbClr val="313A5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67D3BC4-D535-4BCA-E35C-56706E332A7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5638" y="1573619"/>
            <a:ext cx="3352800" cy="772706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5DCED85D-BF4C-5284-6514-081FAD6AB38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48138" y="1573536"/>
            <a:ext cx="3352800" cy="772706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4C9F65F5-1A2E-CD70-C8D8-146BDC4C273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44060" y="1573494"/>
            <a:ext cx="3352800" cy="772706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850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F4FB45E-9C38-ABEA-771C-C467F99906CB}"/>
              </a:ext>
            </a:extLst>
          </p:cNvPr>
          <p:cNvSpPr/>
          <p:nvPr userDrawn="1"/>
        </p:nvSpPr>
        <p:spPr>
          <a:xfrm>
            <a:off x="-28748" y="3277515"/>
            <a:ext cx="12298719" cy="3697443"/>
          </a:xfrm>
          <a:prstGeom prst="rect">
            <a:avLst/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ame 20">
            <a:extLst>
              <a:ext uri="{FF2B5EF4-FFF2-40B4-BE49-F238E27FC236}">
                <a16:creationId xmlns:a16="http://schemas.microsoft.com/office/drawing/2014/main" id="{B7877674-78B6-FCCC-9720-495A1D54CCEB}"/>
              </a:ext>
            </a:extLst>
          </p:cNvPr>
          <p:cNvSpPr/>
          <p:nvPr userDrawn="1"/>
        </p:nvSpPr>
        <p:spPr>
          <a:xfrm>
            <a:off x="8460562" y="1741600"/>
            <a:ext cx="3446405" cy="3205056"/>
          </a:xfrm>
          <a:prstGeom prst="frame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Frame 18">
            <a:extLst>
              <a:ext uri="{FF2B5EF4-FFF2-40B4-BE49-F238E27FC236}">
                <a16:creationId xmlns:a16="http://schemas.microsoft.com/office/drawing/2014/main" id="{C414B3E2-4E0C-3644-2EE2-E73C44DE2CB2}"/>
              </a:ext>
            </a:extLst>
          </p:cNvPr>
          <p:cNvSpPr/>
          <p:nvPr userDrawn="1"/>
        </p:nvSpPr>
        <p:spPr>
          <a:xfrm>
            <a:off x="4344051" y="1730242"/>
            <a:ext cx="3446405" cy="3205056"/>
          </a:xfrm>
          <a:prstGeom prst="frame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BDD651F7-91FF-6918-1F13-044576DC206B}"/>
              </a:ext>
            </a:extLst>
          </p:cNvPr>
          <p:cNvSpPr/>
          <p:nvPr userDrawn="1"/>
        </p:nvSpPr>
        <p:spPr>
          <a:xfrm>
            <a:off x="7581042" y="2906702"/>
            <a:ext cx="800015" cy="693319"/>
          </a:xfrm>
          <a:prstGeom prst="rightArrow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ame 14">
            <a:extLst>
              <a:ext uri="{FF2B5EF4-FFF2-40B4-BE49-F238E27FC236}">
                <a16:creationId xmlns:a16="http://schemas.microsoft.com/office/drawing/2014/main" id="{8C5F9F47-4942-3535-A45E-220AB46FB2DD}"/>
              </a:ext>
            </a:extLst>
          </p:cNvPr>
          <p:cNvSpPr/>
          <p:nvPr userDrawn="1"/>
        </p:nvSpPr>
        <p:spPr>
          <a:xfrm>
            <a:off x="247549" y="1728346"/>
            <a:ext cx="3446405" cy="3205056"/>
          </a:xfrm>
          <a:prstGeom prst="frame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288E83D-AE6B-8873-D1F2-73CA96B6DD10}"/>
              </a:ext>
            </a:extLst>
          </p:cNvPr>
          <p:cNvSpPr txBox="1">
            <a:spLocks/>
          </p:cNvSpPr>
          <p:nvPr userDrawn="1"/>
        </p:nvSpPr>
        <p:spPr>
          <a:xfrm>
            <a:off x="515712" y="5000144"/>
            <a:ext cx="2985772" cy="915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2F6A7DA8-EB66-77F0-02D0-45CAEB7EDECE}"/>
              </a:ext>
            </a:extLst>
          </p:cNvPr>
          <p:cNvSpPr/>
          <p:nvPr userDrawn="1"/>
        </p:nvSpPr>
        <p:spPr>
          <a:xfrm>
            <a:off x="3474601" y="2904806"/>
            <a:ext cx="800015" cy="693319"/>
          </a:xfrm>
          <a:prstGeom prst="rightArrow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BD53DA-CE2D-E02F-F21F-7CD873476A3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E4BAC33-6BB5-2BDB-1EE6-74E629227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313A5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3C7615-D0A7-F965-8E1B-646703D90F1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93876" y="1956391"/>
            <a:ext cx="2911312" cy="2769597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11A2F30-0134-CFCB-5BF4-4C0569FCC2A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572000" y="1978025"/>
            <a:ext cx="3008313" cy="2747963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296B6D-2975-AD32-6A41-2E52712EF6B6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729330" y="1955800"/>
            <a:ext cx="2967499" cy="2770188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3C92893-E758-0297-CD91-20CBDF923F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2529" y="6135564"/>
            <a:ext cx="625547" cy="62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979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solidFill>
          <a:srgbClr val="313A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288E83D-AE6B-8873-D1F2-73CA96B6DD10}"/>
              </a:ext>
            </a:extLst>
          </p:cNvPr>
          <p:cNvSpPr txBox="1">
            <a:spLocks/>
          </p:cNvSpPr>
          <p:nvPr userDrawn="1"/>
        </p:nvSpPr>
        <p:spPr>
          <a:xfrm>
            <a:off x="633949" y="1969878"/>
            <a:ext cx="3152144" cy="469734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1" dirty="0">
              <a:solidFill>
                <a:srgbClr val="003554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DB1E2C5-99B2-E887-8A88-9AF4FE465275}"/>
              </a:ext>
            </a:extLst>
          </p:cNvPr>
          <p:cNvSpPr txBox="1">
            <a:spLocks/>
          </p:cNvSpPr>
          <p:nvPr userDrawn="1"/>
        </p:nvSpPr>
        <p:spPr>
          <a:xfrm>
            <a:off x="4409918" y="3868872"/>
            <a:ext cx="3347690" cy="485775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1" dirty="0">
              <a:solidFill>
                <a:srgbClr val="003554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E8D592-8264-5605-038B-EF5032481710}"/>
              </a:ext>
            </a:extLst>
          </p:cNvPr>
          <p:cNvSpPr txBox="1">
            <a:spLocks/>
          </p:cNvSpPr>
          <p:nvPr userDrawn="1"/>
        </p:nvSpPr>
        <p:spPr>
          <a:xfrm>
            <a:off x="8245059" y="2118799"/>
            <a:ext cx="3352799" cy="469734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2400" b="1" dirty="0">
              <a:solidFill>
                <a:srgbClr val="003554"/>
              </a:solidFill>
            </a:endParaRPr>
          </a:p>
        </p:txBody>
      </p:sp>
      <p:sp>
        <p:nvSpPr>
          <p:cNvPr id="15" name="Arrow: Bent 14">
            <a:extLst>
              <a:ext uri="{FF2B5EF4-FFF2-40B4-BE49-F238E27FC236}">
                <a16:creationId xmlns:a16="http://schemas.microsoft.com/office/drawing/2014/main" id="{2CEB4E94-399B-954F-AE7A-B8A43F52EEA0}"/>
              </a:ext>
            </a:extLst>
          </p:cNvPr>
          <p:cNvSpPr/>
          <p:nvPr userDrawn="1"/>
        </p:nvSpPr>
        <p:spPr>
          <a:xfrm>
            <a:off x="2067192" y="332187"/>
            <a:ext cx="1958707" cy="1443413"/>
          </a:xfrm>
          <a:prstGeom prst="bentArrow">
            <a:avLst>
              <a:gd name="adj1" fmla="val 25000"/>
              <a:gd name="adj2" fmla="val 25315"/>
              <a:gd name="adj3" fmla="val 25000"/>
              <a:gd name="adj4" fmla="val 4375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C3AC6FA-4FAF-DF52-9F3C-20A6514B7DA1}"/>
              </a:ext>
            </a:extLst>
          </p:cNvPr>
          <p:cNvSpPr txBox="1">
            <a:spLocks/>
          </p:cNvSpPr>
          <p:nvPr userDrawn="1"/>
        </p:nvSpPr>
        <p:spPr>
          <a:xfrm>
            <a:off x="4397218" y="296790"/>
            <a:ext cx="3422139" cy="503352"/>
          </a:xfrm>
          <a:prstGeom prst="rect">
            <a:avLst/>
          </a:prstGeom>
          <a:solidFill>
            <a:srgbClr val="FFD1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endParaRPr lang="en-US" sz="2400" b="1" dirty="0">
              <a:solidFill>
                <a:srgbClr val="003554"/>
              </a:solidFill>
            </a:endParaRPr>
          </a:p>
        </p:txBody>
      </p:sp>
      <p:sp>
        <p:nvSpPr>
          <p:cNvPr id="20" name="Arrow: Bent 19">
            <a:extLst>
              <a:ext uri="{FF2B5EF4-FFF2-40B4-BE49-F238E27FC236}">
                <a16:creationId xmlns:a16="http://schemas.microsoft.com/office/drawing/2014/main" id="{327EDB79-39FC-5E77-F494-F224AC11DB49}"/>
              </a:ext>
            </a:extLst>
          </p:cNvPr>
          <p:cNvSpPr/>
          <p:nvPr userDrawn="1"/>
        </p:nvSpPr>
        <p:spPr>
          <a:xfrm rot="5400000">
            <a:off x="8560868" y="157755"/>
            <a:ext cx="1551700" cy="2230763"/>
          </a:xfrm>
          <a:prstGeom prst="bentArrow">
            <a:avLst>
              <a:gd name="adj1" fmla="val 25000"/>
              <a:gd name="adj2" fmla="val 25315"/>
              <a:gd name="adj3" fmla="val 25000"/>
              <a:gd name="adj4" fmla="val 4375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" name="Arrow: Bent 20">
            <a:extLst>
              <a:ext uri="{FF2B5EF4-FFF2-40B4-BE49-F238E27FC236}">
                <a16:creationId xmlns:a16="http://schemas.microsoft.com/office/drawing/2014/main" id="{FC380ECA-F943-DA55-B63D-8DEE55952A0D}"/>
              </a:ext>
            </a:extLst>
          </p:cNvPr>
          <p:cNvSpPr/>
          <p:nvPr userDrawn="1"/>
        </p:nvSpPr>
        <p:spPr>
          <a:xfrm rot="10800000">
            <a:off x="8326073" y="5073030"/>
            <a:ext cx="1960927" cy="1478715"/>
          </a:xfrm>
          <a:prstGeom prst="bentArrow">
            <a:avLst>
              <a:gd name="adj1" fmla="val 25000"/>
              <a:gd name="adj2" fmla="val 25315"/>
              <a:gd name="adj3" fmla="val 25000"/>
              <a:gd name="adj4" fmla="val 4375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Arrow: Bent 21">
            <a:extLst>
              <a:ext uri="{FF2B5EF4-FFF2-40B4-BE49-F238E27FC236}">
                <a16:creationId xmlns:a16="http://schemas.microsoft.com/office/drawing/2014/main" id="{86E45B93-CEC4-9B43-4DCE-18B366591CAA}"/>
              </a:ext>
            </a:extLst>
          </p:cNvPr>
          <p:cNvSpPr/>
          <p:nvPr userDrawn="1"/>
        </p:nvSpPr>
        <p:spPr>
          <a:xfrm rot="16200000">
            <a:off x="2194876" y="4639628"/>
            <a:ext cx="1474746" cy="1958702"/>
          </a:xfrm>
          <a:prstGeom prst="bentArrow">
            <a:avLst>
              <a:gd name="adj1" fmla="val 25000"/>
              <a:gd name="adj2" fmla="val 25315"/>
              <a:gd name="adj3" fmla="val 25000"/>
              <a:gd name="adj4" fmla="val 4375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3528B-5089-DACF-296C-3B5BA1D2CF6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2D5E3E-DD7C-4AE6-1AD7-1384BEBDA963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3949" y="2439612"/>
            <a:ext cx="3152144" cy="2368716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E72F141-5EA6-1420-811F-32D22C8E00FE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410075" y="800100"/>
            <a:ext cx="3409282" cy="236855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215244B3-3492-423F-3911-EB181133930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8245475" y="2577900"/>
            <a:ext cx="3348038" cy="236923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D0D94A88-D82E-4098-2C4B-EFAD79345365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409917" y="4333247"/>
            <a:ext cx="3348195" cy="2290762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172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C13756C-CED6-D94D-6D59-27E788EB61B7}"/>
              </a:ext>
            </a:extLst>
          </p:cNvPr>
          <p:cNvSpPr/>
          <p:nvPr userDrawn="1"/>
        </p:nvSpPr>
        <p:spPr>
          <a:xfrm>
            <a:off x="0" y="0"/>
            <a:ext cx="12192000" cy="1935480"/>
          </a:xfrm>
          <a:prstGeom prst="rect">
            <a:avLst/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114917-4726-4D52-B726-9BC903CD7A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2893" y="2244244"/>
            <a:ext cx="7300912" cy="326018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A198392-CD6D-C301-3290-69C7D93B8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8"/>
            <a:ext cx="7732923" cy="561354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200495-2B6D-6D8B-D98D-41E2C0862E0F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E52FC46-3551-C343-C846-93B2C159D10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70242" y="501146"/>
            <a:ext cx="2942664" cy="2961792"/>
          </a:xfrm>
          <a:prstGeom prst="ellipse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88EE524-5825-C945-2128-B7454E7570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870242" y="3710764"/>
            <a:ext cx="3079750" cy="1793666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Insert Caption</a:t>
            </a:r>
          </a:p>
        </p:txBody>
      </p:sp>
    </p:spTree>
    <p:extLst>
      <p:ext uri="{BB962C8B-B14F-4D97-AF65-F5344CB8AC3E}">
        <p14:creationId xmlns:p14="http://schemas.microsoft.com/office/powerpoint/2010/main" val="16728779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bg>
      <p:bgPr>
        <a:solidFill>
          <a:srgbClr val="FFD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188E7-CB79-13C4-B6A0-D7BF1EF3E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0B5BB-505E-0864-8C7C-72C3A7E6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140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bg>
      <p:bgPr>
        <a:solidFill>
          <a:srgbClr val="313A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9B9A1-A150-416B-9F76-B109AAA11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48323"/>
            <a:ext cx="10515600" cy="56135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BA822-F326-CC20-19BE-9090B98B2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97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762D4-9F4B-8506-681F-3FC8319BAA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716288"/>
            <a:ext cx="10515600" cy="615006"/>
          </a:xfrm>
        </p:spPr>
        <p:txBody>
          <a:bodyPr/>
          <a:lstStyle>
            <a:lvl1pPr>
              <a:defRPr b="1">
                <a:solidFill>
                  <a:srgbClr val="313A50"/>
                </a:solidFill>
                <a:latin typeface="Montserrat" panose="00000500000000000000" pitchFamily="2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D3E32-9E0C-D451-0EF6-60D15D944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7033"/>
            <a:ext cx="10515600" cy="4351338"/>
          </a:xfrm>
        </p:spPr>
        <p:txBody>
          <a:bodyPr/>
          <a:lstStyle>
            <a:lvl1pPr marL="0" indent="0">
              <a:buNone/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F4268D-C49A-6C47-C4C0-A48F48032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270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B9791-A377-C03C-D3FF-022CAC93C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597820"/>
            <a:ext cx="5157787" cy="609916"/>
          </a:xfrm>
        </p:spPr>
        <p:txBody>
          <a:bodyPr anchor="t" anchorCtr="0"/>
          <a:lstStyle>
            <a:lvl1pPr marL="0" indent="0" algn="ctr">
              <a:buNone/>
              <a:defRPr sz="2400" b="1">
                <a:latin typeface="Montserrat" panose="00000500000000000000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DCFCBC-C947-6FA4-34D7-AEF52B642C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59818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4655E1-5932-6A9E-C82A-BCBD9C1436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24" y="1597820"/>
            <a:ext cx="5183188" cy="609916"/>
          </a:xfrm>
        </p:spPr>
        <p:txBody>
          <a:bodyPr anchor="t" anchorCtr="0"/>
          <a:lstStyle>
            <a:lvl1pPr marL="0" indent="0" algn="ctr">
              <a:buNone/>
              <a:defRPr sz="2400" b="1">
                <a:latin typeface="Montserrat" panose="00000500000000000000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AEFD59-8DF2-0579-F140-8B219585A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9024" y="2365533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F25D731-6866-FCD2-6E09-2DAB7B354D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716288"/>
            <a:ext cx="10515600" cy="615006"/>
          </a:xfrm>
        </p:spPr>
        <p:txBody>
          <a:bodyPr/>
          <a:lstStyle>
            <a:lvl1pPr>
              <a:defRPr b="1">
                <a:solidFill>
                  <a:srgbClr val="313A50"/>
                </a:solidFill>
                <a:latin typeface="Montserrat" panose="00000500000000000000" pitchFamily="2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26B469EE-CD20-C383-BD5F-BC20F3DB9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685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C13756C-CED6-D94D-6D59-27E788EB61B7}"/>
              </a:ext>
            </a:extLst>
          </p:cNvPr>
          <p:cNvSpPr/>
          <p:nvPr userDrawn="1"/>
        </p:nvSpPr>
        <p:spPr>
          <a:xfrm>
            <a:off x="0" y="-31437"/>
            <a:ext cx="12192000" cy="3460437"/>
          </a:xfrm>
          <a:prstGeom prst="rect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90B51C-0655-DF26-3A2C-0BDED5080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44" y="681038"/>
            <a:ext cx="10520756" cy="561354"/>
          </a:xfrm>
        </p:spPr>
        <p:txBody>
          <a:bodyPr/>
          <a:lstStyle>
            <a:lvl1pPr>
              <a:defRPr b="1">
                <a:solidFill>
                  <a:srgbClr val="313A5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DB8E5-25DF-B8C5-8C27-70D61DEBA083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0D1C4B-CFFC-B9D4-B326-B0AA74C2B0A5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69564" y="1863320"/>
            <a:ext cx="2935288" cy="29638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FF6FB285-2A39-56E3-7000-CF85E55D0C8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661246" y="1947069"/>
            <a:ext cx="2935288" cy="29638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E4783C32-C54A-167A-43BF-6661091EE28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554213" y="1863320"/>
            <a:ext cx="2935288" cy="29638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68F612B-308C-85F2-1F01-C351F41237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3438" y="4997450"/>
            <a:ext cx="2935287" cy="939800"/>
          </a:xfrm>
        </p:spPr>
        <p:txBody>
          <a:bodyPr>
            <a:noAutofit/>
          </a:bodyPr>
          <a:lstStyle>
            <a:lvl1pPr marL="0" indent="0" algn="ctr">
              <a:buNone/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564EFA10-EA45-8CBF-7297-B286A250EA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661247" y="4997450"/>
            <a:ext cx="2935287" cy="939800"/>
          </a:xfrm>
        </p:spPr>
        <p:txBody>
          <a:bodyPr>
            <a:noAutofit/>
          </a:bodyPr>
          <a:lstStyle>
            <a:lvl1pPr marL="0" indent="0" algn="ctr">
              <a:buNone/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19">
            <a:extLst>
              <a:ext uri="{FF2B5EF4-FFF2-40B4-BE49-F238E27FC236}">
                <a16:creationId xmlns:a16="http://schemas.microsoft.com/office/drawing/2014/main" id="{38255713-567B-8DA1-6830-E089764FC24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559190" y="4997450"/>
            <a:ext cx="2935287" cy="939800"/>
          </a:xfrm>
        </p:spPr>
        <p:txBody>
          <a:bodyPr>
            <a:noAutofit/>
          </a:bodyPr>
          <a:lstStyle>
            <a:lvl1pPr marL="0" indent="0" algn="ctr">
              <a:buNone/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17427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sign in front of a building&#10;&#10;Description automatically generated with low confidence">
            <a:extLst>
              <a:ext uri="{FF2B5EF4-FFF2-40B4-BE49-F238E27FC236}">
                <a16:creationId xmlns:a16="http://schemas.microsoft.com/office/drawing/2014/main" id="{15DFDABC-DE33-F429-E4A4-BEEFBFDEE0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91" t="-69" r="22403" b="69"/>
          <a:stretch>
            <a:fillRect/>
          </a:stretch>
        </p:blipFill>
        <p:spPr>
          <a:xfrm>
            <a:off x="7859011" y="0"/>
            <a:ext cx="4951228" cy="6862763"/>
          </a:xfrm>
          <a:prstGeom prst="rect">
            <a:avLst/>
          </a:prstGeom>
        </p:spPr>
      </p:pic>
      <p:sp>
        <p:nvSpPr>
          <p:cNvPr id="8" name="Parallelogram 7">
            <a:extLst>
              <a:ext uri="{FF2B5EF4-FFF2-40B4-BE49-F238E27FC236}">
                <a16:creationId xmlns:a16="http://schemas.microsoft.com/office/drawing/2014/main" id="{4B59D8E0-2392-D513-A823-8AF76DCE5F4F}"/>
              </a:ext>
            </a:extLst>
          </p:cNvPr>
          <p:cNvSpPr/>
          <p:nvPr userDrawn="1"/>
        </p:nvSpPr>
        <p:spPr>
          <a:xfrm>
            <a:off x="-1787858" y="-27296"/>
            <a:ext cx="11796219" cy="6978869"/>
          </a:xfrm>
          <a:prstGeom prst="parallelogram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DA03CD-8C87-C95E-EE55-6319A4E63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747205E-ECC0-45D7-AE1A-ED31CC87C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81038"/>
            <a:ext cx="8046493" cy="561354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8B585C6-1FC3-9B23-DD2D-6DBE6D16AB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1530350"/>
            <a:ext cx="7527878" cy="45513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107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9441D2-32E5-440F-85D9-85ADC0024D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753161" y="0"/>
            <a:ext cx="10253870" cy="6841994"/>
          </a:xfrm>
          <a:prstGeom prst="rect">
            <a:avLst/>
          </a:prstGeom>
        </p:spPr>
      </p:pic>
      <p:sp>
        <p:nvSpPr>
          <p:cNvPr id="5" name="Trapezoid 4">
            <a:extLst>
              <a:ext uri="{FF2B5EF4-FFF2-40B4-BE49-F238E27FC236}">
                <a16:creationId xmlns:a16="http://schemas.microsoft.com/office/drawing/2014/main" id="{5DE153BF-091D-182B-5F41-167107AD372E}"/>
              </a:ext>
            </a:extLst>
          </p:cNvPr>
          <p:cNvSpPr/>
          <p:nvPr userDrawn="1"/>
        </p:nvSpPr>
        <p:spPr>
          <a:xfrm rot="10800000">
            <a:off x="-1822690" y="0"/>
            <a:ext cx="10139571" cy="7146235"/>
          </a:xfrm>
          <a:prstGeom prst="trapezoid">
            <a:avLst/>
          </a:prstGeom>
          <a:solidFill>
            <a:srgbClr val="313A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A2C788-CC37-E9CF-2101-925599267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560" y="681038"/>
            <a:ext cx="7359267" cy="561354"/>
          </a:xfrm>
        </p:spPr>
        <p:txBody>
          <a:bodyPr/>
          <a:lstStyle>
            <a:lvl1pPr>
              <a:defRPr b="1">
                <a:solidFill>
                  <a:srgbClr val="FFD13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C5E147-CC50-D177-449B-A8E2087B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2F3998-82F8-47C9-B373-B28F2E64FB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9560" y="1674813"/>
            <a:ext cx="6096000" cy="4217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6368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3EC796-E4B5-87DB-CC45-6A59640A7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8"/>
            <a:ext cx="10515600" cy="56135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5C30D-0A0F-355F-8AB6-A1272D4A3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1696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F6CA2-C15D-6673-B644-C30E32A59A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1975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82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1C66C9EF-5EF1-AD95-0749-9C222ADA1778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826" y="6181448"/>
            <a:ext cx="540027" cy="54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724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75" r:id="rId2"/>
    <p:sldLayoutId id="2147483676" r:id="rId3"/>
    <p:sldLayoutId id="2147483673" r:id="rId4"/>
    <p:sldLayoutId id="2147483649" r:id="rId5"/>
    <p:sldLayoutId id="2147483677" r:id="rId6"/>
    <p:sldLayoutId id="2147483652" r:id="rId7"/>
    <p:sldLayoutId id="2147483656" r:id="rId8"/>
    <p:sldLayoutId id="2147483663" r:id="rId9"/>
    <p:sldLayoutId id="2147483665" r:id="rId10"/>
    <p:sldLayoutId id="2147483664" r:id="rId11"/>
    <p:sldLayoutId id="2147483666" r:id="rId12"/>
    <p:sldLayoutId id="2147483668" r:id="rId13"/>
    <p:sldLayoutId id="2147483672" r:id="rId14"/>
    <p:sldLayoutId id="2147483650" r:id="rId15"/>
    <p:sldLayoutId id="2147483653" r:id="rId16"/>
    <p:sldLayoutId id="2147483671" r:id="rId17"/>
    <p:sldLayoutId id="2147483661" r:id="rId18"/>
    <p:sldLayoutId id="2147483674" r:id="rId19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chemeClr val="tx1"/>
          </a:solidFill>
          <a:latin typeface="Montserrat" panose="00000500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B60544B-6D89-8F83-1F23-CCE480AFE5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A9240BA-006C-3F3E-2C02-755A863EB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81038"/>
            <a:ext cx="10107967" cy="561354"/>
          </a:xfrm>
        </p:spPr>
        <p:txBody>
          <a:bodyPr>
            <a:normAutofit fontScale="90000"/>
          </a:bodyPr>
          <a:lstStyle/>
          <a:p>
            <a:r>
              <a:rPr lang="en-US" dirty="0"/>
              <a:t>Geospatially Transforming </a:t>
            </a:r>
            <a:r>
              <a:rPr lang="en-US" dirty="0" err="1"/>
              <a:t>emPower</a:t>
            </a:r>
            <a:r>
              <a:rPr lang="en-US" dirty="0"/>
              <a:t> Data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6E16C-DC37-3C82-7D56-FFC7E4AEF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 2026</a:t>
            </a:r>
          </a:p>
        </p:txBody>
      </p:sp>
    </p:spTree>
    <p:extLst>
      <p:ext uri="{BB962C8B-B14F-4D97-AF65-F5344CB8AC3E}">
        <p14:creationId xmlns:p14="http://schemas.microsoft.com/office/powerpoint/2010/main" val="1840069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65B35-6E1C-B3F2-AF29-6E30DA8B6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Roadmap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5AE97-E6DA-DEF5-3B8C-2648A9AA4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  <a:p>
            <a:endParaRPr lang="en-US" dirty="0"/>
          </a:p>
          <a:p>
            <a:r>
              <a:rPr lang="en-US" dirty="0"/>
              <a:t>Solution Engineering</a:t>
            </a:r>
          </a:p>
          <a:p>
            <a:endParaRPr lang="en-US" dirty="0"/>
          </a:p>
          <a:p>
            <a:r>
              <a:rPr lang="en-US" dirty="0"/>
              <a:t>Lessons Learned</a:t>
            </a:r>
          </a:p>
          <a:p>
            <a:endParaRPr lang="en-US" dirty="0"/>
          </a:p>
          <a:p>
            <a:r>
              <a:rPr lang="en-US" dirty="0"/>
              <a:t>Q&amp;A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29481-956B-33E8-B30D-9A0272135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 2026</a:t>
            </a:r>
          </a:p>
        </p:txBody>
      </p:sp>
    </p:spTree>
    <p:extLst>
      <p:ext uri="{BB962C8B-B14F-4D97-AF65-F5344CB8AC3E}">
        <p14:creationId xmlns:p14="http://schemas.microsoft.com/office/powerpoint/2010/main" val="3812900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C92E8-FD56-27B8-7CB3-40A73F63F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0ECCA-3481-84C6-327B-610CFF4DA5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Publicly available </a:t>
            </a:r>
            <a:r>
              <a:rPr lang="en-US" dirty="0" err="1"/>
              <a:t>emPower</a:t>
            </a:r>
            <a:r>
              <a:rPr lang="en-US" dirty="0"/>
              <a:t> Data is available at the County &amp; Zip Code Level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State Partner already building dashboards to show projected impacts from power outages and/or water outages.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The current line level data set includes address, phone number, and PHI but is only available during an emergency.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There is a need to quickly convert the information into actionable intelligence.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DF718-F693-5A50-2A7B-3A3040B1D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</p:spTree>
    <p:extLst>
      <p:ext uri="{BB962C8B-B14F-4D97-AF65-F5344CB8AC3E}">
        <p14:creationId xmlns:p14="http://schemas.microsoft.com/office/powerpoint/2010/main" val="3343122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2E033-9ABF-A522-B178-61F1C84D4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Solution Engineering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C3C1B1-9AB7-782C-DD13-0D8A0D05D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</p:spTree>
    <p:extLst>
      <p:ext uri="{BB962C8B-B14F-4D97-AF65-F5344CB8AC3E}">
        <p14:creationId xmlns:p14="http://schemas.microsoft.com/office/powerpoint/2010/main" val="356633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86614-C927-BC16-D0EB-0BDECDF6A8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602472"/>
            <a:ext cx="5157787" cy="3684588"/>
          </a:xfrm>
        </p:spPr>
        <p:txBody>
          <a:bodyPr/>
          <a:lstStyle/>
          <a:p>
            <a:r>
              <a:rPr lang="en-US" dirty="0"/>
              <a:t>Current Data Set Does Not Include Geospatial Information</a:t>
            </a:r>
          </a:p>
          <a:p>
            <a:endParaRPr lang="en-US" dirty="0"/>
          </a:p>
          <a:p>
            <a:r>
              <a:rPr lang="en-US" dirty="0"/>
              <a:t>Need to use HIPAA Compliant Tool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9CD5DFD-CEB3-8E54-71DF-BBFC94441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 – Converting the Data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5C6769-A680-4191-DFD3-EA7DF9DC8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  <p:pic>
        <p:nvPicPr>
          <p:cNvPr id="8" name="Content Placeholder 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09A64EA-227F-D875-C51A-62AC8BB2A75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950" y="1585913"/>
            <a:ext cx="2637312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829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7AD37-2BEA-3405-75DE-8853F6C2D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F802-260E-77F0-5ABE-9F94765DC2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602472"/>
            <a:ext cx="5157787" cy="3684588"/>
          </a:xfrm>
        </p:spPr>
        <p:txBody>
          <a:bodyPr/>
          <a:lstStyle/>
          <a:p>
            <a:r>
              <a:rPr lang="en-US" dirty="0"/>
              <a:t>Move from points on a map to specific points on a </a:t>
            </a:r>
            <a:r>
              <a:rPr lang="en-US" dirty="0" err="1"/>
              <a:t>driveable</a:t>
            </a:r>
            <a:r>
              <a:rPr lang="en-US" dirty="0"/>
              <a:t>/walkable tool.</a:t>
            </a:r>
          </a:p>
          <a:p>
            <a:endParaRPr lang="en-US" dirty="0"/>
          </a:p>
          <a:p>
            <a:r>
              <a:rPr lang="en-US" dirty="0"/>
              <a:t>Our current ArcGIS installation does not come with this information pre-loaded.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569FCC6-7B4A-6FDA-CF54-2CEB935BC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2 – Enriching the Data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ABA258-E6A2-A3A1-3226-8CBCD0180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20013E4-2274-6934-E5E6-7BBFD6ED7E2C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014" y="1602472"/>
            <a:ext cx="5885925" cy="368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160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FF557-0B38-ECA3-E2A8-AE6FF37CE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47F55-83DE-95A3-1730-DE93BBFF49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602472"/>
            <a:ext cx="5157787" cy="3684588"/>
          </a:xfrm>
        </p:spPr>
        <p:txBody>
          <a:bodyPr/>
          <a:lstStyle/>
          <a:p>
            <a:r>
              <a:rPr lang="en-US" dirty="0"/>
              <a:t>Use Network Layer Analysis</a:t>
            </a:r>
          </a:p>
          <a:p>
            <a:endParaRPr lang="en-US" dirty="0"/>
          </a:p>
          <a:p>
            <a:r>
              <a:rPr lang="en-US" dirty="0"/>
              <a:t>Manually update any potential road conditions.</a:t>
            </a:r>
          </a:p>
          <a:p>
            <a:endParaRPr lang="en-US" dirty="0"/>
          </a:p>
          <a:p>
            <a:r>
              <a:rPr lang="en-US" dirty="0"/>
              <a:t>Add additional considerations</a:t>
            </a:r>
          </a:p>
          <a:p>
            <a:pPr lvl="1"/>
            <a:r>
              <a:rPr lang="en-US" dirty="0"/>
              <a:t>Starting Points</a:t>
            </a:r>
          </a:p>
          <a:p>
            <a:pPr lvl="1"/>
            <a:r>
              <a:rPr lang="en-US" dirty="0"/>
              <a:t>Distribution/Staging Points</a:t>
            </a:r>
          </a:p>
          <a:p>
            <a:pPr lvl="1"/>
            <a:r>
              <a:rPr lang="en-US" dirty="0"/>
              <a:t>Other Resource Points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D614174-DBA8-7321-20B0-F0739015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3 – Creating Useable Products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A127E9-AEE8-7602-3481-990F44E3D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  <p:pic>
        <p:nvPicPr>
          <p:cNvPr id="4" name="Content Placeholder 3" descr="A map of a city&#10;&#10;AI-generated content may be incorrect.">
            <a:extLst>
              <a:ext uri="{FF2B5EF4-FFF2-40B4-BE49-F238E27FC236}">
                <a16:creationId xmlns:a16="http://schemas.microsoft.com/office/drawing/2014/main" id="{6ABC669B-6E3E-873C-8B25-34E5C56BA05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787" y="1602472"/>
            <a:ext cx="6002125" cy="347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40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3E87B-D92B-7FC5-DAFA-1BAF8F45D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3D0C522-1A84-198A-152B-7CA639530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Step 3 Continued – Creating Useable Products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A67878-B04C-54FB-911C-1551B76A8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  <p:pic>
        <p:nvPicPr>
          <p:cNvPr id="11" name="Picture 10" descr="Graphical user interface, text, application, email&#10;&#10;AI-generated content may be incorrect.">
            <a:extLst>
              <a:ext uri="{FF2B5EF4-FFF2-40B4-BE49-F238E27FC236}">
                <a16:creationId xmlns:a16="http://schemas.microsoft.com/office/drawing/2014/main" id="{E73CE91A-1EF4-403C-DA1F-0998F45FB0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4284"/>
          <a:stretch>
            <a:fillRect/>
          </a:stretch>
        </p:blipFill>
        <p:spPr>
          <a:xfrm>
            <a:off x="2209800" y="1331294"/>
            <a:ext cx="7716327" cy="4659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57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C18A9-62E6-A276-A522-5AE5D24C3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6D00F-0B36-7E2D-B0BD-F7CE4D44B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Lessons Learned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E37A84-3EDB-7473-EB8B-8B38E53FD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</p:spTree>
    <p:extLst>
      <p:ext uri="{BB962C8B-B14F-4D97-AF65-F5344CB8AC3E}">
        <p14:creationId xmlns:p14="http://schemas.microsoft.com/office/powerpoint/2010/main" val="1195785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4B57D-CB48-BF10-B4FF-719C51C8B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592BA-A85B-E37A-CF0A-02B2666BF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Lessons Learned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314D6-F962-0448-42C5-855B458FB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This process is not fast nor easy….the first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Different emergencies will require slightly different outputs.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Needed to find a way to condense the process so a person not familiar with the tool can replicate it.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69B2B-D681-E806-C781-B25645459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</p:spTree>
    <p:extLst>
      <p:ext uri="{BB962C8B-B14F-4D97-AF65-F5344CB8AC3E}">
        <p14:creationId xmlns:p14="http://schemas.microsoft.com/office/powerpoint/2010/main" val="3450828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AE4EC-8E78-D1DE-0391-357FBB7E2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776B6-7249-763D-76F1-9D68CDD26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Any Questions?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65329A-E040-1640-3987-8CF776CFF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February, 2026</a:t>
            </a:r>
          </a:p>
        </p:txBody>
      </p:sp>
    </p:spTree>
    <p:extLst>
      <p:ext uri="{BB962C8B-B14F-4D97-AF65-F5344CB8AC3E}">
        <p14:creationId xmlns:p14="http://schemas.microsoft.com/office/powerpoint/2010/main" val="1620400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318187A-A338-3C1C-0F10-A9D1EFA4CAF9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838200" y="1457077"/>
            <a:ext cx="6843274" cy="3811588"/>
          </a:xfrm>
        </p:spPr>
        <p:txBody>
          <a:bodyPr/>
          <a:lstStyle/>
          <a:p>
            <a:r>
              <a:rPr lang="en-US" dirty="0"/>
              <a:t>Justin Crow and Alex </a:t>
            </a:r>
            <a:r>
              <a:rPr lang="en-US" dirty="0" err="1"/>
              <a:t>Telionis</a:t>
            </a:r>
            <a:r>
              <a:rPr lang="en-US" dirty="0"/>
              <a:t>, VDH Office of Emergency Preparedness</a:t>
            </a:r>
          </a:p>
          <a:p>
            <a:endParaRPr lang="en-US" dirty="0"/>
          </a:p>
          <a:p>
            <a:r>
              <a:rPr lang="en-US" dirty="0"/>
              <a:t>Corinna Nowak, City of Alexandria GIS Office</a:t>
            </a:r>
          </a:p>
          <a:p>
            <a:endParaRPr lang="en-US" dirty="0"/>
          </a:p>
          <a:p>
            <a:r>
              <a:rPr lang="en-US" dirty="0"/>
              <a:t>Dr. Anne Gaddy and Jasmin Johnson, AHD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70E5C5-F235-0ACB-C1D2-9C5FD705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February 2026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5A5607-8F6C-F5E5-F49D-3D4B66388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8"/>
            <a:ext cx="6843274" cy="561354"/>
          </a:xfrm>
        </p:spPr>
        <p:txBody>
          <a:bodyPr>
            <a:normAutofit fontScale="90000"/>
          </a:bodyPr>
          <a:lstStyle/>
          <a:p>
            <a:r>
              <a:rPr lang="en-US" dirty="0"/>
              <a:t>Acknowledgements</a:t>
            </a:r>
          </a:p>
        </p:txBody>
      </p:sp>
    </p:spTree>
    <p:extLst>
      <p:ext uri="{BB962C8B-B14F-4D97-AF65-F5344CB8AC3E}">
        <p14:creationId xmlns:p14="http://schemas.microsoft.com/office/powerpoint/2010/main" val="2452178586"/>
      </p:ext>
    </p:extLst>
  </p:cSld>
  <p:clrMapOvr>
    <a:masterClrMapping/>
  </p:clrMapOvr>
</p:sld>
</file>

<file path=ppt/theme/theme1.xml><?xml version="1.0" encoding="utf-8"?>
<a:theme xmlns:a="http://schemas.openxmlformats.org/drawingml/2006/main" name="AHD Theme">
  <a:themeElements>
    <a:clrScheme name="AHD">
      <a:dk1>
        <a:srgbClr val="313A50"/>
      </a:dk1>
      <a:lt1>
        <a:srgbClr val="FFFFFF"/>
      </a:lt1>
      <a:dk2>
        <a:srgbClr val="313A50"/>
      </a:dk2>
      <a:lt2>
        <a:srgbClr val="FFC83F"/>
      </a:lt2>
      <a:accent1>
        <a:srgbClr val="40A0C0"/>
      </a:accent1>
      <a:accent2>
        <a:srgbClr val="CDEAFF"/>
      </a:accent2>
      <a:accent3>
        <a:srgbClr val="006633"/>
      </a:accent3>
      <a:accent4>
        <a:srgbClr val="204080"/>
      </a:accent4>
      <a:accent5>
        <a:srgbClr val="870F63"/>
      </a:accent5>
      <a:accent6>
        <a:srgbClr val="C3EDCA"/>
      </a:accent6>
      <a:hlink>
        <a:srgbClr val="6DE13D"/>
      </a:hlink>
      <a:folHlink>
        <a:srgbClr val="FADBEA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7" id="{680E113C-F2FF-4046-9375-05B0528B0899}" vid="{35254F3D-CDFC-48B6-AA52-AC6B8018006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2B492BC971364C8EC65035CFE99C51" ma:contentTypeVersion="17" ma:contentTypeDescription="Create a new document." ma:contentTypeScope="" ma:versionID="c8a6791d121ed751be3ecb9c4ba67df0">
  <xsd:schema xmlns:xsd="http://www.w3.org/2001/XMLSchema" xmlns:xs="http://www.w3.org/2001/XMLSchema" xmlns:p="http://schemas.microsoft.com/office/2006/metadata/properties" xmlns:ns2="224c5754-851c-4964-92ca-e00cf21e5281" xmlns:ns3="ee705028-ddc2-4fff-a263-6454c580c094" targetNamespace="http://schemas.microsoft.com/office/2006/metadata/properties" ma:root="true" ma:fieldsID="f56ffe626c9cbc6b143cdaec6bd74e65" ns2:_="" ns3:_="">
    <xsd:import namespace="224c5754-851c-4964-92ca-e00cf21e5281"/>
    <xsd:import namespace="ee705028-ddc2-4fff-a263-6454c580c0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Grouping" minOccurs="0"/>
                <xsd:element ref="ns2:MediaServiceObjectDetectorVersions" minOccurs="0"/>
                <xsd:element ref="ns2:Category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4c5754-851c-4964-92ca-e00cf21e52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0920e099-540f-4e49-b54d-0e500676ccf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Grouping" ma:index="21" nillable="true" ma:displayName="Audience" ma:default="General" ma:format="Dropdown" ma:internalName="Grouping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Supervisors"/>
                    <xsd:enumeration value="City"/>
                    <xsd:enumeration value="VDH"/>
                    <xsd:enumeration value="Worker"/>
                    <xsd:enumeration value="General"/>
                    <xsd:enumeration value="Admin"/>
                  </xsd:restriction>
                </xsd:simpleType>
              </xsd:element>
            </xsd:sequence>
          </xsd:extension>
        </xsd:complexContent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Category" ma:index="23" nillable="true" ma:displayName="Category" ma:description="Clarification of what item is." ma:format="Dropdown" ma:internalName="Category">
      <xsd:simpleType>
        <xsd:restriction base="dms:Choice">
          <xsd:enumeration value="Agenda"/>
          <xsd:enumeration value="Draft"/>
          <xsd:enumeration value="Form"/>
          <xsd:enumeration value="General"/>
          <xsd:enumeration value="Job Aid"/>
          <xsd:enumeration value="Plan"/>
          <xsd:enumeration value="Policy"/>
          <xsd:enumeration value="Presentation"/>
          <xsd:enumeration value="Procedure"/>
          <xsd:enumeration value="Report"/>
          <xsd:enumeration value="Stock Image"/>
          <xsd:enumeration value="Template"/>
          <xsd:enumeration value="Training"/>
          <xsd:enumeration value="Work Product"/>
        </xsd:restriction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705028-ddc2-4fff-a263-6454c580c094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724f0931-6e00-42f7-bf77-e0b0ca75e9ef}" ma:internalName="TaxCatchAll" ma:showField="CatchAllData" ma:web="ee705028-ddc2-4fff-a263-6454c580c0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e705028-ddc2-4fff-a263-6454c580c094" xsi:nil="true"/>
    <Category xmlns="224c5754-851c-4964-92ca-e00cf21e5281" xsi:nil="true"/>
    <lcf76f155ced4ddcb4097134ff3c332f xmlns="224c5754-851c-4964-92ca-e00cf21e5281">
      <Terms xmlns="http://schemas.microsoft.com/office/infopath/2007/PartnerControls"/>
    </lcf76f155ced4ddcb4097134ff3c332f>
    <Grouping xmlns="224c5754-851c-4964-92ca-e00cf21e5281">
      <Value>General</Value>
    </Grouping>
  </documentManagement>
</p:properties>
</file>

<file path=customXml/itemProps1.xml><?xml version="1.0" encoding="utf-8"?>
<ds:datastoreItem xmlns:ds="http://schemas.openxmlformats.org/officeDocument/2006/customXml" ds:itemID="{DF8FB938-0B1B-4642-A518-FD99CAC8EEC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BAB0763-A67D-4288-AB02-E38F9F7B14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4c5754-851c-4964-92ca-e00cf21e5281"/>
    <ds:schemaRef ds:uri="ee705028-ddc2-4fff-a263-6454c580c0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0BA3CCD-56EC-4BB9-B1AC-84C940EAF814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dcmitype/"/>
    <ds:schemaRef ds:uri="ee705028-ddc2-4fff-a263-6454c580c094"/>
    <ds:schemaRef ds:uri="224c5754-851c-4964-92ca-e00cf21e5281"/>
    <ds:schemaRef ds:uri="http://schemas.microsoft.com/office/2006/metadata/properties"/>
    <ds:schemaRef ds:uri="http://purl.org/dc/elements/1.1/"/>
    <ds:schemaRef ds:uri="http://www.w3.org/XML/1998/namespace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AHD PowerPoint Template 2027</Template>
  <TotalTime>42</TotalTime>
  <Words>282</Words>
  <Application>Microsoft Office PowerPoint</Application>
  <PresentationFormat>Widescreen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Arial</vt:lpstr>
      <vt:lpstr>Century Gothic</vt:lpstr>
      <vt:lpstr>Montserrat</vt:lpstr>
      <vt:lpstr>Open Sans</vt:lpstr>
      <vt:lpstr>AHD Theme</vt:lpstr>
      <vt:lpstr>Geospatially Transforming emPower Data</vt:lpstr>
      <vt:lpstr>Roadmap</vt:lpstr>
      <vt:lpstr>Context</vt:lpstr>
      <vt:lpstr>Solution Engineering</vt:lpstr>
      <vt:lpstr>Step 1 – Converting the Data</vt:lpstr>
      <vt:lpstr>Step 2 – Enriching the Data</vt:lpstr>
      <vt:lpstr>Step 3 – Creating Useable Products</vt:lpstr>
      <vt:lpstr>Step 3 Continued – Creating Useable Products</vt:lpstr>
      <vt:lpstr>Lessons Learned</vt:lpstr>
      <vt:lpstr>Lessons Learned</vt:lpstr>
      <vt:lpstr>Any Questions?</vt:lpstr>
      <vt:lpstr>Acknowledgements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Kolaskar, Sean (VDH)</dc:creator>
  <cp:lastModifiedBy>Kolaskar, Sean (VDH)</cp:lastModifiedBy>
  <cp:revision>3</cp:revision>
  <dcterms:created xsi:type="dcterms:W3CDTF">2026-02-17T16:43:57Z</dcterms:created>
  <dcterms:modified xsi:type="dcterms:W3CDTF">2026-02-18T11:58:35Z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0x010100AA2B492BC971364C8EC65035CFE99C51</vt:lpwstr>
  </property>
  <property fmtid="{D5CDD505-2E9C-101B-9397-08002B2CF9AE}" pid="3" name="MediaServiceImageTags">
    <vt:lpwstr/>
  </property>
</Properties>
</file>