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2" r:id="rId1"/>
  </p:sldMasterIdLst>
  <p:notesMasterIdLst>
    <p:notesMasterId r:id="rId8"/>
  </p:notesMasterIdLst>
  <p:sldIdLst>
    <p:sldId id="256" r:id="rId2"/>
    <p:sldId id="265" r:id="rId3"/>
    <p:sldId id="257" r:id="rId4"/>
    <p:sldId id="258" r:id="rId5"/>
    <p:sldId id="259" r:id="rId6"/>
    <p:sldId id="266" r:id="rId7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80355" autoAdjust="0"/>
  </p:normalViewPr>
  <p:slideViewPr>
    <p:cSldViewPr>
      <p:cViewPr>
        <p:scale>
          <a:sx n="89" d="100"/>
          <a:sy n="89" d="100"/>
        </p:scale>
        <p:origin x="-624" y="-5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FE49375A-13F3-4C70-919C-3BCCBFCF874A}" type="datetimeFigureOut">
              <a:rPr lang="en-US" smtClean="0"/>
              <a:pPr/>
              <a:t>5/3/2013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75C5F00F-7D74-4A4C-A1A1-AE11FDF4000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7324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voices.washingtonpost.com/checkpoint-washington/2010/11/chinese_internet_diversion_was.html" TargetMode="External"/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://www.foxnews.com/politics/2013/02/04/sophisticated-cyber-attack-hits-energy-department-china-possible-suspect/" TargetMode="Externa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defTabSz="931774">
              <a:defRPr/>
            </a:pPr>
            <a:r>
              <a:rPr lang="en-US" dirty="0" smtClean="0"/>
              <a:t>A sophisticated </a:t>
            </a:r>
            <a:r>
              <a:rPr lang="en-US" dirty="0" err="1" smtClean="0"/>
              <a:t>cyberattack</a:t>
            </a:r>
            <a:r>
              <a:rPr lang="en-US" dirty="0" smtClean="0"/>
              <a:t> targeted The Washington Post in an operation that resembled intrusions against other major American news organizations and that company officials suspect was the work of </a:t>
            </a:r>
            <a:r>
              <a:rPr lang="en-US" dirty="0" smtClean="0">
                <a:hlinkClick r:id="rId3"/>
              </a:rPr>
              <a:t>Chinese hackers</a:t>
            </a:r>
            <a:r>
              <a:rPr lang="en-US" dirty="0" smtClean="0"/>
              <a:t>, people familiar with the incident said.</a:t>
            </a:r>
          </a:p>
          <a:p>
            <a:pPr defTabSz="931774">
              <a:defRPr/>
            </a:pPr>
            <a:endParaRPr lang="en-US" dirty="0" smtClean="0"/>
          </a:p>
          <a:p>
            <a:pPr defTabSz="931774">
              <a:defRPr/>
            </a:pPr>
            <a:r>
              <a:rPr lang="en-US" dirty="0" smtClean="0"/>
              <a:t>The wave of </a:t>
            </a:r>
            <a:r>
              <a:rPr lang="en-US" dirty="0" err="1" smtClean="0"/>
              <a:t>DDoS</a:t>
            </a:r>
            <a:r>
              <a:rPr lang="en-US" dirty="0" smtClean="0"/>
              <a:t> attacks carried on by the </a:t>
            </a:r>
            <a:r>
              <a:rPr lang="en-US" dirty="0" err="1" smtClean="0"/>
              <a:t>Izz</a:t>
            </a:r>
            <a:r>
              <a:rPr lang="en-US" dirty="0" smtClean="0"/>
              <a:t> ad-Din al-</a:t>
            </a:r>
            <a:r>
              <a:rPr lang="en-US" dirty="0" err="1" smtClean="0"/>
              <a:t>Qassam</a:t>
            </a:r>
            <a:r>
              <a:rPr lang="en-US" dirty="0" smtClean="0"/>
              <a:t> Cyber Fighters has taken down Six U.S. Banks under the fists of </a:t>
            </a:r>
            <a:r>
              <a:rPr lang="en-US" dirty="0" err="1" smtClean="0"/>
              <a:t>DDoS</a:t>
            </a:r>
            <a:r>
              <a:rPr lang="en-US" dirty="0" smtClean="0"/>
              <a:t> attacks apparently unstoppable.</a:t>
            </a:r>
          </a:p>
          <a:p>
            <a:pPr defTabSz="931774">
              <a:defRPr/>
            </a:pPr>
            <a:endParaRPr lang="en-US" dirty="0" smtClean="0"/>
          </a:p>
          <a:p>
            <a:r>
              <a:rPr lang="en-US" dirty="0"/>
              <a:t>The Energy Department has been hit by a major cyber-attack, which resulted in the personal information of several hundred employees being compromised and could have been aimed at obtaining other sensitive information, The Washington Free Beacon reports. </a:t>
            </a:r>
          </a:p>
          <a:p>
            <a:r>
              <a:rPr lang="en-US" dirty="0"/>
              <a:t>FBI agents are investigating the attacks, which happened two weeks ago, at the Washington-based headquarters. Fourteen computer servers and 20 workstations reportedly were penetrated during the attack. </a:t>
            </a:r>
          </a:p>
          <a:p>
            <a:r>
              <a:rPr lang="en-US" dirty="0"/>
              <a:t/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r>
              <a:rPr lang="en-US" dirty="0"/>
              <a:t>Read more: </a:t>
            </a:r>
            <a:r>
              <a:rPr lang="en-US" dirty="0">
                <a:hlinkClick r:id="rId4"/>
              </a:rPr>
              <a:t>http://www.foxnews.com/politics/2013/02/04/sophisticated-cyber-attack-hits-energy-department-china-possible-suspect/#ixzz2JzGxaF1a</a:t>
            </a:r>
            <a:endParaRPr lang="en-US" dirty="0"/>
          </a:p>
          <a:p>
            <a:pPr defTabSz="931774">
              <a:defRPr/>
            </a:pPr>
            <a:endParaRPr lang="en-US" dirty="0" smtClean="0"/>
          </a:p>
          <a:p>
            <a:pPr defTabSz="931774">
              <a:defRPr/>
            </a:pP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9C15A2-2C29-4793-9A7A-5A529B425A33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DDBB1-6005-4116-9DD1-849A2D6EC6D0}" type="datetime1">
              <a:rPr lang="en-US" smtClean="0"/>
              <a:pPr/>
              <a:t>5/3/2013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6EDCE-17F0-410A-BA02-54A9D1383B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3B0CF9-4E7E-45FA-B73E-B946F21EF714}" type="datetime1">
              <a:rPr lang="en-US" smtClean="0"/>
              <a:pPr/>
              <a:t>5/3/2013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6EDCE-17F0-410A-BA02-54A9D1383B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36F5B-1AB8-4025-A3F0-F955283A8D63}" type="datetime1">
              <a:rPr lang="en-US" smtClean="0"/>
              <a:pPr/>
              <a:t>5/3/2013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6EDCE-17F0-410A-BA02-54A9D1383B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9048A-60A3-4B5A-B14C-BB82283883C6}" type="datetime1">
              <a:rPr lang="en-US" smtClean="0"/>
              <a:pPr/>
              <a:t>5/3/2013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6EDCE-17F0-410A-BA02-54A9D1383B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44C8D-DEDD-4DFF-AA4F-3DDD18AAEA94}" type="datetime1">
              <a:rPr lang="en-US" smtClean="0"/>
              <a:pPr/>
              <a:t>5/3/2013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6EDCE-17F0-410A-BA02-54A9D1383B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580018-90E1-4179-972A-A3843EEDDF1E}" type="datetime1">
              <a:rPr lang="en-US" smtClean="0"/>
              <a:pPr/>
              <a:t>5/3/2013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6EDCE-17F0-410A-BA02-54A9D1383B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E7CA3-7F72-4320-8466-63DE23F46A4B}" type="datetime1">
              <a:rPr lang="en-US" smtClean="0"/>
              <a:pPr/>
              <a:t>5/3/2013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6EDCE-17F0-410A-BA02-54A9D1383B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44874-E7CD-46BE-A966-F02D45A01275}" type="datetime1">
              <a:rPr lang="en-US" smtClean="0"/>
              <a:pPr/>
              <a:t>5/3/2013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6EDCE-17F0-410A-BA02-54A9D1383B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AF4F3-B316-403C-B654-3A6630F706DF}" type="datetime1">
              <a:rPr lang="en-US" smtClean="0"/>
              <a:pPr/>
              <a:t>5/3/2013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6EDCE-17F0-410A-BA02-54A9D1383B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C76B5-98EE-42D8-A4C4-2DE710C2F151}" type="datetime1">
              <a:rPr lang="en-US" smtClean="0"/>
              <a:pPr/>
              <a:t>5/3/2013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6EDCE-17F0-410A-BA02-54A9D1383B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C3EE4-A154-4D23-B435-755683FBAD28}" type="datetime1">
              <a:rPr lang="en-US" smtClean="0"/>
              <a:pPr/>
              <a:t>5/3/2013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6EDCE-17F0-410A-BA02-54A9D1383B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884E32-3C90-465C-9325-26F049A83265}" type="datetime1">
              <a:rPr lang="en-US" smtClean="0"/>
              <a:pPr/>
              <a:t>5/3/2013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36EDCE-17F0-410A-BA02-54A9D1383BB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image" Target="../media/image9.png"/><Relationship Id="rId3" Type="http://schemas.openxmlformats.org/officeDocument/2006/relationships/hyperlink" Target="http://www.dmwmedia.com/wp-content/uploads/2011/05/washington-post-logo.jpg" TargetMode="External"/><Relationship Id="rId7" Type="http://schemas.openxmlformats.org/officeDocument/2006/relationships/image" Target="../media/image5.gif"/><Relationship Id="rId12" Type="http://schemas.openxmlformats.org/officeDocument/2006/relationships/hyperlink" Target="//upload.wikimedia.org/wikipedia/commons/e/ee/NIST_logo.svg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.png"/><Relationship Id="rId11" Type="http://schemas.openxmlformats.org/officeDocument/2006/relationships/image" Target="../media/image8.jpeg"/><Relationship Id="rId5" Type="http://schemas.openxmlformats.org/officeDocument/2006/relationships/hyperlink" Target="//upload.wikimedia.org/wikipedia/commons/b/bf/US-DeptOfEnergy-Seal.svg" TargetMode="External"/><Relationship Id="rId10" Type="http://schemas.openxmlformats.org/officeDocument/2006/relationships/image" Target="../media/image7.png"/><Relationship Id="rId4" Type="http://schemas.openxmlformats.org/officeDocument/2006/relationships/image" Target="../media/image3.jpeg"/><Relationship Id="rId9" Type="http://schemas.openxmlformats.org/officeDocument/2006/relationships/hyperlink" Target="//upload.wikimedia.org/wikipedia/commons/d/d5/BB&amp;T_Logo.svg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76400"/>
            <a:ext cx="7772400" cy="4038600"/>
          </a:xfrm>
        </p:spPr>
        <p:txBody>
          <a:bodyPr>
            <a:noAutofit/>
          </a:bodyPr>
          <a:lstStyle/>
          <a:p>
            <a:r>
              <a:rPr lang="en-US" sz="3200" dirty="0"/>
              <a:t/>
            </a:r>
            <a:br>
              <a:rPr lang="en-US" sz="3200" dirty="0"/>
            </a:br>
            <a:r>
              <a:rPr lang="en-US" sz="3200" dirty="0"/>
              <a:t> </a:t>
            </a:r>
            <a:br>
              <a:rPr lang="en-US" sz="3200" dirty="0"/>
            </a:br>
            <a:r>
              <a:rPr lang="en-US" sz="3200" b="1" dirty="0" smtClean="0"/>
              <a:t>NATIONAL CAPITAL REGION </a:t>
            </a:r>
            <a:br>
              <a:rPr lang="en-US" sz="3200" b="1" dirty="0" smtClean="0"/>
            </a:br>
            <a:r>
              <a:rPr lang="en-US" sz="3200" b="1" dirty="0" smtClean="0"/>
              <a:t>EMERGENCY PREPAREDNESS COUNCIL </a:t>
            </a:r>
            <a:br>
              <a:rPr lang="en-US" sz="3200" b="1" dirty="0" smtClean="0"/>
            </a:br>
            <a:r>
              <a:rPr lang="en-US" sz="3200" b="1" dirty="0" smtClean="0"/>
              <a:t/>
            </a:r>
            <a:br>
              <a:rPr lang="en-US" sz="3200" b="1" dirty="0" smtClean="0"/>
            </a:br>
            <a:r>
              <a:rPr lang="en-US" sz="3200" b="1" dirty="0"/>
              <a:t/>
            </a:r>
            <a:br>
              <a:rPr lang="en-US" sz="3200" b="1" dirty="0"/>
            </a:br>
            <a:r>
              <a:rPr lang="en-US" sz="3200" b="1" dirty="0" smtClean="0"/>
              <a:t>May 8, 2013 </a:t>
            </a:r>
            <a:r>
              <a:rPr lang="en-US" sz="3200" b="1" dirty="0"/>
              <a:t/>
            </a:r>
            <a:br>
              <a:rPr lang="en-US" sz="3200" b="1" dirty="0"/>
            </a:br>
            <a:endParaRPr lang="en-US" sz="3200" dirty="0"/>
          </a:p>
        </p:txBody>
      </p:sp>
      <p:pic>
        <p:nvPicPr>
          <p:cNvPr id="5" name="Picture 4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965960" cy="204216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38" descr="BlueLogoHQ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86600" y="381000"/>
            <a:ext cx="1961618" cy="1219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What is the National Capital Region Emergency Preparedness Council?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76800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  <a:spcBef>
                <a:spcPts val="1200"/>
              </a:spcBef>
            </a:pPr>
            <a:r>
              <a:rPr lang="en-US" sz="1900" dirty="0" smtClean="0"/>
              <a:t>The National Capital Region Emergency Preparedness Council (EPC) is an advisory body established by the COG Board. </a:t>
            </a:r>
            <a:br>
              <a:rPr lang="en-US" sz="1900" dirty="0" smtClean="0"/>
            </a:br>
            <a:endParaRPr lang="en-US" sz="1200" dirty="0" smtClean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1900" dirty="0" smtClean="0"/>
              <a:t> The EPC is made up of:</a:t>
            </a:r>
          </a:p>
          <a:p>
            <a:pPr lvl="1">
              <a:lnSpc>
                <a:spcPct val="120000"/>
              </a:lnSpc>
              <a:spcBef>
                <a:spcPts val="0"/>
              </a:spcBef>
            </a:pPr>
            <a:r>
              <a:rPr lang="en-US" sz="1900" dirty="0" smtClean="0"/>
              <a:t>Elected officials;</a:t>
            </a:r>
          </a:p>
          <a:p>
            <a:pPr lvl="1">
              <a:lnSpc>
                <a:spcPct val="120000"/>
              </a:lnSpc>
              <a:spcBef>
                <a:spcPts val="0"/>
              </a:spcBef>
            </a:pPr>
            <a:r>
              <a:rPr lang="en-US" sz="1900" dirty="0" smtClean="0"/>
              <a:t>COG committee chairs;</a:t>
            </a:r>
          </a:p>
          <a:p>
            <a:pPr lvl="1">
              <a:lnSpc>
                <a:spcPct val="120000"/>
              </a:lnSpc>
              <a:spcBef>
                <a:spcPts val="0"/>
              </a:spcBef>
            </a:pPr>
            <a:r>
              <a:rPr lang="en-US" sz="1900" dirty="0" smtClean="0"/>
              <a:t>Representatives of homeland security, emergency management services and transportation;</a:t>
            </a:r>
          </a:p>
          <a:p>
            <a:pPr lvl="1">
              <a:lnSpc>
                <a:spcPct val="120000"/>
              </a:lnSpc>
              <a:spcBef>
                <a:spcPts val="0"/>
              </a:spcBef>
            </a:pPr>
            <a:r>
              <a:rPr lang="en-US" sz="1900" dirty="0" smtClean="0"/>
              <a:t>Nonprofit and business communities. </a:t>
            </a:r>
            <a:br>
              <a:rPr lang="en-US" sz="1900" dirty="0" smtClean="0"/>
            </a:br>
            <a:endParaRPr lang="en-US" sz="1200" dirty="0" smtClean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1900" dirty="0" smtClean="0"/>
              <a:t>The </a:t>
            </a:r>
            <a:r>
              <a:rPr lang="en-US" sz="1900" dirty="0" err="1" smtClean="0"/>
              <a:t>EPC</a:t>
            </a:r>
            <a:r>
              <a:rPr lang="en-US" sz="1900" dirty="0" smtClean="0"/>
              <a:t> serves as the custodian of the National Capital Region Homeland Security Strategic Plan, and:</a:t>
            </a:r>
          </a:p>
          <a:p>
            <a:pPr lvl="1">
              <a:lnSpc>
                <a:spcPct val="120000"/>
              </a:lnSpc>
              <a:spcBef>
                <a:spcPts val="0"/>
              </a:spcBef>
            </a:pPr>
            <a:r>
              <a:rPr lang="en-US" sz="1900" dirty="0" smtClean="0"/>
              <a:t>Oversees the Regional Emergency Coordination Plan (RECP);</a:t>
            </a:r>
          </a:p>
          <a:p>
            <a:pPr lvl="1">
              <a:lnSpc>
                <a:spcPct val="120000"/>
              </a:lnSpc>
              <a:spcBef>
                <a:spcPts val="0"/>
              </a:spcBef>
            </a:pPr>
            <a:r>
              <a:rPr lang="en-US" sz="1900" dirty="0" smtClean="0"/>
              <a:t>Helps to coordinate activities of various working groups; and </a:t>
            </a:r>
          </a:p>
          <a:p>
            <a:pPr lvl="1">
              <a:lnSpc>
                <a:spcPct val="120000"/>
              </a:lnSpc>
              <a:spcBef>
                <a:spcPts val="0"/>
              </a:spcBef>
            </a:pPr>
            <a:r>
              <a:rPr lang="en-US" sz="1900" dirty="0" smtClean="0"/>
              <a:t>Assists in the carrying out of preparedness training and exercises. </a:t>
            </a:r>
            <a:endParaRPr lang="en-US" sz="19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6EDCE-17F0-410A-BA02-54A9D1383BB7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EPC 2013 Objectives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4525963"/>
          </a:xfrm>
        </p:spPr>
        <p:txBody>
          <a:bodyPr/>
          <a:lstStyle/>
          <a:p>
            <a:pPr>
              <a:spcBef>
                <a:spcPts val="1200"/>
              </a:spcBef>
            </a:pPr>
            <a:r>
              <a:rPr lang="en-US" b="1" dirty="0" smtClean="0">
                <a:solidFill>
                  <a:schemeClr val="accent2">
                    <a:lumMod val="75000"/>
                  </a:schemeClr>
                </a:solidFill>
              </a:rPr>
              <a:t>OBJECTIVE 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1: </a:t>
            </a:r>
            <a:r>
              <a:rPr lang="en-US" dirty="0"/>
              <a:t>Enhance NCR </a:t>
            </a:r>
            <a:r>
              <a:rPr lang="en-US" dirty="0" smtClean="0"/>
              <a:t>resilience </a:t>
            </a:r>
            <a:r>
              <a:rPr lang="en-US" dirty="0"/>
              <a:t>to </a:t>
            </a:r>
            <a:r>
              <a:rPr lang="en-US" dirty="0" smtClean="0"/>
              <a:t>cyber security </a:t>
            </a:r>
            <a:endParaRPr lang="en-US" dirty="0"/>
          </a:p>
          <a:p>
            <a:pPr>
              <a:spcBef>
                <a:spcPts val="1200"/>
              </a:spcBef>
            </a:pP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OBJECTIVE 2: </a:t>
            </a:r>
            <a:r>
              <a:rPr lang="en-US" dirty="0"/>
              <a:t>Increase </a:t>
            </a:r>
            <a:r>
              <a:rPr lang="en-US" dirty="0" smtClean="0"/>
              <a:t>personal preparedness </a:t>
            </a:r>
            <a:r>
              <a:rPr lang="en-US" dirty="0"/>
              <a:t>through </a:t>
            </a:r>
            <a:r>
              <a:rPr lang="en-US" dirty="0" smtClean="0"/>
              <a:t>workplace based initiatives </a:t>
            </a:r>
            <a:endParaRPr lang="en-US" dirty="0"/>
          </a:p>
          <a:p>
            <a:pPr>
              <a:spcBef>
                <a:spcPts val="1200"/>
              </a:spcBef>
            </a:pP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OBJECTIVE 3: </a:t>
            </a:r>
            <a:r>
              <a:rPr lang="en-US" dirty="0"/>
              <a:t>Provide </a:t>
            </a:r>
            <a:r>
              <a:rPr lang="en-US" dirty="0" smtClean="0"/>
              <a:t>leadership review </a:t>
            </a:r>
            <a:r>
              <a:rPr lang="en-US" dirty="0"/>
              <a:t>and </a:t>
            </a:r>
            <a:r>
              <a:rPr lang="en-US" dirty="0" smtClean="0"/>
              <a:t>support to </a:t>
            </a:r>
            <a:r>
              <a:rPr lang="en-US" dirty="0"/>
              <a:t>the </a:t>
            </a:r>
            <a:r>
              <a:rPr lang="en-US" dirty="0" smtClean="0"/>
              <a:t>update of the NCR </a:t>
            </a:r>
            <a:r>
              <a:rPr lang="en-US" dirty="0"/>
              <a:t>Homeland Security Strategic </a:t>
            </a:r>
            <a:r>
              <a:rPr lang="en-US" dirty="0" smtClean="0"/>
              <a:t>Plan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6EDCE-17F0-410A-BA02-54A9D1383BB7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1143000"/>
          </a:xfrm>
        </p:spPr>
        <p:txBody>
          <a:bodyPr>
            <a:normAutofit/>
          </a:bodyPr>
          <a:lstStyle/>
          <a:p>
            <a:r>
              <a:rPr lang="en-US" dirty="0" smtClean="0"/>
              <a:t>Cyber attacks are a growing threat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457200" y="1219200"/>
            <a:ext cx="4038600" cy="5486400"/>
          </a:xfrm>
        </p:spPr>
        <p:txBody>
          <a:bodyPr>
            <a:normAutofit fontScale="70000" lnSpcReduction="20000"/>
          </a:bodyPr>
          <a:lstStyle/>
          <a:p>
            <a:r>
              <a:rPr lang="en-US" dirty="0" smtClean="0"/>
              <a:t>“Chinese hackers suspected in attack on The Post’s computers” – Washington Post 2/1/2013</a:t>
            </a:r>
          </a:p>
          <a:p>
            <a:r>
              <a:rPr lang="en-US" dirty="0" smtClean="0"/>
              <a:t>“Sophisticated </a:t>
            </a:r>
            <a:r>
              <a:rPr lang="en-US" dirty="0"/>
              <a:t>cyber-attack hits Energy Department, China possible </a:t>
            </a:r>
            <a:r>
              <a:rPr lang="en-US" dirty="0" smtClean="0"/>
              <a:t>suspect” – Fox News 2/4/2013</a:t>
            </a:r>
          </a:p>
          <a:p>
            <a:r>
              <a:rPr lang="en-US" dirty="0" smtClean="0"/>
              <a:t>“</a:t>
            </a:r>
            <a:r>
              <a:rPr lang="en-US" dirty="0" err="1" smtClean="0"/>
              <a:t>Cyberattacks</a:t>
            </a:r>
            <a:r>
              <a:rPr lang="en-US" dirty="0" smtClean="0"/>
              <a:t> Seem Meant to Destroy, Not Just Disrupt” – New York Times 3/28/2013</a:t>
            </a:r>
          </a:p>
          <a:p>
            <a:r>
              <a:rPr lang="en-US" dirty="0" smtClean="0"/>
              <a:t>‘Biggest cyber-attack in history’ slows internet – The Times 3/28/2013</a:t>
            </a:r>
          </a:p>
          <a:p>
            <a:r>
              <a:rPr lang="en-US" dirty="0"/>
              <a:t>“Newest </a:t>
            </a:r>
            <a:r>
              <a:rPr lang="en-US" dirty="0" err="1"/>
              <a:t>Cyberattacks</a:t>
            </a:r>
            <a:r>
              <a:rPr lang="en-US" dirty="0"/>
              <a:t> On US Banks Are Destroying Data Rather Than Stealing It” – Business Insider 3/29/2013</a:t>
            </a:r>
          </a:p>
          <a:p>
            <a:r>
              <a:rPr lang="en-US" dirty="0" smtClean="0"/>
              <a:t>US government cyber-security database taken offline due to hacker attack – RT.com 3/15/2013</a:t>
            </a:r>
          </a:p>
          <a:p>
            <a:pPr>
              <a:buNone/>
            </a:pPr>
            <a:endParaRPr lang="en-US" dirty="0"/>
          </a:p>
          <a:p>
            <a:endParaRPr lang="en-US" b="1" dirty="0" smtClean="0"/>
          </a:p>
          <a:p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>
            <a:normAutofit fontScale="70000" lnSpcReduction="20000"/>
          </a:bodyPr>
          <a:lstStyle/>
          <a:p>
            <a:endParaRPr lang="en-US" dirty="0" smtClean="0"/>
          </a:p>
          <a:p>
            <a:endParaRPr lang="en-US" dirty="0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6EDCE-17F0-410A-BA02-54A9D1383BB7}" type="slidenum">
              <a:rPr lang="en-US" smtClean="0"/>
              <a:pPr/>
              <a:t>4</a:t>
            </a:fld>
            <a:endParaRPr lang="en-US"/>
          </a:p>
        </p:txBody>
      </p:sp>
      <p:pic>
        <p:nvPicPr>
          <p:cNvPr id="7" name="Picture 2" descr="washington-post-logo">
            <a:hlinkClick r:id="rId3" tooltip="washington-post-logo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29175" y="1447800"/>
            <a:ext cx="3639116" cy="609600"/>
          </a:xfrm>
          <a:prstGeom prst="rect">
            <a:avLst/>
          </a:prstGeom>
          <a:noFill/>
        </p:spPr>
      </p:pic>
      <p:pic>
        <p:nvPicPr>
          <p:cNvPr id="9" name="Picture 6" descr="File:US-DeptOfEnergy-Seal.sv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76800" y="2324099"/>
            <a:ext cx="1485900" cy="1485901"/>
          </a:xfrm>
          <a:prstGeom prst="rect">
            <a:avLst/>
          </a:prstGeom>
          <a:noFill/>
        </p:spPr>
      </p:pic>
      <p:pic>
        <p:nvPicPr>
          <p:cNvPr id="10" name="Picture 8" descr="Bank of America Thumb logo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05600" y="2466974"/>
            <a:ext cx="1143000" cy="581026"/>
          </a:xfrm>
          <a:prstGeom prst="rect">
            <a:avLst/>
          </a:prstGeom>
          <a:noFill/>
        </p:spPr>
      </p:pic>
      <p:pic>
        <p:nvPicPr>
          <p:cNvPr id="11" name="Picture 10" descr="wells fargo logo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934200" y="3276600"/>
            <a:ext cx="1524000" cy="860091"/>
          </a:xfrm>
          <a:prstGeom prst="rect">
            <a:avLst/>
          </a:prstGeom>
          <a:noFill/>
        </p:spPr>
      </p:pic>
      <p:pic>
        <p:nvPicPr>
          <p:cNvPr id="12" name="Picture 12" descr="File:BB&amp;T Logo.svg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781800" y="4400550"/>
            <a:ext cx="1828800" cy="628650"/>
          </a:xfrm>
          <a:prstGeom prst="rect">
            <a:avLst/>
          </a:prstGeom>
          <a:noFill/>
        </p:spPr>
      </p:pic>
      <p:pic>
        <p:nvPicPr>
          <p:cNvPr id="5122" name="Picture 2" descr="american express logo blue and white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343400" y="4191000"/>
            <a:ext cx="2085975" cy="1819276"/>
          </a:xfrm>
          <a:prstGeom prst="rect">
            <a:avLst/>
          </a:prstGeom>
          <a:noFill/>
        </p:spPr>
      </p:pic>
      <p:pic>
        <p:nvPicPr>
          <p:cNvPr id="15" name="Picture 2" descr="Thumbnail for version as of 16:36, 23 August 2007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819906" y="5410200"/>
            <a:ext cx="1714494" cy="457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789"/>
            <a:ext cx="8229600" cy="1143000"/>
          </a:xfrm>
        </p:spPr>
        <p:txBody>
          <a:bodyPr/>
          <a:lstStyle/>
          <a:p>
            <a:r>
              <a:rPr lang="en-US" dirty="0" smtClean="0"/>
              <a:t>NCR Cyber Framework Project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525963"/>
          </a:xfrm>
        </p:spPr>
        <p:txBody>
          <a:bodyPr>
            <a:noAutofit/>
          </a:bodyPr>
          <a:lstStyle/>
          <a:p>
            <a:pPr>
              <a:spcBef>
                <a:spcPts val="600"/>
              </a:spcBef>
            </a:pPr>
            <a:r>
              <a:rPr lang="en-US" sz="2400" dirty="0" smtClean="0"/>
              <a:t>Cyber attacks are one of the biggest threats facing the NCR and the Nation.</a:t>
            </a:r>
          </a:p>
          <a:p>
            <a:pPr>
              <a:spcBef>
                <a:spcPts val="600"/>
              </a:spcBef>
            </a:pPr>
            <a:r>
              <a:rPr lang="en-US" sz="2400" dirty="0" smtClean="0"/>
              <a:t>Focus of the project will be:</a:t>
            </a:r>
          </a:p>
          <a:p>
            <a:pPr lvl="1">
              <a:spcBef>
                <a:spcPts val="600"/>
              </a:spcBef>
            </a:pPr>
            <a:r>
              <a:rPr lang="en-US" sz="2400" dirty="0" smtClean="0"/>
              <a:t>Cyber resiliency</a:t>
            </a:r>
          </a:p>
          <a:p>
            <a:pPr lvl="1">
              <a:spcBef>
                <a:spcPts val="600"/>
              </a:spcBef>
            </a:pPr>
            <a:r>
              <a:rPr lang="en-US" sz="2400" dirty="0" smtClean="0"/>
              <a:t>Communications</a:t>
            </a:r>
          </a:p>
          <a:p>
            <a:pPr lvl="1">
              <a:spcBef>
                <a:spcPts val="600"/>
              </a:spcBef>
            </a:pPr>
            <a:r>
              <a:rPr lang="en-US" sz="2400" dirty="0" smtClean="0"/>
              <a:t>Response to attacks</a:t>
            </a:r>
          </a:p>
          <a:p>
            <a:pPr>
              <a:spcBef>
                <a:spcPts val="600"/>
              </a:spcBef>
            </a:pPr>
            <a:r>
              <a:rPr lang="en-US" sz="2400" dirty="0" smtClean="0"/>
              <a:t>Expected outcomes include:</a:t>
            </a:r>
          </a:p>
          <a:p>
            <a:pPr lvl="1">
              <a:spcBef>
                <a:spcPts val="600"/>
              </a:spcBef>
            </a:pPr>
            <a:r>
              <a:rPr lang="en-US" sz="2400" dirty="0" smtClean="0"/>
              <a:t>Regional cyber security policies</a:t>
            </a:r>
            <a:r>
              <a:rPr lang="en-US" sz="2400" dirty="0"/>
              <a:t>, standards, and </a:t>
            </a:r>
            <a:r>
              <a:rPr lang="en-US" sz="2400" dirty="0" smtClean="0"/>
              <a:t>procedures;</a:t>
            </a:r>
          </a:p>
          <a:p>
            <a:pPr lvl="1">
              <a:spcBef>
                <a:spcPts val="600"/>
              </a:spcBef>
            </a:pPr>
            <a:r>
              <a:rPr lang="en-US" sz="2400" dirty="0" smtClean="0"/>
              <a:t> Development of a unified </a:t>
            </a:r>
            <a:r>
              <a:rPr lang="en-US" sz="2400" dirty="0"/>
              <a:t>approach to cyber security in the NCR</a:t>
            </a:r>
            <a:r>
              <a:rPr lang="en-US" sz="2400" dirty="0" smtClean="0"/>
              <a:t>.</a:t>
            </a:r>
          </a:p>
          <a:p>
            <a:pPr lvl="1">
              <a:spcBef>
                <a:spcPts val="600"/>
              </a:spcBef>
            </a:pPr>
            <a:r>
              <a:rPr lang="en-US" sz="2400" dirty="0" smtClean="0"/>
              <a:t>Improved information sharing about cyber threats.</a:t>
            </a:r>
            <a:endParaRPr lang="en-US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6EDCE-17F0-410A-BA02-54A9D1383BB7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r>
              <a:rPr lang="en-US" dirty="0" smtClean="0"/>
              <a:t>Senior Leaders Seminar 2013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lnSpc>
                <a:spcPct val="110000"/>
              </a:lnSpc>
              <a:spcBef>
                <a:spcPts val="1200"/>
              </a:spcBef>
            </a:pPr>
            <a:r>
              <a:rPr lang="en-US" dirty="0" smtClean="0"/>
              <a:t>Purpose:  </a:t>
            </a:r>
            <a:r>
              <a:rPr lang="en-US" dirty="0"/>
              <a:t>P</a:t>
            </a:r>
            <a:r>
              <a:rPr lang="en-US" dirty="0" smtClean="0"/>
              <a:t>rovide key leaders in the NCR with an opportunity to discuss high-level decision making, communications, coordination, and collaboration during a cyber event.</a:t>
            </a:r>
          </a:p>
          <a:p>
            <a:pPr>
              <a:lnSpc>
                <a:spcPct val="110000"/>
              </a:lnSpc>
              <a:spcBef>
                <a:spcPts val="1200"/>
              </a:spcBef>
            </a:pPr>
            <a:r>
              <a:rPr lang="en-US" dirty="0" smtClean="0"/>
              <a:t>Date: Thursday, June 13</a:t>
            </a:r>
            <a:r>
              <a:rPr lang="en-US" baseline="30000" dirty="0" smtClean="0"/>
              <a:t>th</a:t>
            </a:r>
            <a:r>
              <a:rPr lang="en-US" dirty="0" smtClean="0"/>
              <a:t> – location TBD.</a:t>
            </a:r>
          </a:p>
          <a:p>
            <a:pPr>
              <a:lnSpc>
                <a:spcPct val="110000"/>
              </a:lnSpc>
              <a:spcBef>
                <a:spcPts val="1200"/>
              </a:spcBef>
            </a:pPr>
            <a:r>
              <a:rPr lang="en-US" dirty="0" smtClean="0"/>
              <a:t>Goals Include:</a:t>
            </a:r>
          </a:p>
          <a:p>
            <a:pPr lvl="1">
              <a:lnSpc>
                <a:spcPct val="110000"/>
              </a:lnSpc>
              <a:spcBef>
                <a:spcPts val="600"/>
              </a:spcBef>
            </a:pPr>
            <a:r>
              <a:rPr lang="en-US" dirty="0" smtClean="0"/>
              <a:t>Improve regional information sharing;</a:t>
            </a:r>
          </a:p>
          <a:p>
            <a:pPr lvl="1">
              <a:lnSpc>
                <a:spcPct val="110000"/>
              </a:lnSpc>
              <a:spcBef>
                <a:spcPts val="600"/>
              </a:spcBef>
            </a:pPr>
            <a:r>
              <a:rPr lang="en-US" dirty="0" smtClean="0"/>
              <a:t>Identify regional resources needed to respond;</a:t>
            </a:r>
          </a:p>
          <a:p>
            <a:pPr lvl="1">
              <a:lnSpc>
                <a:spcPct val="110000"/>
              </a:lnSpc>
              <a:spcBef>
                <a:spcPts val="600"/>
              </a:spcBef>
            </a:pPr>
            <a:r>
              <a:rPr lang="en-US" dirty="0" smtClean="0"/>
              <a:t>Discuss ability to recover from a regional cyber event;</a:t>
            </a:r>
          </a:p>
          <a:p>
            <a:pPr lvl="1">
              <a:lnSpc>
                <a:spcPct val="110000"/>
              </a:lnSpc>
              <a:spcBef>
                <a:spcPts val="600"/>
              </a:spcBef>
            </a:pPr>
            <a:r>
              <a:rPr lang="en-US" dirty="0" smtClean="0"/>
              <a:t>Define outcomes of the NCR Cyber </a:t>
            </a:r>
            <a:r>
              <a:rPr lang="en-US" smtClean="0"/>
              <a:t>Framework Project;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6EDCE-17F0-410A-BA02-54A9D1383BB7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787</TotalTime>
  <Words>359</Words>
  <Application>Microsoft Office PowerPoint</Application>
  <PresentationFormat>On-screen Show (4:3)</PresentationFormat>
  <Paragraphs>56</Paragraphs>
  <Slides>6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   NATIONAL CAPITAL REGION  EMERGENCY PREPAREDNESS COUNCIL    May 8, 2013  </vt:lpstr>
      <vt:lpstr>What is the National Capital Region Emergency Preparedness Council?</vt:lpstr>
      <vt:lpstr>EPC 2013 Objectives</vt:lpstr>
      <vt:lpstr>Cyber attacks are a growing threat</vt:lpstr>
      <vt:lpstr>NCR Cyber Framework Project</vt:lpstr>
      <vt:lpstr>Senior Leaders Seminar 2013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NATIONAL CAPITAL REGION  EMERGENCY PREPAREDNESS COUNCIL   WORK FOCUS AND PROGRAM FOR CALENDAR YEAR 2013  February 13, 2013</dc:title>
  <dc:creator>Owner</dc:creator>
  <cp:lastModifiedBy>dmcmillion</cp:lastModifiedBy>
  <cp:revision>21</cp:revision>
  <cp:lastPrinted>2013-05-01T14:01:15Z</cp:lastPrinted>
  <dcterms:created xsi:type="dcterms:W3CDTF">2013-02-08T03:21:12Z</dcterms:created>
  <dcterms:modified xsi:type="dcterms:W3CDTF">2013-05-03T21:44:43Z</dcterms:modified>
</cp:coreProperties>
</file>