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6" r:id="rId2"/>
    <p:sldMasterId id="2147483660" r:id="rId3"/>
  </p:sldMasterIdLst>
  <p:notesMasterIdLst>
    <p:notesMasterId r:id="rId45"/>
  </p:notesMasterIdLst>
  <p:sldIdLst>
    <p:sldId id="351" r:id="rId4"/>
    <p:sldId id="1070" r:id="rId5"/>
    <p:sldId id="1078" r:id="rId6"/>
    <p:sldId id="1118" r:id="rId7"/>
    <p:sldId id="1119" r:id="rId8"/>
    <p:sldId id="1120" r:id="rId9"/>
    <p:sldId id="1122" r:id="rId10"/>
    <p:sldId id="1135" r:id="rId11"/>
    <p:sldId id="1114" r:id="rId12"/>
    <p:sldId id="1121" r:id="rId13"/>
    <p:sldId id="1112" r:id="rId14"/>
    <p:sldId id="1072" r:id="rId15"/>
    <p:sldId id="1123" r:id="rId16"/>
    <p:sldId id="1124" r:id="rId17"/>
    <p:sldId id="1125" r:id="rId18"/>
    <p:sldId id="2146849983" r:id="rId19"/>
    <p:sldId id="2146849984" r:id="rId20"/>
    <p:sldId id="2146849985" r:id="rId21"/>
    <p:sldId id="2146849986" r:id="rId22"/>
    <p:sldId id="2146849987" r:id="rId23"/>
    <p:sldId id="1128" r:id="rId24"/>
    <p:sldId id="1129" r:id="rId25"/>
    <p:sldId id="1131" r:id="rId26"/>
    <p:sldId id="1132" r:id="rId27"/>
    <p:sldId id="1133" r:id="rId28"/>
    <p:sldId id="1130" r:id="rId29"/>
    <p:sldId id="1113" r:id="rId30"/>
    <p:sldId id="2146849968" r:id="rId31"/>
    <p:sldId id="2146849982" r:id="rId32"/>
    <p:sldId id="2146849972" r:id="rId33"/>
    <p:sldId id="2146849980" r:id="rId34"/>
    <p:sldId id="2146849981" r:id="rId35"/>
    <p:sldId id="2146849969" r:id="rId36"/>
    <p:sldId id="2146849970" r:id="rId37"/>
    <p:sldId id="2146849973" r:id="rId38"/>
    <p:sldId id="2146849977" r:id="rId39"/>
    <p:sldId id="2146849978" r:id="rId40"/>
    <p:sldId id="2146849979" r:id="rId41"/>
    <p:sldId id="2146849974" r:id="rId42"/>
    <p:sldId id="2146849975" r:id="rId43"/>
    <p:sldId id="942" r:id="rId44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stin Curtis" initials="JC" lastIdx="1" clrIdx="0">
    <p:extLst>
      <p:ext uri="{19B8F6BF-5375-455C-9EA6-DF929625EA0E}">
        <p15:presenceInfo xmlns:p15="http://schemas.microsoft.com/office/powerpoint/2012/main" userId="Justin Curti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E0409AD-3DA2-4A45-8D8D-97DA5F931D0E}" v="2" dt="2024-11-13T17:44:42.5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04" autoAdjust="0"/>
  </p:normalViewPr>
  <p:slideViewPr>
    <p:cSldViewPr snapToGrid="0">
      <p:cViewPr varScale="1">
        <p:scale>
          <a:sx n="100" d="100"/>
          <a:sy n="100" d="100"/>
        </p:scale>
        <p:origin x="114" y="17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3858" y="6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microsoft.com/office/2015/10/relationships/revisionInfo" Target="revisionInfo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microsoft.com/office/2016/11/relationships/changesInfo" Target="changesInfos/changesInfo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commentAuthors" Target="commentAuthor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Ochsenhirt" userId="6be66a64-4261-40e6-a0ad-cddbd271e855" providerId="ADAL" clId="{9E0409AD-3DA2-4A45-8D8D-97DA5F931D0E}"/>
    <pc:docChg chg="undo custSel addSld delSld modSld sldOrd">
      <pc:chgData name="Lisa Ochsenhirt" userId="6be66a64-4261-40e6-a0ad-cddbd271e855" providerId="ADAL" clId="{9E0409AD-3DA2-4A45-8D8D-97DA5F931D0E}" dt="2024-11-14T17:16:42.911" v="453"/>
      <pc:docMkLst>
        <pc:docMk/>
      </pc:docMkLst>
      <pc:sldChg chg="modSp mod">
        <pc:chgData name="Lisa Ochsenhirt" userId="6be66a64-4261-40e6-a0ad-cddbd271e855" providerId="ADAL" clId="{9E0409AD-3DA2-4A45-8D8D-97DA5F931D0E}" dt="2024-11-13T17:48:42.687" v="283" actId="20577"/>
        <pc:sldMkLst>
          <pc:docMk/>
          <pc:sldMk cId="0" sldId="942"/>
        </pc:sldMkLst>
        <pc:spChg chg="mod">
          <ac:chgData name="Lisa Ochsenhirt" userId="6be66a64-4261-40e6-a0ad-cddbd271e855" providerId="ADAL" clId="{9E0409AD-3DA2-4A45-8D8D-97DA5F931D0E}" dt="2024-11-13T17:48:42.687" v="283" actId="20577"/>
          <ac:spMkLst>
            <pc:docMk/>
            <pc:sldMk cId="0" sldId="942"/>
            <ac:spMk id="77826" creationId="{00000000-0000-0000-0000-000000000000}"/>
          </ac:spMkLst>
        </pc:spChg>
      </pc:sldChg>
      <pc:sldChg chg="modSp mod">
        <pc:chgData name="Lisa Ochsenhirt" userId="6be66a64-4261-40e6-a0ad-cddbd271e855" providerId="ADAL" clId="{9E0409AD-3DA2-4A45-8D8D-97DA5F931D0E}" dt="2024-11-14T17:06:48.643" v="418" actId="20577"/>
        <pc:sldMkLst>
          <pc:docMk/>
          <pc:sldMk cId="833707720" sldId="1072"/>
        </pc:sldMkLst>
        <pc:spChg chg="mod">
          <ac:chgData name="Lisa Ochsenhirt" userId="6be66a64-4261-40e6-a0ad-cddbd271e855" providerId="ADAL" clId="{9E0409AD-3DA2-4A45-8D8D-97DA5F931D0E}" dt="2024-11-14T17:06:48.643" v="418" actId="20577"/>
          <ac:spMkLst>
            <pc:docMk/>
            <pc:sldMk cId="833707720" sldId="1072"/>
            <ac:spMk id="3" creationId="{6D1C5E23-729C-FDA9-67FC-8001A8ABFF59}"/>
          </ac:spMkLst>
        </pc:spChg>
      </pc:sldChg>
      <pc:sldChg chg="modSp mod">
        <pc:chgData name="Lisa Ochsenhirt" userId="6be66a64-4261-40e6-a0ad-cddbd271e855" providerId="ADAL" clId="{9E0409AD-3DA2-4A45-8D8D-97DA5F931D0E}" dt="2024-11-13T16:54:32.641" v="24" actId="20577"/>
        <pc:sldMkLst>
          <pc:docMk/>
          <pc:sldMk cId="3512592989" sldId="1078"/>
        </pc:sldMkLst>
        <pc:spChg chg="mod">
          <ac:chgData name="Lisa Ochsenhirt" userId="6be66a64-4261-40e6-a0ad-cddbd271e855" providerId="ADAL" clId="{9E0409AD-3DA2-4A45-8D8D-97DA5F931D0E}" dt="2024-11-13T16:54:32.641" v="24" actId="20577"/>
          <ac:spMkLst>
            <pc:docMk/>
            <pc:sldMk cId="3512592989" sldId="1078"/>
            <ac:spMk id="3" creationId="{6D1C5E23-729C-FDA9-67FC-8001A8ABFF59}"/>
          </ac:spMkLst>
        </pc:spChg>
      </pc:sldChg>
      <pc:sldChg chg="modSp mod">
        <pc:chgData name="Lisa Ochsenhirt" userId="6be66a64-4261-40e6-a0ad-cddbd271e855" providerId="ADAL" clId="{9E0409AD-3DA2-4A45-8D8D-97DA5F931D0E}" dt="2024-11-13T17:04:16.625" v="196" actId="20577"/>
        <pc:sldMkLst>
          <pc:docMk/>
          <pc:sldMk cId="1276933809" sldId="1114"/>
        </pc:sldMkLst>
        <pc:spChg chg="mod">
          <ac:chgData name="Lisa Ochsenhirt" userId="6be66a64-4261-40e6-a0ad-cddbd271e855" providerId="ADAL" clId="{9E0409AD-3DA2-4A45-8D8D-97DA5F931D0E}" dt="2024-11-13T17:04:16.625" v="196" actId="20577"/>
          <ac:spMkLst>
            <pc:docMk/>
            <pc:sldMk cId="1276933809" sldId="1114"/>
            <ac:spMk id="3" creationId="{6D1C5E23-729C-FDA9-67FC-8001A8ABFF59}"/>
          </ac:spMkLst>
        </pc:spChg>
      </pc:sldChg>
      <pc:sldChg chg="modSp mod">
        <pc:chgData name="Lisa Ochsenhirt" userId="6be66a64-4261-40e6-a0ad-cddbd271e855" providerId="ADAL" clId="{9E0409AD-3DA2-4A45-8D8D-97DA5F931D0E}" dt="2024-11-13T16:57:16.742" v="35" actId="20577"/>
        <pc:sldMkLst>
          <pc:docMk/>
          <pc:sldMk cId="3937621736" sldId="1118"/>
        </pc:sldMkLst>
        <pc:spChg chg="mod">
          <ac:chgData name="Lisa Ochsenhirt" userId="6be66a64-4261-40e6-a0ad-cddbd271e855" providerId="ADAL" clId="{9E0409AD-3DA2-4A45-8D8D-97DA5F931D0E}" dt="2024-11-13T16:57:16.742" v="35" actId="20577"/>
          <ac:spMkLst>
            <pc:docMk/>
            <pc:sldMk cId="3937621736" sldId="1118"/>
            <ac:spMk id="3" creationId="{6D1C5E23-729C-FDA9-67FC-8001A8ABFF59}"/>
          </ac:spMkLst>
        </pc:spChg>
      </pc:sldChg>
      <pc:sldChg chg="modSp mod">
        <pc:chgData name="Lisa Ochsenhirt" userId="6be66a64-4261-40e6-a0ad-cddbd271e855" providerId="ADAL" clId="{9E0409AD-3DA2-4A45-8D8D-97DA5F931D0E}" dt="2024-11-13T17:13:27.025" v="219" actId="20577"/>
        <pc:sldMkLst>
          <pc:docMk/>
          <pc:sldMk cId="1811767116" sldId="1119"/>
        </pc:sldMkLst>
        <pc:spChg chg="mod">
          <ac:chgData name="Lisa Ochsenhirt" userId="6be66a64-4261-40e6-a0ad-cddbd271e855" providerId="ADAL" clId="{9E0409AD-3DA2-4A45-8D8D-97DA5F931D0E}" dt="2024-11-13T17:13:27.025" v="219" actId="20577"/>
          <ac:spMkLst>
            <pc:docMk/>
            <pc:sldMk cId="1811767116" sldId="1119"/>
            <ac:spMk id="3" creationId="{6D1C5E23-729C-FDA9-67FC-8001A8ABFF59}"/>
          </ac:spMkLst>
        </pc:spChg>
      </pc:sldChg>
      <pc:sldChg chg="addSp delSp modSp mod">
        <pc:chgData name="Lisa Ochsenhirt" userId="6be66a64-4261-40e6-a0ad-cddbd271e855" providerId="ADAL" clId="{9E0409AD-3DA2-4A45-8D8D-97DA5F931D0E}" dt="2024-11-13T17:44:54.446" v="226" actId="1440"/>
        <pc:sldMkLst>
          <pc:docMk/>
          <pc:sldMk cId="2332096894" sldId="1128"/>
        </pc:sldMkLst>
        <pc:picChg chg="del">
          <ac:chgData name="Lisa Ochsenhirt" userId="6be66a64-4261-40e6-a0ad-cddbd271e855" providerId="ADAL" clId="{9E0409AD-3DA2-4A45-8D8D-97DA5F931D0E}" dt="2024-11-13T17:10:00.080" v="203" actId="478"/>
          <ac:picMkLst>
            <pc:docMk/>
            <pc:sldMk cId="2332096894" sldId="1128"/>
            <ac:picMk id="4" creationId="{049818F1-5DDE-AF6A-DD1B-C62BD9269A8F}"/>
          </ac:picMkLst>
        </pc:picChg>
        <pc:picChg chg="add mod">
          <ac:chgData name="Lisa Ochsenhirt" userId="6be66a64-4261-40e6-a0ad-cddbd271e855" providerId="ADAL" clId="{9E0409AD-3DA2-4A45-8D8D-97DA5F931D0E}" dt="2024-11-13T17:44:54.446" v="226" actId="1440"/>
          <ac:picMkLst>
            <pc:docMk/>
            <pc:sldMk cId="2332096894" sldId="1128"/>
            <ac:picMk id="6" creationId="{84D10183-7811-4E6A-9010-82E5124CD503}"/>
          </ac:picMkLst>
        </pc:picChg>
      </pc:sldChg>
      <pc:sldChg chg="modSp mod">
        <pc:chgData name="Lisa Ochsenhirt" userId="6be66a64-4261-40e6-a0ad-cddbd271e855" providerId="ADAL" clId="{9E0409AD-3DA2-4A45-8D8D-97DA5F931D0E}" dt="2024-11-13T17:00:55.900" v="38" actId="255"/>
        <pc:sldMkLst>
          <pc:docMk/>
          <pc:sldMk cId="1782928762" sldId="1135"/>
        </pc:sldMkLst>
        <pc:spChg chg="mod">
          <ac:chgData name="Lisa Ochsenhirt" userId="6be66a64-4261-40e6-a0ad-cddbd271e855" providerId="ADAL" clId="{9E0409AD-3DA2-4A45-8D8D-97DA5F931D0E}" dt="2024-11-13T17:00:55.900" v="38" actId="255"/>
          <ac:spMkLst>
            <pc:docMk/>
            <pc:sldMk cId="1782928762" sldId="1135"/>
            <ac:spMk id="3" creationId="{6D1C5E23-729C-FDA9-67FC-8001A8ABFF59}"/>
          </ac:spMkLst>
        </pc:spChg>
      </pc:sldChg>
      <pc:sldChg chg="modSp mod">
        <pc:chgData name="Lisa Ochsenhirt" userId="6be66a64-4261-40e6-a0ad-cddbd271e855" providerId="ADAL" clId="{9E0409AD-3DA2-4A45-8D8D-97DA5F931D0E}" dt="2024-11-13T17:45:45.697" v="255" actId="20577"/>
        <pc:sldMkLst>
          <pc:docMk/>
          <pc:sldMk cId="3924869187" sldId="2146849982"/>
        </pc:sldMkLst>
        <pc:spChg chg="mod">
          <ac:chgData name="Lisa Ochsenhirt" userId="6be66a64-4261-40e6-a0ad-cddbd271e855" providerId="ADAL" clId="{9E0409AD-3DA2-4A45-8D8D-97DA5F931D0E}" dt="2024-11-13T17:45:45.697" v="255" actId="20577"/>
          <ac:spMkLst>
            <pc:docMk/>
            <pc:sldMk cId="3924869187" sldId="2146849982"/>
            <ac:spMk id="4" creationId="{EB2E4305-6A1E-4A3C-89CB-5ACFCACFE73F}"/>
          </ac:spMkLst>
        </pc:spChg>
      </pc:sldChg>
      <pc:sldChg chg="add del">
        <pc:chgData name="Lisa Ochsenhirt" userId="6be66a64-4261-40e6-a0ad-cddbd271e855" providerId="ADAL" clId="{9E0409AD-3DA2-4A45-8D8D-97DA5F931D0E}" dt="2024-11-13T17:03:38.941" v="135" actId="47"/>
        <pc:sldMkLst>
          <pc:docMk/>
          <pc:sldMk cId="1233672013" sldId="2146849983"/>
        </pc:sldMkLst>
      </pc:sldChg>
      <pc:sldChg chg="addSp modSp new mod ord">
        <pc:chgData name="Lisa Ochsenhirt" userId="6be66a64-4261-40e6-a0ad-cddbd271e855" providerId="ADAL" clId="{9E0409AD-3DA2-4A45-8D8D-97DA5F931D0E}" dt="2024-11-14T17:16:42.911" v="453"/>
        <pc:sldMkLst>
          <pc:docMk/>
          <pc:sldMk cId="2393613415" sldId="2146849983"/>
        </pc:sldMkLst>
        <pc:picChg chg="add mod">
          <ac:chgData name="Lisa Ochsenhirt" userId="6be66a64-4261-40e6-a0ad-cddbd271e855" providerId="ADAL" clId="{9E0409AD-3DA2-4A45-8D8D-97DA5F931D0E}" dt="2024-11-13T17:07:26.955" v="202" actId="14100"/>
          <ac:picMkLst>
            <pc:docMk/>
            <pc:sldMk cId="2393613415" sldId="2146849983"/>
            <ac:picMk id="3" creationId="{86B165EB-E100-4FB8-A22C-0AC77703C460}"/>
          </ac:picMkLst>
        </pc:picChg>
      </pc:sldChg>
      <pc:sldChg chg="addSp delSp modSp new mod">
        <pc:chgData name="Lisa Ochsenhirt" userId="6be66a64-4261-40e6-a0ad-cddbd271e855" providerId="ADAL" clId="{9E0409AD-3DA2-4A45-8D8D-97DA5F931D0E}" dt="2024-11-14T17:13:57.394" v="443" actId="14100"/>
        <pc:sldMkLst>
          <pc:docMk/>
          <pc:sldMk cId="2119344488" sldId="2146849984"/>
        </pc:sldMkLst>
        <pc:spChg chg="add del">
          <ac:chgData name="Lisa Ochsenhirt" userId="6be66a64-4261-40e6-a0ad-cddbd271e855" providerId="ADAL" clId="{9E0409AD-3DA2-4A45-8D8D-97DA5F931D0E}" dt="2024-11-14T17:07:11.696" v="421" actId="22"/>
          <ac:spMkLst>
            <pc:docMk/>
            <pc:sldMk cId="2119344488" sldId="2146849984"/>
            <ac:spMk id="4" creationId="{C4516ADD-F672-40CC-B93A-95F61A4F3867}"/>
          </ac:spMkLst>
        </pc:spChg>
        <pc:picChg chg="add mod">
          <ac:chgData name="Lisa Ochsenhirt" userId="6be66a64-4261-40e6-a0ad-cddbd271e855" providerId="ADAL" clId="{9E0409AD-3DA2-4A45-8D8D-97DA5F931D0E}" dt="2024-11-14T17:13:57.394" v="443" actId="14100"/>
          <ac:picMkLst>
            <pc:docMk/>
            <pc:sldMk cId="2119344488" sldId="2146849984"/>
            <ac:picMk id="6" creationId="{BE3F84A2-0378-42C8-9CA5-C8F5BDA0B99E}"/>
          </ac:picMkLst>
        </pc:picChg>
      </pc:sldChg>
      <pc:sldChg chg="addSp modSp new mod">
        <pc:chgData name="Lisa Ochsenhirt" userId="6be66a64-4261-40e6-a0ad-cddbd271e855" providerId="ADAL" clId="{9E0409AD-3DA2-4A45-8D8D-97DA5F931D0E}" dt="2024-11-14T17:14:05.137" v="445" actId="14100"/>
        <pc:sldMkLst>
          <pc:docMk/>
          <pc:sldMk cId="3143550788" sldId="2146849985"/>
        </pc:sldMkLst>
        <pc:picChg chg="add mod">
          <ac:chgData name="Lisa Ochsenhirt" userId="6be66a64-4261-40e6-a0ad-cddbd271e855" providerId="ADAL" clId="{9E0409AD-3DA2-4A45-8D8D-97DA5F931D0E}" dt="2024-11-14T17:14:05.137" v="445" actId="14100"/>
          <ac:picMkLst>
            <pc:docMk/>
            <pc:sldMk cId="3143550788" sldId="2146849985"/>
            <ac:picMk id="4" creationId="{209824B6-767D-4F37-AEE3-0CEC03D439A7}"/>
          </ac:picMkLst>
        </pc:picChg>
      </pc:sldChg>
      <pc:sldChg chg="addSp modSp new mod">
        <pc:chgData name="Lisa Ochsenhirt" userId="6be66a64-4261-40e6-a0ad-cddbd271e855" providerId="ADAL" clId="{9E0409AD-3DA2-4A45-8D8D-97DA5F931D0E}" dt="2024-11-14T17:14:13.706" v="447" actId="14100"/>
        <pc:sldMkLst>
          <pc:docMk/>
          <pc:sldMk cId="75676141" sldId="2146849986"/>
        </pc:sldMkLst>
        <pc:picChg chg="add mod">
          <ac:chgData name="Lisa Ochsenhirt" userId="6be66a64-4261-40e6-a0ad-cddbd271e855" providerId="ADAL" clId="{9E0409AD-3DA2-4A45-8D8D-97DA5F931D0E}" dt="2024-11-14T17:14:13.706" v="447" actId="14100"/>
          <ac:picMkLst>
            <pc:docMk/>
            <pc:sldMk cId="75676141" sldId="2146849986"/>
            <ac:picMk id="4" creationId="{E3D2BCF4-1E8A-42A0-BB3F-5243086A1753}"/>
          </ac:picMkLst>
        </pc:picChg>
      </pc:sldChg>
      <pc:sldChg chg="addSp modSp new mod">
        <pc:chgData name="Lisa Ochsenhirt" userId="6be66a64-4261-40e6-a0ad-cddbd271e855" providerId="ADAL" clId="{9E0409AD-3DA2-4A45-8D8D-97DA5F931D0E}" dt="2024-11-14T17:14:44.492" v="449" actId="14100"/>
        <pc:sldMkLst>
          <pc:docMk/>
          <pc:sldMk cId="736198441" sldId="2146849987"/>
        </pc:sldMkLst>
        <pc:picChg chg="add mod">
          <ac:chgData name="Lisa Ochsenhirt" userId="6be66a64-4261-40e6-a0ad-cddbd271e855" providerId="ADAL" clId="{9E0409AD-3DA2-4A45-8D8D-97DA5F931D0E}" dt="2024-11-14T17:14:44.492" v="449" actId="14100"/>
          <ac:picMkLst>
            <pc:docMk/>
            <pc:sldMk cId="736198441" sldId="2146849987"/>
            <ac:picMk id="4" creationId="{8E0DF148-691D-4125-B0EE-4EB2392B845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460822D-7871-4994-9A38-C1E4CC020287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5F4A6B51-C004-420A-86E0-02A564AE9B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07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4075675" y="9003646"/>
            <a:ext cx="3116500" cy="47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6" tIns="48049" rIns="96096" bIns="480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4C0C0EC-2611-48FE-99EB-3639BA2582B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510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4075675" y="9003646"/>
            <a:ext cx="3116500" cy="47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6" tIns="48049" rIns="96096" bIns="480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4C0C0EC-2611-48FE-99EB-3639BA2582B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972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4075675" y="9003646"/>
            <a:ext cx="3116500" cy="47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6" tIns="48049" rIns="96096" bIns="480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4C0C0EC-2611-48FE-99EB-3639BA2582B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4631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4075675" y="9003646"/>
            <a:ext cx="3116500" cy="47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6" tIns="48049" rIns="96096" bIns="480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4C0C0EC-2611-48FE-99EB-3639BA2582B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116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4075675" y="9003646"/>
            <a:ext cx="3116500" cy="47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6" tIns="48049" rIns="96096" bIns="480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4C0C0EC-2611-48FE-99EB-3639BA2582B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2545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4075675" y="9003646"/>
            <a:ext cx="3116500" cy="47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6" tIns="48049" rIns="96096" bIns="480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4C0C0EC-2611-48FE-99EB-3639BA2582B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0588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4075675" y="9003646"/>
            <a:ext cx="3116500" cy="47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6" tIns="48049" rIns="96096" bIns="480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4C0C0EC-2611-48FE-99EB-3639BA2582B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2539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4075675" y="9003646"/>
            <a:ext cx="3116500" cy="47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6" tIns="48049" rIns="96096" bIns="480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4C0C0EC-2611-48FE-99EB-3639BA2582B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7834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4075675" y="9003646"/>
            <a:ext cx="3116500" cy="47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6" tIns="48049" rIns="96096" bIns="480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4C0C0EC-2611-48FE-99EB-3639BA2582B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5427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4075675" y="9003646"/>
            <a:ext cx="3116500" cy="47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6" tIns="48049" rIns="96096" bIns="480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4C0C0EC-2611-48FE-99EB-3639BA2582B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21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1635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4075675" y="9003646"/>
            <a:ext cx="3116500" cy="47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6" tIns="48049" rIns="96096" bIns="480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4C0C0EC-2611-48FE-99EB-3639BA2582B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22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0401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4075675" y="9003646"/>
            <a:ext cx="3116500" cy="47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6" tIns="48049" rIns="96096" bIns="480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4C0C0EC-2611-48FE-99EB-3639BA2582B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28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5717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4075675" y="9003646"/>
            <a:ext cx="3116500" cy="47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6" tIns="48049" rIns="96096" bIns="480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4C0C0EC-2611-48FE-99EB-3639BA2582B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30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4876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4075675" y="9003646"/>
            <a:ext cx="3116500" cy="47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6" tIns="48049" rIns="96096" bIns="480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4C0C0EC-2611-48FE-99EB-3639BA2582B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35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6640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4075675" y="9003646"/>
            <a:ext cx="3116500" cy="47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96" tIns="48049" rIns="96096" bIns="480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4C0C0EC-2611-48FE-99EB-3639BA2582BA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36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0773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9C4A1B-E3F4-440A-A1E4-007EA359E364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3003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9C4A1B-E3F4-440A-A1E4-007EA359E364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017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AF160-30FE-4178-8064-327C76AC0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E338B9-135E-465F-8B0A-1CDA9A5C97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7BE792-9E94-43BF-8A50-F329E2250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FC56D-2E2C-4C0F-8A30-36CF89C9D9B1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CDBF31-DD92-4F76-9A6E-35CEF380A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C6A48A-E4C7-48AC-B926-844A8279A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81693-1BEB-4CF6-A609-785B32276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452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EF612-51BD-40D0-857A-56F01508F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6D3A64-A5D3-41A1-BC40-9B3987FA33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9A2B89-181A-4479-A335-E5BBC028D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FC56D-2E2C-4C0F-8A30-36CF89C9D9B1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890FD0-2B59-4008-845B-F33284801A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53B203-3123-453C-96C7-2D3A29310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81693-1BEB-4CF6-A609-785B32276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752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2A725-6E1F-417C-9641-AF40015F6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30CFB3-7ED7-4826-8EE7-9D8C4E7AFC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FE6BE2-A235-46F7-95A1-E1F611452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FC56D-2E2C-4C0F-8A30-36CF89C9D9B1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228F42-48C4-4DE1-A259-2984D4E76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0D172D-6C50-48F0-9CFD-598AA0BC4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81693-1BEB-4CF6-A609-785B32276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697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7E2A5-DB65-4C93-910C-29AB885CD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54C6EA-81CC-4195-8D71-BABA55DB8A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642AD9-A286-45A8-8F89-B108EBB36B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8C14DC-9904-4598-A58F-C7CDF11EF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FC56D-2E2C-4C0F-8A30-36CF89C9D9B1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2DE537-9134-423B-9F91-CBA3519B9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D34873-E1DA-4E28-A065-2FD247EA1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81693-1BEB-4CF6-A609-785B32276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357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67865-92E5-4E39-85F1-D6DCD3CAD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D5EBC4-DE39-4BCE-91ED-1B605DE2B0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AC392F-857D-47F8-8D21-AC337CA263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C7682B-A462-46B4-B47C-B5E67C244B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FB25A1-8F36-464E-A014-1E90DB3693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842AD9-BE44-4F02-BCD1-098D7B1B5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FC56D-2E2C-4C0F-8A30-36CF89C9D9B1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F5F16F-EC4C-4182-9EE9-EEAF68332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9AEA2B-BEE9-4F9C-B4B9-110968E19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81693-1BEB-4CF6-A609-785B32276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187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EFF17-FE56-41EE-96DC-375AA800E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084799-C36C-4096-8116-40E347855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FC56D-2E2C-4C0F-8A30-36CF89C9D9B1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7CC05F-F5D5-437A-AE55-6CC013176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311C37-FE5D-4E2F-A0B3-0863E0EED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81693-1BEB-4CF6-A609-785B32276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40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F633F5-E254-4EA3-A69A-4B6011EC8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FC56D-2E2C-4C0F-8A30-36CF89C9D9B1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DDB58E-0538-4CE9-90B6-C219B91EB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3942B0-507C-437E-A8F2-5CA602A81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81693-1BEB-4CF6-A609-785B32276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920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591D3-A57B-4044-A948-C111FC2AF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E99458-D882-4CE7-8E64-ACA53D7F0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C809AE-8214-42E9-A5A4-2ADFC6B2FC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CB88BC-DB9E-45FF-A56B-A94D77C78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FC56D-2E2C-4C0F-8A30-36CF89C9D9B1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6E48E7-B800-4F2A-968B-0AE43AC0A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D27B43-436F-40E0-8399-F61697843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81693-1BEB-4CF6-A609-785B32276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96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43E5C-2CF4-472A-A4E7-F5890ED65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02350E-2BBF-43B0-B757-76A961CE0E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D4E352-C5BD-4687-AAD7-602FBC3289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B9B554-B3A7-4115-A4E3-78B484D73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FC56D-2E2C-4C0F-8A30-36CF89C9D9B1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EF93DA-302F-40AB-9764-816A3CBBD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504083-EE95-4E51-859F-21B555469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81693-1BEB-4CF6-A609-785B32276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425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912D48-DA0B-48E2-8679-FF7DD3976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F544B-6D43-4129-A543-18511FFE36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685F54-19FF-4723-B82F-099C51771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FC56D-2E2C-4C0F-8A30-36CF89C9D9B1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412625-BCB0-4279-88B3-B9CE2DD20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7F32F0-1DBF-4E44-A039-3CD40E55F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81693-1BEB-4CF6-A609-785B32276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959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354F76-D92A-4A92-90BC-97BDCC043B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1FB4B6-7C54-4825-B2A0-E60567C49C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F80E0C-8213-4C68-9B96-22B3759C94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FC56D-2E2C-4C0F-8A30-36CF89C9D9B1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220B78-77D3-483B-B918-97F298317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AA156D-4565-4585-8D45-CCFD9F9E6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81693-1BEB-4CF6-A609-785B32276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4080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A4D5C-E9A7-475B-B988-BBA63AEC5BE9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14668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000" b="1">
                <a:ln>
                  <a:noFill/>
                </a:ln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n>
                  <a:noFill/>
                </a:ln>
                <a:solidFill>
                  <a:srgbClr val="256EA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 sz="2600">
                <a:solidFill>
                  <a:srgbClr val="256EA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Wingdings" panose="05000000000000000000" pitchFamily="2" charset="2"/>
              <a:buChar char="§"/>
              <a:defRPr sz="2400">
                <a:ln>
                  <a:noFill/>
                </a:ln>
                <a:solidFill>
                  <a:srgbClr val="256EA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n>
                  <a:noFill/>
                </a:ln>
                <a:solidFill>
                  <a:srgbClr val="256EA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n>
                  <a:noFill/>
                </a:ln>
                <a:solidFill>
                  <a:srgbClr val="256EA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38200" y="6311900"/>
            <a:ext cx="10515600" cy="409575"/>
          </a:xfrm>
        </p:spPr>
        <p:txBody>
          <a:bodyPr/>
          <a:lstStyle/>
          <a:p>
            <a:pPr algn="l"/>
            <a:fld id="{61C9B584-852F-4056-BF30-ABA66A23FD41}" type="slidenum">
              <a:rPr lang="en-US" smtClean="0"/>
              <a:t>‹#›</a:t>
            </a:fld>
            <a:r>
              <a:rPr lang="en-US" dirty="0"/>
              <a:t>					</a:t>
            </a:r>
            <a:endParaRPr lang="en-US" dirty="0">
              <a:solidFill>
                <a:srgbClr val="256EAB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428423" y="6387922"/>
            <a:ext cx="568392" cy="30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392803"/>
      </p:ext>
    </p:extLst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024F02-4B51-4028-9839-317B8D2DD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B1B7EE-738E-4B2D-8AB0-915DD1A77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FC7478-326F-4EB1-9111-EFA2A8732B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FC56D-2E2C-4C0F-8A30-36CF89C9D9B1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D5A689-3543-4F62-8AC7-D33E08D125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6E11ED-AD68-456E-9DBD-9B8E67D0AC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81693-1BEB-4CF6-A609-785B32276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323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fld id="{5C9A9731-47D3-4B75-9B8E-87C371DE9C4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2519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703D6-DA4D-4660-AAE0-EB23950B7902}" type="datetime1">
              <a:rPr lang="en-US" smtClean="0"/>
              <a:t>11/14/2024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F13A4-4E19-41E2-A7F9-9D53F87954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621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ln>
            <a:solidFill>
              <a:srgbClr val="198569"/>
            </a:solidFill>
          </a:ln>
          <a:solidFill>
            <a:srgbClr val="198569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ln>
            <a:solidFill>
              <a:srgbClr val="256EAB"/>
            </a:solidFill>
          </a:ln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ln w="0">
            <a:noFill/>
          </a:ln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>
              <a:lumMod val="60000"/>
              <a:lumOff val="4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ln>
            <a:solidFill>
              <a:schemeClr val="tx2">
                <a:lumMod val="40000"/>
                <a:lumOff val="60000"/>
              </a:schemeClr>
            </a:solidFill>
          </a:ln>
          <a:solidFill>
            <a:schemeClr val="tx2">
              <a:lumMod val="40000"/>
              <a:lumOff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ln>
            <a:solidFill>
              <a:schemeClr val="tx2">
                <a:lumMod val="20000"/>
                <a:lumOff val="80000"/>
              </a:schemeClr>
            </a:solidFill>
          </a:ln>
          <a:solidFill>
            <a:schemeClr val="bg2">
              <a:lumMod val="9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sb-227-maryland.hub.arcgis.com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e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em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logo_al-0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2" t="39743" r="11058" b="40546"/>
          <a:stretch>
            <a:fillRect/>
          </a:stretch>
        </p:blipFill>
        <p:spPr bwMode="auto">
          <a:xfrm>
            <a:off x="4237881" y="5789446"/>
            <a:ext cx="3716229" cy="77289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1174222" y="2141310"/>
            <a:ext cx="98435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Georgia" panose="02040502050405020303" pitchFamily="18" charset="0"/>
              </a:rPr>
              <a:t>MD/VA 2025 General Assembly Legislative Update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20995" y="5111415"/>
            <a:ext cx="635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Georgia" panose="02040502050405020303" pitchFamily="18" charset="0"/>
              </a:rPr>
              <a:t>Lisa M. Ochsenhirt</a:t>
            </a:r>
          </a:p>
        </p:txBody>
      </p:sp>
      <p:sp>
        <p:nvSpPr>
          <p:cNvPr id="2" name="Rectangle 1"/>
          <p:cNvSpPr/>
          <p:nvPr/>
        </p:nvSpPr>
        <p:spPr>
          <a:xfrm>
            <a:off x="2244032" y="438535"/>
            <a:ext cx="77039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Chesapeake Bay and Water Resources Policy Committee</a:t>
            </a:r>
          </a:p>
          <a:p>
            <a:pPr algn="ctr"/>
            <a:r>
              <a:rPr lang="en-US" altLang="en-US" sz="3200" dirty="0">
                <a:latin typeface="Georgia" panose="02040502050405020303" pitchFamily="18" charset="0"/>
                <a:cs typeface="Arial" panose="020B0604020202020204" pitchFamily="34" charset="0"/>
              </a:rPr>
              <a:t>November 15, 2024</a:t>
            </a:r>
            <a:endParaRPr lang="en-US" sz="32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150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itle Ground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26" name="Title 1"/>
          <p:cNvSpPr>
            <a:spLocks noGrp="1"/>
          </p:cNvSpPr>
          <p:nvPr>
            <p:ph type="title"/>
          </p:nvPr>
        </p:nvSpPr>
        <p:spPr>
          <a:xfrm>
            <a:off x="989946" y="1665298"/>
            <a:ext cx="10212108" cy="3025754"/>
          </a:xfrm>
        </p:spPr>
        <p:txBody>
          <a:bodyPr>
            <a:normAutofit/>
          </a:bodyPr>
          <a:lstStyle/>
          <a:p>
            <a:pPr algn="ctr"/>
            <a:r>
              <a:rPr lang="en-US" altLang="en-US" sz="6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Arial" panose="020B0604020202020204" pitchFamily="34" charset="0"/>
              </a:rPr>
              <a:t>2025 MD/VA Legislative Preview</a:t>
            </a:r>
            <a:endParaRPr lang="en-US" altLang="en-US" sz="60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  <p:pic>
        <p:nvPicPr>
          <p:cNvPr id="3" name="Picture 2" descr="A person in a garment holding a sign in front of a building&#10;&#10;Description automatically generated">
            <a:extLst>
              <a:ext uri="{FF2B5EF4-FFF2-40B4-BE49-F238E27FC236}">
                <a16:creationId xmlns:a16="http://schemas.microsoft.com/office/drawing/2014/main" id="{E5783C68-7DC8-4012-B261-BDA573B994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508" y="3429000"/>
            <a:ext cx="3351145" cy="335114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60440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773488" y="4306888"/>
            <a:ext cx="46736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buSzPct val="155000"/>
              <a:defRPr/>
            </a:pP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14198" y="166153"/>
            <a:ext cx="10792178" cy="794429"/>
          </a:xfrm>
        </p:spPr>
        <p:txBody>
          <a:bodyPr>
            <a:normAutofit/>
          </a:bodyPr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MD Legislative Session</a:t>
            </a:r>
            <a:endParaRPr lang="en-US" altLang="en-US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3" descr="Title w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895927"/>
            <a:ext cx="11925300" cy="794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5E23-729C-FDA9-67FC-8001A8ABFF59}"/>
              </a:ext>
            </a:extLst>
          </p:cNvPr>
          <p:cNvSpPr txBox="1"/>
          <p:nvPr/>
        </p:nvSpPr>
        <p:spPr>
          <a:xfrm>
            <a:off x="133350" y="1554604"/>
            <a:ext cx="8077777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2025 Session Dates</a:t>
            </a:r>
            <a:endParaRPr lang="en-US" altLang="en-US" sz="32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Jan. 8, General Assembly convenes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Jan. 15, Deadline for Budget Introduction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Feb. 3, Senate Bill Introduction Date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Feb. 7, House Bill Introduction Date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March 17, Crossover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March 31, Budget to Be Passed By Both Chambers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April 7, Adjournment Sine Die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May 27, Governor to Sign Bills by This Date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Dems in Control of Both Houses</a:t>
            </a:r>
            <a:endParaRPr lang="en-US" altLang="en-US" sz="32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34-13 in Senate (47 total), 102-38 in House (141 total)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With a Democratic Governor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112963" lvl="4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8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112963" lvl="4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8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112963" lvl="4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8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112963" lvl="4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8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endParaRPr lang="en-US" dirty="0">
              <a:latin typeface="Georgia" panose="02040502050405020303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39D46B-F38F-42C7-9159-3127A81E53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2972" y="3284611"/>
            <a:ext cx="3425678" cy="342567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8D87B834-2A3A-B247-8FF1-855CAAE66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592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773488" y="4306888"/>
            <a:ext cx="46736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buSzPct val="155000"/>
              <a:defRPr/>
            </a:pP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14198" y="166153"/>
            <a:ext cx="10792178" cy="785192"/>
          </a:xfrm>
        </p:spPr>
        <p:txBody>
          <a:bodyPr>
            <a:normAutofit/>
          </a:bodyPr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Potential Topics for 2025 GA</a:t>
            </a:r>
            <a:endParaRPr lang="en-US" altLang="en-US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3" descr="Title w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829378"/>
            <a:ext cx="119253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5E23-729C-FDA9-67FC-8001A8ABFF59}"/>
              </a:ext>
            </a:extLst>
          </p:cNvPr>
          <p:cNvSpPr txBox="1"/>
          <p:nvPr/>
        </p:nvSpPr>
        <p:spPr>
          <a:xfrm>
            <a:off x="133351" y="1339273"/>
            <a:ext cx="11925299" cy="5955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Environmental Justice</a:t>
            </a:r>
            <a:endParaRPr lang="en-US" altLang="en-US" sz="32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MDE leadership priority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HB 24 (Boyce)/SB 96 (Jackson) failed last year</a:t>
            </a:r>
          </a:p>
          <a:p>
            <a:pPr marL="620713" lvl="1" indent="-163513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As amended, would have allowed MDE to deny or condition permits to address EJ    issues 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Salt Applications</a:t>
            </a:r>
            <a:endParaRPr lang="en-US" altLang="en-US" sz="32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Chloride has its own category in the 2024 Integrated Report (Category 5S)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Per MDE, one of largest contributors to water quality impairments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HB 1055 (Qi, et al.) nearly passed during 2024 Session</a:t>
            </a:r>
          </a:p>
          <a:p>
            <a:pPr marL="620713" lvl="1" indent="-163513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Would have required tracking and reporting of salt applications during winter weather season</a:t>
            </a:r>
            <a:endParaRPr lang="en-US" altLang="en-US" sz="8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endParaRPr lang="en-US" dirty="0">
              <a:latin typeface="Georgia" panose="02040502050405020303" pitchFamily="18" charset="0"/>
            </a:endParaRPr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CA0C59AF-BB91-F623-A01C-2C821AB1B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621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773488" y="4306888"/>
            <a:ext cx="46736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buSzPct val="155000"/>
              <a:defRPr/>
            </a:pP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14198" y="166153"/>
            <a:ext cx="10792178" cy="785192"/>
          </a:xfrm>
        </p:spPr>
        <p:txBody>
          <a:bodyPr>
            <a:normAutofit/>
          </a:bodyPr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Potential Topics in MD (cont.)</a:t>
            </a:r>
            <a:endParaRPr lang="en-US" altLang="en-US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3" descr="Title w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829378"/>
            <a:ext cx="119253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5E23-729C-FDA9-67FC-8001A8ABFF59}"/>
              </a:ext>
            </a:extLst>
          </p:cNvPr>
          <p:cNvSpPr txBox="1"/>
          <p:nvPr/>
        </p:nvSpPr>
        <p:spPr>
          <a:xfrm>
            <a:off x="133351" y="1339273"/>
            <a:ext cx="11925299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Stream Restoration</a:t>
            </a:r>
            <a:endParaRPr lang="en-US" altLang="en-US" sz="32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Whole Watershed Act passed in 2024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Includes new “guardrails” for stream restoration projects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Anti-Stream Restoration advocates may push GA for more requirements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PFAS</a:t>
            </a:r>
            <a:endParaRPr lang="en-US" altLang="en-US" sz="32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620713" lvl="1" indent="-158750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State passed </a:t>
            </a:r>
            <a:r>
              <a:rPr lang="en-US" altLang="en-US" sz="2400" i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Protecting State Waters from PFAS Pollution Act </a:t>
            </a: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in 2024</a:t>
            </a:r>
          </a:p>
          <a:p>
            <a:pPr marL="620713" lvl="1" indent="-158750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Directs MDE to identify and address significant industrial users who are currently and intentionally using PFAS</a:t>
            </a:r>
          </a:p>
          <a:p>
            <a:pPr marL="620713" lvl="1" indent="-158750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MDE is responsible for establishing monitoring and testing protocols, developing action levels and mitigation plans </a:t>
            </a:r>
          </a:p>
          <a:p>
            <a:pPr marL="620713" lvl="1" indent="-158750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Topic is still hot; likely more bills coming</a:t>
            </a:r>
            <a:endParaRPr lang="en-US" dirty="0">
              <a:latin typeface="Georgia" panose="02040502050405020303" pitchFamily="18" charset="0"/>
            </a:endParaRPr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A6E571EF-030E-3C27-64D6-9FA79EBC0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7671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773488" y="4306888"/>
            <a:ext cx="46736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buSzPct val="155000"/>
              <a:defRPr/>
            </a:pP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14198" y="166153"/>
            <a:ext cx="10792178" cy="785192"/>
          </a:xfrm>
        </p:spPr>
        <p:txBody>
          <a:bodyPr>
            <a:normAutofit/>
          </a:bodyPr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Potential Topics in MD (cont.)</a:t>
            </a:r>
            <a:endParaRPr lang="en-US" altLang="en-US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3" descr="Title w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829378"/>
            <a:ext cx="119253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5E23-729C-FDA9-67FC-8001A8ABFF59}"/>
              </a:ext>
            </a:extLst>
          </p:cNvPr>
          <p:cNvSpPr txBox="1"/>
          <p:nvPr/>
        </p:nvSpPr>
        <p:spPr>
          <a:xfrm>
            <a:off x="133351" y="1339273"/>
            <a:ext cx="12058650" cy="5555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Drinking Water</a:t>
            </a:r>
            <a:endParaRPr lang="en-US" altLang="en-US" sz="32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620713" lvl="1" indent="-158750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HB 908 (</a:t>
            </a:r>
            <a:r>
              <a:rPr lang="en-US" altLang="en-US" sz="2400" dirty="0" err="1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Amprey</a:t>
            </a: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) introduced and withdrawn last year</a:t>
            </a:r>
          </a:p>
          <a:p>
            <a:pPr marL="620713" lvl="1" indent="-158750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Would have required community water system serving at least 3,300 customers to provide notice using 3 methods for failure to comply with MCL</a:t>
            </a:r>
          </a:p>
          <a:p>
            <a:pPr marL="620713" lvl="1" indent="-158750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Also notice to MDE and MDEM if sample is positive for </a:t>
            </a:r>
            <a:r>
              <a:rPr lang="en-US" altLang="en-US" sz="2400" dirty="0" err="1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e.coli</a:t>
            </a:r>
            <a:endParaRPr lang="en-US" altLang="en-US" sz="24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Climate Change</a:t>
            </a:r>
            <a:endParaRPr lang="en-US" altLang="en-US" sz="32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620713" lvl="1" indent="-158750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MDE is continuing to work on A-</a:t>
            </a:r>
            <a:r>
              <a:rPr lang="en-US" altLang="en-US" sz="2400" dirty="0" err="1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StoRM</a:t>
            </a: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 initiatives (with robust and diverse Stakeholder Consultation Group)</a:t>
            </a:r>
          </a:p>
          <a:p>
            <a:pPr marL="620713" lvl="1" indent="-158750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More information at: </a:t>
            </a: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  <a:hlinkClick r:id="rId4"/>
              </a:rPr>
              <a:t>https://sb-227-maryland.hub.arcgis.com/</a:t>
            </a:r>
            <a:endParaRPr lang="en-US" altLang="en-US" sz="8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112963" lvl="4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8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112963" lvl="4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8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112963" lvl="4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8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endParaRPr lang="en-US" dirty="0">
              <a:latin typeface="Georgia" panose="02040502050405020303" pitchFamily="18" charset="0"/>
            </a:endParaRPr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10BB85D4-DD5C-69F8-87AB-80CF7A83C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8269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773488" y="4306888"/>
            <a:ext cx="46736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buSzPct val="155000"/>
              <a:defRPr/>
            </a:pP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14198" y="166153"/>
            <a:ext cx="10792178" cy="785192"/>
          </a:xfrm>
        </p:spPr>
        <p:txBody>
          <a:bodyPr>
            <a:normAutofit/>
          </a:bodyPr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MDE List of Potential Topics</a:t>
            </a:r>
            <a:endParaRPr lang="en-US" altLang="en-US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3" descr="Title w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829378"/>
            <a:ext cx="119253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5E23-729C-FDA9-67FC-8001A8ABFF59}"/>
              </a:ext>
            </a:extLst>
          </p:cNvPr>
          <p:cNvSpPr txBox="1"/>
          <p:nvPr/>
        </p:nvSpPr>
        <p:spPr>
          <a:xfrm>
            <a:off x="133351" y="1339273"/>
            <a:ext cx="1205865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MDE Fee Bills</a:t>
            </a:r>
            <a:endParaRPr lang="en-US" altLang="en-US" sz="32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Private dam safety repair fund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Wetland and waterway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Responsible party certification which is Erosion and Sediment Control certification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Tier II review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Other Topics</a:t>
            </a:r>
            <a:endParaRPr lang="en-US" altLang="en-US" sz="32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Living Shorelines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Stream Restoration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Potable Reuse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PFAS</a:t>
            </a: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endParaRPr lang="en-US" dirty="0">
              <a:latin typeface="Georgia" panose="02040502050405020303" pitchFamily="18" charset="0"/>
            </a:endParaRPr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044573C2-7E82-74B5-27EA-83AADB7CE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97334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773488" y="4306888"/>
            <a:ext cx="46736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buSzPct val="155000"/>
              <a:defRPr/>
            </a:pP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14198" y="166153"/>
            <a:ext cx="10792178" cy="785192"/>
          </a:xfrm>
        </p:spPr>
        <p:txBody>
          <a:bodyPr>
            <a:normAutofit/>
          </a:bodyPr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Water Advisory Day?</a:t>
            </a:r>
            <a:endParaRPr lang="en-US" altLang="en-US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3" descr="Title w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829378"/>
            <a:ext cx="119253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A drop of water with a face on it&#10;&#10;Description automatically generated">
            <a:extLst>
              <a:ext uri="{FF2B5EF4-FFF2-40B4-BE49-F238E27FC236}">
                <a16:creationId xmlns:a16="http://schemas.microsoft.com/office/drawing/2014/main" id="{28121499-BD6F-45E4-A0A6-706616379F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1196" y="2080968"/>
            <a:ext cx="3068669" cy="306866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5E23-729C-FDA9-67FC-8001A8ABFF59}"/>
              </a:ext>
            </a:extLst>
          </p:cNvPr>
          <p:cNvSpPr txBox="1"/>
          <p:nvPr/>
        </p:nvSpPr>
        <p:spPr>
          <a:xfrm>
            <a:off x="133351" y="1339273"/>
            <a:ext cx="8812686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Wastewater, Stormwater, Drinking Water Sectors</a:t>
            </a:r>
            <a:endParaRPr lang="en-US" altLang="en-US" sz="32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Discussing potential advocacy event in Annapolis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During 2024 GA Session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Would Raise Significant Topics of Interest</a:t>
            </a:r>
            <a:endParaRPr lang="en-US" altLang="en-US" sz="32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Affordability 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Lack of Funding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Continuing Unfunded Federal Mandates</a:t>
            </a:r>
          </a:p>
          <a:p>
            <a:pPr marL="620713" lvl="1" indent="-158750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Develop 1-Pager to leave with GA Members and Staff</a:t>
            </a: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endParaRPr lang="en-US" dirty="0">
              <a:latin typeface="Georgia" panose="02040502050405020303" pitchFamily="18" charset="0"/>
            </a:endParaRPr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B70EED33-A70C-0D64-B225-4A7BBC071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29287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773488" y="4306888"/>
            <a:ext cx="46736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buSzPct val="155000"/>
              <a:defRPr/>
            </a:pP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14198" y="166153"/>
            <a:ext cx="10792178" cy="1143000"/>
          </a:xfrm>
        </p:spPr>
        <p:txBody>
          <a:bodyPr>
            <a:normAutofit/>
          </a:bodyPr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VA Legislative Session</a:t>
            </a:r>
            <a:endParaRPr lang="en-US" altLang="en-US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3" descr="Title w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179595"/>
            <a:ext cx="119253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5E23-729C-FDA9-67FC-8001A8ABFF59}"/>
              </a:ext>
            </a:extLst>
          </p:cNvPr>
          <p:cNvSpPr txBox="1"/>
          <p:nvPr/>
        </p:nvSpPr>
        <p:spPr>
          <a:xfrm>
            <a:off x="265777" y="1893069"/>
            <a:ext cx="7861723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24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2025 Session Dates (Preliminary)</a:t>
            </a:r>
            <a:endParaRPr lang="en-US" altLang="en-US" sz="24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Nov. 25, Drafting Request Deadline for Pre-Filed Bills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Dec. 18, Budget Bill Presented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Jan. 8, General Assembly Convenes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Jan. 17, Bill Cut-Off Date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Feb. 4, Crossover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Feb. 22, Session Adjourns Sine Die</a:t>
            </a: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24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Dems in Control of Both Houses </a:t>
            </a:r>
            <a:endParaRPr lang="en-US" altLang="en-US" sz="24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21-19 in Senate, 51-49 in House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Lt. Governor (R) breaks certain ties 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With a Republican Governor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112963" lvl="4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8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112963" lvl="4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8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112963" lvl="4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8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112963" lvl="4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8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endParaRPr lang="en-US" dirty="0">
              <a:latin typeface="Georgia" panose="02040502050405020303" pitchFamily="18" charset="0"/>
            </a:endParaRPr>
          </a:p>
        </p:txBody>
      </p:sp>
      <p:pic>
        <p:nvPicPr>
          <p:cNvPr id="5" name="Picture 4" descr="A heart with a pink background&#10;&#10;Description automatically generated">
            <a:extLst>
              <a:ext uri="{FF2B5EF4-FFF2-40B4-BE49-F238E27FC236}">
                <a16:creationId xmlns:a16="http://schemas.microsoft.com/office/drawing/2014/main" id="{AAF65522-2D0A-4700-AD54-8C72A4463A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617" y="3143241"/>
            <a:ext cx="3548606" cy="354860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21F55AFD-D073-8AA4-4867-2A21360C1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9338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773488" y="4306888"/>
            <a:ext cx="46736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buSzPct val="155000"/>
              <a:defRPr/>
            </a:pP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14198" y="166153"/>
            <a:ext cx="10792178" cy="785192"/>
          </a:xfrm>
        </p:spPr>
        <p:txBody>
          <a:bodyPr>
            <a:normAutofit/>
          </a:bodyPr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Potential Topics for 2025 GA</a:t>
            </a:r>
            <a:endParaRPr lang="en-US" altLang="en-US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3" descr="Title w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829378"/>
            <a:ext cx="119253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5E23-729C-FDA9-67FC-8001A8ABFF59}"/>
              </a:ext>
            </a:extLst>
          </p:cNvPr>
          <p:cNvSpPr txBox="1"/>
          <p:nvPr/>
        </p:nvSpPr>
        <p:spPr>
          <a:xfrm>
            <a:off x="133351" y="1339273"/>
            <a:ext cx="1205865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0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Funding</a:t>
            </a:r>
            <a:endParaRPr lang="en-US" altLang="en-US" sz="30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620713" lvl="1" indent="-158750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3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State has not publicly released 2024 Needs Assessment for WQIF (wastewater) or SLAF (stormwater)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3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2024 GA authorized $400 Million for WQIF, $0 for SLAF</a:t>
            </a:r>
            <a:endParaRPr lang="en-US" altLang="en-US" sz="2300" b="1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600" b="1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0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PFAS</a:t>
            </a:r>
            <a:endParaRPr lang="en-US" altLang="en-US" sz="30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State passed HB 1085/SB 243</a:t>
            </a:r>
          </a:p>
          <a:p>
            <a:pPr lvl="2">
              <a:spcAft>
                <a:spcPts val="2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0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VDH notifies DEQ of MCL exceedances</a:t>
            </a:r>
          </a:p>
          <a:p>
            <a:pPr lvl="2">
              <a:spcAft>
                <a:spcPts val="2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0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DEQ PFAS Assessments to I.D. significant sources</a:t>
            </a:r>
          </a:p>
          <a:p>
            <a:pPr lvl="2">
              <a:spcAft>
                <a:spcPts val="2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0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Self-disclosure of PFAS manufacture or use</a:t>
            </a:r>
          </a:p>
          <a:p>
            <a:pPr lvl="2">
              <a:spcAft>
                <a:spcPts val="2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0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Initial monitoring by source industries	</a:t>
            </a:r>
          </a:p>
          <a:p>
            <a:pPr marL="1027113" lvl="2" indent="-112713">
              <a:spcAft>
                <a:spcPts val="2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0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DEQ recommended regulatory or non-regulatory options for source reduction (not WTPs or POTWs)</a:t>
            </a:r>
          </a:p>
          <a:p>
            <a:pPr lvl="2">
              <a:spcAft>
                <a:spcPts val="2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0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Goal is to minimize costs to public water systems</a:t>
            </a:r>
          </a:p>
          <a:p>
            <a:pPr lvl="2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0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PFAS Advisory Committee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3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Some interest in expanding approach (similar to MD?)</a:t>
            </a:r>
            <a:endParaRPr lang="en-US" sz="2300" dirty="0">
              <a:latin typeface="Georgia" panose="02040502050405020303" pitchFamily="18" charset="0"/>
            </a:endParaRPr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28C5FF74-E3C0-FA8D-B64B-E03B1FCBC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920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itle Ground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26" name="Title 1"/>
          <p:cNvSpPr>
            <a:spLocks noGrp="1"/>
          </p:cNvSpPr>
          <p:nvPr>
            <p:ph type="title"/>
          </p:nvPr>
        </p:nvSpPr>
        <p:spPr>
          <a:xfrm>
            <a:off x="989946" y="1665298"/>
            <a:ext cx="10212108" cy="3025754"/>
          </a:xfrm>
        </p:spPr>
        <p:txBody>
          <a:bodyPr>
            <a:normAutofit/>
          </a:bodyPr>
          <a:lstStyle/>
          <a:p>
            <a:pPr algn="ctr"/>
            <a:r>
              <a:rPr lang="en-US" altLang="en-US" sz="6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Arial" panose="020B0604020202020204" pitchFamily="34" charset="0"/>
              </a:rPr>
              <a:t>State and Federal Budget Impacts on MD/VA GA Sessions</a:t>
            </a:r>
            <a:endParaRPr lang="en-US" altLang="en-US" sz="60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304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773488" y="4306888"/>
            <a:ext cx="46736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buSzPct val="155000"/>
              <a:defRPr/>
            </a:pP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14198" y="80818"/>
            <a:ext cx="10792178" cy="1143000"/>
          </a:xfrm>
        </p:spPr>
        <p:txBody>
          <a:bodyPr>
            <a:normAutofit/>
          </a:bodyPr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Maryland Budget</a:t>
            </a:r>
            <a:endParaRPr lang="en-US" altLang="en-US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3" descr="Title w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902365"/>
            <a:ext cx="119253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5E23-729C-FDA9-67FC-8001A8ABFF59}"/>
              </a:ext>
            </a:extLst>
          </p:cNvPr>
          <p:cNvSpPr txBox="1"/>
          <p:nvPr/>
        </p:nvSpPr>
        <p:spPr>
          <a:xfrm>
            <a:off x="39535" y="1682427"/>
            <a:ext cx="7275665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24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Governor and BPW Cut Budget</a:t>
            </a:r>
            <a:endParaRPr lang="en-US" altLang="en-US" sz="24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 indent="-117475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000" dirty="0">
                <a:latin typeface="Georgia" panose="02040502050405020303" pitchFamily="18" charset="0"/>
                <a:cs typeface="Arial" panose="020B0604020202020204" pitchFamily="34" charset="0"/>
              </a:rPr>
              <a:t>By $148 Million due to “stagnant” revenues and rising health care and child-care costs</a:t>
            </a:r>
          </a:p>
          <a:p>
            <a:pPr lvl="1" indent="-117475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000" dirty="0">
                <a:latin typeface="Georgia" panose="02040502050405020303" pitchFamily="18" charset="0"/>
                <a:cs typeface="Arial" panose="020B0604020202020204" pitchFamily="34" charset="0"/>
              </a:rPr>
              <a:t>State law allows Governor to reduce appropriation by up to 25% (with BPW approval) for any 8-digit program (code for an agency program) in the operating budget</a:t>
            </a: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1200" b="1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24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On Sept. 26, Board of Revenue Estimates</a:t>
            </a:r>
            <a:endParaRPr lang="en-US" altLang="en-US" sz="24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 indent="-117475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000" dirty="0">
                <a:latin typeface="Georgia" panose="02040502050405020303" pitchFamily="18" charset="0"/>
                <a:cs typeface="Arial" panose="020B0604020202020204" pitchFamily="34" charset="0"/>
              </a:rPr>
              <a:t>Slight improvement over expectations earlier in year, but no change to long-term economic picture</a:t>
            </a:r>
          </a:p>
          <a:p>
            <a:pPr lvl="1" indent="-117475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sz="23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24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New Update to Spending Affordability Committee (Nov. 12)</a:t>
            </a:r>
            <a:endParaRPr lang="en-US" altLang="en-US" sz="24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 indent="-117475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000" dirty="0">
                <a:latin typeface="Georgia" panose="02040502050405020303" pitchFamily="18" charset="0"/>
                <a:cs typeface="Arial" panose="020B0604020202020204" pitchFamily="34" charset="0"/>
              </a:rPr>
              <a:t>See slides below</a:t>
            </a:r>
            <a:endParaRPr lang="en-US" sz="2000" dirty="0">
              <a:latin typeface="Georgia" panose="02040502050405020303" pitchFamily="18" charset="0"/>
            </a:endParaRP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AA9C6E8-45C8-AAD6-66FE-72EB49CAE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  <p:pic>
        <p:nvPicPr>
          <p:cNvPr id="12" name="Picture 11" descr="A stack of money on a table&#10;&#10;Description automatically generated">
            <a:extLst>
              <a:ext uri="{FF2B5EF4-FFF2-40B4-BE49-F238E27FC236}">
                <a16:creationId xmlns:a16="http://schemas.microsoft.com/office/drawing/2014/main" id="{37178725-D053-4B1E-9D62-5F706F35BB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731" y="1617996"/>
            <a:ext cx="4627499" cy="4047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707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30D2930-A153-4AB6-96CA-EFAE4703E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A4D5C-E9A7-475B-B988-BBA63AEC5BE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8911BE-16CF-49F0-9EF7-7514FDDF78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F50C8072-82E3-1E09-9351-240834AC0FC3}"/>
              </a:ext>
            </a:extLst>
          </p:cNvPr>
          <p:cNvSpPr txBox="1">
            <a:spLocks/>
          </p:cNvSpPr>
          <p:nvPr/>
        </p:nvSpPr>
        <p:spPr bwMode="auto">
          <a:xfrm>
            <a:off x="9147928" y="6340475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141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ABD4CBE-4B63-4371-9D1A-5D6AA1179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A4D5C-E9A7-475B-B988-BBA63AEC5BE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311AB8-4F24-43CD-A721-C46D2250B2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48C0C188-33DC-1B2D-115F-323F7DD5034A}"/>
              </a:ext>
            </a:extLst>
          </p:cNvPr>
          <p:cNvSpPr txBox="1">
            <a:spLocks/>
          </p:cNvSpPr>
          <p:nvPr/>
        </p:nvSpPr>
        <p:spPr bwMode="auto">
          <a:xfrm>
            <a:off x="9147928" y="6340475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9007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4B0B3C5-A94A-4D7E-A1DB-11F7D9442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A4D5C-E9A7-475B-B988-BBA63AEC5BE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72DF60-0D9E-4484-A64C-0A5F1CA79C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60676DDE-AA12-E746-EEFA-E74CA2D6513C}"/>
              </a:ext>
            </a:extLst>
          </p:cNvPr>
          <p:cNvSpPr txBox="1">
            <a:spLocks/>
          </p:cNvSpPr>
          <p:nvPr/>
        </p:nvSpPr>
        <p:spPr bwMode="auto">
          <a:xfrm>
            <a:off x="9147928" y="6340475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1761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B165EB-E100-4FB8-A22C-0AC77703C4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0054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6134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04ECAA3-9115-435D-B5BD-1601C31B9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A4D5C-E9A7-475B-B988-BBA63AEC5BE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3F84A2-0378-42C8-9CA5-C8F5BDA0B9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444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7FC4B18-F942-4B89-8534-4DF8F6178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A4D5C-E9A7-475B-B988-BBA63AEC5BE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9824B6-767D-4F37-AEE3-0CEC03D439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5507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6DF0F05-F6DD-467F-9508-459A2327A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A4D5C-E9A7-475B-B988-BBA63AEC5BE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D2BCF4-1E8A-42A0-BB3F-5243086A17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761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7D8E009-FDCF-4EBC-88EB-EE6152B0C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A4D5C-E9A7-475B-B988-BBA63AEC5BE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0DF148-691D-4125-B0EE-4EB2392B84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984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773488" y="4306888"/>
            <a:ext cx="46736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buSzPct val="155000"/>
              <a:defRPr/>
            </a:pP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14198" y="80818"/>
            <a:ext cx="10792178" cy="1143000"/>
          </a:xfrm>
        </p:spPr>
        <p:txBody>
          <a:bodyPr>
            <a:normAutofit/>
          </a:bodyPr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Maryland Budget</a:t>
            </a:r>
            <a:endParaRPr lang="en-US" altLang="en-US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3" descr="Title w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902365"/>
            <a:ext cx="119253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5E23-729C-FDA9-67FC-8001A8ABFF59}"/>
              </a:ext>
            </a:extLst>
          </p:cNvPr>
          <p:cNvSpPr txBox="1"/>
          <p:nvPr/>
        </p:nvSpPr>
        <p:spPr>
          <a:xfrm>
            <a:off x="39534" y="1682427"/>
            <a:ext cx="8256053" cy="385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295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Will Be Significant Issue for 2025 GA</a:t>
            </a:r>
            <a:endParaRPr lang="en-US" altLang="en-US" sz="295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 indent="-117475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Governor has already signaled willingness to make cuts</a:t>
            </a:r>
          </a:p>
          <a:p>
            <a:pPr lvl="1" indent="-117475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His budget will be scrutinized by GA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Potential Impacts on Env. Budgets</a:t>
            </a:r>
            <a:endParaRPr lang="en-US" altLang="en-US" sz="32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 indent="-117475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MDE should be last on list of cuts</a:t>
            </a:r>
          </a:p>
          <a:p>
            <a:pPr lvl="1" indent="-117475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GA has given MDE more work to do (e.g., Whole Watershed Act)</a:t>
            </a:r>
          </a:p>
          <a:p>
            <a:pPr lvl="1" indent="-117475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But new programs could be impacted </a:t>
            </a:r>
            <a:endParaRPr lang="en-US" dirty="0">
              <a:latin typeface="Georgia" panose="02040502050405020303" pitchFamily="18" charset="0"/>
            </a:endParaRP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AA9C6E8-45C8-AAD6-66FE-72EB49CAE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  <p:pic>
        <p:nvPicPr>
          <p:cNvPr id="6" name="Picture 5" descr="A red object in the water&#10;&#10;Description automatically generated">
            <a:extLst>
              <a:ext uri="{FF2B5EF4-FFF2-40B4-BE49-F238E27FC236}">
                <a16:creationId xmlns:a16="http://schemas.microsoft.com/office/drawing/2014/main" id="{84D10183-7811-4E6A-9010-82E5124CD5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3250" y="2576663"/>
            <a:ext cx="3740727" cy="37407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3320968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773488" y="4306888"/>
            <a:ext cx="46736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buSzPct val="155000"/>
              <a:defRPr/>
            </a:pP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14198" y="80818"/>
            <a:ext cx="10792178" cy="1143000"/>
          </a:xfrm>
        </p:spPr>
        <p:txBody>
          <a:bodyPr>
            <a:normAutofit/>
          </a:bodyPr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Virginia Budget</a:t>
            </a:r>
            <a:endParaRPr lang="en-US" altLang="en-US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3" descr="Title w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902365"/>
            <a:ext cx="119253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5E23-729C-FDA9-67FC-8001A8ABFF59}"/>
              </a:ext>
            </a:extLst>
          </p:cNvPr>
          <p:cNvSpPr txBox="1"/>
          <p:nvPr/>
        </p:nvSpPr>
        <p:spPr>
          <a:xfrm>
            <a:off x="39535" y="1682427"/>
            <a:ext cx="7303945" cy="4601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0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Secretary of Finance Presentation</a:t>
            </a:r>
            <a:endParaRPr lang="en-US" altLang="en-US" sz="30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To GA money committees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On August 14, 2024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0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VA is in Good Financial Position</a:t>
            </a:r>
            <a:endParaRPr lang="en-US" altLang="en-US" sz="30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 indent="-117475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Governor reportedly preparing a budget for Dec. with tax cuts</a:t>
            </a:r>
            <a:endParaRPr lang="en-US" altLang="en-US" sz="2600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endParaRPr lang="en-US" dirty="0">
              <a:latin typeface="Georgia" panose="02040502050405020303" pitchFamily="18" charset="0"/>
            </a:endParaRPr>
          </a:p>
          <a:p>
            <a:endParaRPr lang="en-US" dirty="0">
              <a:latin typeface="Georgia" panose="02040502050405020303" pitchFamily="18" charset="0"/>
            </a:endParaRP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AA9C6E8-45C8-AAD6-66FE-72EB49CAE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  <p:pic>
        <p:nvPicPr>
          <p:cNvPr id="5" name="Picture 4" descr="Cartoon duck with a pile of money&#10;&#10;Description automatically generated">
            <a:extLst>
              <a:ext uri="{FF2B5EF4-FFF2-40B4-BE49-F238E27FC236}">
                <a16:creationId xmlns:a16="http://schemas.microsoft.com/office/drawing/2014/main" id="{6A9445BB-8F3B-4817-ACF6-C57566067C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616" y="1828800"/>
            <a:ext cx="4876800" cy="4876800"/>
          </a:xfrm>
          <a:prstGeom prst="rect">
            <a:avLst/>
          </a:prstGeom>
        </p:spPr>
      </p:pic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36903EF2-5EA1-F1DB-A431-2BD973405551}"/>
              </a:ext>
            </a:extLst>
          </p:cNvPr>
          <p:cNvSpPr txBox="1">
            <a:spLocks/>
          </p:cNvSpPr>
          <p:nvPr/>
        </p:nvSpPr>
        <p:spPr>
          <a:xfrm>
            <a:off x="9300328" y="6492875"/>
            <a:ext cx="2743200" cy="3651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8601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36FD827-4734-4A7D-AF47-3A075998A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A4D5C-E9A7-475B-B988-BBA63AEC5BE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A71062-BE84-4CBD-A51E-85510408A5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D60EB299-9C90-560B-B9DE-602CE1DCE81E}"/>
              </a:ext>
            </a:extLst>
          </p:cNvPr>
          <p:cNvSpPr txBox="1">
            <a:spLocks/>
          </p:cNvSpPr>
          <p:nvPr/>
        </p:nvSpPr>
        <p:spPr bwMode="auto">
          <a:xfrm>
            <a:off x="9147928" y="6340475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7777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36FD827-4734-4A7D-AF47-3A075998A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A4D5C-E9A7-475B-B988-BBA63AEC5BE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F9C2BB-1E22-4321-A808-2B53D0524F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E9B7A065-52B4-FE22-752F-FE1AF253294A}"/>
              </a:ext>
            </a:extLst>
          </p:cNvPr>
          <p:cNvSpPr txBox="1">
            <a:spLocks/>
          </p:cNvSpPr>
          <p:nvPr/>
        </p:nvSpPr>
        <p:spPr bwMode="auto">
          <a:xfrm>
            <a:off x="9147928" y="6340475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65944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3CAEF60-250C-4DBA-A4FF-AAB9AC7DE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A4D5C-E9A7-475B-B988-BBA63AEC5BE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CF7DDE-6F3F-48D0-A9F9-FB5A810FE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6E6213CC-8403-1827-2BEA-C356BC9129A6}"/>
              </a:ext>
            </a:extLst>
          </p:cNvPr>
          <p:cNvSpPr txBox="1">
            <a:spLocks/>
          </p:cNvSpPr>
          <p:nvPr/>
        </p:nvSpPr>
        <p:spPr bwMode="auto">
          <a:xfrm>
            <a:off x="9147928" y="6340475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25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4561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3366853-5EED-482A-8A88-AF95637F3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A4D5C-E9A7-475B-B988-BBA63AEC5BE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1552D8-7C6F-4115-9FE2-1C7CE9005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AAFE7ED1-EEE5-8667-14DC-86138FFE41A7}"/>
              </a:ext>
            </a:extLst>
          </p:cNvPr>
          <p:cNvSpPr txBox="1">
            <a:spLocks/>
          </p:cNvSpPr>
          <p:nvPr/>
        </p:nvSpPr>
        <p:spPr bwMode="auto">
          <a:xfrm>
            <a:off x="9147928" y="6340475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26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4657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itle Ground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26" name="Title 1"/>
          <p:cNvSpPr>
            <a:spLocks noGrp="1"/>
          </p:cNvSpPr>
          <p:nvPr>
            <p:ph type="title"/>
          </p:nvPr>
        </p:nvSpPr>
        <p:spPr>
          <a:xfrm>
            <a:off x="989946" y="1665298"/>
            <a:ext cx="10212108" cy="3025754"/>
          </a:xfrm>
        </p:spPr>
        <p:txBody>
          <a:bodyPr>
            <a:normAutofit/>
          </a:bodyPr>
          <a:lstStyle/>
          <a:p>
            <a:pPr algn="ctr"/>
            <a:r>
              <a:rPr lang="en-US" altLang="en-US" sz="6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Arial" panose="020B0604020202020204" pitchFamily="34" charset="0"/>
              </a:rPr>
              <a:t>Stormwater Permitting Highlights</a:t>
            </a:r>
          </a:p>
        </p:txBody>
      </p:sp>
    </p:spTree>
    <p:extLst>
      <p:ext uri="{BB962C8B-B14F-4D97-AF65-F5344CB8AC3E}">
        <p14:creationId xmlns:p14="http://schemas.microsoft.com/office/powerpoint/2010/main" val="30441935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773488" y="4306888"/>
            <a:ext cx="46736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buSzPct val="155000"/>
              <a:defRPr/>
            </a:pP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14198" y="80818"/>
            <a:ext cx="10792178" cy="1143000"/>
          </a:xfrm>
        </p:spPr>
        <p:txBody>
          <a:bodyPr>
            <a:normAutofit/>
          </a:bodyPr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Maryland MS4 Permitting Update</a:t>
            </a:r>
            <a:endParaRPr lang="en-US" altLang="en-US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3" descr="Title w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902365"/>
            <a:ext cx="119253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5E23-729C-FDA9-67FC-8001A8ABFF59}"/>
              </a:ext>
            </a:extLst>
          </p:cNvPr>
          <p:cNvSpPr txBox="1"/>
          <p:nvPr/>
        </p:nvSpPr>
        <p:spPr>
          <a:xfrm>
            <a:off x="39535" y="1682427"/>
            <a:ext cx="781299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0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MDE’s Current Work</a:t>
            </a:r>
            <a:endParaRPr lang="en-US" altLang="en-US" sz="30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620713" lvl="1" indent="-158750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Finalizing State Highway Administration (SHA) MS4 permit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See slide below for estimated reissuance timeframe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0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State’s MS4s Are Concerned</a:t>
            </a:r>
            <a:endParaRPr lang="en-US" altLang="en-US" sz="30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About MDE using SHA permit as template</a:t>
            </a:r>
            <a:endParaRPr lang="en-US" altLang="en-US" sz="2600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endParaRPr lang="en-US" dirty="0">
              <a:latin typeface="Georgia" panose="02040502050405020303" pitchFamily="18" charset="0"/>
            </a:endParaRPr>
          </a:p>
          <a:p>
            <a:endParaRPr lang="en-US" dirty="0">
              <a:latin typeface="Georgia" panose="02040502050405020303" pitchFamily="18" charset="0"/>
            </a:endParaRP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AA9C6E8-45C8-AAD6-66FE-72EB49CAE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28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  <p:pic>
        <p:nvPicPr>
          <p:cNvPr id="9" name="Picture 8" descr="A cartoon character holding an umbrella&#10;&#10;Description automatically generated">
            <a:extLst>
              <a:ext uri="{FF2B5EF4-FFF2-40B4-BE49-F238E27FC236}">
                <a16:creationId xmlns:a16="http://schemas.microsoft.com/office/drawing/2014/main" id="{25828176-DB5C-4A9F-A1E6-ED2B7E6242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5242" y="1828800"/>
            <a:ext cx="3648173" cy="36481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0548407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AB479-C44D-49FE-B8EF-8C49043BE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txBody>
          <a:bodyPr/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Who Are Maryland’s Phase I MS4s?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FF4138-0308-4BA2-B51C-AE1C954BFF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09750"/>
            <a:ext cx="5181600" cy="5029995"/>
          </a:xfrm>
        </p:spPr>
        <p:txBody>
          <a:bodyPr>
            <a:norm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Anne Arundel County</a:t>
            </a: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Baltimore City</a:t>
            </a: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Baltimore County</a:t>
            </a: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Montgomery County</a:t>
            </a: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Prince George’s County</a:t>
            </a:r>
          </a:p>
          <a:p>
            <a:endParaRPr lang="en-US" sz="3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2E4305-6A1E-4A3C-89CB-5ACFCACFE7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09750"/>
            <a:ext cx="5181600" cy="4367213"/>
          </a:xfrm>
        </p:spPr>
        <p:txBody>
          <a:bodyPr>
            <a:norm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Carroll County</a:t>
            </a: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Charles County</a:t>
            </a: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Frederick County</a:t>
            </a: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Harford County</a:t>
            </a: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Howard County</a:t>
            </a: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3200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SHA</a:t>
            </a:r>
          </a:p>
          <a:p>
            <a:endParaRPr lang="en-US" sz="3200" dirty="0"/>
          </a:p>
        </p:txBody>
      </p:sp>
      <p:pic>
        <p:nvPicPr>
          <p:cNvPr id="5" name="Picture 3" descr="Title waves">
            <a:extLst>
              <a:ext uri="{FF2B5EF4-FFF2-40B4-BE49-F238E27FC236}">
                <a16:creationId xmlns:a16="http://schemas.microsoft.com/office/drawing/2014/main" id="{9442D64C-C450-4DB0-B682-0785BC086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153072"/>
            <a:ext cx="11925300" cy="381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90021276-A337-4A2A-3CDE-44AA0361B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29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8691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773488" y="4306888"/>
            <a:ext cx="46736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buSzPct val="155000"/>
              <a:defRPr/>
            </a:pP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14198" y="80818"/>
            <a:ext cx="10792178" cy="678383"/>
          </a:xfrm>
        </p:spPr>
        <p:txBody>
          <a:bodyPr>
            <a:normAutofit/>
          </a:bodyPr>
          <a:lstStyle/>
          <a:p>
            <a:pPr algn="ctr"/>
            <a:r>
              <a:rPr lang="en-US" altLang="en-US" sz="3800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Who Are Maryland’s Phase II MS4s?</a:t>
            </a:r>
            <a:endParaRPr lang="en-US" altLang="en-US" sz="3800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3" descr="Title w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759201"/>
            <a:ext cx="11925300" cy="381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5E23-729C-FDA9-67FC-8001A8ABFF59}"/>
              </a:ext>
            </a:extLst>
          </p:cNvPr>
          <p:cNvSpPr txBox="1"/>
          <p:nvPr/>
        </p:nvSpPr>
        <p:spPr>
          <a:xfrm>
            <a:off x="147637" y="1579419"/>
            <a:ext cx="119110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2200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2600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endParaRPr lang="en-US" dirty="0">
              <a:latin typeface="Georgia" panose="02040502050405020303" pitchFamily="18" charset="0"/>
            </a:endParaRPr>
          </a:p>
          <a:p>
            <a:endParaRPr lang="en-US" dirty="0">
              <a:latin typeface="Georgia" panose="02040502050405020303" pitchFamily="18" charset="0"/>
            </a:endParaRP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AA9C6E8-45C8-AAD6-66FE-72EB49CAE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30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535466-225C-4E4C-8D81-4A7AA0C17E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7345" y="1140692"/>
            <a:ext cx="7915564" cy="5717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5632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5690C5-C6C1-4386-93A7-961B9F340E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0835" y="0"/>
            <a:ext cx="8330330" cy="6858000"/>
          </a:xfrm>
          <a:prstGeom prst="rect">
            <a:avLst/>
          </a:prstGeom>
        </p:spPr>
      </p:pic>
      <p:sp>
        <p:nvSpPr>
          <p:cNvPr id="2" name="Slide Number Placeholder 6">
            <a:extLst>
              <a:ext uri="{FF2B5EF4-FFF2-40B4-BE49-F238E27FC236}">
                <a16:creationId xmlns:a16="http://schemas.microsoft.com/office/drawing/2014/main" id="{3B0CA05D-58EB-7204-CCDE-2C6823675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31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1727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E248D37-C28E-4397-8176-55F9195ED5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4302" y="0"/>
            <a:ext cx="8003396" cy="6858000"/>
          </a:xfrm>
          <a:prstGeom prst="rect">
            <a:avLst/>
          </a:prstGeom>
        </p:spPr>
      </p:pic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742B4DD1-0733-BBD5-E2B1-10CB60366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32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6428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874A5FB-FAAC-4A53-B2C9-135E55541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A4D5C-E9A7-475B-B988-BBA63AEC5BE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B9EE4B-F76E-467B-BBDC-C8FABDA97D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CE3EAD3B-3DF7-EFE8-F97A-26157EE5CA0B}"/>
              </a:ext>
            </a:extLst>
          </p:cNvPr>
          <p:cNvSpPr txBox="1">
            <a:spLocks/>
          </p:cNvSpPr>
          <p:nvPr/>
        </p:nvSpPr>
        <p:spPr bwMode="auto">
          <a:xfrm>
            <a:off x="9147928" y="6340475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33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6863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5E2E4FF-31FC-4865-B44A-FFEB74085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DA4D5C-E9A7-475B-B988-BBA63AEC5BE9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7CEE82-1CA3-4C5B-8ED3-CBE42FF611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4CE55097-6608-29B8-2BD7-03593A8B31A3}"/>
              </a:ext>
            </a:extLst>
          </p:cNvPr>
          <p:cNvSpPr txBox="1">
            <a:spLocks/>
          </p:cNvSpPr>
          <p:nvPr/>
        </p:nvSpPr>
        <p:spPr bwMode="auto">
          <a:xfrm>
            <a:off x="9147928" y="6340475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34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3575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773488" y="4306888"/>
            <a:ext cx="46736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buSzPct val="155000"/>
              <a:defRPr/>
            </a:pP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14198" y="80818"/>
            <a:ext cx="10792178" cy="1143000"/>
          </a:xfrm>
        </p:spPr>
        <p:txBody>
          <a:bodyPr>
            <a:normAutofit/>
          </a:bodyPr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Virginia MS4 Permitting Update</a:t>
            </a:r>
            <a:endParaRPr lang="en-US" altLang="en-US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3" descr="Title w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902365"/>
            <a:ext cx="119253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5E23-729C-FDA9-67FC-8001A8ABFF59}"/>
              </a:ext>
            </a:extLst>
          </p:cNvPr>
          <p:cNvSpPr txBox="1"/>
          <p:nvPr/>
        </p:nvSpPr>
        <p:spPr>
          <a:xfrm>
            <a:off x="39535" y="1682427"/>
            <a:ext cx="800533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26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DEQ Reissued Phase I Permits</a:t>
            </a:r>
            <a:endParaRPr lang="en-US" altLang="en-US" sz="26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All except Arlington County 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altLang="en-US" sz="2400" dirty="0">
                <a:latin typeface="Georgia" panose="02040502050405020303" pitchFamily="18" charset="0"/>
                <a:cs typeface="Arial" panose="020B0604020202020204" pitchFamily="34" charset="0"/>
              </a:rPr>
              <a:t>In January-February of 2024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r>
              <a:rPr lang="en-US" altLang="en-US" sz="2600" b="1" dirty="0">
                <a:solidFill>
                  <a:srgbClr val="00000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State Accelerated Chesapeake Bay Deadline</a:t>
            </a:r>
            <a:endParaRPr lang="en-US" altLang="en-US" sz="26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sz="2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Meet 40% L2 nutrient reductions by June 30, 2026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sz="2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Meet 100% by June 30, 2028</a:t>
            </a:r>
          </a:p>
          <a:p>
            <a:pPr lvl="1">
              <a:spcAft>
                <a:spcPts val="600"/>
              </a:spcAft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sz="2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Trading remains a compliance option</a:t>
            </a: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r>
              <a:rPr lang="en-US" sz="2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No sedimentation load reduction included</a:t>
            </a: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endParaRPr lang="en-US" dirty="0">
              <a:latin typeface="Georgia" panose="02040502050405020303" pitchFamily="18" charset="0"/>
            </a:endParaRPr>
          </a:p>
          <a:p>
            <a:endParaRPr lang="en-US" dirty="0">
              <a:latin typeface="Georgia" panose="02040502050405020303" pitchFamily="18" charset="0"/>
            </a:endParaRP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AA9C6E8-45C8-AAD6-66FE-72EB49CAE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35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  <p:pic>
        <p:nvPicPr>
          <p:cNvPr id="5" name="Picture 4" descr="Two ducks standing in a puddle&#10;&#10;Description automatically generated">
            <a:extLst>
              <a:ext uri="{FF2B5EF4-FFF2-40B4-BE49-F238E27FC236}">
                <a16:creationId xmlns:a16="http://schemas.microsoft.com/office/drawing/2014/main" id="{3565D524-66F6-4A8B-80C6-316C23B86B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098" y="2230923"/>
            <a:ext cx="4109551" cy="410955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3957252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773488" y="4306888"/>
            <a:ext cx="46736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50000"/>
              </a:spcBef>
              <a:buSzPct val="155000"/>
              <a:defRPr/>
            </a:pP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14198" y="80818"/>
            <a:ext cx="10792178" cy="678383"/>
          </a:xfrm>
        </p:spPr>
        <p:txBody>
          <a:bodyPr>
            <a:normAutofit/>
          </a:bodyPr>
          <a:lstStyle/>
          <a:p>
            <a:pPr algn="ctr"/>
            <a:r>
              <a:rPr lang="en-US" altLang="en-US" sz="3800" b="1" dirty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Who Are Virginia’s MS4s?</a:t>
            </a:r>
            <a:endParaRPr lang="en-US" altLang="en-US" sz="3800" b="1" dirty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Picture 3" descr="Title wa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759201"/>
            <a:ext cx="11925300" cy="381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5E23-729C-FDA9-67FC-8001A8ABFF59}"/>
              </a:ext>
            </a:extLst>
          </p:cNvPr>
          <p:cNvSpPr txBox="1"/>
          <p:nvPr/>
        </p:nvSpPr>
        <p:spPr>
          <a:xfrm>
            <a:off x="147637" y="1579419"/>
            <a:ext cx="119110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2200" b="1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284163" indent="-284163">
              <a:buClr>
                <a:schemeClr val="accent1">
                  <a:lumMod val="75000"/>
                </a:schemeClr>
              </a:buClr>
              <a:buSzPct val="75000"/>
              <a:buFont typeface="Wingdings" panose="05000000000000000000" pitchFamily="2" charset="2"/>
              <a:buChar char=""/>
            </a:pPr>
            <a:endParaRPr lang="en-US" altLang="en-US" sz="2600" b="1" dirty="0">
              <a:solidFill>
                <a:schemeClr val="accent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b="1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b="1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b="1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lvl="1">
              <a:buClr>
                <a:srgbClr val="5B9BD5">
                  <a:lumMod val="50000"/>
                </a:srgbClr>
              </a:buClr>
              <a:buSzPct val="80000"/>
              <a:buFont typeface="Rockwell" panose="02060603020205020403" pitchFamily="18" charset="0"/>
              <a:buChar char="~"/>
            </a:pPr>
            <a:endParaRPr lang="en-US" altLang="en-US" sz="2400" b="1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endParaRPr lang="en-US" b="1" dirty="0">
              <a:latin typeface="Georgia" panose="02040502050405020303" pitchFamily="18" charset="0"/>
            </a:endParaRPr>
          </a:p>
          <a:p>
            <a:endParaRPr lang="en-US" b="1" dirty="0">
              <a:latin typeface="Georgia" panose="02040502050405020303" pitchFamily="18" charset="0"/>
            </a:endParaRP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AA9C6E8-45C8-AAD6-66FE-72EB49CAE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36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7BDAAE-BBD2-4843-A07E-FC9A830332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7964" y="933090"/>
            <a:ext cx="9245600" cy="5844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7907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820F83-056E-4D6A-AA39-548CEE0118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763" y="0"/>
            <a:ext cx="10150763" cy="6858000"/>
          </a:xfrm>
          <a:prstGeom prst="rect">
            <a:avLst/>
          </a:prstGeom>
        </p:spPr>
      </p:pic>
      <p:sp>
        <p:nvSpPr>
          <p:cNvPr id="2" name="Slide Number Placeholder 6">
            <a:extLst>
              <a:ext uri="{FF2B5EF4-FFF2-40B4-BE49-F238E27FC236}">
                <a16:creationId xmlns:a16="http://schemas.microsoft.com/office/drawing/2014/main" id="{7FE342BB-8B70-420F-3301-61F4D6141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37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0160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9241976-24A3-4FEB-BE4B-0587ABA8F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727" y="1"/>
            <a:ext cx="9541164" cy="6858000"/>
          </a:xfrm>
          <a:prstGeom prst="rect">
            <a:avLst/>
          </a:prstGeom>
        </p:spPr>
      </p:pic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BA86F153-1CEA-1C0C-04CD-BD78B1C46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928" y="634047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>
                <a:spcBef>
                  <a:spcPct val="0"/>
                </a:spcBef>
                <a:buFontTx/>
                <a:buNone/>
              </a:pPr>
              <a:t>38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2506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1374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VDOT MS4 Permit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04189"/>
            <a:ext cx="9867182" cy="5095917"/>
          </a:xfrm>
        </p:spPr>
        <p:txBody>
          <a:bodyPr>
            <a:normAutofit/>
          </a:bodyPr>
          <a:lstStyle/>
          <a:p>
            <a:r>
              <a:rPr lang="en-US" sz="2600" dirty="0"/>
              <a:t>Phase 2 Individual Permit</a:t>
            </a:r>
          </a:p>
          <a:p>
            <a:pPr lvl="1"/>
            <a:r>
              <a:rPr lang="en-US" sz="2400" dirty="0"/>
              <a:t>Effective Date: June 27, 2024</a:t>
            </a:r>
          </a:p>
          <a:p>
            <a:pPr lvl="1"/>
            <a:r>
              <a:rPr lang="en-US" sz="2400" dirty="0"/>
              <a:t>Modification Date: September 30, 2024</a:t>
            </a:r>
          </a:p>
          <a:p>
            <a:pPr lvl="1"/>
            <a:r>
              <a:rPr lang="en-US" sz="2400" dirty="0"/>
              <a:t>Expiration Date: June 27, 2029</a:t>
            </a:r>
          </a:p>
          <a:p>
            <a:endParaRPr lang="en-US" sz="2400" dirty="0"/>
          </a:p>
          <a:p>
            <a:r>
              <a:rPr lang="en-US" sz="2600" dirty="0"/>
              <a:t>Modeled after the Phase 2 General Permit and incorporated language from several Phase 1 Individual Permits</a:t>
            </a:r>
          </a:p>
          <a:p>
            <a:endParaRPr lang="en-US" sz="2600" dirty="0"/>
          </a:p>
          <a:p>
            <a:r>
              <a:rPr lang="en-US" sz="2600" dirty="0"/>
              <a:t>Final language is reflective of VDOT organization, approved standards and specifications, and operating structure</a:t>
            </a:r>
          </a:p>
          <a:p>
            <a:endParaRPr lang="en-US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5264" y="6400106"/>
            <a:ext cx="495365" cy="273560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E2DD4C1-A471-CD40-DE57-AC228978178D}"/>
              </a:ext>
            </a:extLst>
          </p:cNvPr>
          <p:cNvCxnSpPr/>
          <p:nvPr/>
        </p:nvCxnSpPr>
        <p:spPr>
          <a:xfrm>
            <a:off x="914396" y="1078089"/>
            <a:ext cx="10363207" cy="13063"/>
          </a:xfrm>
          <a:prstGeom prst="line">
            <a:avLst/>
          </a:prstGeom>
          <a:ln w="63500" cap="rnd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802EEE8A-8C1B-D352-A764-AC9F91CD1548}"/>
              </a:ext>
            </a:extLst>
          </p:cNvPr>
          <p:cNvSpPr txBox="1">
            <a:spLocks/>
          </p:cNvSpPr>
          <p:nvPr/>
        </p:nvSpPr>
        <p:spPr>
          <a:xfrm>
            <a:off x="9147928" y="6340475"/>
            <a:ext cx="2743200" cy="3651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spcBef>
                <a:spcPct val="20000"/>
              </a:spcBef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 algn="r">
                <a:spcBef>
                  <a:spcPct val="0"/>
                </a:spcBef>
                <a:buFontTx/>
                <a:buNone/>
              </a:pPr>
              <a:t>39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9031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1374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VDOT MS4 Permit – Biggest Changes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04189"/>
            <a:ext cx="9867182" cy="5095917"/>
          </a:xfrm>
        </p:spPr>
        <p:txBody>
          <a:bodyPr>
            <a:normAutofit/>
          </a:bodyPr>
          <a:lstStyle/>
          <a:p>
            <a:pPr marL="228600" lvl="1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n>
                  <a:noFill/>
                </a:ln>
              </a:rPr>
              <a:t>Roadways </a:t>
            </a:r>
          </a:p>
          <a:p>
            <a:pPr lvl="1">
              <a:lnSpc>
                <a:spcPct val="100000"/>
              </a:lnSpc>
            </a:pPr>
            <a:r>
              <a:rPr lang="en-US" sz="2200" dirty="0"/>
              <a:t>Required to develop and implement a roadway and facility management procedure</a:t>
            </a:r>
          </a:p>
          <a:p>
            <a:pPr lvl="1">
              <a:lnSpc>
                <a:spcPct val="100000"/>
              </a:lnSpc>
            </a:pPr>
            <a:r>
              <a:rPr lang="en-US" sz="2200" dirty="0"/>
              <a:t>Address routine management activities, snow, ice, and salt and sand management</a:t>
            </a:r>
          </a:p>
          <a:p>
            <a:pPr marL="228600" lvl="1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n>
                  <a:noFill/>
                </a:ln>
              </a:rPr>
              <a:t>Dry Weather Screening </a:t>
            </a:r>
          </a:p>
          <a:p>
            <a:pPr lvl="1">
              <a:lnSpc>
                <a:spcPct val="110000"/>
              </a:lnSpc>
            </a:pPr>
            <a:r>
              <a:rPr lang="en-US" sz="2200" dirty="0"/>
              <a:t>Required to develop and implement a dry weather screening program </a:t>
            </a:r>
          </a:p>
          <a:p>
            <a:pPr marL="228600" lvl="1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Updated GIS mapping requirements for consistency with other permits</a:t>
            </a:r>
          </a:p>
          <a:p>
            <a:r>
              <a:rPr lang="en-US" sz="2400" dirty="0"/>
              <a:t>Added Chloride TMDL language for consistency with other permits</a:t>
            </a:r>
          </a:p>
          <a:p>
            <a:r>
              <a:rPr lang="en-US" sz="2400" dirty="0"/>
              <a:t>Updated BMP Warehouse Reporting language for consistency with other permits</a:t>
            </a:r>
          </a:p>
          <a:p>
            <a:pPr lvl="1"/>
            <a:endParaRPr lang="en-US" sz="2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5264" y="6400106"/>
            <a:ext cx="495365" cy="273560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E2DD4C1-A471-CD40-DE57-AC228978178D}"/>
              </a:ext>
            </a:extLst>
          </p:cNvPr>
          <p:cNvCxnSpPr/>
          <p:nvPr/>
        </p:nvCxnSpPr>
        <p:spPr>
          <a:xfrm>
            <a:off x="914396" y="1078089"/>
            <a:ext cx="10363207" cy="13063"/>
          </a:xfrm>
          <a:prstGeom prst="line">
            <a:avLst/>
          </a:prstGeom>
          <a:ln w="63500" cap="rnd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28D292C6-9E67-4A75-C9D8-0E7E437C946B}"/>
              </a:ext>
            </a:extLst>
          </p:cNvPr>
          <p:cNvSpPr txBox="1">
            <a:spLocks/>
          </p:cNvSpPr>
          <p:nvPr/>
        </p:nvSpPr>
        <p:spPr>
          <a:xfrm>
            <a:off x="9147928" y="6340475"/>
            <a:ext cx="2743200" cy="3651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spcBef>
                <a:spcPct val="20000"/>
              </a:spcBef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F5521CC0-2A2D-45CD-BA05-F9937D60E5BF}" type="slidenum">
              <a:rPr lang="en-US" altLang="en-US" sz="1400" smtClean="0">
                <a:solidFill>
                  <a:srgbClr val="000000"/>
                </a:solidFill>
                <a:latin typeface="Georgia" panose="02040502050405020303" pitchFamily="18" charset="0"/>
              </a:rPr>
              <a:pPr algn="r">
                <a:spcBef>
                  <a:spcPct val="0"/>
                </a:spcBef>
                <a:buFontTx/>
                <a:buNone/>
              </a:pPr>
              <a:t>40</a:t>
            </a:fld>
            <a:endParaRPr lang="en-US" altLang="en-US" sz="1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7974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itle Ground2">
            <a:extLst>
              <a:ext uri="{FF2B5EF4-FFF2-40B4-BE49-F238E27FC236}">
                <a16:creationId xmlns:a16="http://schemas.microsoft.com/office/drawing/2014/main" id="{1D7037BC-68E7-4999-A90B-8C29775D4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6" name="Content Placeholder 2"/>
          <p:cNvSpPr>
            <a:spLocks noGrp="1"/>
          </p:cNvSpPr>
          <p:nvPr>
            <p:ph idx="1"/>
          </p:nvPr>
        </p:nvSpPr>
        <p:spPr>
          <a:xfrm>
            <a:off x="1676400" y="762000"/>
            <a:ext cx="8991600" cy="5715000"/>
          </a:xfrm>
        </p:spPr>
        <p:txBody>
          <a:bodyPr>
            <a:normAutofit lnSpcReduction="10000"/>
          </a:bodyPr>
          <a:lstStyle/>
          <a:p>
            <a:pPr algn="ctr" eaLnBrk="1" hangingPunct="1">
              <a:buFontTx/>
              <a:buNone/>
            </a:pPr>
            <a:r>
              <a:rPr lang="en-US" altLang="en-US" sz="4800" b="1" dirty="0">
                <a:solidFill>
                  <a:srgbClr val="00B0F0"/>
                </a:solidFill>
                <a:latin typeface="Georgia" panose="02040502050405020303" pitchFamily="18" charset="0"/>
                <a:cs typeface="Tahoma" pitchFamily="34" charset="0"/>
              </a:rPr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 b="1" dirty="0">
              <a:latin typeface="Georgia" panose="02040502050405020303" pitchFamily="18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latin typeface="Georgia" panose="02040502050405020303" pitchFamily="18" charset="0"/>
                <a:cs typeface="Tahoma" pitchFamily="34" charset="0"/>
              </a:rPr>
              <a:t>Thank you!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b="1" dirty="0">
              <a:latin typeface="Georgia" panose="02040502050405020303" pitchFamily="18" charset="0"/>
              <a:cs typeface="Tahoma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>
                <a:latin typeface="Georgia" panose="02040502050405020303" pitchFamily="18" charset="0"/>
                <a:cs typeface="Tahoma" pitchFamily="34" charset="0"/>
              </a:rPr>
              <a:t>Questions?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 b="1" dirty="0">
              <a:latin typeface="Georgia" panose="02040502050405020303" pitchFamily="18" charset="0"/>
              <a:cs typeface="Tahoma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latin typeface="Georgia" panose="02040502050405020303" pitchFamily="18" charset="0"/>
                <a:cs typeface="Tahoma" pitchFamily="34" charset="0"/>
              </a:rPr>
              <a:t>Lisa Ochsenhirt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latin typeface="Georgia" panose="02040502050405020303" pitchFamily="18" charset="0"/>
                <a:cs typeface="Tahoma" pitchFamily="34" charset="0"/>
              </a:rPr>
              <a:t>Lisa@AquaLaw.com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US" altLang="en-US" sz="2800" b="1" dirty="0">
                <a:latin typeface="Georgia" panose="02040502050405020303" pitchFamily="18" charset="0"/>
                <a:cs typeface="Tahoma" pitchFamily="34" charset="0"/>
              </a:rPr>
              <a:t>804.716.9021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 b="1" dirty="0">
              <a:latin typeface="Georgia" panose="02040502050405020303" pitchFamily="18" charset="0"/>
              <a:cs typeface="Tahoma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 b="1" dirty="0">
              <a:latin typeface="Georgia" panose="02040502050405020303" pitchFamily="18" charset="0"/>
              <a:cs typeface="Tahoma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 b="1" dirty="0">
              <a:latin typeface="Georgia" panose="02040502050405020303" pitchFamily="18" charset="0"/>
              <a:cs typeface="Tahoma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 b="1" dirty="0">
              <a:latin typeface="Georgia" panose="02040502050405020303" pitchFamily="18" charset="0"/>
              <a:cs typeface="Tahoma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 b="1" dirty="0">
              <a:latin typeface="Georgia" panose="02040502050405020303" pitchFamily="18" charset="0"/>
              <a:cs typeface="Tahoma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b="1" dirty="0">
              <a:latin typeface="Georgia" panose="02040502050405020303" pitchFamily="18" charset="0"/>
              <a:cs typeface="Tahoma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latin typeface="Georgia" panose="02040502050405020303" pitchFamily="18" charset="0"/>
                <a:cs typeface="Tahoma" pitchFamily="34" charset="0"/>
              </a:rPr>
              <a:t>www.AquaLaw.com</a:t>
            </a:r>
          </a:p>
        </p:txBody>
      </p:sp>
      <p:pic>
        <p:nvPicPr>
          <p:cNvPr id="77828" name="Picture 4" descr="AL Log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526" y="4288536"/>
            <a:ext cx="4820948" cy="1181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tormwater">
  <a:themeElements>
    <a:clrScheme name="Stormwater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ormwater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Stormwater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rmwater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rmwater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rmwater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rmwate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rmwate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rmwate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QPPTTemplate2020.potx" id="{1664F02D-C499-414F-8DEE-323EB17C958E}" vid="{356B561B-97DE-44DF-ACC5-F878F0208B5C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14513</TotalTime>
  <Words>1200</Words>
  <Application>Microsoft Office PowerPoint</Application>
  <PresentationFormat>Widescreen</PresentationFormat>
  <Paragraphs>287</Paragraphs>
  <Slides>41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41</vt:i4>
      </vt:variant>
    </vt:vector>
  </HeadingPairs>
  <TitlesOfParts>
    <vt:vector size="52" baseType="lpstr">
      <vt:lpstr>Arial</vt:lpstr>
      <vt:lpstr>Calibri</vt:lpstr>
      <vt:lpstr>Calibri Light</vt:lpstr>
      <vt:lpstr>Courier New</vt:lpstr>
      <vt:lpstr>Georgia</vt:lpstr>
      <vt:lpstr>Rockwell</vt:lpstr>
      <vt:lpstr>Times New Roman</vt:lpstr>
      <vt:lpstr>Wingdings</vt:lpstr>
      <vt:lpstr>Office Theme</vt:lpstr>
      <vt:lpstr>Stormwater</vt:lpstr>
      <vt:lpstr>Office Theme</vt:lpstr>
      <vt:lpstr>PowerPoint Presentation</vt:lpstr>
      <vt:lpstr>2025 MD/VA Legislative Preview</vt:lpstr>
      <vt:lpstr>MD Legislative Session</vt:lpstr>
      <vt:lpstr>Potential Topics for 2025 GA</vt:lpstr>
      <vt:lpstr>Potential Topics in MD (cont.)</vt:lpstr>
      <vt:lpstr>Potential Topics in MD (cont.)</vt:lpstr>
      <vt:lpstr>MDE List of Potential Topics</vt:lpstr>
      <vt:lpstr>Water Advisory Day?</vt:lpstr>
      <vt:lpstr>VA Legislative Session</vt:lpstr>
      <vt:lpstr>Potential Topics for 2025 GA</vt:lpstr>
      <vt:lpstr>State and Federal Budget Impacts on MD/VA GA Sessions</vt:lpstr>
      <vt:lpstr>Maryland Budget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Maryland Budget</vt:lpstr>
      <vt:lpstr>Virginia Budget</vt:lpstr>
      <vt:lpstr>PowerPoint Presentation</vt:lpstr>
      <vt:lpstr>PowerPoint Presentation</vt:lpstr>
      <vt:lpstr>PowerPoint Presentation</vt:lpstr>
      <vt:lpstr>PowerPoint Presentation</vt:lpstr>
      <vt:lpstr>Stormwater Permitting Highlights</vt:lpstr>
      <vt:lpstr>Maryland MS4 Permitting Update</vt:lpstr>
      <vt:lpstr>Who Are Maryland’s Phase I MS4s?</vt:lpstr>
      <vt:lpstr>Who Are Maryland’s Phase II MS4s?</vt:lpstr>
      <vt:lpstr>PowerPoint Presentation</vt:lpstr>
      <vt:lpstr>PowerPoint Presentation</vt:lpstr>
      <vt:lpstr>PowerPoint Presentation</vt:lpstr>
      <vt:lpstr>PowerPoint Presentation</vt:lpstr>
      <vt:lpstr>Virginia MS4 Permitting Update</vt:lpstr>
      <vt:lpstr>Who Are Virginia’s MS4s?</vt:lpstr>
      <vt:lpstr>PowerPoint Presentation</vt:lpstr>
      <vt:lpstr>PowerPoint Presentation</vt:lpstr>
      <vt:lpstr>VDOT MS4 Permit</vt:lpstr>
      <vt:lpstr>VDOT MS4 Permit – Biggest Changes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Justin Curtis</dc:creator>
  <cp:lastModifiedBy>Lisa Ochsenhirt</cp:lastModifiedBy>
  <cp:revision>127</cp:revision>
  <cp:lastPrinted>2024-08-22T05:49:26Z</cp:lastPrinted>
  <dcterms:created xsi:type="dcterms:W3CDTF">2019-05-30T23:44:22Z</dcterms:created>
  <dcterms:modified xsi:type="dcterms:W3CDTF">2024-11-14T17:16:52Z</dcterms:modified>
</cp:coreProperties>
</file>