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7" r:id="rId3"/>
    <p:sldId id="283" r:id="rId4"/>
    <p:sldId id="270" r:id="rId5"/>
    <p:sldId id="282" r:id="rId6"/>
    <p:sldId id="284" r:id="rId7"/>
    <p:sldId id="285" r:id="rId8"/>
    <p:sldId id="286" r:id="rId9"/>
    <p:sldId id="280" r:id="rId10"/>
    <p:sldId id="274" r:id="rId11"/>
    <p:sldId id="271" r:id="rId12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rley, Evan" initials="ETF" lastIdx="1" clrIdx="0"/>
  <p:cmAuthor id="1" name="Johnson, Edward H" initials="JEH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65" autoAdjust="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377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r">
              <a:defRPr sz="1200"/>
            </a:lvl1pPr>
          </a:lstStyle>
          <a:p>
            <a:fld id="{BDAF49A9-5AAE-489C-A6B3-62FA70BEAE74}" type="datetimeFigureOut">
              <a:rPr lang="en-US" smtClean="0"/>
              <a:pPr/>
              <a:t>2/11/2014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377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r">
              <a:defRPr sz="1200"/>
            </a:lvl1pPr>
          </a:lstStyle>
          <a:p>
            <a:fld id="{D7C17AD1-0F3F-4BE7-BA24-2047ADB7CEEA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369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377" y="0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/>
          <a:lstStyle>
            <a:lvl1pPr algn="r">
              <a:defRPr sz="1200"/>
            </a:lvl1pPr>
          </a:lstStyle>
          <a:p>
            <a:fld id="{92C5F873-B50A-479B-B461-E3350D33C9D8}" type="datetimeFigureOut">
              <a:rPr lang="en-US" smtClean="0"/>
              <a:pPr/>
              <a:t>2/11/2014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23" tIns="45862" rIns="91723" bIns="45862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630" y="4422142"/>
            <a:ext cx="5617843" cy="4188140"/>
          </a:xfrm>
          <a:prstGeom prst="rect">
            <a:avLst/>
          </a:prstGeom>
        </p:spPr>
        <p:txBody>
          <a:bodyPr vert="horz" lIns="91723" tIns="45862" rIns="91723" bIns="458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377" y="8842691"/>
            <a:ext cx="3043131" cy="464818"/>
          </a:xfrm>
          <a:prstGeom prst="rect">
            <a:avLst/>
          </a:prstGeom>
        </p:spPr>
        <p:txBody>
          <a:bodyPr vert="horz" lIns="91723" tIns="45862" rIns="91723" bIns="45862" rtlCol="0" anchor="b"/>
          <a:lstStyle>
            <a:lvl1pPr algn="r">
              <a:defRPr sz="1200"/>
            </a:lvl1pPr>
          </a:lstStyle>
          <a:p>
            <a:fld id="{66E79670-513F-4945-BD7D-FF557927E21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2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E79670-513F-4945-BD7D-FF557927E215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3999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16675"/>
            <a:ext cx="2895600" cy="365125"/>
          </a:xfr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416675"/>
            <a:ext cx="2133600" cy="365125"/>
          </a:xfr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</a:lstStyle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 descr="http://usahitman.com/wp-content/uploads/2010/10/fema_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79261"/>
            <a:ext cx="1630251" cy="578739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5378D-8BAC-485D-944C-03F4F93DD27E}" type="datetime1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C14E4-FF40-4288-BBD6-24625B8BE4E2}" type="datetime1">
              <a:rPr lang="en-US" smtClean="0"/>
              <a:t>2/11/2014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17ECD-A647-4570-82F7-D24B6FE409B3}" type="datetime1">
              <a:rPr lang="en-US" smtClean="0"/>
              <a:t>2/11/2014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32DFA-CD58-4F4C-BD61-D842E7D02B8C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7" r:id="rId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667000"/>
            <a:ext cx="8058955" cy="2971800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Office of National Capital Region Coordination</a:t>
            </a:r>
            <a:br>
              <a:rPr lang="en-US" sz="3200" b="1" dirty="0" smtClean="0"/>
            </a:br>
            <a:r>
              <a:rPr lang="en-US" sz="3200" dirty="0" smtClean="0"/>
              <a:t>Proposed Operational Concept</a:t>
            </a:r>
            <a:br>
              <a:rPr lang="en-US" sz="3200" dirty="0" smtClean="0"/>
            </a:br>
            <a:r>
              <a:rPr lang="en-US" sz="3200" dirty="0" smtClean="0"/>
              <a:t>EPC Briefing</a:t>
            </a:r>
            <a:br>
              <a:rPr lang="en-US" sz="3200" dirty="0" smtClean="0"/>
            </a:br>
            <a:r>
              <a:rPr lang="en-US" sz="3200" dirty="0"/>
              <a:t/>
            </a:r>
            <a:br>
              <a:rPr lang="en-US" sz="3200" dirty="0"/>
            </a:br>
            <a:r>
              <a:rPr lang="en-US" sz="2000" dirty="0" smtClean="0"/>
              <a:t>12 February 2014</a:t>
            </a:r>
            <a:endParaRPr lang="en-US" sz="3200" dirty="0"/>
          </a:p>
        </p:txBody>
      </p:sp>
      <p:pic>
        <p:nvPicPr>
          <p:cNvPr id="4" name="Picture 2" descr="http://usahitman.com/wp-content/uploads/2010/10/fema_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685800"/>
            <a:ext cx="4078310" cy="1447800"/>
          </a:xfrm>
          <a:prstGeom prst="rect">
            <a:avLst/>
          </a:prstGeom>
          <a:noFill/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7239000" cy="2971800"/>
          </a:xfrm>
        </p:spPr>
        <p:txBody>
          <a:bodyPr anchor="ctr" anchorCtr="1">
            <a:normAutofit fontScale="92500" lnSpcReduction="20000"/>
          </a:bodyPr>
          <a:lstStyle/>
          <a:p>
            <a:pPr marL="0" indent="0">
              <a:buNone/>
            </a:pPr>
            <a:r>
              <a:rPr lang="en-US" sz="2400" dirty="0" smtClean="0"/>
              <a:t>Bottom Line</a:t>
            </a:r>
          </a:p>
          <a:p>
            <a:pPr marL="0" indent="0">
              <a:buNone/>
            </a:pPr>
            <a:r>
              <a:rPr lang="en-US" sz="2400" dirty="0" smtClean="0"/>
              <a:t>Assessment methodology</a:t>
            </a:r>
          </a:p>
          <a:p>
            <a:pPr marL="0" indent="0">
              <a:buNone/>
            </a:pPr>
            <a:r>
              <a:rPr lang="en-US" sz="2400" dirty="0" smtClean="0"/>
              <a:t>What I learned</a:t>
            </a:r>
          </a:p>
          <a:p>
            <a:pPr marL="0" indent="0">
              <a:buNone/>
            </a:pPr>
            <a:r>
              <a:rPr lang="en-US" sz="2400" dirty="0" smtClean="0"/>
              <a:t>Proposal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Focus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Structure</a:t>
            </a:r>
          </a:p>
          <a:p>
            <a:pPr marL="0" indent="0">
              <a:buNone/>
            </a:pPr>
            <a:r>
              <a:rPr lang="en-US" sz="2400" dirty="0"/>
              <a:t>	</a:t>
            </a:r>
            <a:r>
              <a:rPr lang="en-US" sz="2400" dirty="0" smtClean="0"/>
              <a:t>Procedures</a:t>
            </a:r>
          </a:p>
          <a:p>
            <a:pPr marL="0" indent="0">
              <a:buNone/>
            </a:pPr>
            <a:r>
              <a:rPr lang="en-US" sz="2400" dirty="0" smtClean="0"/>
              <a:t>Next Steps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Agenda</a:t>
            </a:r>
            <a:endParaRPr lang="en-US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371600"/>
            <a:ext cx="7239000" cy="45259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US" dirty="0" smtClean="0"/>
              <a:t>Proposed operational concept changes three areas:</a:t>
            </a:r>
          </a:p>
          <a:p>
            <a:pPr marL="0" lvl="0" indent="0">
              <a:buNone/>
            </a:pPr>
            <a:r>
              <a:rPr lang="en-US" b="1" dirty="0" smtClean="0"/>
              <a:t>	Focus</a:t>
            </a:r>
            <a:r>
              <a:rPr lang="en-US" b="1" dirty="0"/>
              <a:t>	</a:t>
            </a:r>
            <a:r>
              <a:rPr lang="en-US" b="1" dirty="0" smtClean="0"/>
              <a:t>Structure</a:t>
            </a:r>
            <a:r>
              <a:rPr lang="en-US" b="1" dirty="0"/>
              <a:t> </a:t>
            </a:r>
            <a:r>
              <a:rPr lang="en-US" b="1" dirty="0" smtClean="0"/>
              <a:t>     Process</a:t>
            </a:r>
          </a:p>
          <a:p>
            <a:pPr marL="0" lvl="0" indent="0">
              <a:buNone/>
            </a:pPr>
            <a:endParaRPr lang="en-US" b="1" dirty="0"/>
          </a:p>
          <a:p>
            <a:pPr marL="0" lvl="0" indent="0">
              <a:buNone/>
            </a:pPr>
            <a:r>
              <a:rPr lang="en-US" dirty="0" smtClean="0"/>
              <a:t>And provides: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unity and continuity of effort</a:t>
            </a:r>
          </a:p>
          <a:p>
            <a:pPr lvl="1"/>
            <a:r>
              <a:rPr lang="en-US" dirty="0" smtClean="0"/>
              <a:t>Experienced </a:t>
            </a:r>
            <a:r>
              <a:rPr lang="en-US" i="1" dirty="0" smtClean="0">
                <a:solidFill>
                  <a:srgbClr val="0070C0"/>
                </a:solidFill>
              </a:rPr>
              <a:t>leadership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and more effective </a:t>
            </a:r>
            <a:r>
              <a:rPr lang="en-US" i="1" dirty="0" smtClean="0">
                <a:solidFill>
                  <a:srgbClr val="0070C0"/>
                </a:solidFill>
              </a:rPr>
              <a:t>relationships</a:t>
            </a:r>
          </a:p>
          <a:p>
            <a:pPr lvl="1"/>
            <a:r>
              <a:rPr lang="en-US" dirty="0" smtClean="0"/>
              <a:t>Leveraged </a:t>
            </a:r>
            <a:r>
              <a:rPr lang="en-US" i="1" dirty="0" smtClean="0">
                <a:solidFill>
                  <a:srgbClr val="0070C0"/>
                </a:solidFill>
              </a:rPr>
              <a:t>expertise </a:t>
            </a:r>
            <a:r>
              <a:rPr lang="en-US" dirty="0" smtClean="0"/>
              <a:t>across all of FEMA and DHS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federal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coordination and </a:t>
            </a:r>
            <a:r>
              <a:rPr lang="en-US" i="1" dirty="0" smtClean="0">
                <a:solidFill>
                  <a:srgbClr val="0070C0"/>
                </a:solidFill>
              </a:rPr>
              <a:t>integration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(two-way)</a:t>
            </a:r>
          </a:p>
          <a:p>
            <a:pPr lvl="1"/>
            <a:r>
              <a:rPr lang="en-US" dirty="0" smtClean="0"/>
              <a:t>Direct </a:t>
            </a:r>
            <a:r>
              <a:rPr lang="en-US" i="1" dirty="0" smtClean="0">
                <a:solidFill>
                  <a:srgbClr val="0070C0"/>
                </a:solidFill>
              </a:rPr>
              <a:t>access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smtClean="0"/>
              <a:t>to the FEMA Administrator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connection</a:t>
            </a:r>
            <a:r>
              <a:rPr lang="en-US" dirty="0" smtClean="0"/>
              <a:t> to DHS components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situational awareness </a:t>
            </a:r>
            <a:r>
              <a:rPr lang="en-US" dirty="0" smtClean="0"/>
              <a:t>within the NCR and </a:t>
            </a:r>
            <a:r>
              <a:rPr lang="en-US" i="1" dirty="0" smtClean="0">
                <a:solidFill>
                  <a:srgbClr val="0070C0"/>
                </a:solidFill>
              </a:rPr>
              <a:t>shared information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collaboration</a:t>
            </a:r>
            <a:r>
              <a:rPr lang="en-US" dirty="0" smtClean="0"/>
              <a:t> with partners</a:t>
            </a:r>
          </a:p>
          <a:p>
            <a:pPr lvl="1"/>
            <a:r>
              <a:rPr lang="en-US" dirty="0" smtClean="0"/>
              <a:t>Better </a:t>
            </a:r>
            <a:r>
              <a:rPr lang="en-US" i="1" dirty="0" smtClean="0">
                <a:solidFill>
                  <a:srgbClr val="0070C0"/>
                </a:solidFill>
              </a:rPr>
              <a:t>planning</a:t>
            </a:r>
          </a:p>
          <a:p>
            <a:pPr lvl="1"/>
            <a:r>
              <a:rPr lang="en-US" dirty="0" smtClean="0"/>
              <a:t>More effective </a:t>
            </a:r>
            <a:r>
              <a:rPr lang="en-US" i="1" dirty="0" smtClean="0">
                <a:solidFill>
                  <a:srgbClr val="0070C0"/>
                </a:solidFill>
              </a:rPr>
              <a:t>response and recovery </a:t>
            </a:r>
            <a:r>
              <a:rPr lang="en-US" dirty="0" smtClean="0"/>
              <a:t>operations</a:t>
            </a:r>
          </a:p>
          <a:p>
            <a:pPr lvl="1"/>
            <a:r>
              <a:rPr lang="en-US" b="1" dirty="0" smtClean="0"/>
              <a:t>A more prepared NCR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Bottom Line Up Front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233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763000" cy="4525963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Engagement across the full spectrum of partners</a:t>
            </a:r>
          </a:p>
          <a:p>
            <a:pPr lvl="1"/>
            <a:r>
              <a:rPr lang="en-US" dirty="0" smtClean="0"/>
              <a:t>Started inside and worked outward</a:t>
            </a:r>
          </a:p>
          <a:p>
            <a:r>
              <a:rPr lang="en-US" dirty="0" smtClean="0"/>
              <a:t>Participation in the process – making sausage</a:t>
            </a:r>
          </a:p>
          <a:p>
            <a:pPr lvl="1"/>
            <a:r>
              <a:rPr lang="en-US" dirty="0" smtClean="0"/>
              <a:t>MWCOG governance activities</a:t>
            </a:r>
          </a:p>
          <a:p>
            <a:pPr lvl="1"/>
            <a:r>
              <a:rPr lang="en-US" dirty="0" smtClean="0"/>
              <a:t>Daily FEMA business and Link </a:t>
            </a:r>
            <a:r>
              <a:rPr lang="en-US" dirty="0"/>
              <a:t>to Region </a:t>
            </a:r>
            <a:r>
              <a:rPr lang="en-US" dirty="0" smtClean="0"/>
              <a:t>III</a:t>
            </a:r>
          </a:p>
          <a:p>
            <a:pPr lvl="1"/>
            <a:r>
              <a:rPr lang="en-US" dirty="0" smtClean="0"/>
              <a:t>Outreach activities within NCR (National Preparedness Month)</a:t>
            </a:r>
          </a:p>
          <a:p>
            <a:pPr lvl="1"/>
            <a:r>
              <a:rPr lang="en-US" dirty="0" smtClean="0"/>
              <a:t>NSSE (SOTUA 14)</a:t>
            </a:r>
          </a:p>
          <a:p>
            <a:pPr lvl="1"/>
            <a:r>
              <a:rPr lang="en-US" dirty="0" smtClean="0"/>
              <a:t>Exercises</a:t>
            </a:r>
          </a:p>
          <a:p>
            <a:r>
              <a:rPr lang="en-US" dirty="0" smtClean="0"/>
              <a:t>Opportunities and tangible experience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Assessment of ONCRC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16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763000" cy="452596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US" dirty="0" smtClean="0"/>
              <a:t>Concern that an alignment under R-III limited access to DHS components and FEMA information and leadership.</a:t>
            </a:r>
          </a:p>
          <a:p>
            <a:pPr lvl="0"/>
            <a:r>
              <a:rPr lang="en-US" dirty="0" smtClean="0"/>
              <a:t>Concern that ability to accomplish senior leader coordination and collaboration would be diminished.</a:t>
            </a:r>
          </a:p>
          <a:p>
            <a:pPr lvl="0"/>
            <a:r>
              <a:rPr lang="en-US" dirty="0" smtClean="0"/>
              <a:t>ONCRC served three vital functions: Preparedness; Situational Awareness; and Collaboration (synchronization and integration)</a:t>
            </a:r>
          </a:p>
          <a:p>
            <a:pPr lvl="0"/>
            <a:r>
              <a:rPr lang="en-US" dirty="0" smtClean="0"/>
              <a:t>ONCRC must be directly involved in the NCR governance structure at all levels (the 2013 plan was too small for the mission scope)</a:t>
            </a:r>
          </a:p>
          <a:p>
            <a:r>
              <a:rPr lang="en-US" dirty="0" smtClean="0"/>
              <a:t>The ability to participate in preparedness activities was compromised</a:t>
            </a:r>
          </a:p>
          <a:p>
            <a:r>
              <a:rPr lang="en-US" dirty="0" smtClean="0"/>
              <a:t>Connections within DHS and PNP were not effective</a:t>
            </a:r>
          </a:p>
          <a:p>
            <a:r>
              <a:rPr lang="en-US" dirty="0" smtClean="0"/>
              <a:t>The Office was not connected well with R-III</a:t>
            </a:r>
          </a:p>
          <a:p>
            <a:r>
              <a:rPr lang="en-US" dirty="0" smtClean="0"/>
              <a:t>The federal coordination and integration process was not effective</a:t>
            </a:r>
          </a:p>
          <a:p>
            <a:r>
              <a:rPr lang="en-US" dirty="0" smtClean="0"/>
              <a:t>Partners were encouraged by a merger of experience in emergency management with preparedness</a:t>
            </a:r>
          </a:p>
          <a:p>
            <a:r>
              <a:rPr lang="en-US" dirty="0" smtClean="0"/>
              <a:t>The Office may have been distracted while trying to produce “outputs”</a:t>
            </a:r>
          </a:p>
          <a:p>
            <a:r>
              <a:rPr lang="en-US" dirty="0" smtClean="0"/>
              <a:t>There was a widely recognized confusion created by the way we (FEMA) did business</a:t>
            </a:r>
          </a:p>
          <a:p>
            <a:r>
              <a:rPr lang="en-US" dirty="0" smtClean="0"/>
              <a:t>Continuity of relationships is critical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What I Learned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233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763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Expand focus of ONCRC to include response and recovery operations.</a:t>
            </a:r>
          </a:p>
          <a:p>
            <a:pPr lvl="1"/>
            <a:r>
              <a:rPr lang="en-US" dirty="0" smtClean="0"/>
              <a:t>Current focus is preparedness</a:t>
            </a:r>
          </a:p>
          <a:p>
            <a:pPr lvl="1"/>
            <a:r>
              <a:rPr lang="en-US" dirty="0" smtClean="0"/>
              <a:t>New focus is across entire spectrum of planning and operations – the full cycle of emergency management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Operational Concept - Focus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532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7630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ONCRC transfers to Office of the Administrator</a:t>
            </a:r>
          </a:p>
          <a:p>
            <a:r>
              <a:rPr lang="en-US" dirty="0" smtClean="0"/>
              <a:t>Organize as FEMA National Incident Management Assistance Team (N-IMAT)</a:t>
            </a:r>
          </a:p>
          <a:p>
            <a:pPr lvl="1"/>
            <a:r>
              <a:rPr lang="en-US" dirty="0" smtClean="0"/>
              <a:t>Some position modification necessary to meet preparedness tasks</a:t>
            </a:r>
          </a:p>
          <a:p>
            <a:r>
              <a:rPr lang="en-US" dirty="0" smtClean="0"/>
              <a:t>3-tiered organization to provide efficiency</a:t>
            </a:r>
          </a:p>
          <a:p>
            <a:pPr lvl="1"/>
            <a:r>
              <a:rPr lang="en-US" dirty="0" smtClean="0"/>
              <a:t>Tier 1 = “Blue Sky”  </a:t>
            </a:r>
          </a:p>
          <a:p>
            <a:pPr lvl="2"/>
            <a:r>
              <a:rPr lang="en-US" dirty="0" smtClean="0"/>
              <a:t>Permanently assigned for day-to-day planning and preparedness activities</a:t>
            </a:r>
          </a:p>
          <a:p>
            <a:pPr lvl="2"/>
            <a:r>
              <a:rPr lang="en-US" dirty="0" smtClean="0"/>
              <a:t>Provide continuity and rapid transition to operations</a:t>
            </a:r>
          </a:p>
          <a:p>
            <a:pPr lvl="2"/>
            <a:r>
              <a:rPr lang="en-US" dirty="0" smtClean="0"/>
              <a:t>Permanent Director (FCO cadre)</a:t>
            </a:r>
          </a:p>
          <a:p>
            <a:pPr lvl="1"/>
            <a:r>
              <a:rPr lang="en-US" dirty="0" smtClean="0"/>
              <a:t>Tier 2 = “Grey Sky” </a:t>
            </a:r>
          </a:p>
          <a:p>
            <a:pPr lvl="2"/>
            <a:r>
              <a:rPr lang="en-US" dirty="0" err="1" smtClean="0"/>
              <a:t>Rostered</a:t>
            </a:r>
            <a:r>
              <a:rPr lang="en-US" dirty="0" smtClean="0"/>
              <a:t>/pre-designated for operational employment (includes exercises &amp; training)</a:t>
            </a:r>
          </a:p>
          <a:p>
            <a:pPr lvl="2"/>
            <a:r>
              <a:rPr lang="en-US" dirty="0" smtClean="0"/>
              <a:t>Available through reach-back on daily basis</a:t>
            </a:r>
          </a:p>
          <a:p>
            <a:pPr lvl="2"/>
            <a:r>
              <a:rPr lang="en-US" dirty="0" smtClean="0"/>
              <a:t>Other agency representation (ESF LNO; DCE)</a:t>
            </a:r>
          </a:p>
          <a:p>
            <a:pPr lvl="1"/>
            <a:r>
              <a:rPr lang="en-US" dirty="0" smtClean="0"/>
              <a:t>Tier 3 = “Black Sky”</a:t>
            </a:r>
          </a:p>
          <a:p>
            <a:pPr lvl="2"/>
            <a:r>
              <a:rPr lang="en-US" dirty="0" err="1" smtClean="0"/>
              <a:t>Rostered</a:t>
            </a:r>
            <a:r>
              <a:rPr lang="en-US" dirty="0" smtClean="0"/>
              <a:t>/pre-designated for operational employment (includes exercises &amp; training)</a:t>
            </a:r>
          </a:p>
          <a:p>
            <a:pPr lvl="1"/>
            <a:r>
              <a:rPr lang="en-US" dirty="0">
                <a:solidFill>
                  <a:prstClr val="black"/>
                </a:solidFill>
              </a:rPr>
              <a:t>Must aggressively manage position assignments in Tiers 2 &amp; </a:t>
            </a:r>
            <a:r>
              <a:rPr lang="en-US" dirty="0" smtClean="0">
                <a:solidFill>
                  <a:prstClr val="black"/>
                </a:solidFill>
              </a:rPr>
              <a:t>3</a:t>
            </a:r>
            <a:endParaRPr lang="en-US" dirty="0" smtClean="0"/>
          </a:p>
          <a:p>
            <a:r>
              <a:rPr lang="en-US" dirty="0" smtClean="0"/>
              <a:t>Watch Desk</a:t>
            </a:r>
          </a:p>
          <a:p>
            <a:pPr lvl="1"/>
            <a:r>
              <a:rPr lang="en-US" dirty="0" smtClean="0"/>
              <a:t>Permanent Full-Time staff</a:t>
            </a:r>
          </a:p>
          <a:p>
            <a:pPr lvl="1"/>
            <a:r>
              <a:rPr lang="en-US" dirty="0" smtClean="0"/>
              <a:t>Operates from DCHSEMA for increased Situational Awareness  and NCR connectivity</a:t>
            </a:r>
          </a:p>
          <a:p>
            <a:r>
              <a:rPr lang="en-US" dirty="0" smtClean="0"/>
              <a:t>All personnel meet FEMA Qualification Standards</a:t>
            </a:r>
          </a:p>
          <a:p>
            <a:r>
              <a:rPr lang="en-US" dirty="0" smtClean="0"/>
              <a:t>Team remains designated for operations in the NCR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/>
              <a:t>Operational Concept - Organization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72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71600"/>
            <a:ext cx="87630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Create doctrine – operational concept to define mission, relationships, and procedures</a:t>
            </a:r>
          </a:p>
          <a:p>
            <a:r>
              <a:rPr lang="en-US" dirty="0" smtClean="0"/>
              <a:t>Revise Joint Federal Committee concept</a:t>
            </a:r>
          </a:p>
          <a:p>
            <a:pPr lvl="1"/>
            <a:r>
              <a:rPr lang="en-US" dirty="0" smtClean="0"/>
              <a:t>Integrate into Emergency Support Function Leadership Group (ESFLG)</a:t>
            </a:r>
          </a:p>
          <a:p>
            <a:pPr lvl="1"/>
            <a:r>
              <a:rPr lang="en-US" dirty="0" smtClean="0"/>
              <a:t>Proven methodology for outputs</a:t>
            </a:r>
          </a:p>
          <a:p>
            <a:r>
              <a:rPr lang="en-US" dirty="0" smtClean="0"/>
              <a:t>Improve connections with DHS components (</a:t>
            </a:r>
            <a:r>
              <a:rPr lang="en-US" dirty="0"/>
              <a:t>r</a:t>
            </a:r>
            <a:r>
              <a:rPr lang="en-US" dirty="0" smtClean="0"/>
              <a:t>outine connection)</a:t>
            </a:r>
          </a:p>
          <a:p>
            <a:r>
              <a:rPr lang="en-US" dirty="0" smtClean="0"/>
              <a:t>Close coordination with National Preparedness Directorate</a:t>
            </a:r>
          </a:p>
          <a:p>
            <a:r>
              <a:rPr lang="en-US" dirty="0" smtClean="0"/>
              <a:t>Better integration of Federal ESF’s into planning and preparedness activities</a:t>
            </a:r>
          </a:p>
          <a:p>
            <a:r>
              <a:rPr lang="en-US" dirty="0" smtClean="0"/>
              <a:t>Close integration with R-III</a:t>
            </a:r>
          </a:p>
          <a:p>
            <a:pPr lvl="1"/>
            <a:r>
              <a:rPr lang="en-US" dirty="0" smtClean="0"/>
              <a:t>Administrative Support</a:t>
            </a:r>
          </a:p>
          <a:p>
            <a:pPr lvl="1"/>
            <a:r>
              <a:rPr lang="en-US" dirty="0" smtClean="0"/>
              <a:t>Grey Sky reach-back</a:t>
            </a:r>
          </a:p>
          <a:p>
            <a:pPr lvl="1"/>
            <a:r>
              <a:rPr lang="en-US" dirty="0" smtClean="0"/>
              <a:t>Leverage Region program staff</a:t>
            </a:r>
          </a:p>
          <a:p>
            <a:pPr lvl="1"/>
            <a:r>
              <a:rPr lang="en-US" dirty="0" smtClean="0"/>
              <a:t>Training and exercises (must budget exercises)</a:t>
            </a:r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Operational Concept - Procedure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772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524000"/>
            <a:ext cx="8763000" cy="4525963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Increases visibility of the Office</a:t>
            </a:r>
          </a:p>
          <a:p>
            <a:r>
              <a:rPr lang="en-US" dirty="0"/>
              <a:t>Better high-level collaboration (continuity, experience)</a:t>
            </a:r>
          </a:p>
          <a:p>
            <a:pPr lvl="0"/>
            <a:r>
              <a:rPr lang="en-US" dirty="0" smtClean="0"/>
              <a:t>Provides clean transition from daily operations to crisis – no gaps/seams</a:t>
            </a:r>
          </a:p>
          <a:p>
            <a:pPr lvl="0"/>
            <a:r>
              <a:rPr lang="en-US" dirty="0" smtClean="0"/>
              <a:t>Provides continuity to all stakeholders; eliminates confusion</a:t>
            </a:r>
          </a:p>
          <a:p>
            <a:r>
              <a:rPr lang="en-US" dirty="0"/>
              <a:t>Aligns with operational concepts of other federal partners</a:t>
            </a:r>
          </a:p>
          <a:p>
            <a:pPr lvl="0"/>
            <a:r>
              <a:rPr lang="en-US" dirty="0" smtClean="0"/>
              <a:t>Leverages expertise of DHS, FEMA HQ and R-III, and other federal agencies</a:t>
            </a:r>
          </a:p>
          <a:p>
            <a:pPr lvl="0"/>
            <a:r>
              <a:rPr lang="en-US" dirty="0" smtClean="0"/>
              <a:t>Bolsters planning and preparedness</a:t>
            </a:r>
          </a:p>
          <a:p>
            <a:pPr lvl="0"/>
            <a:r>
              <a:rPr lang="en-US" dirty="0" smtClean="0"/>
              <a:t>Improves situational awareness</a:t>
            </a:r>
          </a:p>
          <a:p>
            <a:pPr lvl="0"/>
            <a:r>
              <a:rPr lang="en-US" dirty="0" smtClean="0"/>
              <a:t>Improves readiness though focused training and exercises</a:t>
            </a:r>
          </a:p>
          <a:p>
            <a:pPr lvl="0"/>
            <a:r>
              <a:rPr lang="en-US" dirty="0" smtClean="0"/>
              <a:t>Better integrates federal, state, local efforts – alignment with Strategic Plan</a:t>
            </a:r>
          </a:p>
          <a:p>
            <a:pPr lvl="0"/>
            <a:endParaRPr lang="en-US" dirty="0" smtClean="0"/>
          </a:p>
          <a:p>
            <a:pPr lvl="0"/>
            <a:endParaRPr lang="en-US" dirty="0" smtClean="0"/>
          </a:p>
          <a:p>
            <a:pPr lvl="0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Advantages of Proposed Concept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9851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600200"/>
            <a:ext cx="54102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With consensus, move forward</a:t>
            </a:r>
          </a:p>
          <a:p>
            <a:pPr lvl="1"/>
            <a:r>
              <a:rPr lang="en-US" dirty="0" smtClean="0"/>
              <a:t>Brief EPC</a:t>
            </a:r>
          </a:p>
          <a:p>
            <a:pPr lvl="1"/>
            <a:r>
              <a:rPr lang="en-US" dirty="0" smtClean="0"/>
              <a:t>Brief COG Board</a:t>
            </a:r>
          </a:p>
          <a:p>
            <a:pPr lvl="1"/>
            <a:r>
              <a:rPr lang="en-US" dirty="0" smtClean="0"/>
              <a:t>Brief other stakeholders</a:t>
            </a:r>
          </a:p>
          <a:p>
            <a:pPr lvl="1"/>
            <a:r>
              <a:rPr lang="en-US" dirty="0" smtClean="0"/>
              <a:t>Refine operational concept (all areas)</a:t>
            </a:r>
          </a:p>
          <a:p>
            <a:pPr lvl="1"/>
            <a:r>
              <a:rPr lang="en-US" dirty="0" smtClean="0"/>
              <a:t>Develop report for Congress</a:t>
            </a:r>
          </a:p>
          <a:p>
            <a:pPr lvl="1"/>
            <a:r>
              <a:rPr lang="en-US" dirty="0" smtClean="0"/>
              <a:t>Congressional approval</a:t>
            </a:r>
          </a:p>
          <a:p>
            <a:r>
              <a:rPr lang="en-US" dirty="0" smtClean="0"/>
              <a:t>Proof of Concept</a:t>
            </a:r>
          </a:p>
          <a:p>
            <a:r>
              <a:rPr lang="en-US" dirty="0" smtClean="0"/>
              <a:t>Develop transition plan</a:t>
            </a:r>
          </a:p>
          <a:p>
            <a:endParaRPr lang="en-US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200" b="1" dirty="0" smtClean="0"/>
              <a:t>Next Steps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015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Comments/Questions?</a:t>
            </a:r>
          </a:p>
          <a:p>
            <a:pPr marL="0" lvl="0" indent="0">
              <a:buNone/>
            </a:pPr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32DFA-CD58-4F4C-BD61-D842E7D02B8C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534400" cy="1143000"/>
          </a:xfrm>
        </p:spPr>
        <p:txBody>
          <a:bodyPr>
            <a:normAutofit/>
          </a:bodyPr>
          <a:lstStyle/>
          <a:p>
            <a:pPr algn="l"/>
            <a:r>
              <a:rPr lang="en-US" sz="3200" b="1" dirty="0" smtClean="0"/>
              <a:t>Discussion</a:t>
            </a:r>
            <a:endParaRPr lang="en-US" sz="3200" b="1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457200" y="1219200"/>
            <a:ext cx="8153400" cy="0"/>
          </a:xfrm>
          <a:prstGeom prst="line">
            <a:avLst/>
          </a:prstGeom>
          <a:ln w="53975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282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2806</TotalTime>
  <Words>639</Words>
  <Application>Microsoft Office PowerPoint</Application>
  <PresentationFormat>On-screen Show (4:3)</PresentationFormat>
  <Paragraphs>124</Paragraphs>
  <Slides>11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Office of National Capital Region Coordination Proposed Operational Concept EPC Briefing  12 February 2014</vt:lpstr>
      <vt:lpstr>Agenda</vt:lpstr>
      <vt:lpstr>Bottom Line Up Front</vt:lpstr>
      <vt:lpstr>Assessment of ONCRC</vt:lpstr>
      <vt:lpstr>What I Learned</vt:lpstr>
      <vt:lpstr>Operational Concept - Focus</vt:lpstr>
      <vt:lpstr>Operational Concept - Organization</vt:lpstr>
      <vt:lpstr>Operational Concept - Procedure</vt:lpstr>
      <vt:lpstr>Advantages of Proposed Concept</vt:lpstr>
      <vt:lpstr>Next Steps</vt:lpstr>
      <vt:lpstr>Discussion</vt:lpstr>
    </vt:vector>
  </TitlesOfParts>
  <Company>FEMA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 XX</dc:title>
  <dc:creator>vscott12</dc:creator>
  <cp:lastModifiedBy>dmcmillion</cp:lastModifiedBy>
  <cp:revision>161</cp:revision>
  <cp:lastPrinted>2014-02-06T13:23:30Z</cp:lastPrinted>
  <dcterms:created xsi:type="dcterms:W3CDTF">2011-05-20T13:22:54Z</dcterms:created>
  <dcterms:modified xsi:type="dcterms:W3CDTF">2014-02-11T14:07:45Z</dcterms:modified>
</cp:coreProperties>
</file>