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8" r:id="rId2"/>
    <p:sldId id="280" r:id="rId3"/>
    <p:sldId id="284" r:id="rId4"/>
    <p:sldId id="282" r:id="rId5"/>
    <p:sldId id="294" r:id="rId6"/>
    <p:sldId id="299" r:id="rId7"/>
    <p:sldId id="300" r:id="rId8"/>
    <p:sldId id="301" r:id="rId9"/>
    <p:sldId id="303" r:id="rId10"/>
    <p:sldId id="302" r:id="rId11"/>
    <p:sldId id="259" r:id="rId12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9782" autoAdjust="0"/>
  </p:normalViewPr>
  <p:slideViewPr>
    <p:cSldViewPr snapToGrid="0" snapToObjects="1">
      <p:cViewPr varScale="1">
        <p:scale>
          <a:sx n="79" d="100"/>
          <a:sy n="79" d="100"/>
        </p:scale>
        <p:origin x="90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6/19/2018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6/19/2018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  <p:sp>
        <p:nvSpPr>
          <p:cNvPr id="6" name="Rectangle 5"/>
          <p:cNvSpPr>
            <a:spLocks/>
          </p:cNvSpPr>
          <p:nvPr userDrawn="1"/>
        </p:nvSpPr>
        <p:spPr>
          <a:xfrm>
            <a:off x="0" y="0"/>
            <a:ext cx="9144000" cy="20574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832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7" r:id="rId4"/>
    <p:sldLayoutId id="2147483660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jli@mwcog.org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itis.org/register" TargetMode="External"/><Relationship Id="rId2" Type="http://schemas.openxmlformats.org/officeDocument/2006/relationships/hyperlink" Target="https://www.ritis.org/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pda.ritis.org/suite/tutorials" TargetMode="External"/><Relationship Id="rId4" Type="http://schemas.openxmlformats.org/officeDocument/2006/relationships/hyperlink" Target="https://pda.ritis.org/suite/dua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Darrel.Johnson@VDOT.Virginia.gov" TargetMode="External"/><Relationship Id="rId2" Type="http://schemas.openxmlformats.org/officeDocument/2006/relationships/hyperlink" Target="https://npmrds.ritis.org/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email@mwcog.or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836377"/>
              </p:ext>
            </p:extLst>
          </p:nvPr>
        </p:nvGraphicFramePr>
        <p:xfrm>
          <a:off x="777240" y="1952034"/>
          <a:ext cx="8366760" cy="417514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6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90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accent4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Review of the Mission of the Vehicle Probe Data Users Group (VPDUG)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3615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Andrew J. Meese, AICP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TPB Systems Performance Planning Director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bg1">
                            <a:lumMod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Vehicle Probe Data Users Group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June 21, 2018 – DRAFT 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485258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00800" y="6399907"/>
            <a:ext cx="2067116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#2</a:t>
            </a:r>
          </a:p>
        </p:txBody>
      </p:sp>
    </p:spTree>
    <p:extLst>
      <p:ext uri="{BB962C8B-B14F-4D97-AF65-F5344CB8AC3E}">
        <p14:creationId xmlns:p14="http://schemas.microsoft.com/office/powerpoint/2010/main" val="2429198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166341"/>
              </p:ext>
            </p:extLst>
          </p:nvPr>
        </p:nvGraphicFramePr>
        <p:xfrm>
          <a:off x="457200" y="465181"/>
          <a:ext cx="8686800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Emergence of Probe Data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VPDUG Mission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21,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199" y="1377089"/>
            <a:ext cx="8202167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I-95 Corridor Coalition Vehicle Probe Project/Probe Data Analytics Suite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Probe data now a major source for traffic and system performance monitoring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FHWA National Performance Management Research Data Set (NPMRDS)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Drives FAST Act Performance-Based Planning and Programming (PBPP)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Performance measures, reporting, targets, etc. 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Emerging private sector/vendor-provided data sets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latin typeface="+mj-lt"/>
              </a:rPr>
              <a:t>Desire for enhanced consistency, collaboration and capabilities as these tools are applied by various agencies/analysts in the National Capital Region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784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24367"/>
              </p:ext>
            </p:extLst>
          </p:nvPr>
        </p:nvGraphicFramePr>
        <p:xfrm>
          <a:off x="457200" y="465181"/>
          <a:ext cx="8686800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VPDUG Background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80744"/>
            <a:ext cx="820216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Established in 2014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Thought to be the first TPB users group (as opposed to subcommittee) since the Microcomputer Users Group of the 1980s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Mission established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Several meetings held 2014 to 2016; recent hiatus now ending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Staff contact person will be James Li (</a:t>
            </a:r>
            <a:r>
              <a:rPr lang="en-US" sz="2000" dirty="0">
                <a:hlinkClick r:id="rId2"/>
              </a:rPr>
              <a:t>jli@mwcog.org</a:t>
            </a:r>
            <a:r>
              <a:rPr lang="en-US" sz="2000" dirty="0"/>
              <a:t> or 202-962-3329)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VPDUG Mission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21,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409113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644327"/>
              </p:ext>
            </p:extLst>
          </p:nvPr>
        </p:nvGraphicFramePr>
        <p:xfrm>
          <a:off x="457200" y="465181"/>
          <a:ext cx="8686800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Mission of the VPDUG (from 2014)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359461" y="1380744"/>
            <a:ext cx="678112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spcBef>
                <a:spcPct val="20000"/>
              </a:spcBef>
            </a:pPr>
            <a:r>
              <a:rPr lang="en-US" sz="3200" dirty="0">
                <a:solidFill>
                  <a:prstClr val="black"/>
                </a:solidFill>
                <a:latin typeface="+mj-lt"/>
              </a:rPr>
              <a:t>The mission of the National Capital Region's Vehicle Probe Data Users Group (VPDUG) is to enhance regional coordination, consistency, and capabilities in the use of vehicle probe-based traffic data toward performance-based transportation planning and programming.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VPDUG Mission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21,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554510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335579"/>
              </p:ext>
            </p:extLst>
          </p:nvPr>
        </p:nvGraphicFramePr>
        <p:xfrm>
          <a:off x="457200" y="465181"/>
          <a:ext cx="8686800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VPDUG Goals (from 2014)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80744"/>
            <a:ext cx="8202167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The VPDUG will be a regional platform for probe data information exchange, user experience sharing, and professional skills development.</a:t>
            </a:r>
          </a:p>
          <a:p>
            <a:pPr marL="514350" lvl="0" indent="-514350">
              <a:buFont typeface="+mj-lt"/>
              <a:buAutoNum type="arabicPeriod"/>
            </a:pPr>
            <a:endParaRPr lang="en-US" sz="1400" b="1" dirty="0"/>
          </a:p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The VPDUG will develop recommended technical guidelines for probe data processing and performance measure calculation and improve the guidelines over time.</a:t>
            </a:r>
          </a:p>
          <a:p>
            <a:pPr marL="514350" lvl="0" indent="-514350">
              <a:buFont typeface="+mj-lt"/>
              <a:buAutoNum type="arabicPeriod"/>
            </a:pPr>
            <a:endParaRPr lang="en-US" sz="1400" b="1" dirty="0"/>
          </a:p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The VPDUG will also discuss probe data-related other data and system performance issues to support performance-based transportation planning and programing.</a:t>
            </a:r>
            <a:endParaRPr lang="en-US" sz="2000" b="1" dirty="0"/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VPDUG Mission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21,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833269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4690987"/>
              </p:ext>
            </p:extLst>
          </p:nvPr>
        </p:nvGraphicFramePr>
        <p:xfrm>
          <a:off x="457200" y="465181"/>
          <a:ext cx="8686800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Structure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80744"/>
            <a:ext cx="820216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Sub-group of the TPB’s Systems Performance, Operations, and Technology Subcommittee (SPOTS – formerly MOITS)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Eligible volunteer participants (next slide explains eligibility)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Intended to meet periodically (no more often than quarterly)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Will continue only as long as needed for probe data and related issues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Will have a variety of discussions and formats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TPB staff experience, instructions, and proposals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Guest speakers from member agencies or researchers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Whether and how to have speakers from vendor agencies – to be explored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VPDUG Mission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21,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282292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922655"/>
              </p:ext>
            </p:extLst>
          </p:nvPr>
        </p:nvGraphicFramePr>
        <p:xfrm>
          <a:off x="457200" y="465181"/>
          <a:ext cx="8686800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Participation and Eligibility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80744"/>
            <a:ext cx="820216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Eligible participants include: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Staffs of TPB member jurisdictions/agencies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Consultants working for TPB member jurisdictions/agencies and enabled by a valid Data Use Agreement (DUA) with the I-95 Corridor Coalition or University of Maryland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Peer public agencies outside TPB jurisdictions with a valid DUA with the I-95 Corridor Coalition or the University of Maryland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Other eligible entities reviewed and, if acceptable, permitted on a case-by-case basis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VPDUG Mission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21,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730220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089868"/>
              </p:ext>
            </p:extLst>
          </p:nvPr>
        </p:nvGraphicFramePr>
        <p:xfrm>
          <a:off x="457200" y="465181"/>
          <a:ext cx="8686800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Access to Vehicle Probe Data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80744"/>
            <a:ext cx="778858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VPP/PDA data – Now called the Probe Data Analytics Suite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Access linked to a </a:t>
            </a:r>
            <a:r>
              <a:rPr lang="en-US" sz="2000" u="sng" dirty="0">
                <a:hlinkClick r:id="rId2"/>
              </a:rPr>
              <a:t>RITIS</a:t>
            </a:r>
            <a:r>
              <a:rPr lang="en-US" sz="2000" dirty="0"/>
              <a:t> account (request an account at </a:t>
            </a:r>
            <a:r>
              <a:rPr lang="en-US" sz="2000" dirty="0">
                <a:hlinkClick r:id="rId3"/>
              </a:rPr>
              <a:t>www.ritis.org/register</a:t>
            </a:r>
            <a:r>
              <a:rPr lang="en-US" sz="2000" dirty="0"/>
              <a:t>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Only members of public sector agencies that have signed the Vehicle Probe Data Use Agreement will be granted access – see  </a:t>
            </a:r>
            <a:r>
              <a:rPr lang="en-US" sz="2000" dirty="0">
                <a:hlinkClick r:id="rId4"/>
              </a:rPr>
              <a:t>pda.ritis.org/suite/dua</a:t>
            </a:r>
            <a:endParaRPr lang="en-US" sz="2000" dirty="0"/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Tutorials can be viewed without registering – see  </a:t>
            </a:r>
            <a:r>
              <a:rPr lang="en-US" sz="2000" dirty="0">
                <a:hlinkClick r:id="rId5"/>
              </a:rPr>
              <a:t>pda.ritis.org/suite/tutorials</a:t>
            </a:r>
            <a:endParaRPr lang="en-US" sz="2000" dirty="0"/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Eligible participants are encouraged to sign the DUA to take advantage of the data and tools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VPDUG Mission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21,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551580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496744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Access to NPMRDS and Other Data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80744"/>
            <a:ext cx="820216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NPMRDS data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Only MPOs, States are eligible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Accessed through RITIS accounts at </a:t>
            </a:r>
            <a:r>
              <a:rPr lang="en-US" sz="2000" dirty="0">
                <a:hlinkClick r:id="rId2"/>
              </a:rPr>
              <a:t>https://npmrds.ritis.org</a:t>
            </a:r>
            <a:r>
              <a:rPr lang="en-US" sz="2000" dirty="0"/>
              <a:t> 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StreetLight data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Virginia state contract – only Virginia jurisdictions can access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fr-FR" sz="2000" dirty="0"/>
              <a:t>Email </a:t>
            </a:r>
            <a:r>
              <a:rPr lang="fr-FR" sz="2000" dirty="0">
                <a:hlinkClick r:id="rId3"/>
              </a:rPr>
              <a:t>Darrel.Johnson@VDOT.Virginia.gov</a:t>
            </a:r>
            <a:r>
              <a:rPr lang="fr-FR" sz="2000" dirty="0"/>
              <a:t> 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Other</a:t>
            </a:r>
            <a:r>
              <a:rPr lang="fr-FR" sz="2000" dirty="0"/>
              <a:t> </a:t>
            </a:r>
            <a:r>
              <a:rPr lang="en-US" sz="2000" dirty="0"/>
              <a:t>vendors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fr-FR" sz="2000" dirty="0"/>
              <a:t>A </a:t>
            </a:r>
            <a:r>
              <a:rPr lang="en-US" sz="2000" dirty="0"/>
              <a:t>number</a:t>
            </a:r>
            <a:r>
              <a:rPr lang="fr-FR" sz="2000" dirty="0"/>
              <a:t> of other private-sector vendors are now making data sets available for purchase – TPB staff has done limited exploration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fr-FR" sz="2000" dirty="0"/>
              <a:t>Potential discussions at future VPDUG meetings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VPDUG Mission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21,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932264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123277"/>
              </p:ext>
            </p:extLst>
          </p:nvPr>
        </p:nvGraphicFramePr>
        <p:xfrm>
          <a:off x="457200" y="465181"/>
          <a:ext cx="8686800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Outlook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80744"/>
            <a:ext cx="820216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Rejuvenating the VPDUG will help provide technical coordination and skills-building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Assist with technical issues in PBPP activities (states and MPO)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Assist with other applications of probe data by member agencies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Potentially provide feedback to data providers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We want to hear from you on whether and how the VPDUG helps or can help you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#2: VPDUG Mission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June 21,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7240436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8289355"/>
              </p:ext>
            </p:extLst>
          </p:nvPr>
        </p:nvGraphicFramePr>
        <p:xfrm>
          <a:off x="457200" y="1686337"/>
          <a:ext cx="8686800" cy="41595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773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35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41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Andrew J. Meese, AICP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TPB Systems Performance Planning Director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(202) 962-3789</a:t>
                      </a:r>
                      <a:endParaRPr lang="en-US" sz="1400" b="0" dirty="0">
                        <a:latin typeface="Franklin Gothic Book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  <a:hlinkClick r:id="rId2"/>
                        </a:rPr>
                        <a:t>ameese@mwcog.org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Franklin Gothic Book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>
                          <a:solidFill>
                            <a:schemeClr val="accent4"/>
                          </a:solidFill>
                          <a:latin typeface="Franklin Gothic Medium"/>
                          <a:cs typeface="Franklin Gothic Medium"/>
                        </a:rPr>
                        <a:t>mwcog.org/TPB</a:t>
                      </a:r>
                      <a:endParaRPr lang="en-US" sz="2800" dirty="0">
                        <a:solidFill>
                          <a:schemeClr val="accent4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5601">
                <a:tc gridSpan="2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 Washington Council of Governments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rgbClr val="82B1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5190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9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B - Orange" id="{001DA969-197A-4DA2-BD94-B5BF355A5C8D}" vid="{4A225A54-DE26-484D-93DC-D82A540CAD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TPB B - Orange</Template>
  <TotalTime>88</TotalTime>
  <Words>846</Words>
  <Application>Microsoft Office PowerPoint</Application>
  <PresentationFormat>On-screen Show (4:3)</PresentationFormat>
  <Paragraphs>101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Meese</dc:creator>
  <cp:lastModifiedBy>Andrew Meese</cp:lastModifiedBy>
  <cp:revision>22</cp:revision>
  <cp:lastPrinted>2016-01-21T16:31:28Z</cp:lastPrinted>
  <dcterms:created xsi:type="dcterms:W3CDTF">2018-06-18T21:43:41Z</dcterms:created>
  <dcterms:modified xsi:type="dcterms:W3CDTF">2018-06-19T15:32:08Z</dcterms:modified>
</cp:coreProperties>
</file>