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omments/comment1.xml" ContentType="application/vnd.openxmlformats-officedocument.presentationml.comments+xml"/>
  <Override PartName="/ppt/notesSlides/notesSlide16.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7.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 id="2147483684" r:id="rId2"/>
  </p:sldMasterIdLst>
  <p:notesMasterIdLst>
    <p:notesMasterId r:id="rId26"/>
  </p:notesMasterIdLst>
  <p:sldIdLst>
    <p:sldId id="256" r:id="rId3"/>
    <p:sldId id="290" r:id="rId4"/>
    <p:sldId id="267" r:id="rId5"/>
    <p:sldId id="257" r:id="rId6"/>
    <p:sldId id="269" r:id="rId7"/>
    <p:sldId id="271" r:id="rId8"/>
    <p:sldId id="263" r:id="rId9"/>
    <p:sldId id="270" r:id="rId10"/>
    <p:sldId id="272" r:id="rId11"/>
    <p:sldId id="273" r:id="rId12"/>
    <p:sldId id="264" r:id="rId13"/>
    <p:sldId id="291" r:id="rId14"/>
    <p:sldId id="283" r:id="rId15"/>
    <p:sldId id="276" r:id="rId16"/>
    <p:sldId id="286" r:id="rId17"/>
    <p:sldId id="293" r:id="rId18"/>
    <p:sldId id="288" r:id="rId19"/>
    <p:sldId id="280" r:id="rId20"/>
    <p:sldId id="287" r:id="rId21"/>
    <p:sldId id="278" r:id="rId22"/>
    <p:sldId id="277" r:id="rId23"/>
    <p:sldId id="292" r:id="rId24"/>
    <p:sldId id="289" r:id="rId2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2402502-9BAD-4B8A-8F64-E6355BAC7DFA}">
          <p14:sldIdLst>
            <p14:sldId id="256"/>
            <p14:sldId id="290"/>
            <p14:sldId id="267"/>
            <p14:sldId id="257"/>
            <p14:sldId id="269"/>
            <p14:sldId id="271"/>
            <p14:sldId id="263"/>
            <p14:sldId id="270"/>
            <p14:sldId id="272"/>
            <p14:sldId id="273"/>
            <p14:sldId id="264"/>
            <p14:sldId id="291"/>
            <p14:sldId id="283"/>
            <p14:sldId id="276"/>
            <p14:sldId id="286"/>
            <p14:sldId id="293"/>
            <p14:sldId id="288"/>
            <p14:sldId id="280"/>
            <p14:sldId id="287"/>
            <p14:sldId id="278"/>
            <p14:sldId id="277"/>
            <p14:sldId id="292"/>
            <p14:sldId id="289"/>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urav Kumar" initials="SK" lastIdx="2" clrIdx="0">
    <p:extLst>
      <p:ext uri="{19B8F6BF-5375-455C-9EA6-DF929625EA0E}">
        <p15:presenceInfo xmlns:p15="http://schemas.microsoft.com/office/powerpoint/2012/main" userId="e328c20fce2c7db8"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66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1E171933-4619-4E11-9A3F-F7608DF75F80}" styleName="Medium Style 1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a:noFill/>
            </a:ln>
          </a:insideV>
        </a:tcBdr>
        <a:fill>
          <a:solidFill>
            <a:schemeClr val="lt1"/>
          </a:solidFill>
        </a:fill>
      </a:tcStyle>
    </a:wholeTbl>
    <a:band1H>
      <a:tcStyle>
        <a:tcBdr/>
        <a:fill>
          <a:solidFill>
            <a:schemeClr val="accent4">
              <a:tint val="20000"/>
            </a:schemeClr>
          </a:solidFill>
        </a:fill>
      </a:tcStyle>
    </a:band1H>
    <a:band1V>
      <a:tcStyle>
        <a:tcBdr/>
        <a:fill>
          <a:solidFill>
            <a:schemeClr val="accent4">
              <a:tint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solidFill>
            <a:schemeClr val="lt1"/>
          </a:solidFill>
        </a:fill>
      </a:tcStyle>
    </a:lastRow>
    <a:firstRow>
      <a:tcTxStyle b="on">
        <a:fontRef idx="minor">
          <a:scrgbClr r="0" g="0" b="0"/>
        </a:fontRef>
        <a:schemeClr val="lt1"/>
      </a:tcTxStyle>
      <a:tcStyle>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94" autoAdjust="0"/>
    <p:restoredTop sz="75047" autoAdjust="0"/>
  </p:normalViewPr>
  <p:slideViewPr>
    <p:cSldViewPr snapToGrid="0">
      <p:cViewPr varScale="1">
        <p:scale>
          <a:sx n="72" d="100"/>
          <a:sy n="72" d="100"/>
        </p:scale>
        <p:origin x="1024" y="56"/>
      </p:cViewPr>
      <p:guideLst/>
    </p:cSldViewPr>
  </p:slideViewPr>
  <p:notesTextViewPr>
    <p:cViewPr>
      <p:scale>
        <a:sx n="66" d="100"/>
        <a:sy n="66"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commentAuthors" Target="commentAuthors.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https://d.docs.live.net/e328c20fce2c7db8/MWCOG/presentationData.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https://d.docs.live.net/e328c20fce2c7db8/MWCOG/presentationData.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[presentationData.xlsx]Sheet3!PivotTable2</c:name>
    <c:fmtId val="3"/>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baseline="0" dirty="0"/>
              <a:t>Costs for remediation of 26% of average annual TN load difference</a:t>
            </a:r>
            <a:endParaRPr lang="en-US" dirty="0"/>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1"/>
          </a:solidFill>
          <a:ln>
            <a:noFill/>
          </a:ln>
          <a:effectLst/>
        </c:spPr>
        <c:marker>
          <c:symbol val="none"/>
        </c:marker>
      </c:pivotFmt>
      <c:pivotFmt>
        <c:idx val="1"/>
        <c:spPr>
          <a:solidFill>
            <a:schemeClr val="accent1"/>
          </a:solidFill>
          <a:ln>
            <a:noFill/>
          </a:ln>
          <a:effectLst/>
        </c:spPr>
        <c:marker>
          <c:symbol val="none"/>
        </c:marker>
      </c:pivotFmt>
      <c:pivotFmt>
        <c:idx val="2"/>
        <c:spPr>
          <a:solidFill>
            <a:schemeClr val="accent1"/>
          </a:solidFill>
          <a:ln>
            <a:noFill/>
          </a:ln>
          <a:effectLst/>
        </c:spPr>
        <c:marker>
          <c:symbol val="none"/>
        </c:marker>
      </c:pivotFmt>
    </c:pivotFmts>
    <c:plotArea>
      <c:layout/>
      <c:barChart>
        <c:barDir val="col"/>
        <c:grouping val="clustered"/>
        <c:varyColors val="0"/>
        <c:ser>
          <c:idx val="0"/>
          <c:order val="0"/>
          <c:tx>
            <c:strRef>
              <c:f>Sheet3!$I$7</c:f>
              <c:strCache>
                <c:ptCount val="1"/>
                <c:pt idx="0">
                  <c:v>Total</c:v>
                </c:pt>
              </c:strCache>
            </c:strRef>
          </c:tx>
          <c:spPr>
            <a:solidFill>
              <a:schemeClr val="accent1"/>
            </a:solidFill>
            <a:ln>
              <a:noFill/>
            </a:ln>
            <a:effectLst/>
          </c:spPr>
          <c:invertIfNegative val="0"/>
          <c:cat>
            <c:strRef>
              <c:f>Sheet3!$H$8:$H$20</c:f>
              <c:strCache>
                <c:ptCount val="12"/>
                <c:pt idx="0">
                  <c:v>Bioretention</c:v>
                </c:pt>
                <c:pt idx="1">
                  <c:v>Bioswale</c:v>
                </c:pt>
                <c:pt idx="2">
                  <c:v>Correction/Removal of Illicit Discharges</c:v>
                </c:pt>
                <c:pt idx="3">
                  <c:v>Detention Basin</c:v>
                </c:pt>
                <c:pt idx="4">
                  <c:v>Fertilizer Application</c:v>
                </c:pt>
                <c:pt idx="5">
                  <c:v>Hydrodynamic Structures</c:v>
                </c:pt>
                <c:pt idx="6">
                  <c:v>Infiltration Basin</c:v>
                </c:pt>
                <c:pt idx="7">
                  <c:v>Media Filtration</c:v>
                </c:pt>
                <c:pt idx="8">
                  <c:v>Pet Waste Program</c:v>
                </c:pt>
                <c:pt idx="9">
                  <c:v>Porous Pavement</c:v>
                </c:pt>
                <c:pt idx="10">
                  <c:v>Reduce Impervious Surface Area</c:v>
                </c:pt>
                <c:pt idx="11">
                  <c:v>Street Sweeping</c:v>
                </c:pt>
              </c:strCache>
            </c:strRef>
          </c:cat>
          <c:val>
            <c:numRef>
              <c:f>Sheet3!$I$8:$I$20</c:f>
              <c:numCache>
                <c:formatCode>General</c:formatCode>
                <c:ptCount val="12"/>
                <c:pt idx="0">
                  <c:v>309888343.71051311</c:v>
                </c:pt>
                <c:pt idx="1">
                  <c:v>98626308.305696771</c:v>
                </c:pt>
                <c:pt idx="2">
                  <c:v>4233246.0902639972</c:v>
                </c:pt>
                <c:pt idx="3">
                  <c:v>915975827.62482345</c:v>
                </c:pt>
                <c:pt idx="4">
                  <c:v>47712077.719314344</c:v>
                </c:pt>
                <c:pt idx="5">
                  <c:v>2278331764.9189367</c:v>
                </c:pt>
                <c:pt idx="6">
                  <c:v>156905490.48633575</c:v>
                </c:pt>
                <c:pt idx="7">
                  <c:v>325819054.22417676</c:v>
                </c:pt>
                <c:pt idx="8">
                  <c:v>140254.29557758177</c:v>
                </c:pt>
                <c:pt idx="9">
                  <c:v>1927269072.2593734</c:v>
                </c:pt>
                <c:pt idx="10">
                  <c:v>777482716.12412906</c:v>
                </c:pt>
                <c:pt idx="11">
                  <c:v>581671068.30291617</c:v>
                </c:pt>
              </c:numCache>
            </c:numRef>
          </c:val>
          <c:extLst>
            <c:ext xmlns:c16="http://schemas.microsoft.com/office/drawing/2014/chart" uri="{C3380CC4-5D6E-409C-BE32-E72D297353CC}">
              <c16:uniqueId val="{00000000-8011-4CBD-A6B0-935A3D92F59B}"/>
            </c:ext>
          </c:extLst>
        </c:ser>
        <c:dLbls>
          <c:showLegendKey val="0"/>
          <c:showVal val="0"/>
          <c:showCatName val="0"/>
          <c:showSerName val="0"/>
          <c:showPercent val="0"/>
          <c:showBubbleSize val="0"/>
        </c:dLbls>
        <c:gapWidth val="219"/>
        <c:overlap val="-27"/>
        <c:axId val="301727072"/>
        <c:axId val="301727488"/>
      </c:barChart>
      <c:catAx>
        <c:axId val="30172707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01727488"/>
        <c:crosses val="autoZero"/>
        <c:auto val="1"/>
        <c:lblAlgn val="ctr"/>
        <c:lblOffset val="100"/>
        <c:noMultiLvlLbl val="0"/>
      </c:catAx>
      <c:valAx>
        <c:axId val="301727488"/>
        <c:scaling>
          <c:logBase val="10"/>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2013 $</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30172707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[presentationData.xlsx]Sheet3!PivotTable3</c:name>
    <c:fmtId val="5"/>
  </c:pivotSource>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en-US" sz="1400" b="0" i="0" u="none" strike="noStrike" baseline="0" dirty="0"/>
              <a:t>Costs for remediation of 26% of average annual TP load difference</a:t>
            </a:r>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en-US"/>
        </a:p>
      </c:txPr>
    </c:title>
    <c:autoTitleDeleted val="0"/>
    <c:pivotFmts>
      <c:pivotFmt>
        <c:idx val="0"/>
        <c:spPr>
          <a:solidFill>
            <a:schemeClr val="accent1"/>
          </a:solidFill>
          <a:ln>
            <a:noFill/>
          </a:ln>
          <a:effectLst/>
        </c:spPr>
        <c:marker>
          <c:symbol val="none"/>
        </c:marker>
      </c:pivotFmt>
      <c:pivotFmt>
        <c:idx val="1"/>
        <c:spPr>
          <a:solidFill>
            <a:schemeClr val="accent1"/>
          </a:solidFill>
          <a:ln>
            <a:noFill/>
          </a:ln>
          <a:effectLst/>
        </c:spPr>
        <c:marker>
          <c:symbol val="none"/>
        </c:marker>
      </c:pivotFmt>
      <c:pivotFmt>
        <c:idx val="2"/>
        <c:spPr>
          <a:solidFill>
            <a:schemeClr val="accent1"/>
          </a:solidFill>
          <a:ln>
            <a:noFill/>
          </a:ln>
          <a:effectLst/>
        </c:spPr>
        <c:marker>
          <c:symbol val="none"/>
        </c:marker>
      </c:pivotFmt>
    </c:pivotFmts>
    <c:plotArea>
      <c:layout/>
      <c:barChart>
        <c:barDir val="col"/>
        <c:grouping val="clustered"/>
        <c:varyColors val="0"/>
        <c:ser>
          <c:idx val="0"/>
          <c:order val="0"/>
          <c:tx>
            <c:strRef>
              <c:f>Sheet3!$H$40</c:f>
              <c:strCache>
                <c:ptCount val="1"/>
                <c:pt idx="0">
                  <c:v>Total</c:v>
                </c:pt>
              </c:strCache>
            </c:strRef>
          </c:tx>
          <c:spPr>
            <a:solidFill>
              <a:schemeClr val="accent1"/>
            </a:solidFill>
            <a:ln>
              <a:noFill/>
            </a:ln>
            <a:effectLst/>
          </c:spPr>
          <c:invertIfNegative val="0"/>
          <c:cat>
            <c:strRef>
              <c:f>Sheet3!$G$41:$G$53</c:f>
              <c:strCache>
                <c:ptCount val="12"/>
                <c:pt idx="0">
                  <c:v>Bioretention</c:v>
                </c:pt>
                <c:pt idx="1">
                  <c:v>Bioswale</c:v>
                </c:pt>
                <c:pt idx="2">
                  <c:v>Correction/Removal of Illicit Discharges</c:v>
                </c:pt>
                <c:pt idx="3">
                  <c:v>Detention Basin</c:v>
                </c:pt>
                <c:pt idx="4">
                  <c:v>Fertilizer Application</c:v>
                </c:pt>
                <c:pt idx="5">
                  <c:v>Hydrodynamic Structures</c:v>
                </c:pt>
                <c:pt idx="6">
                  <c:v>Infiltration Basin</c:v>
                </c:pt>
                <c:pt idx="7">
                  <c:v>Media Filtration</c:v>
                </c:pt>
                <c:pt idx="8">
                  <c:v>Pet Waste Program</c:v>
                </c:pt>
                <c:pt idx="9">
                  <c:v>Porous Pavement</c:v>
                </c:pt>
                <c:pt idx="10">
                  <c:v>Reduce Impervious Surface Area</c:v>
                </c:pt>
                <c:pt idx="11">
                  <c:v>Street Sweeping</c:v>
                </c:pt>
              </c:strCache>
            </c:strRef>
          </c:cat>
          <c:val>
            <c:numRef>
              <c:f>Sheet3!$H$41:$H$53</c:f>
              <c:numCache>
                <c:formatCode>General</c:formatCode>
                <c:ptCount val="12"/>
                <c:pt idx="0">
                  <c:v>1718558298.6978061</c:v>
                </c:pt>
                <c:pt idx="1">
                  <c:v>187636623.90113249</c:v>
                </c:pt>
                <c:pt idx="2">
                  <c:v>7528191.5721120536</c:v>
                </c:pt>
                <c:pt idx="3">
                  <c:v>2242619861.0620971</c:v>
                </c:pt>
                <c:pt idx="4">
                  <c:v>130891104.40945767</c:v>
                </c:pt>
                <c:pt idx="5">
                  <c:v>2324009554.8511572</c:v>
                </c:pt>
                <c:pt idx="6">
                  <c:v>470156869.88096023</c:v>
                </c:pt>
                <c:pt idx="7">
                  <c:v>670435173.96922433</c:v>
                </c:pt>
                <c:pt idx="8">
                  <c:v>237919.26194882431</c:v>
                </c:pt>
                <c:pt idx="9">
                  <c:v>14069905965.576591</c:v>
                </c:pt>
                <c:pt idx="10">
                  <c:v>520013383.87740046</c:v>
                </c:pt>
                <c:pt idx="11">
                  <c:v>1356921020.5355933</c:v>
                </c:pt>
              </c:numCache>
            </c:numRef>
          </c:val>
          <c:extLst>
            <c:ext xmlns:c16="http://schemas.microsoft.com/office/drawing/2014/chart" uri="{C3380CC4-5D6E-409C-BE32-E72D297353CC}">
              <c16:uniqueId val="{00000000-872C-452B-A86D-1C6249DBCABB}"/>
            </c:ext>
          </c:extLst>
        </c:ser>
        <c:dLbls>
          <c:showLegendKey val="0"/>
          <c:showVal val="0"/>
          <c:showCatName val="0"/>
          <c:showSerName val="0"/>
          <c:showPercent val="0"/>
          <c:showBubbleSize val="0"/>
        </c:dLbls>
        <c:gapWidth val="150"/>
        <c:axId val="938947328"/>
        <c:axId val="938942336"/>
      </c:barChart>
      <c:catAx>
        <c:axId val="938947328"/>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38942336"/>
        <c:crosses val="autoZero"/>
        <c:auto val="1"/>
        <c:lblAlgn val="ctr"/>
        <c:lblOffset val="100"/>
        <c:noMultiLvlLbl val="0"/>
      </c:catAx>
      <c:valAx>
        <c:axId val="938942336"/>
        <c:scaling>
          <c:logBase val="10"/>
          <c:orientation val="minMax"/>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r>
                  <a:rPr lang="en-US" dirty="0"/>
                  <a:t>2013 $</a:t>
                </a:r>
              </a:p>
            </c:rich>
          </c:tx>
          <c:overlay val="0"/>
          <c:spPr>
            <a:noFill/>
            <a:ln>
              <a:noFill/>
            </a:ln>
            <a:effectLst/>
          </c:spPr>
          <c:txPr>
            <a:bodyPr rot="-5400000" spcFirstLastPara="1" vertOverflow="ellipsis" vert="horz" wrap="square" anchor="ctr" anchorCtr="1"/>
            <a:lstStyle/>
            <a:p>
              <a:pPr>
                <a:defRPr sz="1000" b="0" i="0" u="none" strike="noStrike" kern="1200" baseline="0">
                  <a:solidFill>
                    <a:schemeClr val="tx1">
                      <a:lumMod val="65000"/>
                      <a:lumOff val="35000"/>
                    </a:schemeClr>
                  </a:solidFill>
                  <a:latin typeface="+mn-lt"/>
                  <a:ea typeface="+mn-ea"/>
                  <a:cs typeface="+mn-cs"/>
                </a:defRPr>
              </a:pPr>
              <a:endParaRPr lang="en-US"/>
            </a:p>
          </c:txPr>
        </c:title>
        <c:numFmt formatCode="0.00E+00" sourceLinked="0"/>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en-US"/>
          </a:p>
        </c:txPr>
        <c:crossAx val="93894732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en-US"/>
    </a:p>
  </c:txPr>
  <c:externalData r:id="rId3">
    <c:autoUpdate val="0"/>
  </c:externalData>
  <c:extLst>
    <c:ext xmlns:c14="http://schemas.microsoft.com/office/drawing/2007/8/2/chart" uri="{781A3756-C4B2-4CAC-9D66-4F8BD8637D16}">
      <c14:pivotOptions>
        <c14:dropZoneFilter val="1"/>
        <c14:dropZoneCategories val="1"/>
        <c14:dropZoneData val="1"/>
        <c14:dropZonesVisible val="1"/>
      </c14:pivotOptions>
    </c:ext>
    <c:ext xmlns:c16="http://schemas.microsoft.com/office/drawing/2014/chart" uri="{E28EC0CA-F0BB-4C9C-879D-F8772B89E7AC}">
      <c16:pivotOptions16>
        <c16:showExpandCollapseFieldButtons val="1"/>
      </c16:pivotOptions16>
    </c:ext>
  </c:extLst>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omments/comment1.xml><?xml version="1.0" encoding="utf-8"?>
<p:cmLst xmlns:a="http://schemas.openxmlformats.org/drawingml/2006/main" xmlns:r="http://schemas.openxmlformats.org/officeDocument/2006/relationships" xmlns:p="http://schemas.openxmlformats.org/presentationml/2006/main">
  <p:cm authorId="1" dt="2016-06-02T15:24:54.570" idx="1">
    <p:pos x="4524" y="3390"/>
    <p:text>Check MAST VAST and CAST here for loading</p:text>
    <p:extLst>
      <p:ext uri="{C676402C-5697-4E1C-873F-D02D1690AC5C}">
        <p15:threadingInfo xmlns:p15="http://schemas.microsoft.com/office/powerpoint/2012/main" timeZoneBias="24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952A7DE-8326-4342-8F30-FA8C821A4D82}" type="datetimeFigureOut">
              <a:rPr lang="en-US" smtClean="0"/>
              <a:t>6/7/2016</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6D178D5-1963-4A4B-A0BC-9A43EFA003ED}" type="slidenum">
              <a:rPr lang="en-US" smtClean="0"/>
              <a:t>‹#›</a:t>
            </a:fld>
            <a:endParaRPr lang="en-US"/>
          </a:p>
        </p:txBody>
      </p:sp>
    </p:spTree>
    <p:extLst>
      <p:ext uri="{BB962C8B-B14F-4D97-AF65-F5344CB8AC3E}">
        <p14:creationId xmlns:p14="http://schemas.microsoft.com/office/powerpoint/2010/main" val="432844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3</a:t>
            </a:fld>
            <a:endParaRPr lang="en-US"/>
          </a:p>
        </p:txBody>
      </p:sp>
    </p:spTree>
    <p:extLst>
      <p:ext uri="{BB962C8B-B14F-4D97-AF65-F5344CB8AC3E}">
        <p14:creationId xmlns:p14="http://schemas.microsoft.com/office/powerpoint/2010/main" val="19984247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4</a:t>
            </a:fld>
            <a:endParaRPr lang="en-US"/>
          </a:p>
        </p:txBody>
      </p:sp>
    </p:spTree>
    <p:extLst>
      <p:ext uri="{BB962C8B-B14F-4D97-AF65-F5344CB8AC3E}">
        <p14:creationId xmlns:p14="http://schemas.microsoft.com/office/powerpoint/2010/main" val="2099427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mc:AlternateContent xmlns:mc="http://schemas.openxmlformats.org/markup-compatibility/2006" xmlns:a14="http://schemas.microsoft.com/office/drawing/2010/main">
        <mc:Choice Requires="a14">
          <p:sp>
            <p:nvSpPr>
              <p:cNvPr id="3" name="Notes Placeholder 2"/>
              <p:cNvSpPr>
                <a:spLocks noGrp="1"/>
              </p:cNvSpPr>
              <p:nvPr>
                <p:ph type="body" idx="1"/>
              </p:nvPr>
            </p:nvSpPr>
            <p:spPr/>
            <p:txBody>
              <a:bodyPr/>
              <a:lstStyle/>
              <a:p>
                <a:pPr marL="1143000" lvl="2" indent="-228600">
                  <a:buAutoNum type="arabicParenR"/>
                </a:pPr>
                <a:r>
                  <a:rPr lang="en-US" dirty="0"/>
                  <a:t>The delta T is a bucket</a:t>
                </a:r>
              </a:p>
            </p:txBody>
          </p:sp>
        </mc:Choice>
        <mc:Fallback xmlns="">
          <p:sp>
            <p:nvSpPr>
              <p:cNvPr id="3" name="Notes Placeholder 2"/>
              <p:cNvSpPr>
                <a:spLocks noGrp="1"/>
              </p:cNvSpPr>
              <p:nvPr>
                <p:ph type="body" idx="1"/>
              </p:nvPr>
            </p:nvSpPr>
            <p:spPr/>
            <p:txBody>
              <a:bodyPr/>
              <a:lstStyle/>
              <a:p>
                <a:pPr marL="228600" indent="-228600">
                  <a:buAutoNum type="arabicParenR"/>
                </a:pPr>
                <a:r>
                  <a:rPr lang="en-US" dirty="0" smtClean="0"/>
                  <a:t>The time period </a:t>
                </a:r>
                <a:r>
                  <a:rPr lang="en-US" sz="1200" i="0" smtClean="0">
                    <a:effectLst/>
                    <a:latin typeface="Cambria Math" panose="02040503050406030204" pitchFamily="18" charset="0"/>
                  </a:rPr>
                  <a:t>∆𝑡</a:t>
                </a:r>
                <a:r>
                  <a:rPr lang="en-US" baseline="0" dirty="0" smtClean="0"/>
                  <a:t> is interesting. If the flow and concentration are varying slowly and predictably, like the case of non storm flow, </a:t>
                </a:r>
                <a:r>
                  <a:rPr lang="en-US" sz="1200" i="0" smtClean="0">
                    <a:effectLst/>
                    <a:latin typeface="Cambria Math" panose="02040503050406030204" pitchFamily="18" charset="0"/>
                  </a:rPr>
                  <a:t>∆𝑡</a:t>
                </a:r>
                <a:r>
                  <a:rPr lang="en-US" dirty="0" smtClean="0"/>
                  <a:t> can be large in the order of weeks and still we may get a good estimate. But if C</a:t>
                </a:r>
                <a:r>
                  <a:rPr lang="en-US" baseline="0" dirty="0" smtClean="0"/>
                  <a:t> and Q are varying unpredictably, like often is the case in storm flow we have to measure these quantities at a small time interval.</a:t>
                </a:r>
              </a:p>
              <a:p>
                <a:pPr marL="228600" indent="-228600">
                  <a:buAutoNum type="arabicParenR"/>
                </a:pPr>
                <a:r>
                  <a:rPr lang="en-US" baseline="0" dirty="0" smtClean="0"/>
                  <a:t>Now Q is estimated cheaply using onsite  real-time sensors, but concentration of the constituent of interest is expensive to measure frequently, mostly because one has to collet and analyze sample at the lab for most constituents. So we try to estimate C using methods. WRTDS and ESTIMATER relate C essentially to Q , we actually measure the representative C or EMC in field for storm.</a:t>
                </a:r>
                <a:endParaRPr lang="en-US" dirty="0" smtClean="0"/>
              </a:p>
              <a:p>
                <a:pPr marL="228600" indent="-228600">
                  <a:buAutoNum type="arabicParenR"/>
                </a:pPr>
                <a:endParaRPr lang="en-US" dirty="0" smtClean="0"/>
              </a:p>
              <a:p>
                <a:pPr marL="1143000" lvl="2" indent="-228600">
                  <a:buAutoNum type="arabicParenR"/>
                </a:pPr>
                <a:endParaRPr lang="en-US" baseline="0" dirty="0" smtClean="0"/>
              </a:p>
              <a:p>
                <a:pPr marL="1143000" lvl="2" indent="-228600">
                  <a:buAutoNum type="arabicParenR"/>
                </a:pPr>
                <a:endParaRPr lang="en-US" dirty="0"/>
              </a:p>
            </p:txBody>
          </p:sp>
        </mc:Fallback>
      </mc:AlternateContent>
      <p:sp>
        <p:nvSpPr>
          <p:cNvPr id="4" name="Slide Number Placeholder 3"/>
          <p:cNvSpPr>
            <a:spLocks noGrp="1"/>
          </p:cNvSpPr>
          <p:nvPr>
            <p:ph type="sldNum" sz="quarter" idx="10"/>
          </p:nvPr>
        </p:nvSpPr>
        <p:spPr/>
        <p:txBody>
          <a:bodyPr/>
          <a:lstStyle/>
          <a:p>
            <a:fld id="{A2E41686-232A-41B9-A9C9-25927F8F8549}" type="slidenum">
              <a:rPr lang="en-US" smtClean="0"/>
              <a:t>5</a:t>
            </a:fld>
            <a:endParaRPr lang="en-US"/>
          </a:p>
        </p:txBody>
      </p:sp>
    </p:spTree>
    <p:extLst>
      <p:ext uri="{BB962C8B-B14F-4D97-AF65-F5344CB8AC3E}">
        <p14:creationId xmlns:p14="http://schemas.microsoft.com/office/powerpoint/2010/main" val="25006656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indent="-228600">
              <a:buAutoNum type="arabicParenR"/>
            </a:pPr>
            <a:r>
              <a:rPr lang="en-US" dirty="0"/>
              <a:t>Explain why</a:t>
            </a:r>
            <a:r>
              <a:rPr lang="en-US" baseline="0" dirty="0"/>
              <a:t> we care about storm flow</a:t>
            </a:r>
          </a:p>
          <a:p>
            <a:pPr marL="685800" lvl="1" indent="-228600">
              <a:buAutoNum type="arabicParenR"/>
            </a:pPr>
            <a:r>
              <a:rPr lang="en-US" baseline="0" dirty="0"/>
              <a:t>Q and C relation</a:t>
            </a:r>
          </a:p>
          <a:p>
            <a:pPr marL="1143000" lvl="2" indent="-228600">
              <a:buAutoNum type="arabicParenR"/>
            </a:pPr>
            <a:r>
              <a:rPr lang="en-US" baseline="0" dirty="0"/>
              <a:t>Surface sub-surface storage conditions</a:t>
            </a:r>
          </a:p>
          <a:p>
            <a:pPr marL="1143000" lvl="2" indent="-228600">
              <a:buAutoNum type="arabicParenR"/>
            </a:pPr>
            <a:r>
              <a:rPr lang="en-US" baseline="0" dirty="0"/>
              <a:t>Antecedent conditions</a:t>
            </a:r>
          </a:p>
          <a:p>
            <a:pPr marL="1143000" lvl="2" indent="-228600">
              <a:buAutoNum type="arabicParenR"/>
            </a:pPr>
            <a:r>
              <a:rPr lang="en-US" baseline="0" dirty="0"/>
              <a:t>Time of the year</a:t>
            </a:r>
          </a:p>
          <a:p>
            <a:r>
              <a:rPr lang="en-US" baseline="0" dirty="0"/>
              <a:t>Significant load is transported in storm flow.</a:t>
            </a:r>
          </a:p>
        </p:txBody>
      </p:sp>
      <p:sp>
        <p:nvSpPr>
          <p:cNvPr id="4" name="Slide Number Placeholder 3"/>
          <p:cNvSpPr>
            <a:spLocks noGrp="1"/>
          </p:cNvSpPr>
          <p:nvPr>
            <p:ph type="sldNum" sz="quarter" idx="10"/>
          </p:nvPr>
        </p:nvSpPr>
        <p:spPr/>
        <p:txBody>
          <a:bodyPr/>
          <a:lstStyle/>
          <a:p>
            <a:fld id="{A2E41686-232A-41B9-A9C9-25927F8F8549}" type="slidenum">
              <a:rPr lang="en-US" smtClean="0"/>
              <a:t>6</a:t>
            </a:fld>
            <a:endParaRPr lang="en-US"/>
          </a:p>
        </p:txBody>
      </p:sp>
    </p:spTree>
    <p:extLst>
      <p:ext uri="{BB962C8B-B14F-4D97-AF65-F5344CB8AC3E}">
        <p14:creationId xmlns:p14="http://schemas.microsoft.com/office/powerpoint/2010/main" val="6287050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7</a:t>
            </a:fld>
            <a:endParaRPr lang="en-US"/>
          </a:p>
        </p:txBody>
      </p:sp>
    </p:spTree>
    <p:extLst>
      <p:ext uri="{BB962C8B-B14F-4D97-AF65-F5344CB8AC3E}">
        <p14:creationId xmlns:p14="http://schemas.microsoft.com/office/powerpoint/2010/main" val="92088449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2E41686-232A-41B9-A9C9-25927F8F8549}" type="slidenum">
              <a:rPr lang="en-US" smtClean="0"/>
              <a:t>8</a:t>
            </a:fld>
            <a:endParaRPr lang="en-US"/>
          </a:p>
        </p:txBody>
      </p:sp>
    </p:spTree>
    <p:extLst>
      <p:ext uri="{BB962C8B-B14F-4D97-AF65-F5344CB8AC3E}">
        <p14:creationId xmlns:p14="http://schemas.microsoft.com/office/powerpoint/2010/main" val="3090395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Flow is</a:t>
            </a:r>
            <a:r>
              <a:rPr lang="en-US" baseline="0" dirty="0"/>
              <a:t> estimated every minute </a:t>
            </a:r>
            <a:r>
              <a:rPr lang="en-US" dirty="0"/>
              <a:t>at the little falls dam</a:t>
            </a:r>
            <a:r>
              <a:rPr lang="en-US" baseline="0" dirty="0"/>
              <a:t> using the pressure transducer to measure stage, and then using the predefined stage discharge relationship to compute discharge from stage value.</a:t>
            </a:r>
          </a:p>
          <a:p>
            <a:pPr marL="0" marR="0" indent="0" algn="l" defTabSz="914400" rtl="0" eaLnBrk="1" fontAlgn="auto" latinLnBrk="0" hangingPunct="1">
              <a:lnSpc>
                <a:spcPct val="100000"/>
              </a:lnSpc>
              <a:spcBef>
                <a:spcPts val="0"/>
              </a:spcBef>
              <a:spcAft>
                <a:spcPts val="0"/>
              </a:spcAft>
              <a:buClrTx/>
              <a:buSzTx/>
              <a:buFontTx/>
              <a:buNone/>
              <a:tabLst/>
              <a:defRPr/>
            </a:pPr>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baseline="0" dirty="0"/>
              <a:t>Recording is done 15 minutes to an hour based on how frequently is the stage changing. If changes are frequent or the onsite microcontroller estimates that Potomac is in storm mode stage and flow are recorded every 15 minutes otherwise they are recorded hourly. </a:t>
            </a:r>
          </a:p>
          <a:p>
            <a:pPr marL="0" marR="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indent="0" algn="l" defTabSz="914400" rtl="0" eaLnBrk="1" fontAlgn="auto" latinLnBrk="0" hangingPunct="1">
              <a:lnSpc>
                <a:spcPct val="100000"/>
              </a:lnSpc>
              <a:spcBef>
                <a:spcPts val="0"/>
              </a:spcBef>
              <a:spcAft>
                <a:spcPts val="0"/>
              </a:spcAft>
              <a:buClrTx/>
              <a:buSzTx/>
              <a:buFontTx/>
              <a:buNone/>
              <a:tabLst/>
              <a:defRPr/>
            </a:pPr>
            <a:r>
              <a:rPr lang="en-US" dirty="0"/>
              <a:t>Talk about communication between Little</a:t>
            </a:r>
            <a:r>
              <a:rPr lang="en-US" baseline="0" dirty="0"/>
              <a:t> Falls Dam and chain bridge</a:t>
            </a:r>
            <a:endParaRPr lang="en-US" dirty="0"/>
          </a:p>
          <a:p>
            <a:endParaRPr lang="en-US" dirty="0"/>
          </a:p>
          <a:p>
            <a:r>
              <a:rPr lang="en-US" dirty="0"/>
              <a:t>Automatically triggered flow-composite sampling based on the stage rise and automatically stopped too.</a:t>
            </a:r>
          </a:p>
          <a:p>
            <a:endParaRPr lang="en-US" dirty="0"/>
          </a:p>
        </p:txBody>
      </p:sp>
      <p:sp>
        <p:nvSpPr>
          <p:cNvPr id="4" name="Slide Number Placeholder 3"/>
          <p:cNvSpPr>
            <a:spLocks noGrp="1"/>
          </p:cNvSpPr>
          <p:nvPr>
            <p:ph type="sldNum" sz="quarter" idx="10"/>
          </p:nvPr>
        </p:nvSpPr>
        <p:spPr/>
        <p:txBody>
          <a:bodyPr/>
          <a:lstStyle/>
          <a:p>
            <a:fld id="{0A95141A-DA28-4546-A0F5-AD8B5778A8F9}" type="slidenum">
              <a:rPr lang="en-US" smtClean="0"/>
              <a:t>9</a:t>
            </a:fld>
            <a:endParaRPr lang="en-US"/>
          </a:p>
        </p:txBody>
      </p:sp>
    </p:spTree>
    <p:extLst>
      <p:ext uri="{BB962C8B-B14F-4D97-AF65-F5344CB8AC3E}">
        <p14:creationId xmlns:p14="http://schemas.microsoft.com/office/powerpoint/2010/main" val="38152315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 talked about we measure EMC when I was talking about the true</a:t>
            </a:r>
            <a:r>
              <a:rPr lang="en-US" baseline="0" dirty="0"/>
              <a:t> load this explains how we compute the EMC.</a:t>
            </a:r>
            <a:endParaRPr lang="en-US" dirty="0"/>
          </a:p>
          <a:p>
            <a:endParaRPr lang="en-US" dirty="0"/>
          </a:p>
          <a:p>
            <a:r>
              <a:rPr lang="en-US" dirty="0"/>
              <a:t>Explain</a:t>
            </a:r>
            <a:r>
              <a:rPr lang="en-US" baseline="0" dirty="0"/>
              <a:t> the Graph</a:t>
            </a:r>
          </a:p>
          <a:p>
            <a:endParaRPr lang="en-US" dirty="0"/>
          </a:p>
          <a:p>
            <a:r>
              <a:rPr lang="en-US" dirty="0"/>
              <a:t>EMC or event mean concentration is computed by analyzing one</a:t>
            </a:r>
            <a:r>
              <a:rPr lang="en-US" baseline="0" dirty="0"/>
              <a:t> flow composite sample. During the storm event after a pre-specified volume has passed a sample is taken in a carboy. This scheme repeats till whole storm is sampled; in the process creating a composite sample for the event</a:t>
            </a:r>
            <a:r>
              <a:rPr lang="en-US" dirty="0"/>
              <a:t> </a:t>
            </a:r>
            <a:r>
              <a:rPr lang="en-US" b="1" dirty="0"/>
              <a:t>on-site</a:t>
            </a:r>
            <a:r>
              <a:rPr lang="en-US" dirty="0"/>
              <a:t>.</a:t>
            </a:r>
            <a:r>
              <a:rPr lang="en-US" baseline="0" dirty="0"/>
              <a:t> Now we have to analyze one sample per storm.</a:t>
            </a:r>
          </a:p>
          <a:p>
            <a:endParaRPr lang="en-US" baseline="0" dirty="0"/>
          </a:p>
          <a:p>
            <a:pPr marL="0" marR="0" indent="0" algn="l" defTabSz="914400" rtl="0" eaLnBrk="1" fontAlgn="auto" latinLnBrk="0" hangingPunct="1">
              <a:lnSpc>
                <a:spcPct val="100000"/>
              </a:lnSpc>
              <a:spcBef>
                <a:spcPts val="0"/>
              </a:spcBef>
              <a:spcAft>
                <a:spcPts val="0"/>
              </a:spcAft>
              <a:buClrTx/>
              <a:buSzTx/>
              <a:buFontTx/>
              <a:buNone/>
              <a:tabLst/>
              <a:defRPr/>
            </a:pPr>
            <a:r>
              <a:rPr lang="en-US" sz="1200" b="0" i="0" u="none" strike="noStrike" kern="1200" baseline="0" dirty="0">
                <a:solidFill>
                  <a:schemeClr val="tx1"/>
                </a:solidFill>
                <a:latin typeface="+mn-lt"/>
                <a:ea typeface="+mn-ea"/>
                <a:cs typeface="+mn-cs"/>
              </a:rPr>
              <a:t>Once a set volume (typically 400×10</a:t>
            </a:r>
            <a:r>
              <a:rPr lang="en-US" sz="1200" b="0" i="0" u="none" strike="noStrike" kern="1200" baseline="30000" dirty="0">
                <a:solidFill>
                  <a:schemeClr val="tx1"/>
                </a:solidFill>
                <a:latin typeface="+mn-lt"/>
                <a:ea typeface="+mn-ea"/>
                <a:cs typeface="+mn-cs"/>
              </a:rPr>
              <a:t>6</a:t>
            </a:r>
            <a:r>
              <a:rPr lang="en-US" sz="1200" b="0" i="0" u="none" strike="noStrike" kern="1200" baseline="0" dirty="0">
                <a:solidFill>
                  <a:schemeClr val="tx1"/>
                </a:solidFill>
                <a:latin typeface="+mn-lt"/>
                <a:ea typeface="+mn-ea"/>
                <a:cs typeface="+mn-cs"/>
              </a:rPr>
              <a:t> ft</a:t>
            </a:r>
            <a:r>
              <a:rPr lang="en-US" sz="1200" b="0" i="0" u="none" strike="noStrike" kern="1200" baseline="30000" dirty="0">
                <a:solidFill>
                  <a:schemeClr val="tx1"/>
                </a:solidFill>
                <a:latin typeface="+mn-lt"/>
                <a:ea typeface="+mn-ea"/>
                <a:cs typeface="+mn-cs"/>
              </a:rPr>
              <a:t>3</a:t>
            </a:r>
            <a:r>
              <a:rPr lang="en-US" sz="1200" b="0" i="0" u="none" strike="noStrike" kern="1200" baseline="0" dirty="0">
                <a:solidFill>
                  <a:schemeClr val="tx1"/>
                </a:solidFill>
                <a:latin typeface="+mn-lt"/>
                <a:ea typeface="+mn-ea"/>
                <a:cs typeface="+mn-cs"/>
              </a:rPr>
              <a:t>)is exceeded, a signal is sent to the Chain Bridge station to collect a sample</a:t>
            </a:r>
          </a:p>
          <a:p>
            <a:endParaRPr lang="en-US" dirty="0"/>
          </a:p>
        </p:txBody>
      </p:sp>
      <p:sp>
        <p:nvSpPr>
          <p:cNvPr id="4" name="Slide Number Placeholder 3"/>
          <p:cNvSpPr>
            <a:spLocks noGrp="1"/>
          </p:cNvSpPr>
          <p:nvPr>
            <p:ph type="sldNum" sz="quarter" idx="10"/>
          </p:nvPr>
        </p:nvSpPr>
        <p:spPr/>
        <p:txBody>
          <a:bodyPr/>
          <a:lstStyle/>
          <a:p>
            <a:fld id="{10BFA7EF-F4F5-4CC3-91FC-93371802C8F2}" type="slidenum">
              <a:rPr lang="en-US" smtClean="0">
                <a:solidFill>
                  <a:prstClr val="black"/>
                </a:solidFill>
              </a:rPr>
              <a:pPr/>
              <a:t>10</a:t>
            </a:fld>
            <a:endParaRPr lang="en-US">
              <a:solidFill>
                <a:prstClr val="black"/>
              </a:solidFill>
            </a:endParaRPr>
          </a:p>
        </p:txBody>
      </p:sp>
    </p:spTree>
    <p:extLst>
      <p:ext uri="{BB962C8B-B14F-4D97-AF65-F5344CB8AC3E}">
        <p14:creationId xmlns:p14="http://schemas.microsoft.com/office/powerpoint/2010/main" val="193805623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11</a:t>
            </a:fld>
            <a:endParaRPr lang="en-US"/>
          </a:p>
        </p:txBody>
      </p:sp>
    </p:spTree>
    <p:extLst>
      <p:ext uri="{BB962C8B-B14F-4D97-AF65-F5344CB8AC3E}">
        <p14:creationId xmlns:p14="http://schemas.microsoft.com/office/powerpoint/2010/main" val="249619462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13</a:t>
            </a:fld>
            <a:endParaRPr lang="en-US"/>
          </a:p>
        </p:txBody>
      </p:sp>
    </p:spTree>
    <p:extLst>
      <p:ext uri="{BB962C8B-B14F-4D97-AF65-F5344CB8AC3E}">
        <p14:creationId xmlns:p14="http://schemas.microsoft.com/office/powerpoint/2010/main" val="375716599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http://www.bayjournal.com/documents/reprints/allocate%20.pdf</a:t>
            </a:r>
          </a:p>
          <a:p>
            <a:endParaRPr lang="en-US" dirty="0"/>
          </a:p>
          <a:p>
            <a:r>
              <a:rPr lang="en-US" dirty="0"/>
              <a:t>Update this based on https://stat.chesapeakebay.net/?q=node/130&amp;quicktabs_10=1</a:t>
            </a:r>
          </a:p>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15</a:t>
            </a:fld>
            <a:endParaRPr lang="en-US"/>
          </a:p>
        </p:txBody>
      </p:sp>
    </p:spTree>
    <p:extLst>
      <p:ext uri="{BB962C8B-B14F-4D97-AF65-F5344CB8AC3E}">
        <p14:creationId xmlns:p14="http://schemas.microsoft.com/office/powerpoint/2010/main" val="25391334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17</a:t>
            </a:fld>
            <a:endParaRPr lang="en-US"/>
          </a:p>
        </p:txBody>
      </p:sp>
    </p:spTree>
    <p:extLst>
      <p:ext uri="{BB962C8B-B14F-4D97-AF65-F5344CB8AC3E}">
        <p14:creationId xmlns:p14="http://schemas.microsoft.com/office/powerpoint/2010/main" val="30902393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18</a:t>
            </a:fld>
            <a:endParaRPr lang="en-US"/>
          </a:p>
        </p:txBody>
      </p:sp>
    </p:spTree>
    <p:extLst>
      <p:ext uri="{BB962C8B-B14F-4D97-AF65-F5344CB8AC3E}">
        <p14:creationId xmlns:p14="http://schemas.microsoft.com/office/powerpoint/2010/main" val="3858558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19</a:t>
            </a:fld>
            <a:endParaRPr lang="en-US"/>
          </a:p>
        </p:txBody>
      </p:sp>
    </p:spTree>
    <p:extLst>
      <p:ext uri="{BB962C8B-B14F-4D97-AF65-F5344CB8AC3E}">
        <p14:creationId xmlns:p14="http://schemas.microsoft.com/office/powerpoint/2010/main" val="328305775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20</a:t>
            </a:fld>
            <a:endParaRPr lang="en-US"/>
          </a:p>
        </p:txBody>
      </p:sp>
    </p:spTree>
    <p:extLst>
      <p:ext uri="{BB962C8B-B14F-4D97-AF65-F5344CB8AC3E}">
        <p14:creationId xmlns:p14="http://schemas.microsoft.com/office/powerpoint/2010/main" val="257378295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21</a:t>
            </a:fld>
            <a:endParaRPr lang="en-US"/>
          </a:p>
        </p:txBody>
      </p:sp>
    </p:spTree>
    <p:extLst>
      <p:ext uri="{BB962C8B-B14F-4D97-AF65-F5344CB8AC3E}">
        <p14:creationId xmlns:p14="http://schemas.microsoft.com/office/powerpoint/2010/main" val="3750862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22</a:t>
            </a:fld>
            <a:endParaRPr lang="en-US"/>
          </a:p>
        </p:txBody>
      </p:sp>
    </p:spTree>
    <p:extLst>
      <p:ext uri="{BB962C8B-B14F-4D97-AF65-F5344CB8AC3E}">
        <p14:creationId xmlns:p14="http://schemas.microsoft.com/office/powerpoint/2010/main" val="9747161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6D178D5-1963-4A4B-A0BC-9A43EFA003ED}" type="slidenum">
              <a:rPr lang="en-US" smtClean="0"/>
              <a:t>23</a:t>
            </a:fld>
            <a:endParaRPr lang="en-US"/>
          </a:p>
        </p:txBody>
      </p:sp>
    </p:spTree>
    <p:extLst>
      <p:ext uri="{BB962C8B-B14F-4D97-AF65-F5344CB8AC3E}">
        <p14:creationId xmlns:p14="http://schemas.microsoft.com/office/powerpoint/2010/main" val="419802453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421DE50E-BAEE-4CBC-99D4-0CC8077FA94D}" type="slidenum">
              <a:rPr lang="en-US"/>
              <a:pPr>
                <a:defRPr/>
              </a:pPr>
              <a:t>‹#›</a:t>
            </a:fld>
            <a:endParaRPr lang="en-US"/>
          </a:p>
        </p:txBody>
      </p:sp>
    </p:spTree>
    <p:extLst>
      <p:ext uri="{BB962C8B-B14F-4D97-AF65-F5344CB8AC3E}">
        <p14:creationId xmlns:p14="http://schemas.microsoft.com/office/powerpoint/2010/main" val="1322750264"/>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775425"/>
            <a:ext cx="7886700" cy="914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85800" y="1724025"/>
            <a:ext cx="3810000"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24025"/>
            <a:ext cx="3810000"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C8DD851D-0DC6-4747-95B3-3E95F76C26D8}" type="slidenum">
              <a:rPr lang="en-US"/>
              <a:pPr>
                <a:defRPr/>
              </a:pPr>
              <a:t>‹#›</a:t>
            </a:fld>
            <a:endParaRPr lang="en-US"/>
          </a:p>
        </p:txBody>
      </p:sp>
    </p:spTree>
    <p:extLst>
      <p:ext uri="{BB962C8B-B14F-4D97-AF65-F5344CB8AC3E}">
        <p14:creationId xmlns:p14="http://schemas.microsoft.com/office/powerpoint/2010/main" val="2482608230"/>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762000"/>
            <a:ext cx="7886700" cy="928688"/>
          </a:xfrm>
          <a:prstGeom prst="rect">
            <a:avLst/>
          </a:prstGeom>
        </p:spPr>
        <p:txBody>
          <a:bodyPr/>
          <a:lstStyle/>
          <a:p>
            <a:r>
              <a:rPr lang="en-US" dirty="0"/>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
          <p:cNvSpPr>
            <a:spLocks noGrp="1" noChangeArrowheads="1"/>
          </p:cNvSpPr>
          <p:nvPr>
            <p:ph type="ftr" sz="quarter" idx="10"/>
          </p:nvPr>
        </p:nvSpPr>
        <p:spPr>
          <a:ln/>
        </p:spPr>
        <p:txBody>
          <a:bodyPr/>
          <a:lstStyle>
            <a:lvl1pPr>
              <a:defRPr/>
            </a:lvl1pPr>
          </a:lstStyle>
          <a:p>
            <a:pPr>
              <a:defRPr/>
            </a:pPr>
            <a:endParaRPr lang="en-US"/>
          </a:p>
        </p:txBody>
      </p:sp>
      <p:sp>
        <p:nvSpPr>
          <p:cNvPr id="8" name="Rectangle 4"/>
          <p:cNvSpPr>
            <a:spLocks noGrp="1" noChangeArrowheads="1"/>
          </p:cNvSpPr>
          <p:nvPr>
            <p:ph type="sldNum" sz="quarter" idx="11"/>
          </p:nvPr>
        </p:nvSpPr>
        <p:spPr>
          <a:ln/>
        </p:spPr>
        <p:txBody>
          <a:bodyPr/>
          <a:lstStyle>
            <a:lvl1pPr>
              <a:defRPr/>
            </a:lvl1pPr>
          </a:lstStyle>
          <a:p>
            <a:pPr>
              <a:defRPr/>
            </a:pPr>
            <a:fld id="{6FFE68BD-3FBA-47B2-BD41-168511F3B342}" type="slidenum">
              <a:rPr lang="en-US"/>
              <a:pPr>
                <a:defRPr/>
              </a:pPr>
              <a:t>‹#›</a:t>
            </a:fld>
            <a:endParaRPr lang="en-US"/>
          </a:p>
        </p:txBody>
      </p:sp>
    </p:spTree>
    <p:extLst>
      <p:ext uri="{BB962C8B-B14F-4D97-AF65-F5344CB8AC3E}">
        <p14:creationId xmlns:p14="http://schemas.microsoft.com/office/powerpoint/2010/main" val="3959355404"/>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762001"/>
            <a:ext cx="7886700" cy="762000"/>
          </a:xfrm>
          <a:prstGeom prst="rect">
            <a:avLst/>
          </a:prstGeom>
        </p:spPr>
        <p:txBody>
          <a:bodyPr/>
          <a:lstStyle/>
          <a:p>
            <a:r>
              <a:rPr lang="en-US"/>
              <a:t>Click to edit Master title style</a:t>
            </a:r>
          </a:p>
        </p:txBody>
      </p:sp>
      <p:sp>
        <p:nvSpPr>
          <p:cNvPr id="3" name="Rectangle 3"/>
          <p:cNvSpPr>
            <a:spLocks noGrp="1" noChangeArrowheads="1"/>
          </p:cNvSpPr>
          <p:nvPr>
            <p:ph type="ftr" sz="quarter" idx="10"/>
          </p:nvPr>
        </p:nvSpPr>
        <p:spPr>
          <a:ln/>
        </p:spPr>
        <p:txBody>
          <a:bodyPr/>
          <a:lstStyle>
            <a:lvl1pPr>
              <a:defRPr/>
            </a:lvl1pPr>
          </a:lstStyle>
          <a:p>
            <a:pPr>
              <a:defRPr/>
            </a:pPr>
            <a:endParaRPr lang="en-US"/>
          </a:p>
        </p:txBody>
      </p:sp>
      <p:sp>
        <p:nvSpPr>
          <p:cNvPr id="4" name="Rectangle 4"/>
          <p:cNvSpPr>
            <a:spLocks noGrp="1" noChangeArrowheads="1"/>
          </p:cNvSpPr>
          <p:nvPr>
            <p:ph type="sldNum" sz="quarter" idx="11"/>
          </p:nvPr>
        </p:nvSpPr>
        <p:spPr>
          <a:ln/>
        </p:spPr>
        <p:txBody>
          <a:bodyPr/>
          <a:lstStyle>
            <a:lvl1pPr>
              <a:defRPr/>
            </a:lvl1pPr>
          </a:lstStyle>
          <a:p>
            <a:pPr>
              <a:defRPr/>
            </a:pPr>
            <a:fld id="{B5548BD7-DEC8-475A-9449-92A19778B1CD}" type="slidenum">
              <a:rPr lang="en-US"/>
              <a:pPr>
                <a:defRPr/>
              </a:pPr>
              <a:t>‹#›</a:t>
            </a:fld>
            <a:endParaRPr lang="en-US"/>
          </a:p>
        </p:txBody>
      </p:sp>
    </p:spTree>
    <p:extLst>
      <p:ext uri="{BB962C8B-B14F-4D97-AF65-F5344CB8AC3E}">
        <p14:creationId xmlns:p14="http://schemas.microsoft.com/office/powerpoint/2010/main" val="1134380101"/>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ftr" sz="quarter" idx="10"/>
          </p:nvPr>
        </p:nvSpPr>
        <p:spPr>
          <a:ln/>
        </p:spPr>
        <p:txBody>
          <a:bodyPr/>
          <a:lstStyle>
            <a:lvl1pPr>
              <a:defRPr/>
            </a:lvl1pPr>
          </a:lstStyle>
          <a:p>
            <a:pPr>
              <a:defRPr/>
            </a:pPr>
            <a:endParaRPr lang="en-US"/>
          </a:p>
        </p:txBody>
      </p:sp>
      <p:sp>
        <p:nvSpPr>
          <p:cNvPr id="3" name="Rectangle 4"/>
          <p:cNvSpPr>
            <a:spLocks noGrp="1" noChangeArrowheads="1"/>
          </p:cNvSpPr>
          <p:nvPr>
            <p:ph type="sldNum" sz="quarter" idx="11"/>
          </p:nvPr>
        </p:nvSpPr>
        <p:spPr>
          <a:ln/>
        </p:spPr>
        <p:txBody>
          <a:bodyPr/>
          <a:lstStyle>
            <a:lvl1pPr>
              <a:defRPr/>
            </a:lvl1pPr>
          </a:lstStyle>
          <a:p>
            <a:pPr>
              <a:defRPr/>
            </a:pPr>
            <a:fld id="{9F3E16DB-8C49-4E90-BB70-C3259C41989F}" type="slidenum">
              <a:rPr lang="en-US"/>
              <a:pPr>
                <a:defRPr/>
              </a:pPr>
              <a:t>‹#›</a:t>
            </a:fld>
            <a:endParaRPr lang="en-US"/>
          </a:p>
        </p:txBody>
      </p:sp>
    </p:spTree>
    <p:extLst>
      <p:ext uri="{BB962C8B-B14F-4D97-AF65-F5344CB8AC3E}">
        <p14:creationId xmlns:p14="http://schemas.microsoft.com/office/powerpoint/2010/main" val="940050528"/>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8924C15E-2550-4412-B0C2-97BE2BE1049A}" type="slidenum">
              <a:rPr lang="en-US"/>
              <a:pPr>
                <a:defRPr/>
              </a:pPr>
              <a:t>‹#›</a:t>
            </a:fld>
            <a:endParaRPr lang="en-US"/>
          </a:p>
        </p:txBody>
      </p:sp>
    </p:spTree>
    <p:extLst>
      <p:ext uri="{BB962C8B-B14F-4D97-AF65-F5344CB8AC3E}">
        <p14:creationId xmlns:p14="http://schemas.microsoft.com/office/powerpoint/2010/main" val="362217485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5FD62D4D-499F-4452-9CC7-AAFA901EC1EE}" type="slidenum">
              <a:rPr lang="en-US"/>
              <a:pPr>
                <a:defRPr/>
              </a:pPr>
              <a:t>‹#›</a:t>
            </a:fld>
            <a:endParaRPr lang="en-US"/>
          </a:p>
        </p:txBody>
      </p:sp>
    </p:spTree>
    <p:extLst>
      <p:ext uri="{BB962C8B-B14F-4D97-AF65-F5344CB8AC3E}">
        <p14:creationId xmlns:p14="http://schemas.microsoft.com/office/powerpoint/2010/main" val="2462582635"/>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8EB43DFF-B89D-477C-9FB9-5E34EDAEA583}" type="slidenum">
              <a:rPr lang="en-US"/>
              <a:pPr>
                <a:defRPr/>
              </a:pPr>
              <a:t>‹#›</a:t>
            </a:fld>
            <a:endParaRPr lang="en-US"/>
          </a:p>
        </p:txBody>
      </p:sp>
    </p:spTree>
    <p:extLst>
      <p:ext uri="{BB962C8B-B14F-4D97-AF65-F5344CB8AC3E}">
        <p14:creationId xmlns:p14="http://schemas.microsoft.com/office/powerpoint/2010/main" val="2264355077"/>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83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83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037F1097-7EBA-451A-B6D8-86F760EADEC2}" type="slidenum">
              <a:rPr lang="en-US"/>
              <a:pPr>
                <a:defRPr/>
              </a:pPr>
              <a:t>‹#›</a:t>
            </a:fld>
            <a:endParaRPr lang="en-US"/>
          </a:p>
        </p:txBody>
      </p:sp>
    </p:spTree>
    <p:extLst>
      <p:ext uri="{BB962C8B-B14F-4D97-AF65-F5344CB8AC3E}">
        <p14:creationId xmlns:p14="http://schemas.microsoft.com/office/powerpoint/2010/main" val="241159671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6D43A731-3E75-4D3D-BCFE-2D6928BC6E05}" type="slidenum">
              <a:rPr lang="en-US"/>
              <a:pPr>
                <a:defRPr/>
              </a:pPr>
              <a:t>‹#›</a:t>
            </a:fld>
            <a:endParaRPr lang="en-US"/>
          </a:p>
        </p:txBody>
      </p:sp>
    </p:spTree>
    <p:extLst>
      <p:ext uri="{BB962C8B-B14F-4D97-AF65-F5344CB8AC3E}">
        <p14:creationId xmlns:p14="http://schemas.microsoft.com/office/powerpoint/2010/main" val="3287348628"/>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28650" y="838200"/>
            <a:ext cx="7886700" cy="852488"/>
          </a:xfrm>
          <a:prstGeom prst="rect">
            <a:avLst/>
          </a:prstGeom>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99715014-30DC-4C9E-893A-E15E758EA464}" type="slidenum">
              <a:rPr lang="en-US"/>
              <a:pPr>
                <a:defRPr/>
              </a:pPr>
              <a:t>‹#›</a:t>
            </a:fld>
            <a:endParaRPr lang="en-US"/>
          </a:p>
        </p:txBody>
      </p:sp>
    </p:spTree>
    <p:extLst>
      <p:ext uri="{BB962C8B-B14F-4D97-AF65-F5344CB8AC3E}">
        <p14:creationId xmlns:p14="http://schemas.microsoft.com/office/powerpoint/2010/main" val="34626569"/>
      </p:ext>
    </p:extLst>
  </p:cSld>
  <p:clrMapOvr>
    <a:masterClrMapping/>
  </p:clrMapOv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a:prstGeom prst="rect">
            <a:avLst/>
          </a:prstGeo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421DE50E-BAEE-4CBC-99D4-0CC8077FA94D}" type="slidenum">
              <a:rPr lang="en-US"/>
              <a:pPr>
                <a:defRPr/>
              </a:pPr>
              <a:t>‹#›</a:t>
            </a:fld>
            <a:endParaRPr lang="en-US"/>
          </a:p>
        </p:txBody>
      </p:sp>
    </p:spTree>
    <p:extLst>
      <p:ext uri="{BB962C8B-B14F-4D97-AF65-F5344CB8AC3E}">
        <p14:creationId xmlns:p14="http://schemas.microsoft.com/office/powerpoint/2010/main" val="3553867885"/>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85800" y="775425"/>
            <a:ext cx="7886700" cy="9144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85800" y="1724025"/>
            <a:ext cx="3810000"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24025"/>
            <a:ext cx="3810000" cy="45243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C8DD851D-0DC6-4747-95B3-3E95F76C26D8}" type="slidenum">
              <a:rPr lang="en-US"/>
              <a:pPr>
                <a:defRPr/>
              </a:pPr>
              <a:t>‹#›</a:t>
            </a:fld>
            <a:endParaRPr lang="en-US"/>
          </a:p>
        </p:txBody>
      </p:sp>
    </p:spTree>
    <p:extLst>
      <p:ext uri="{BB962C8B-B14F-4D97-AF65-F5344CB8AC3E}">
        <p14:creationId xmlns:p14="http://schemas.microsoft.com/office/powerpoint/2010/main" val="3034240366"/>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762000"/>
            <a:ext cx="7886700" cy="928688"/>
          </a:xfrm>
          <a:prstGeom prst="rect">
            <a:avLst/>
          </a:prstGeom>
        </p:spPr>
        <p:txBody>
          <a:bodyPr/>
          <a:lstStyle/>
          <a:p>
            <a:r>
              <a:rPr lang="en-US" dirty="0"/>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3"/>
          <p:cNvSpPr>
            <a:spLocks noGrp="1" noChangeArrowheads="1"/>
          </p:cNvSpPr>
          <p:nvPr>
            <p:ph type="ftr" sz="quarter" idx="10"/>
          </p:nvPr>
        </p:nvSpPr>
        <p:spPr>
          <a:ln/>
        </p:spPr>
        <p:txBody>
          <a:bodyPr/>
          <a:lstStyle>
            <a:lvl1pPr>
              <a:defRPr/>
            </a:lvl1pPr>
          </a:lstStyle>
          <a:p>
            <a:pPr>
              <a:defRPr/>
            </a:pPr>
            <a:endParaRPr lang="en-US"/>
          </a:p>
        </p:txBody>
      </p:sp>
      <p:sp>
        <p:nvSpPr>
          <p:cNvPr id="8" name="Rectangle 4"/>
          <p:cNvSpPr>
            <a:spLocks noGrp="1" noChangeArrowheads="1"/>
          </p:cNvSpPr>
          <p:nvPr>
            <p:ph type="sldNum" sz="quarter" idx="11"/>
          </p:nvPr>
        </p:nvSpPr>
        <p:spPr>
          <a:ln/>
        </p:spPr>
        <p:txBody>
          <a:bodyPr/>
          <a:lstStyle>
            <a:lvl1pPr>
              <a:defRPr/>
            </a:lvl1pPr>
          </a:lstStyle>
          <a:p>
            <a:pPr>
              <a:defRPr/>
            </a:pPr>
            <a:fld id="{6FFE68BD-3FBA-47B2-BD41-168511F3B342}" type="slidenum">
              <a:rPr lang="en-US"/>
              <a:pPr>
                <a:defRPr/>
              </a:pPr>
              <a:t>‹#›</a:t>
            </a:fld>
            <a:endParaRPr lang="en-US"/>
          </a:p>
        </p:txBody>
      </p:sp>
    </p:spTree>
    <p:extLst>
      <p:ext uri="{BB962C8B-B14F-4D97-AF65-F5344CB8AC3E}">
        <p14:creationId xmlns:p14="http://schemas.microsoft.com/office/powerpoint/2010/main" val="1860737485"/>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28650" y="762001"/>
            <a:ext cx="7886700" cy="762000"/>
          </a:xfrm>
          <a:prstGeom prst="rect">
            <a:avLst/>
          </a:prstGeom>
        </p:spPr>
        <p:txBody>
          <a:bodyPr/>
          <a:lstStyle/>
          <a:p>
            <a:r>
              <a:rPr lang="en-US"/>
              <a:t>Click to edit Master title style</a:t>
            </a:r>
          </a:p>
        </p:txBody>
      </p:sp>
      <p:sp>
        <p:nvSpPr>
          <p:cNvPr id="3" name="Rectangle 3"/>
          <p:cNvSpPr>
            <a:spLocks noGrp="1" noChangeArrowheads="1"/>
          </p:cNvSpPr>
          <p:nvPr>
            <p:ph type="ftr" sz="quarter" idx="10"/>
          </p:nvPr>
        </p:nvSpPr>
        <p:spPr>
          <a:ln/>
        </p:spPr>
        <p:txBody>
          <a:bodyPr/>
          <a:lstStyle>
            <a:lvl1pPr>
              <a:defRPr/>
            </a:lvl1pPr>
          </a:lstStyle>
          <a:p>
            <a:pPr>
              <a:defRPr/>
            </a:pPr>
            <a:endParaRPr lang="en-US"/>
          </a:p>
        </p:txBody>
      </p:sp>
      <p:sp>
        <p:nvSpPr>
          <p:cNvPr id="4" name="Rectangle 4"/>
          <p:cNvSpPr>
            <a:spLocks noGrp="1" noChangeArrowheads="1"/>
          </p:cNvSpPr>
          <p:nvPr>
            <p:ph type="sldNum" sz="quarter" idx="11"/>
          </p:nvPr>
        </p:nvSpPr>
        <p:spPr>
          <a:ln/>
        </p:spPr>
        <p:txBody>
          <a:bodyPr/>
          <a:lstStyle>
            <a:lvl1pPr>
              <a:defRPr/>
            </a:lvl1pPr>
          </a:lstStyle>
          <a:p>
            <a:pPr>
              <a:defRPr/>
            </a:pPr>
            <a:fld id="{B5548BD7-DEC8-475A-9449-92A19778B1CD}" type="slidenum">
              <a:rPr lang="en-US"/>
              <a:pPr>
                <a:defRPr/>
              </a:pPr>
              <a:t>‹#›</a:t>
            </a:fld>
            <a:endParaRPr lang="en-US"/>
          </a:p>
        </p:txBody>
      </p:sp>
    </p:spTree>
    <p:extLst>
      <p:ext uri="{BB962C8B-B14F-4D97-AF65-F5344CB8AC3E}">
        <p14:creationId xmlns:p14="http://schemas.microsoft.com/office/powerpoint/2010/main" val="190009731"/>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ftr" sz="quarter" idx="10"/>
          </p:nvPr>
        </p:nvSpPr>
        <p:spPr>
          <a:ln/>
        </p:spPr>
        <p:txBody>
          <a:bodyPr/>
          <a:lstStyle>
            <a:lvl1pPr>
              <a:defRPr/>
            </a:lvl1pPr>
          </a:lstStyle>
          <a:p>
            <a:pPr>
              <a:defRPr/>
            </a:pPr>
            <a:endParaRPr lang="en-US"/>
          </a:p>
        </p:txBody>
      </p:sp>
      <p:sp>
        <p:nvSpPr>
          <p:cNvPr id="3" name="Rectangle 4"/>
          <p:cNvSpPr>
            <a:spLocks noGrp="1" noChangeArrowheads="1"/>
          </p:cNvSpPr>
          <p:nvPr>
            <p:ph type="sldNum" sz="quarter" idx="11"/>
          </p:nvPr>
        </p:nvSpPr>
        <p:spPr>
          <a:ln/>
        </p:spPr>
        <p:txBody>
          <a:bodyPr/>
          <a:lstStyle>
            <a:lvl1pPr>
              <a:defRPr/>
            </a:lvl1pPr>
          </a:lstStyle>
          <a:p>
            <a:pPr>
              <a:defRPr/>
            </a:pPr>
            <a:fld id="{9F3E16DB-8C49-4E90-BB70-C3259C41989F}" type="slidenum">
              <a:rPr lang="en-US"/>
              <a:pPr>
                <a:defRPr/>
              </a:pPr>
              <a:t>‹#›</a:t>
            </a:fld>
            <a:endParaRPr lang="en-US"/>
          </a:p>
        </p:txBody>
      </p:sp>
    </p:spTree>
    <p:extLst>
      <p:ext uri="{BB962C8B-B14F-4D97-AF65-F5344CB8AC3E}">
        <p14:creationId xmlns:p14="http://schemas.microsoft.com/office/powerpoint/2010/main" val="3972487555"/>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8924C15E-2550-4412-B0C2-97BE2BE1049A}" type="slidenum">
              <a:rPr lang="en-US"/>
              <a:pPr>
                <a:defRPr/>
              </a:pPr>
              <a:t>‹#›</a:t>
            </a:fld>
            <a:endParaRPr lang="en-US"/>
          </a:p>
        </p:txBody>
      </p:sp>
    </p:spTree>
    <p:extLst>
      <p:ext uri="{BB962C8B-B14F-4D97-AF65-F5344CB8AC3E}">
        <p14:creationId xmlns:p14="http://schemas.microsoft.com/office/powerpoint/2010/main" val="111186981"/>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a:prstGeom prst="rect">
            <a:avLst/>
          </a:prstGeo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Rectangle 3"/>
          <p:cNvSpPr>
            <a:spLocks noGrp="1" noChangeArrowheads="1"/>
          </p:cNvSpPr>
          <p:nvPr>
            <p:ph type="ftr" sz="quarter" idx="10"/>
          </p:nvPr>
        </p:nvSpPr>
        <p:spPr>
          <a:ln/>
        </p:spPr>
        <p:txBody>
          <a:bodyPr/>
          <a:lstStyle>
            <a:lvl1pPr>
              <a:defRPr/>
            </a:lvl1pPr>
          </a:lstStyle>
          <a:p>
            <a:pPr>
              <a:defRPr/>
            </a:pPr>
            <a:endParaRPr lang="en-US"/>
          </a:p>
        </p:txBody>
      </p:sp>
      <p:sp>
        <p:nvSpPr>
          <p:cNvPr id="6" name="Rectangle 4"/>
          <p:cNvSpPr>
            <a:spLocks noGrp="1" noChangeArrowheads="1"/>
          </p:cNvSpPr>
          <p:nvPr>
            <p:ph type="sldNum" sz="quarter" idx="11"/>
          </p:nvPr>
        </p:nvSpPr>
        <p:spPr>
          <a:ln/>
        </p:spPr>
        <p:txBody>
          <a:bodyPr/>
          <a:lstStyle>
            <a:lvl1pPr>
              <a:defRPr/>
            </a:lvl1pPr>
          </a:lstStyle>
          <a:p>
            <a:pPr>
              <a:defRPr/>
            </a:pPr>
            <a:fld id="{5FD62D4D-499F-4452-9CC7-AAFA901EC1EE}" type="slidenum">
              <a:rPr lang="en-US"/>
              <a:pPr>
                <a:defRPr/>
              </a:pPr>
              <a:t>‹#›</a:t>
            </a:fld>
            <a:endParaRPr lang="en-US"/>
          </a:p>
        </p:txBody>
      </p:sp>
    </p:spTree>
    <p:extLst>
      <p:ext uri="{BB962C8B-B14F-4D97-AF65-F5344CB8AC3E}">
        <p14:creationId xmlns:p14="http://schemas.microsoft.com/office/powerpoint/2010/main" val="615300461"/>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5"/>
            <a:ext cx="7886700" cy="1325563"/>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8EB43DFF-B89D-477C-9FB9-5E34EDAEA583}" type="slidenum">
              <a:rPr lang="en-US"/>
              <a:pPr>
                <a:defRPr/>
              </a:pPr>
              <a:t>‹#›</a:t>
            </a:fld>
            <a:endParaRPr lang="en-US"/>
          </a:p>
        </p:txBody>
      </p:sp>
    </p:spTree>
    <p:extLst>
      <p:ext uri="{BB962C8B-B14F-4D97-AF65-F5344CB8AC3E}">
        <p14:creationId xmlns:p14="http://schemas.microsoft.com/office/powerpoint/2010/main" val="3406959691"/>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8327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8327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3"/>
          <p:cNvSpPr>
            <a:spLocks noGrp="1" noChangeArrowheads="1"/>
          </p:cNvSpPr>
          <p:nvPr>
            <p:ph type="ftr" sz="quarter" idx="10"/>
          </p:nvPr>
        </p:nvSpPr>
        <p:spPr>
          <a:ln/>
        </p:spPr>
        <p:txBody>
          <a:bodyPr/>
          <a:lstStyle>
            <a:lvl1pPr>
              <a:defRPr/>
            </a:lvl1pPr>
          </a:lstStyle>
          <a:p>
            <a:pPr>
              <a:defRPr/>
            </a:pPr>
            <a:endParaRPr lang="en-US"/>
          </a:p>
        </p:txBody>
      </p:sp>
      <p:sp>
        <p:nvSpPr>
          <p:cNvPr id="5" name="Rectangle 4"/>
          <p:cNvSpPr>
            <a:spLocks noGrp="1" noChangeArrowheads="1"/>
          </p:cNvSpPr>
          <p:nvPr>
            <p:ph type="sldNum" sz="quarter" idx="11"/>
          </p:nvPr>
        </p:nvSpPr>
        <p:spPr>
          <a:ln/>
        </p:spPr>
        <p:txBody>
          <a:bodyPr/>
          <a:lstStyle>
            <a:lvl1pPr>
              <a:defRPr/>
            </a:lvl1pPr>
          </a:lstStyle>
          <a:p>
            <a:pPr>
              <a:defRPr/>
            </a:pPr>
            <a:fld id="{037F1097-7EBA-451A-B6D8-86F760EADEC2}" type="slidenum">
              <a:rPr lang="en-US"/>
              <a:pPr>
                <a:defRPr/>
              </a:pPr>
              <a:t>‹#›</a:t>
            </a:fld>
            <a:endParaRPr lang="en-US"/>
          </a:p>
        </p:txBody>
      </p:sp>
    </p:spTree>
    <p:extLst>
      <p:ext uri="{BB962C8B-B14F-4D97-AF65-F5344CB8AC3E}">
        <p14:creationId xmlns:p14="http://schemas.microsoft.com/office/powerpoint/2010/main" val="20652070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image" Target="../media/image1.png"/><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theme" Target="../theme/theme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685800" y="1724025"/>
            <a:ext cx="7772400"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0595" name="Rectangle 3"/>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US"/>
          </a:p>
        </p:txBody>
      </p:sp>
      <p:sp>
        <p:nvSpPr>
          <p:cNvPr id="110596" name="Rectangle 4"/>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6464E5E3-D622-4C8F-9E53-05F2E2F09FA0}" type="slidenum">
              <a:rPr lang="en-US"/>
              <a:pPr>
                <a:defRPr/>
              </a:pPr>
              <a:t>‹#›</a:t>
            </a:fld>
            <a:endParaRPr lang="en-US"/>
          </a:p>
        </p:txBody>
      </p:sp>
      <p:sp>
        <p:nvSpPr>
          <p:cNvPr id="1029" name="Text Box 5"/>
          <p:cNvSpPr txBox="1">
            <a:spLocks noChangeArrowheads="1"/>
          </p:cNvSpPr>
          <p:nvPr userDrawn="1"/>
        </p:nvSpPr>
        <p:spPr bwMode="auto">
          <a:xfrm>
            <a:off x="2266950" y="166688"/>
            <a:ext cx="2609850" cy="52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1400" b="1">
                <a:solidFill>
                  <a:srgbClr val="8E2344"/>
                </a:solidFill>
                <a:latin typeface="Franklin Gothic Medium Cond" panose="020B0606030402020204" pitchFamily="34" charset="0"/>
              </a:rPr>
              <a:t>The Charles E. Via, Jr. Department of Civil and Environmental Engineering</a:t>
            </a:r>
          </a:p>
        </p:txBody>
      </p:sp>
      <p:sp>
        <p:nvSpPr>
          <p:cNvPr id="1030" name="Line 6"/>
          <p:cNvSpPr>
            <a:spLocks noChangeShapeType="1"/>
          </p:cNvSpPr>
          <p:nvPr/>
        </p:nvSpPr>
        <p:spPr bwMode="auto">
          <a:xfrm>
            <a:off x="2362200" y="152400"/>
            <a:ext cx="0" cy="53340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1" name="Line 10"/>
          <p:cNvSpPr>
            <a:spLocks noChangeShapeType="1"/>
          </p:cNvSpPr>
          <p:nvPr/>
        </p:nvSpPr>
        <p:spPr bwMode="auto">
          <a:xfrm>
            <a:off x="2362200" y="152400"/>
            <a:ext cx="25146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032" name="Picture 11" descr="vt_shield_tag_onwhite230"/>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6200" y="266700"/>
            <a:ext cx="21907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Line 17"/>
          <p:cNvSpPr>
            <a:spLocks noChangeShapeType="1"/>
          </p:cNvSpPr>
          <p:nvPr userDrawn="1"/>
        </p:nvSpPr>
        <p:spPr bwMode="auto">
          <a:xfrm>
            <a:off x="228600" y="685800"/>
            <a:ext cx="0" cy="586740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4" name="Line 18"/>
          <p:cNvSpPr>
            <a:spLocks noChangeShapeType="1"/>
          </p:cNvSpPr>
          <p:nvPr userDrawn="1"/>
        </p:nvSpPr>
        <p:spPr bwMode="auto">
          <a:xfrm>
            <a:off x="228600" y="6553200"/>
            <a:ext cx="29718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5" name="Text Box 19"/>
          <p:cNvSpPr txBox="1">
            <a:spLocks noChangeArrowheads="1"/>
          </p:cNvSpPr>
          <p:nvPr userDrawn="1"/>
        </p:nvSpPr>
        <p:spPr bwMode="auto">
          <a:xfrm>
            <a:off x="6781800" y="6621463"/>
            <a:ext cx="167640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1000"/>
              <a:t>OWML, Manassas, VA</a:t>
            </a:r>
          </a:p>
        </p:txBody>
      </p:sp>
    </p:spTree>
    <p:extLst>
      <p:ext uri="{BB962C8B-B14F-4D97-AF65-F5344CB8AC3E}">
        <p14:creationId xmlns:p14="http://schemas.microsoft.com/office/powerpoint/2010/main" val="608977808"/>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Lst>
  <p:transition/>
  <p:txStyles>
    <p:titleStyle>
      <a:lvl1pPr algn="l" rtl="0" eaLnBrk="0" fontAlgn="base" hangingPunct="0">
        <a:spcBef>
          <a:spcPct val="0"/>
        </a:spcBef>
        <a:spcAft>
          <a:spcPct val="0"/>
        </a:spcAft>
        <a:defRPr sz="4400" b="1" kern="1200">
          <a:solidFill>
            <a:srgbClr val="8E2344"/>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2pPr>
      <a:lvl3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3pPr>
      <a:lvl4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4pPr>
      <a:lvl5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5pPr>
      <a:lvl6pPr marL="4572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6pPr>
      <a:lvl7pPr marL="9144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7pPr>
      <a:lvl8pPr marL="13716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8pPr>
      <a:lvl9pPr marL="18288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9pPr>
    </p:titleStyle>
    <p:bodyStyle>
      <a:lvl1pPr marL="342900" indent="-342900" algn="l" rtl="0" eaLnBrk="0" fontAlgn="base" hangingPunct="0">
        <a:spcBef>
          <a:spcPct val="20000"/>
        </a:spcBef>
        <a:spcAft>
          <a:spcPct val="0"/>
        </a:spcAft>
        <a:buClr>
          <a:srgbClr val="3F6075"/>
        </a:buClr>
        <a:buFont typeface="Wingdings" panose="05000000000000000000" pitchFamily="2" charset="2"/>
        <a:buChar char="Ø"/>
        <a:defRPr sz="3200" b="1" kern="1200">
          <a:solidFill>
            <a:schemeClr val="tx1"/>
          </a:solidFill>
          <a:latin typeface="+mn-lt"/>
          <a:ea typeface="+mn-ea"/>
          <a:cs typeface="+mn-cs"/>
        </a:defRPr>
      </a:lvl1pPr>
      <a:lvl2pPr marL="742950" indent="-285750" algn="l" rtl="0" eaLnBrk="0" fontAlgn="base" hangingPunct="0">
        <a:spcBef>
          <a:spcPct val="20000"/>
        </a:spcBef>
        <a:spcAft>
          <a:spcPct val="0"/>
        </a:spcAft>
        <a:buClr>
          <a:srgbClr val="3F6075"/>
        </a:buClr>
        <a:buFont typeface="Wingdings" panose="05000000000000000000" pitchFamily="2" charset="2"/>
        <a:buChar char="Ø"/>
        <a:defRPr sz="2800" kern="1200">
          <a:solidFill>
            <a:srgbClr val="E87511"/>
          </a:solidFill>
          <a:latin typeface="+mn-lt"/>
          <a:ea typeface="+mn-ea"/>
          <a:cs typeface="+mn-cs"/>
        </a:defRPr>
      </a:lvl2pPr>
      <a:lvl3pPr marL="1143000" indent="-228600" algn="l" rtl="0" eaLnBrk="0" fontAlgn="base" hangingPunct="0">
        <a:spcBef>
          <a:spcPct val="20000"/>
        </a:spcBef>
        <a:spcAft>
          <a:spcPct val="0"/>
        </a:spcAft>
        <a:buClr>
          <a:srgbClr val="3F6075"/>
        </a:buClr>
        <a:buFont typeface="Wingdings" panose="05000000000000000000" pitchFamily="2" charset="2"/>
        <a:buChar char="Ø"/>
        <a:defRPr sz="2400" kern="1200">
          <a:solidFill>
            <a:srgbClr val="8CAFAD"/>
          </a:solidFill>
          <a:latin typeface="+mn-lt"/>
          <a:ea typeface="+mn-ea"/>
          <a:cs typeface="+mn-cs"/>
        </a:defRPr>
      </a:lvl3pPr>
      <a:lvl4pPr marL="16002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body" idx="1"/>
          </p:nvPr>
        </p:nvSpPr>
        <p:spPr bwMode="auto">
          <a:xfrm>
            <a:off x="685800" y="1724025"/>
            <a:ext cx="7772400" cy="452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0595" name="Rectangle 3"/>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eaLnBrk="1" hangingPunct="1">
              <a:defRPr sz="1400" smtClean="0"/>
            </a:lvl1pPr>
          </a:lstStyle>
          <a:p>
            <a:pPr>
              <a:defRPr/>
            </a:pPr>
            <a:endParaRPr lang="en-US"/>
          </a:p>
        </p:txBody>
      </p:sp>
      <p:sp>
        <p:nvSpPr>
          <p:cNvPr id="110596" name="Rectangle 4"/>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400" smtClean="0"/>
            </a:lvl1pPr>
          </a:lstStyle>
          <a:p>
            <a:pPr>
              <a:defRPr/>
            </a:pPr>
            <a:fld id="{6464E5E3-D622-4C8F-9E53-05F2E2F09FA0}" type="slidenum">
              <a:rPr lang="en-US"/>
              <a:pPr>
                <a:defRPr/>
              </a:pPr>
              <a:t>‹#›</a:t>
            </a:fld>
            <a:endParaRPr lang="en-US"/>
          </a:p>
        </p:txBody>
      </p:sp>
      <p:sp>
        <p:nvSpPr>
          <p:cNvPr id="1029" name="Text Box 5"/>
          <p:cNvSpPr txBox="1">
            <a:spLocks noChangeArrowheads="1"/>
          </p:cNvSpPr>
          <p:nvPr userDrawn="1"/>
        </p:nvSpPr>
        <p:spPr bwMode="auto">
          <a:xfrm>
            <a:off x="2266950" y="166688"/>
            <a:ext cx="2609850" cy="5222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spcBef>
                <a:spcPct val="50000"/>
              </a:spcBef>
            </a:pPr>
            <a:r>
              <a:rPr lang="en-US" sz="1400" b="1">
                <a:solidFill>
                  <a:srgbClr val="8E2344"/>
                </a:solidFill>
                <a:latin typeface="Franklin Gothic Medium Cond" panose="020B0606030402020204" pitchFamily="34" charset="0"/>
              </a:rPr>
              <a:t>The Charles E. Via, Jr. Department of Civil and Environmental Engineering</a:t>
            </a:r>
          </a:p>
        </p:txBody>
      </p:sp>
      <p:sp>
        <p:nvSpPr>
          <p:cNvPr id="1030" name="Line 6"/>
          <p:cNvSpPr>
            <a:spLocks noChangeShapeType="1"/>
          </p:cNvSpPr>
          <p:nvPr/>
        </p:nvSpPr>
        <p:spPr bwMode="auto">
          <a:xfrm>
            <a:off x="2362200" y="152400"/>
            <a:ext cx="0" cy="53340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1" name="Line 10"/>
          <p:cNvSpPr>
            <a:spLocks noChangeShapeType="1"/>
          </p:cNvSpPr>
          <p:nvPr/>
        </p:nvSpPr>
        <p:spPr bwMode="auto">
          <a:xfrm>
            <a:off x="2362200" y="152400"/>
            <a:ext cx="25146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pic>
        <p:nvPicPr>
          <p:cNvPr id="1032" name="Picture 11" descr="vt_shield_tag_onwhite230"/>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76200" y="266700"/>
            <a:ext cx="2190750"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33" name="Line 17"/>
          <p:cNvSpPr>
            <a:spLocks noChangeShapeType="1"/>
          </p:cNvSpPr>
          <p:nvPr userDrawn="1"/>
        </p:nvSpPr>
        <p:spPr bwMode="auto">
          <a:xfrm>
            <a:off x="228600" y="685800"/>
            <a:ext cx="0" cy="586740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4" name="Line 18"/>
          <p:cNvSpPr>
            <a:spLocks noChangeShapeType="1"/>
          </p:cNvSpPr>
          <p:nvPr userDrawn="1"/>
        </p:nvSpPr>
        <p:spPr bwMode="auto">
          <a:xfrm>
            <a:off x="228600" y="6553200"/>
            <a:ext cx="2971800" cy="0"/>
          </a:xfrm>
          <a:prstGeom prst="line">
            <a:avLst/>
          </a:prstGeom>
          <a:noFill/>
          <a:ln w="317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035" name="Text Box 19"/>
          <p:cNvSpPr txBox="1">
            <a:spLocks noChangeArrowheads="1"/>
          </p:cNvSpPr>
          <p:nvPr userDrawn="1"/>
        </p:nvSpPr>
        <p:spPr bwMode="auto">
          <a:xfrm>
            <a:off x="6781800" y="6621463"/>
            <a:ext cx="1676400" cy="2460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spcBef>
                <a:spcPct val="50000"/>
              </a:spcBef>
            </a:pPr>
            <a:r>
              <a:rPr lang="en-US" sz="1000"/>
              <a:t>OWML, Manassas, VA</a:t>
            </a:r>
          </a:p>
        </p:txBody>
      </p:sp>
    </p:spTree>
    <p:extLst>
      <p:ext uri="{BB962C8B-B14F-4D97-AF65-F5344CB8AC3E}">
        <p14:creationId xmlns:p14="http://schemas.microsoft.com/office/powerpoint/2010/main" val="2091652235"/>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ransition/>
  <p:txStyles>
    <p:titleStyle>
      <a:lvl1pPr algn="l" rtl="0" eaLnBrk="0" fontAlgn="base" hangingPunct="0">
        <a:spcBef>
          <a:spcPct val="0"/>
        </a:spcBef>
        <a:spcAft>
          <a:spcPct val="0"/>
        </a:spcAft>
        <a:defRPr sz="4400" b="1" kern="1200">
          <a:solidFill>
            <a:srgbClr val="8E2344"/>
          </a:solidFill>
          <a:effectLst>
            <a:outerShdw blurRad="38100" dist="38100" dir="2700000" algn="tl">
              <a:srgbClr val="C0C0C0"/>
            </a:outerShdw>
          </a:effectLst>
          <a:latin typeface="+mj-lt"/>
          <a:ea typeface="+mj-ea"/>
          <a:cs typeface="+mj-cs"/>
        </a:defRPr>
      </a:lvl1pPr>
      <a:lvl2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2pPr>
      <a:lvl3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3pPr>
      <a:lvl4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4pPr>
      <a:lvl5pPr algn="l" rtl="0" eaLnBrk="0" fontAlgn="base" hangingPunct="0">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5pPr>
      <a:lvl6pPr marL="4572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6pPr>
      <a:lvl7pPr marL="9144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7pPr>
      <a:lvl8pPr marL="13716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8pPr>
      <a:lvl9pPr marL="1828800" algn="l" rtl="0" fontAlgn="base">
        <a:spcBef>
          <a:spcPct val="0"/>
        </a:spcBef>
        <a:spcAft>
          <a:spcPct val="0"/>
        </a:spcAft>
        <a:defRPr sz="4400" b="1">
          <a:solidFill>
            <a:srgbClr val="8E2344"/>
          </a:solidFill>
          <a:effectLst>
            <a:outerShdw blurRad="38100" dist="38100" dir="2700000" algn="tl">
              <a:srgbClr val="C0C0C0"/>
            </a:outerShdw>
          </a:effectLst>
          <a:latin typeface="Franklin Gothic Demi" panose="020B0703020102020204" pitchFamily="34" charset="0"/>
        </a:defRPr>
      </a:lvl9pPr>
    </p:titleStyle>
    <p:bodyStyle>
      <a:lvl1pPr marL="342900" indent="-342900" algn="l" rtl="0" eaLnBrk="0" fontAlgn="base" hangingPunct="0">
        <a:spcBef>
          <a:spcPct val="20000"/>
        </a:spcBef>
        <a:spcAft>
          <a:spcPct val="0"/>
        </a:spcAft>
        <a:buClr>
          <a:srgbClr val="3F6075"/>
        </a:buClr>
        <a:buFont typeface="Wingdings" panose="05000000000000000000" pitchFamily="2" charset="2"/>
        <a:buChar char="Ø"/>
        <a:defRPr sz="3200" b="1" kern="1200">
          <a:solidFill>
            <a:schemeClr val="tx1"/>
          </a:solidFill>
          <a:latin typeface="+mn-lt"/>
          <a:ea typeface="+mn-ea"/>
          <a:cs typeface="+mn-cs"/>
        </a:defRPr>
      </a:lvl1pPr>
      <a:lvl2pPr marL="742950" indent="-285750" algn="l" rtl="0" eaLnBrk="0" fontAlgn="base" hangingPunct="0">
        <a:spcBef>
          <a:spcPct val="20000"/>
        </a:spcBef>
        <a:spcAft>
          <a:spcPct val="0"/>
        </a:spcAft>
        <a:buClr>
          <a:srgbClr val="3F6075"/>
        </a:buClr>
        <a:buFont typeface="Wingdings" panose="05000000000000000000" pitchFamily="2" charset="2"/>
        <a:buChar char="Ø"/>
        <a:defRPr sz="2800" kern="1200">
          <a:solidFill>
            <a:srgbClr val="E87511"/>
          </a:solidFill>
          <a:latin typeface="+mn-lt"/>
          <a:ea typeface="+mn-ea"/>
          <a:cs typeface="+mn-cs"/>
        </a:defRPr>
      </a:lvl2pPr>
      <a:lvl3pPr marL="1143000" indent="-228600" algn="l" rtl="0" eaLnBrk="0" fontAlgn="base" hangingPunct="0">
        <a:spcBef>
          <a:spcPct val="20000"/>
        </a:spcBef>
        <a:spcAft>
          <a:spcPct val="0"/>
        </a:spcAft>
        <a:buClr>
          <a:srgbClr val="3F6075"/>
        </a:buClr>
        <a:buFont typeface="Wingdings" panose="05000000000000000000" pitchFamily="2" charset="2"/>
        <a:buChar char="Ø"/>
        <a:defRPr sz="2400" kern="1200">
          <a:solidFill>
            <a:srgbClr val="8CAFAD"/>
          </a:solidFill>
          <a:latin typeface="+mn-lt"/>
          <a:ea typeface="+mn-ea"/>
          <a:cs typeface="+mn-cs"/>
        </a:defRPr>
      </a:lvl3pPr>
      <a:lvl4pPr marL="16002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0.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1.xml"/><Relationship Id="rId5" Type="http://schemas.openxmlformats.org/officeDocument/2006/relationships/image" Target="../media/image7.jpeg"/><Relationship Id="rId4" Type="http://schemas.openxmlformats.org/officeDocument/2006/relationships/image" Target="../media/image6.emf"/></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2.xml"/><Relationship Id="rId1" Type="http://schemas.openxmlformats.org/officeDocument/2006/relationships/slideLayout" Target="../slideLayouts/slideLayout11.xml"/><Relationship Id="rId6" Type="http://schemas.openxmlformats.org/officeDocument/2006/relationships/image" Target="../media/image9.jpeg"/><Relationship Id="rId5" Type="http://schemas.openxmlformats.org/officeDocument/2006/relationships/image" Target="../media/image7.jpeg"/><Relationship Id="rId4" Type="http://schemas.openxmlformats.org/officeDocument/2006/relationships/image" Target="../media/image6.emf"/></Relationships>
</file>

<file path=ppt/slides/_rels/slide5.xml.rels><?xml version="1.0" encoding="UTF-8" standalone="yes"?>
<Relationships xmlns="http://schemas.openxmlformats.org/package/2006/relationships"><Relationship Id="rId3" Type="http://schemas.openxmlformats.org/officeDocument/2006/relationships/image" Target="NULL"/><Relationship Id="rId7" Type="http://schemas.openxmlformats.org/officeDocument/2006/relationships/image" Target="../media/image10.jpg"/><Relationship Id="rId2" Type="http://schemas.openxmlformats.org/officeDocument/2006/relationships/notesSlide" Target="../notesSlides/notesSlide3.xml"/><Relationship Id="rId1" Type="http://schemas.openxmlformats.org/officeDocument/2006/relationships/slideLayout" Target="../slideLayouts/slideLayout11.xml"/><Relationship Id="rId6" Type="http://schemas.openxmlformats.org/officeDocument/2006/relationships/image" Target="../media/image7.jpeg"/><Relationship Id="rId5" Type="http://schemas.openxmlformats.org/officeDocument/2006/relationships/image" Target="../media/image6.emf"/><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11.xml"/><Relationship Id="rId6" Type="http://schemas.openxmlformats.org/officeDocument/2006/relationships/image" Target="../media/image6.emf"/><Relationship Id="rId5" Type="http://schemas.openxmlformats.org/officeDocument/2006/relationships/image" Target="../media/image8.jpeg"/><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11.xml"/><Relationship Id="rId6" Type="http://schemas.openxmlformats.org/officeDocument/2006/relationships/image" Target="../media/image13.jpeg"/><Relationship Id="rId5" Type="http://schemas.openxmlformats.org/officeDocument/2006/relationships/image" Target="../media/image7.jpeg"/><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1.xml"/><Relationship Id="rId5" Type="http://schemas.openxmlformats.org/officeDocument/2006/relationships/image" Target="../media/image7.jpeg"/><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7"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1.xml"/><Relationship Id="rId6" Type="http://schemas.openxmlformats.org/officeDocument/2006/relationships/image" Target="../media/image6.emf"/><Relationship Id="rId5" Type="http://schemas.openxmlformats.org/officeDocument/2006/relationships/image" Target="../media/image8.jpeg"/><Relationship Id="rId4" Type="http://schemas.openxmlformats.org/officeDocument/2006/relationships/image" Target="../media/image15.wmf"/></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11.xml"/><Relationship Id="rId5" Type="http://schemas.openxmlformats.org/officeDocument/2006/relationships/image" Target="../media/image6.emf"/><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18.tiff"/><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7.jpeg"/><Relationship Id="rId5" Type="http://schemas.openxmlformats.org/officeDocument/2006/relationships/image" Target="../media/image6.emf"/><Relationship Id="rId4" Type="http://schemas.openxmlformats.org/officeDocument/2006/relationships/image" Target="../media/image8.jpeg"/></Relationships>
</file>

<file path=ppt/slides/_rels/slide1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8" Type="http://schemas.openxmlformats.org/officeDocument/2006/relationships/image" Target="../media/image18.tiff"/><Relationship Id="rId3" Type="http://schemas.openxmlformats.org/officeDocument/2006/relationships/image" Target="../media/image19.wmf"/><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1.xml"/><Relationship Id="rId6" Type="http://schemas.openxmlformats.org/officeDocument/2006/relationships/image" Target="../media/image7.jpeg"/><Relationship Id="rId5" Type="http://schemas.openxmlformats.org/officeDocument/2006/relationships/image" Target="../media/image6.emf"/><Relationship Id="rId4" Type="http://schemas.openxmlformats.org/officeDocument/2006/relationships/image" Target="../media/image8.jpeg"/></Relationships>
</file>

<file path=ppt/slides/_rels/slide14.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8.jpeg"/><Relationship Id="rId1" Type="http://schemas.openxmlformats.org/officeDocument/2006/relationships/slideLayout" Target="../slideLayouts/slideLayout11.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11.xml"/><Relationship Id="rId5" Type="http://schemas.openxmlformats.org/officeDocument/2006/relationships/image" Target="../media/image7.jpeg"/><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8.jpeg"/><Relationship Id="rId7" Type="http://schemas.openxmlformats.org/officeDocument/2006/relationships/image" Target="../media/image22.png"/><Relationship Id="rId2" Type="http://schemas.openxmlformats.org/officeDocument/2006/relationships/notesSlide" Target="../notesSlides/notesSlide12.xml"/><Relationship Id="rId1" Type="http://schemas.openxmlformats.org/officeDocument/2006/relationships/slideLayout" Target="../slideLayouts/slideLayout11.xml"/><Relationship Id="rId6" Type="http://schemas.openxmlformats.org/officeDocument/2006/relationships/image" Target="../media/image21.png"/><Relationship Id="rId5" Type="http://schemas.openxmlformats.org/officeDocument/2006/relationships/image" Target="../media/image7.jpeg"/><Relationship Id="rId10" Type="http://schemas.openxmlformats.org/officeDocument/2006/relationships/image" Target="../media/image25.png"/><Relationship Id="rId4" Type="http://schemas.openxmlformats.org/officeDocument/2006/relationships/image" Target="../media/image6.emf"/><Relationship Id="rId9" Type="http://schemas.openxmlformats.org/officeDocument/2006/relationships/image" Target="../media/image24.png"/></Relationships>
</file>

<file path=ppt/slides/_rels/slide1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3.xml"/><Relationship Id="rId1" Type="http://schemas.openxmlformats.org/officeDocument/2006/relationships/slideLayout" Target="../slideLayouts/slideLayout11.xml"/><Relationship Id="rId6" Type="http://schemas.openxmlformats.org/officeDocument/2006/relationships/image" Target="../media/image26.png"/><Relationship Id="rId5" Type="http://schemas.openxmlformats.org/officeDocument/2006/relationships/image" Target="../media/image7.jpeg"/><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11.xml"/><Relationship Id="rId6" Type="http://schemas.openxmlformats.org/officeDocument/2006/relationships/image" Target="../media/image27.png"/><Relationship Id="rId5" Type="http://schemas.openxmlformats.org/officeDocument/2006/relationships/image" Target="../media/image7.jpeg"/><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8" Type="http://schemas.openxmlformats.org/officeDocument/2006/relationships/comments" Target="../comments/comment1.xml"/><Relationship Id="rId3" Type="http://schemas.openxmlformats.org/officeDocument/2006/relationships/image" Target="../media/image8.jpeg"/><Relationship Id="rId7"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11.xml"/><Relationship Id="rId6" Type="http://schemas.openxmlformats.org/officeDocument/2006/relationships/image" Target="../media/image250.png"/><Relationship Id="rId5" Type="http://schemas.openxmlformats.org/officeDocument/2006/relationships/image" Target="../media/image7.jpeg"/><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11.xml"/><Relationship Id="rId6" Type="http://schemas.openxmlformats.org/officeDocument/2006/relationships/chart" Target="../charts/chart1.xml"/><Relationship Id="rId5" Type="http://schemas.openxmlformats.org/officeDocument/2006/relationships/image" Target="../media/image7.jpeg"/><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11.xml"/><Relationship Id="rId6" Type="http://schemas.openxmlformats.org/officeDocument/2006/relationships/chart" Target="../charts/chart2.xml"/><Relationship Id="rId5" Type="http://schemas.openxmlformats.org/officeDocument/2006/relationships/image" Target="../media/image7.jpeg"/><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42999" y="1122363"/>
            <a:ext cx="7450015" cy="2387600"/>
          </a:xfrm>
        </p:spPr>
        <p:txBody>
          <a:bodyPr/>
          <a:lstStyle/>
          <a:p>
            <a:r>
              <a:rPr lang="en-US" sz="4400" dirty="0"/>
              <a:t>WATER QUALITY LOADS AND TRENDS IN THE POTOMAC WATERSHED</a:t>
            </a:r>
          </a:p>
        </p:txBody>
      </p:sp>
      <p:sp>
        <p:nvSpPr>
          <p:cNvPr id="3" name="Subtitle 2"/>
          <p:cNvSpPr>
            <a:spLocks noGrp="1"/>
          </p:cNvSpPr>
          <p:nvPr>
            <p:ph type="subTitle" idx="1"/>
          </p:nvPr>
        </p:nvSpPr>
        <p:spPr/>
        <p:txBody>
          <a:bodyPr/>
          <a:lstStyle/>
          <a:p>
            <a:r>
              <a:rPr lang="en-US" dirty="0"/>
              <a:t>07</a:t>
            </a:r>
            <a:r>
              <a:rPr lang="en-US"/>
              <a:t> JUNE 2016</a:t>
            </a:r>
            <a:endParaRPr lang="en-US" dirty="0"/>
          </a:p>
          <a:p>
            <a:endParaRPr lang="en-US" dirty="0"/>
          </a:p>
        </p:txBody>
      </p:sp>
      <p:pic>
        <p:nvPicPr>
          <p:cNvPr id="1026" name="Picture 2" descr="http://www.webapps.cee.vt.edu/ensemble/getfile.php?file=people/agodrej.jpg"/>
          <p:cNvPicPr>
            <a:picLocks noChangeAspect="1" noChangeArrowheads="1"/>
          </p:cNvPicPr>
          <p:nvPr/>
        </p:nvPicPr>
        <p:blipFill rotWithShape="1">
          <a:blip r:embed="rId2">
            <a:extLst>
              <a:ext uri="{28A0092B-C50C-407E-A947-70E740481C1C}">
                <a14:useLocalDpi xmlns:a14="http://schemas.microsoft.com/office/drawing/2010/main" val="0"/>
              </a:ext>
            </a:extLst>
          </a:blip>
          <a:srcRect l="925" t="5538" r="-925" b="26218"/>
          <a:stretch/>
        </p:blipFill>
        <p:spPr bwMode="auto">
          <a:xfrm>
            <a:off x="3985637" y="4610567"/>
            <a:ext cx="1266825" cy="13000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pic>
        <p:nvPicPr>
          <p:cNvPr id="1028" name="Picture 4" descr="http://www.webapps.cee.vt.edu/iframelinks/getfile.php?file=people/saurav.jpg"/>
          <p:cNvPicPr>
            <a:picLocks noChangeAspect="1" noChangeArrowheads="1"/>
          </p:cNvPicPr>
          <p:nvPr/>
        </p:nvPicPr>
        <p:blipFill rotWithShape="1">
          <a:blip r:embed="rId3">
            <a:extLst>
              <a:ext uri="{28A0092B-C50C-407E-A947-70E740481C1C}">
                <a14:useLocalDpi xmlns:a14="http://schemas.microsoft.com/office/drawing/2010/main" val="0"/>
              </a:ext>
            </a:extLst>
          </a:blip>
          <a:srcRect l="19526" t="6769" r="15977" b="28379"/>
          <a:stretch/>
        </p:blipFill>
        <p:spPr bwMode="auto">
          <a:xfrm>
            <a:off x="981812" y="4610567"/>
            <a:ext cx="1344646" cy="130004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4" name="AutoShape 6" descr="Image result for harold post vt"/>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https://osiris.ncr.vt.edu/images/people/hpost.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911640" y="4524306"/>
            <a:ext cx="1386301" cy="138630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3830451" y="5948382"/>
            <a:ext cx="1483098" cy="646331"/>
          </a:xfrm>
          <a:prstGeom prst="rect">
            <a:avLst/>
          </a:prstGeom>
          <a:noFill/>
        </p:spPr>
        <p:txBody>
          <a:bodyPr wrap="none" rtlCol="0">
            <a:spAutoFit/>
          </a:bodyPr>
          <a:lstStyle/>
          <a:p>
            <a:pPr algn="ctr"/>
            <a:r>
              <a:rPr lang="en-US" dirty="0"/>
              <a:t>Adil Godrej</a:t>
            </a:r>
          </a:p>
          <a:p>
            <a:pPr algn="ctr"/>
            <a:r>
              <a:rPr lang="en-US" dirty="0"/>
              <a:t>agodrej@vt.edu</a:t>
            </a:r>
          </a:p>
        </p:txBody>
      </p:sp>
      <p:sp>
        <p:nvSpPr>
          <p:cNvPr id="10" name="TextBox 9"/>
          <p:cNvSpPr txBox="1"/>
          <p:nvPr/>
        </p:nvSpPr>
        <p:spPr>
          <a:xfrm>
            <a:off x="6945571" y="5943163"/>
            <a:ext cx="1318438" cy="646331"/>
          </a:xfrm>
          <a:prstGeom prst="rect">
            <a:avLst/>
          </a:prstGeom>
          <a:noFill/>
        </p:spPr>
        <p:txBody>
          <a:bodyPr wrap="none" rtlCol="0">
            <a:spAutoFit/>
          </a:bodyPr>
          <a:lstStyle/>
          <a:p>
            <a:pPr algn="ctr"/>
            <a:r>
              <a:rPr lang="en-US" dirty="0"/>
              <a:t>Harold Post</a:t>
            </a:r>
          </a:p>
          <a:p>
            <a:pPr algn="ctr"/>
            <a:r>
              <a:rPr lang="en-US" dirty="0"/>
              <a:t>hpost@vt.edu</a:t>
            </a:r>
          </a:p>
        </p:txBody>
      </p:sp>
      <p:sp>
        <p:nvSpPr>
          <p:cNvPr id="11" name="TextBox 10"/>
          <p:cNvSpPr txBox="1"/>
          <p:nvPr/>
        </p:nvSpPr>
        <p:spPr>
          <a:xfrm>
            <a:off x="970165" y="5943163"/>
            <a:ext cx="1367939" cy="646331"/>
          </a:xfrm>
          <a:prstGeom prst="rect">
            <a:avLst/>
          </a:prstGeom>
          <a:noFill/>
        </p:spPr>
        <p:txBody>
          <a:bodyPr wrap="none" rtlCol="0">
            <a:spAutoFit/>
          </a:bodyPr>
          <a:lstStyle/>
          <a:p>
            <a:pPr algn="ctr"/>
            <a:r>
              <a:rPr lang="en-US" dirty="0"/>
              <a:t>Saurav Kumar</a:t>
            </a:r>
          </a:p>
          <a:p>
            <a:pPr algn="ctr"/>
            <a:r>
              <a:rPr lang="en-US" dirty="0"/>
              <a:t>sk1@vt.edu</a:t>
            </a:r>
          </a:p>
        </p:txBody>
      </p:sp>
    </p:spTree>
    <p:extLst>
      <p:ext uri="{BB962C8B-B14F-4D97-AF65-F5344CB8AC3E}">
        <p14:creationId xmlns:p14="http://schemas.microsoft.com/office/powerpoint/2010/main" val="3901898491"/>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Objectives of the study</a:t>
            </a:r>
          </a:p>
        </p:txBody>
      </p:sp>
      <p:sp>
        <p:nvSpPr>
          <p:cNvPr id="3" name="Content Placeholder 2"/>
          <p:cNvSpPr>
            <a:spLocks noGrp="1"/>
          </p:cNvSpPr>
          <p:nvPr>
            <p:ph idx="1"/>
          </p:nvPr>
        </p:nvSpPr>
        <p:spPr/>
        <p:txBody>
          <a:bodyPr/>
          <a:lstStyle/>
          <a:p>
            <a:r>
              <a:rPr lang="en-US" dirty="0">
                <a:solidFill>
                  <a:srgbClr val="000000"/>
                </a:solidFill>
              </a:rPr>
              <a:t>Estimate loads and trends using data from the COG/OWML Chain Bridge station, and the following </a:t>
            </a:r>
            <a:r>
              <a:rPr lang="en-US">
                <a:solidFill>
                  <a:srgbClr val="000000"/>
                </a:solidFill>
              </a:rPr>
              <a:t>methods:</a:t>
            </a:r>
            <a:endParaRPr lang="en-US" dirty="0">
              <a:solidFill>
                <a:srgbClr val="000000"/>
              </a:solidFill>
            </a:endParaRPr>
          </a:p>
          <a:p>
            <a:pPr lvl="1"/>
            <a:r>
              <a:rPr lang="en-US" dirty="0"/>
              <a:t>Direct load calculation based on intensive sampling</a:t>
            </a:r>
          </a:p>
          <a:p>
            <a:pPr lvl="1"/>
            <a:r>
              <a:rPr lang="en-US" dirty="0"/>
              <a:t>USGS's WRTDS method applied to the COG/OWML data</a:t>
            </a:r>
          </a:p>
          <a:p>
            <a:pPr lvl="1"/>
            <a:endParaRPr lang="en-US" dirty="0"/>
          </a:p>
        </p:txBody>
      </p:sp>
    </p:spTree>
    <p:extLst>
      <p:ext uri="{BB962C8B-B14F-4D97-AF65-F5344CB8AC3E}">
        <p14:creationId xmlns:p14="http://schemas.microsoft.com/office/powerpoint/2010/main" val="3854691308"/>
      </p:ext>
    </p:extLst>
  </p:cSld>
  <p:clrMapOvr>
    <a:masterClrMapping/>
  </p:clrMapOv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Outline</a:t>
            </a:r>
          </a:p>
        </p:txBody>
      </p:sp>
      <p:sp>
        <p:nvSpPr>
          <p:cNvPr id="10" name="AutoShape 4" descr="Image result for interpretatio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1" name="AutoShape 6" descr="Image result for interpretatio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nvGrpSpPr>
          <p:cNvPr id="13" name="Group 12"/>
          <p:cNvGrpSpPr/>
          <p:nvPr/>
        </p:nvGrpSpPr>
        <p:grpSpPr>
          <a:xfrm>
            <a:off x="690730" y="2921121"/>
            <a:ext cx="1498555" cy="1723242"/>
            <a:chOff x="690730" y="2921121"/>
            <a:chExt cx="1498555" cy="1723242"/>
          </a:xfrm>
        </p:grpSpPr>
        <p:pic>
          <p:nvPicPr>
            <p:cNvPr id="1026" name="Picture 2" descr="http://images.onset.freedom.com/ocregister/blogs/taxdollars.ocregister.com/HeavyLo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90730" y="2921121"/>
              <a:ext cx="1498555" cy="1282587"/>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p:cNvSpPr txBox="1"/>
            <p:nvPr/>
          </p:nvSpPr>
          <p:spPr>
            <a:xfrm>
              <a:off x="902968" y="4275031"/>
              <a:ext cx="1074077" cy="369332"/>
            </a:xfrm>
            <a:prstGeom prst="rect">
              <a:avLst/>
            </a:prstGeom>
            <a:noFill/>
          </p:spPr>
          <p:txBody>
            <a:bodyPr wrap="none" rtlCol="0">
              <a:spAutoFit/>
            </a:bodyPr>
            <a:lstStyle/>
            <a:p>
              <a:r>
                <a:rPr lang="en-US" dirty="0"/>
                <a:t>Loads 101</a:t>
              </a:r>
            </a:p>
          </p:txBody>
        </p:sp>
      </p:grpSp>
      <p:grpSp>
        <p:nvGrpSpPr>
          <p:cNvPr id="14" name="Group 13"/>
          <p:cNvGrpSpPr/>
          <p:nvPr/>
        </p:nvGrpSpPr>
        <p:grpSpPr>
          <a:xfrm>
            <a:off x="3536331" y="2945930"/>
            <a:ext cx="2129000" cy="1713465"/>
            <a:chOff x="2571778" y="2921121"/>
            <a:chExt cx="2129000" cy="1713465"/>
          </a:xfrm>
        </p:grpSpPr>
        <p:pic>
          <p:nvPicPr>
            <p:cNvPr id="6" name="Picture 5"/>
            <p:cNvPicPr>
              <a:picLocks noChangeAspect="1"/>
            </p:cNvPicPr>
            <p:nvPr/>
          </p:nvPicPr>
          <p:blipFill>
            <a:blip r:embed="rId4"/>
            <a:stretch>
              <a:fillRect/>
            </a:stretch>
          </p:blipFill>
          <p:spPr>
            <a:xfrm>
              <a:off x="2571778" y="2921121"/>
              <a:ext cx="2129000" cy="1282587"/>
            </a:xfrm>
            <a:prstGeom prst="rect">
              <a:avLst/>
            </a:prstGeom>
          </p:spPr>
        </p:pic>
        <p:sp>
          <p:nvSpPr>
            <p:cNvPr id="16" name="TextBox 15"/>
            <p:cNvSpPr txBox="1"/>
            <p:nvPr/>
          </p:nvSpPr>
          <p:spPr>
            <a:xfrm>
              <a:off x="2775625" y="4265254"/>
              <a:ext cx="1721305" cy="369332"/>
            </a:xfrm>
            <a:prstGeom prst="rect">
              <a:avLst/>
            </a:prstGeom>
            <a:noFill/>
          </p:spPr>
          <p:txBody>
            <a:bodyPr wrap="none" rtlCol="0">
              <a:spAutoFit/>
            </a:bodyPr>
            <a:lstStyle/>
            <a:p>
              <a:r>
                <a:rPr lang="en-US" dirty="0"/>
                <a:t>Load computation</a:t>
              </a:r>
            </a:p>
          </p:txBody>
        </p:sp>
      </p:grpSp>
      <p:grpSp>
        <p:nvGrpSpPr>
          <p:cNvPr id="19" name="Group 18"/>
          <p:cNvGrpSpPr/>
          <p:nvPr/>
        </p:nvGrpSpPr>
        <p:grpSpPr>
          <a:xfrm>
            <a:off x="6916859" y="2945930"/>
            <a:ext cx="2012445" cy="1688656"/>
            <a:chOff x="6916859" y="2945930"/>
            <a:chExt cx="2012445" cy="1688656"/>
          </a:xfrm>
        </p:grpSpPr>
        <p:pic>
          <p:nvPicPr>
            <p:cNvPr id="1032"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16859" y="2945930"/>
              <a:ext cx="2012445" cy="1257778"/>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17"/>
            <p:cNvSpPr txBox="1"/>
            <p:nvPr/>
          </p:nvSpPr>
          <p:spPr>
            <a:xfrm>
              <a:off x="7225357" y="4265254"/>
              <a:ext cx="1395447" cy="369332"/>
            </a:xfrm>
            <a:prstGeom prst="rect">
              <a:avLst/>
            </a:prstGeom>
            <a:noFill/>
          </p:spPr>
          <p:txBody>
            <a:bodyPr wrap="none" rtlCol="0">
              <a:spAutoFit/>
            </a:bodyPr>
            <a:lstStyle/>
            <a:p>
              <a:r>
                <a:rPr lang="en-US" dirty="0"/>
                <a:t>Interpretation </a:t>
              </a:r>
            </a:p>
          </p:txBody>
        </p:sp>
      </p:grpSp>
      <p:sp>
        <p:nvSpPr>
          <p:cNvPr id="20" name="Rectangle 19"/>
          <p:cNvSpPr/>
          <p:nvPr/>
        </p:nvSpPr>
        <p:spPr>
          <a:xfrm>
            <a:off x="497956" y="2734408"/>
            <a:ext cx="1878379" cy="2004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4" name="Rectangle 23"/>
          <p:cNvSpPr/>
          <p:nvPr/>
        </p:nvSpPr>
        <p:spPr>
          <a:xfrm>
            <a:off x="3399000" y="2734408"/>
            <a:ext cx="2345999" cy="2004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6" name="Rectangle 25"/>
          <p:cNvSpPr/>
          <p:nvPr/>
        </p:nvSpPr>
        <p:spPr>
          <a:xfrm>
            <a:off x="6819089" y="2745275"/>
            <a:ext cx="2236988" cy="1993779"/>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803895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20"/>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24"/>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24"/>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4" grpId="0" animBg="1"/>
      <p:bldP spid="24" grpId="1"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are loads?</a:t>
            </a:r>
          </a:p>
        </p:txBody>
      </p:sp>
      <p:sp>
        <p:nvSpPr>
          <p:cNvPr id="3" name="Content Placeholder 2"/>
          <p:cNvSpPr>
            <a:spLocks noGrp="1"/>
          </p:cNvSpPr>
          <p:nvPr>
            <p:ph idx="1"/>
          </p:nvPr>
        </p:nvSpPr>
        <p:spPr>
          <a:xfrm>
            <a:off x="685800" y="1724025"/>
            <a:ext cx="7174523" cy="4524375"/>
          </a:xfrm>
        </p:spPr>
        <p:txBody>
          <a:bodyPr/>
          <a:lstStyle/>
          <a:p>
            <a:pPr marL="0" indent="0" algn="ctr">
              <a:buNone/>
            </a:pPr>
            <a:r>
              <a:rPr lang="en-US" sz="2400" b="0" i="1" u="sng" dirty="0"/>
              <a:t>The cumulative mass of a constituent delivered to some location within a specified time. </a:t>
            </a:r>
          </a:p>
          <a:p>
            <a:pPr marL="0" indent="0" algn="ctr">
              <a:buNone/>
            </a:pPr>
            <a:endParaRPr lang="en-US" sz="2400" b="0" i="1" u="sng" dirty="0"/>
          </a:p>
          <a:p>
            <a:pPr marL="0" indent="0" algn="ctr">
              <a:buNone/>
            </a:pPr>
            <a:endParaRPr lang="en-US" sz="2400" b="0" i="1" u="sng" dirty="0"/>
          </a:p>
          <a:p>
            <a:pPr marL="0" indent="0">
              <a:buNone/>
            </a:pPr>
            <a:endParaRPr lang="en-US" dirty="0"/>
          </a:p>
          <a:p>
            <a:pPr lvl="1"/>
            <a:endParaRPr lang="en-US" dirty="0"/>
          </a:p>
          <a:p>
            <a:pPr lvl="1"/>
            <a:endParaRPr lang="en-US" dirty="0"/>
          </a:p>
        </p:txBody>
      </p:sp>
      <p:pic>
        <p:nvPicPr>
          <p:cNvPr id="4" name="Picture 2" descr="http://images.onset.freedom.com/ocregister/blogs/taxdollars.ocregister.com/HeavyLo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6144" y="1320922"/>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duotone>
              <a:schemeClr val="accent5">
                <a:shade val="45000"/>
                <a:satMod val="135000"/>
              </a:schemeClr>
              <a:prstClr val="white"/>
            </a:duotone>
          </a:blip>
          <a:stretch>
            <a:fillRect/>
          </a:stretch>
        </p:blipFill>
        <p:spPr>
          <a:xfrm>
            <a:off x="7952749" y="3381863"/>
            <a:ext cx="1125201" cy="897670"/>
          </a:xfrm>
          <a:prstGeom prst="rect">
            <a:avLst/>
          </a:prstGeom>
        </p:spPr>
      </p:pic>
      <p:pic>
        <p:nvPicPr>
          <p:cNvPr id="7" name="Picture 8" descr="http://www.writerscafe.org/uploads/stories/9e37c626fa8a931608a62e0b901beab3.jpg"/>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06144" y="5366604"/>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9.  Take Bucket to your tub, and fill it half way with hot tap water."/>
          <p:cNvPicPr>
            <a:picLocks noChangeAspect="1" noChangeArrowheads="1"/>
          </p:cNvPicPr>
          <p:nvPr/>
        </p:nvPicPr>
        <p:blipFill rotWithShape="1">
          <a:blip r:embed="rId6">
            <a:extLst>
              <a:ext uri="{28A0092B-C50C-407E-A947-70E740481C1C}">
                <a14:useLocalDpi xmlns:a14="http://schemas.microsoft.com/office/drawing/2010/main" val="0"/>
              </a:ext>
            </a:extLst>
          </a:blip>
          <a:srcRect t="24533"/>
          <a:stretch/>
        </p:blipFill>
        <p:spPr bwMode="auto">
          <a:xfrm>
            <a:off x="3201498" y="3607614"/>
            <a:ext cx="2143125" cy="21564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318140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9" presetClass="emph" presetSubtype="0" fill="hold" nodeType="clickEffect">
                                  <p:stCondLst>
                                    <p:cond delay="0"/>
                                  </p:stCondLst>
                                  <p:childTnLst>
                                    <p:animClr clrSpc="rgb" dir="cw">
                                      <p:cBhvr override="childStyle">
                                        <p:cTn id="6" dur="500" fill="hold"/>
                                        <p:tgtEl>
                                          <p:spTgt spid="3">
                                            <p:txEl>
                                              <p:pRg st="0" end="0"/>
                                            </p:txEl>
                                          </p:spTgt>
                                        </p:tgtEl>
                                        <p:attrNameLst>
                                          <p:attrName>style.color</p:attrName>
                                        </p:attrNameLst>
                                      </p:cBhvr>
                                      <p:to>
                                        <a:srgbClr val="FF3300"/>
                                      </p:to>
                                    </p:animClr>
                                    <p:animClr clrSpc="rgb" dir="cw">
                                      <p:cBhvr>
                                        <p:cTn id="7" dur="500" fill="hold"/>
                                        <p:tgtEl>
                                          <p:spTgt spid="3">
                                            <p:txEl>
                                              <p:pRg st="0" end="0"/>
                                            </p:txEl>
                                          </p:spTgt>
                                        </p:tgtEl>
                                        <p:attrNameLst>
                                          <p:attrName>fillcolor</p:attrName>
                                        </p:attrNameLst>
                                      </p:cBhvr>
                                      <p:to>
                                        <a:srgbClr val="FF3300"/>
                                      </p:to>
                                    </p:animClr>
                                    <p:set>
                                      <p:cBhvr>
                                        <p:cTn id="8" dur="500" fill="hold"/>
                                        <p:tgtEl>
                                          <p:spTgt spid="3">
                                            <p:txEl>
                                              <p:pRg st="0" end="0"/>
                                            </p:txEl>
                                          </p:spTgt>
                                        </p:tgtEl>
                                        <p:attrNameLst>
                                          <p:attrName>fill.type</p:attrName>
                                        </p:attrNameLst>
                                      </p:cBhvr>
                                      <p:to>
                                        <p:strVal val="solid"/>
                                      </p:to>
                                    </p:set>
                                    <p:set>
                                      <p:cBhvr>
                                        <p:cTn id="9" dur="500" fill="hold"/>
                                        <p:tgtEl>
                                          <p:spTgt spid="3">
                                            <p:txEl>
                                              <p:pRg st="0" end="0"/>
                                            </p:txEl>
                                          </p:spTgt>
                                        </p:tgtEl>
                                        <p:attrNameLst>
                                          <p:attrName>fill.on</p:attrName>
                                        </p:attrNameLst>
                                      </p:cBhvr>
                                      <p:to>
                                        <p:strVal val="tru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True load: Computation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1690688"/>
                <a:ext cx="7772400" cy="4524375"/>
              </a:xfrm>
            </p:spPr>
            <p:txBody>
              <a:bodyPr/>
              <a:lstStyle/>
              <a:p>
                <a:pPr marL="0" indent="0">
                  <a:buNone/>
                </a:pPr>
                <a:r>
                  <a:rPr lang="en-US" dirty="0"/>
                  <a:t>Loads are dependent on :</a:t>
                </a:r>
              </a:p>
              <a:p>
                <a:r>
                  <a:rPr lang="en-US" sz="2000" dirty="0"/>
                  <a:t>Flow “Q”</a:t>
                </a:r>
              </a:p>
              <a:p>
                <a:pPr lvl="1"/>
                <a:r>
                  <a:rPr lang="en-US" sz="2000" dirty="0"/>
                  <a:t>Volume transported per unit time</a:t>
                </a:r>
              </a:p>
              <a:p>
                <a:pPr lvl="1"/>
                <a14:m>
                  <m:oMath xmlns:m="http://schemas.openxmlformats.org/officeDocument/2006/math">
                    <m:d>
                      <m:dPr>
                        <m:begChr m:val="["/>
                        <m:endChr m:val="]"/>
                        <m:ctrlPr>
                          <a:rPr lang="en-US" sz="2000" i="1">
                            <a:latin typeface="Cambria Math" panose="02040503050406030204" pitchFamily="18" charset="0"/>
                          </a:rPr>
                        </m:ctrlPr>
                      </m:dPr>
                      <m:e>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𝐿</m:t>
                                </m:r>
                              </m:e>
                              <m:sup>
                                <m:r>
                                  <a:rPr lang="en-US" sz="2000" i="1">
                                    <a:latin typeface="Cambria Math" panose="02040503050406030204" pitchFamily="18" charset="0"/>
                                  </a:rPr>
                                  <m:t>3</m:t>
                                </m:r>
                              </m:sup>
                            </m:sSup>
                          </m:num>
                          <m:den>
                            <m:r>
                              <a:rPr lang="en-US" sz="2000" i="1">
                                <a:latin typeface="Cambria Math" panose="02040503050406030204" pitchFamily="18" charset="0"/>
                              </a:rPr>
                              <m:t>𝑇</m:t>
                            </m:r>
                          </m:den>
                        </m:f>
                      </m:e>
                    </m:d>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𝑚</m:t>
                            </m:r>
                          </m:e>
                          <m:sup>
                            <m:r>
                              <a:rPr lang="en-US" sz="2000" i="1">
                                <a:latin typeface="Cambria Math" panose="02040503050406030204" pitchFamily="18" charset="0"/>
                              </a:rPr>
                              <m:t>3</m:t>
                            </m:r>
                          </m:sup>
                        </m:sSup>
                      </m:num>
                      <m:den>
                        <m:r>
                          <a:rPr lang="en-US" sz="2000" i="1">
                            <a:latin typeface="Cambria Math" panose="02040503050406030204" pitchFamily="18" charset="0"/>
                          </a:rPr>
                          <m:t>𝑠</m:t>
                        </m:r>
                      </m:den>
                    </m:f>
                    <m:r>
                      <a:rPr lang="en-US" sz="2000" i="1">
                        <a:latin typeface="Cambria Math" panose="02040503050406030204" pitchFamily="18" charset="0"/>
                      </a:rPr>
                      <m:t>,</m:t>
                    </m:r>
                    <m:f>
                      <m:fPr>
                        <m:ctrlPr>
                          <a:rPr lang="en-US" sz="2000" i="1">
                            <a:latin typeface="Cambria Math" panose="02040503050406030204" pitchFamily="18" charset="0"/>
                          </a:rPr>
                        </m:ctrlPr>
                      </m:fPr>
                      <m:num>
                        <m:sSup>
                          <m:sSupPr>
                            <m:ctrlPr>
                              <a:rPr lang="en-US" sz="2000" i="1">
                                <a:latin typeface="Cambria Math" panose="02040503050406030204" pitchFamily="18" charset="0"/>
                              </a:rPr>
                            </m:ctrlPr>
                          </m:sSupPr>
                          <m:e>
                            <m:r>
                              <a:rPr lang="en-US" sz="2000" i="1">
                                <a:latin typeface="Cambria Math" panose="02040503050406030204" pitchFamily="18" charset="0"/>
                              </a:rPr>
                              <m:t>𝑓𝑡</m:t>
                            </m:r>
                          </m:e>
                          <m:sup>
                            <m:r>
                              <a:rPr lang="en-US" sz="2000" i="1">
                                <a:latin typeface="Cambria Math" panose="02040503050406030204" pitchFamily="18" charset="0"/>
                              </a:rPr>
                              <m:t>3</m:t>
                            </m:r>
                          </m:sup>
                        </m:sSup>
                      </m:num>
                      <m:den>
                        <m:r>
                          <a:rPr lang="en-US" sz="2000" i="1">
                            <a:latin typeface="Cambria Math" panose="02040503050406030204" pitchFamily="18" charset="0"/>
                          </a:rPr>
                          <m:t>𝑠</m:t>
                        </m:r>
                      </m:den>
                    </m:f>
                  </m:oMath>
                </a14:m>
                <a:endParaRPr lang="en-US" sz="2000" dirty="0"/>
              </a:p>
              <a:p>
                <a:r>
                  <a:rPr lang="en-US" sz="2000" dirty="0"/>
                  <a:t>Concentration “c”</a:t>
                </a:r>
              </a:p>
              <a:p>
                <a:pPr lvl="1"/>
                <a:r>
                  <a:rPr lang="en-US" sz="2000" dirty="0"/>
                  <a:t>Mass of constituent relative to the volume of the water</a:t>
                </a:r>
              </a:p>
              <a:p>
                <a:pPr lvl="1"/>
                <a14:m>
                  <m:oMath xmlns:m="http://schemas.openxmlformats.org/officeDocument/2006/math">
                    <m:d>
                      <m:dPr>
                        <m:begChr m:val="["/>
                        <m:endChr m:val="]"/>
                        <m:ctrlPr>
                          <a:rPr lang="en-US" sz="2000" i="1">
                            <a:latin typeface="Cambria Math" panose="02040503050406030204" pitchFamily="18" charset="0"/>
                          </a:rPr>
                        </m:ctrlPr>
                      </m:dPr>
                      <m:e>
                        <m:f>
                          <m:fPr>
                            <m:ctrlPr>
                              <a:rPr lang="en-US" sz="2000" i="1">
                                <a:latin typeface="Cambria Math" panose="02040503050406030204" pitchFamily="18" charset="0"/>
                              </a:rPr>
                            </m:ctrlPr>
                          </m:fPr>
                          <m:num>
                            <m:r>
                              <a:rPr lang="en-US" sz="2000" i="1">
                                <a:latin typeface="Cambria Math" panose="02040503050406030204" pitchFamily="18" charset="0"/>
                              </a:rPr>
                              <m:t>𝑀</m:t>
                            </m:r>
                          </m:num>
                          <m:den>
                            <m:sSup>
                              <m:sSupPr>
                                <m:ctrlPr>
                                  <a:rPr lang="en-US" sz="2000" i="1">
                                    <a:latin typeface="Cambria Math" panose="02040503050406030204" pitchFamily="18" charset="0"/>
                                  </a:rPr>
                                </m:ctrlPr>
                              </m:sSupPr>
                              <m:e>
                                <m:r>
                                  <a:rPr lang="en-US" sz="2000" i="1">
                                    <a:latin typeface="Cambria Math" panose="02040503050406030204" pitchFamily="18" charset="0"/>
                                  </a:rPr>
                                  <m:t>𝐿</m:t>
                                </m:r>
                              </m:e>
                              <m:sup>
                                <m:r>
                                  <a:rPr lang="en-US" sz="2000" i="1">
                                    <a:latin typeface="Cambria Math" panose="02040503050406030204" pitchFamily="18" charset="0"/>
                                  </a:rPr>
                                  <m:t>3</m:t>
                                </m:r>
                              </m:sup>
                            </m:sSup>
                          </m:den>
                        </m:f>
                      </m:e>
                    </m:d>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𝑚𝑔</m:t>
                        </m:r>
                      </m:num>
                      <m:den>
                        <m:r>
                          <a:rPr lang="en-US" sz="2000" i="1">
                            <a:latin typeface="Cambria Math" panose="02040503050406030204" pitchFamily="18" charset="0"/>
                          </a:rPr>
                          <m:t>𝑙</m:t>
                        </m:r>
                      </m:den>
                    </m:f>
                    <m:r>
                      <a:rPr lang="en-US" sz="2000" i="1">
                        <a:latin typeface="Cambria Math" panose="02040503050406030204" pitchFamily="18" charset="0"/>
                      </a:rPr>
                      <m:t>,</m:t>
                    </m:r>
                    <m:f>
                      <m:fPr>
                        <m:ctrlPr>
                          <a:rPr lang="en-US" sz="2000" i="1">
                            <a:latin typeface="Cambria Math" panose="02040503050406030204" pitchFamily="18" charset="0"/>
                          </a:rPr>
                        </m:ctrlPr>
                      </m:fPr>
                      <m:num>
                        <m:r>
                          <a:rPr lang="en-US" sz="2000" i="1">
                            <a:latin typeface="Cambria Math" panose="02040503050406030204" pitchFamily="18" charset="0"/>
                          </a:rPr>
                          <m:t>µ</m:t>
                        </m:r>
                        <m:r>
                          <a:rPr lang="en-US" sz="2000" i="1">
                            <a:latin typeface="Cambria Math" panose="02040503050406030204" pitchFamily="18" charset="0"/>
                          </a:rPr>
                          <m:t>𝑔</m:t>
                        </m:r>
                      </m:num>
                      <m:den>
                        <m:r>
                          <a:rPr lang="en-US" sz="2000" i="1">
                            <a:latin typeface="Cambria Math" panose="02040503050406030204" pitchFamily="18" charset="0"/>
                          </a:rPr>
                          <m:t>𝑙</m:t>
                        </m:r>
                      </m:den>
                    </m:f>
                  </m:oMath>
                </a14:m>
                <a:endParaRPr lang="en-US" sz="2000" dirty="0"/>
              </a:p>
              <a:p>
                <a:pPr marL="0" indent="0">
                  <a:buNone/>
                </a:pPr>
                <a:endParaRPr lang="en-US" sz="1600" i="1" dirty="0">
                  <a:latin typeface="Cambria Math" panose="02040503050406030204" pitchFamily="18" charset="0"/>
                </a:endParaRPr>
              </a:p>
              <a:p>
                <a:pPr marL="0" indent="0">
                  <a:buNone/>
                </a:pPr>
                <a:endParaRPr lang="en-US" sz="1600" i="1" dirty="0">
                  <a:effectLst/>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r>
                        <a:rPr lang="en-US" sz="2400" i="1" smtClean="0">
                          <a:effectLst/>
                          <a:latin typeface="Cambria Math" panose="02040503050406030204" pitchFamily="18" charset="0"/>
                        </a:rPr>
                        <m:t>𝐿</m:t>
                      </m:r>
                      <m:r>
                        <a:rPr lang="en-US" sz="2400">
                          <a:effectLst/>
                          <a:latin typeface="Cambria Math" panose="02040503050406030204" pitchFamily="18" charset="0"/>
                        </a:rPr>
                        <m:t>=</m:t>
                      </m:r>
                      <m:nary>
                        <m:naryPr>
                          <m:limLoc m:val="subSup"/>
                          <m:ctrlPr>
                            <a:rPr lang="en-US" sz="2400" i="1">
                              <a:effectLst/>
                              <a:latin typeface="Cambria Math" panose="02040503050406030204" pitchFamily="18" charset="0"/>
                            </a:rPr>
                          </m:ctrlPr>
                        </m:naryPr>
                        <m:sub>
                          <m:r>
                            <a:rPr lang="en-US" sz="2400" i="1">
                              <a:effectLst/>
                              <a:latin typeface="Cambria Math" panose="02040503050406030204" pitchFamily="18" charset="0"/>
                            </a:rPr>
                            <m:t>0</m:t>
                          </m:r>
                        </m:sub>
                        <m:sup>
                          <m:r>
                            <a:rPr lang="en-US" sz="2400" i="1">
                              <a:effectLst/>
                              <a:latin typeface="Cambria Math" panose="02040503050406030204" pitchFamily="18" charset="0"/>
                            </a:rPr>
                            <m:t>𝑡</m:t>
                          </m:r>
                        </m:sup>
                        <m:e>
                          <m:r>
                            <a:rPr lang="en-US" sz="2400" i="1">
                              <a:effectLst/>
                              <a:latin typeface="Cambria Math" panose="02040503050406030204" pitchFamily="18" charset="0"/>
                            </a:rPr>
                            <m:t>𝑄𝑐</m:t>
                          </m:r>
                          <m:r>
                            <a:rPr lang="en-US" sz="2400" i="1">
                              <a:effectLst/>
                              <a:latin typeface="Cambria Math" panose="02040503050406030204" pitchFamily="18" charset="0"/>
                            </a:rPr>
                            <m:t> </m:t>
                          </m:r>
                          <m:r>
                            <a:rPr lang="en-US" sz="2400" i="1">
                              <a:effectLst/>
                              <a:latin typeface="Cambria Math" panose="02040503050406030204" pitchFamily="18" charset="0"/>
                            </a:rPr>
                            <m:t>𝑑𝑡</m:t>
                          </m:r>
                        </m:e>
                      </m:nary>
                      <m:r>
                        <a:rPr lang="en-US" sz="2400">
                          <a:effectLst/>
                          <a:latin typeface="Cambria Math" panose="02040503050406030204" pitchFamily="18" charset="0"/>
                        </a:rPr>
                        <m:t>  ≈</m:t>
                      </m:r>
                      <m:nary>
                        <m:naryPr>
                          <m:chr m:val="∑"/>
                          <m:limLoc m:val="undOvr"/>
                          <m:ctrlPr>
                            <a:rPr lang="en-US" sz="2400" i="1">
                              <a:effectLst/>
                              <a:latin typeface="Cambria Math" panose="02040503050406030204" pitchFamily="18" charset="0"/>
                            </a:rPr>
                          </m:ctrlPr>
                        </m:naryPr>
                        <m:sub>
                          <m:r>
                            <a:rPr lang="en-US" sz="2400" i="1">
                              <a:effectLst/>
                              <a:latin typeface="Cambria Math" panose="02040503050406030204" pitchFamily="18" charset="0"/>
                            </a:rPr>
                            <m:t>𝑖</m:t>
                          </m:r>
                          <m:r>
                            <a:rPr lang="en-US" sz="2400" i="1">
                              <a:effectLst/>
                              <a:latin typeface="Cambria Math" panose="02040503050406030204" pitchFamily="18" charset="0"/>
                            </a:rPr>
                            <m:t>=0</m:t>
                          </m:r>
                        </m:sub>
                        <m:sup>
                          <m:r>
                            <a:rPr lang="en-US" sz="2400" i="1">
                              <a:effectLst/>
                              <a:latin typeface="Cambria Math" panose="02040503050406030204" pitchFamily="18" charset="0"/>
                            </a:rPr>
                            <m:t>𝑛</m:t>
                          </m:r>
                        </m:sup>
                        <m:e>
                          <m:sSub>
                            <m:sSubPr>
                              <m:ctrlPr>
                                <a:rPr lang="en-US" sz="2400" i="1">
                                  <a:effectLst/>
                                  <a:latin typeface="Cambria Math" panose="02040503050406030204" pitchFamily="18" charset="0"/>
                                </a:rPr>
                              </m:ctrlPr>
                            </m:sSubPr>
                            <m:e>
                              <m:r>
                                <a:rPr lang="en-US" sz="2400" i="1">
                                  <a:effectLst/>
                                  <a:latin typeface="Cambria Math" panose="02040503050406030204" pitchFamily="18" charset="0"/>
                                </a:rPr>
                                <m:t>𝑄</m:t>
                              </m:r>
                            </m:e>
                            <m:sub>
                              <m:r>
                                <a:rPr lang="en-US" sz="2400" i="1">
                                  <a:effectLst/>
                                  <a:latin typeface="Cambria Math" panose="02040503050406030204" pitchFamily="18" charset="0"/>
                                </a:rPr>
                                <m:t>𝑖</m:t>
                              </m:r>
                            </m:sub>
                          </m:sSub>
                          <m:sSub>
                            <m:sSubPr>
                              <m:ctrlPr>
                                <a:rPr lang="en-US" sz="2400" i="1">
                                  <a:effectLst/>
                                  <a:latin typeface="Cambria Math" panose="02040503050406030204" pitchFamily="18" charset="0"/>
                                </a:rPr>
                              </m:ctrlPr>
                            </m:sSubPr>
                            <m:e>
                              <m:r>
                                <a:rPr lang="en-US" sz="2400" i="1">
                                  <a:effectLst/>
                                  <a:latin typeface="Cambria Math" panose="02040503050406030204" pitchFamily="18" charset="0"/>
                                </a:rPr>
                                <m:t>𝑐</m:t>
                              </m:r>
                            </m:e>
                            <m:sub>
                              <m:r>
                                <a:rPr lang="en-US" sz="2400" i="1">
                                  <a:effectLst/>
                                  <a:latin typeface="Cambria Math" panose="02040503050406030204" pitchFamily="18" charset="0"/>
                                </a:rPr>
                                <m:t>𝑖</m:t>
                              </m:r>
                            </m:sub>
                          </m:sSub>
                          <m:sSub>
                            <m:sSubPr>
                              <m:ctrlPr>
                                <a:rPr lang="en-US" sz="2400" i="1">
                                  <a:effectLst/>
                                  <a:latin typeface="Cambria Math" panose="02040503050406030204" pitchFamily="18" charset="0"/>
                                </a:rPr>
                              </m:ctrlPr>
                            </m:sSubPr>
                            <m:e>
                              <m:r>
                                <a:rPr lang="en-US" sz="2400" i="1">
                                  <a:effectLst/>
                                  <a:latin typeface="Cambria Math" panose="02040503050406030204" pitchFamily="18" charset="0"/>
                                </a:rPr>
                                <m:t>∆</m:t>
                              </m:r>
                              <m:r>
                                <a:rPr lang="en-US" sz="2400" i="1">
                                  <a:effectLst/>
                                  <a:latin typeface="Cambria Math" panose="02040503050406030204" pitchFamily="18" charset="0"/>
                                </a:rPr>
                                <m:t>𝑡</m:t>
                              </m:r>
                            </m:e>
                            <m:sub>
                              <m:r>
                                <a:rPr lang="en-US" sz="2400" i="1">
                                  <a:effectLst/>
                                  <a:latin typeface="Cambria Math" panose="02040503050406030204" pitchFamily="18" charset="0"/>
                                </a:rPr>
                                <m:t>𝑖</m:t>
                              </m:r>
                            </m:sub>
                          </m:sSub>
                        </m:e>
                      </m:nary>
                    </m:oMath>
                  </m:oMathPara>
                </a14:m>
                <a:endParaRPr lang="en-US" sz="16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1690688"/>
                <a:ext cx="7772400" cy="4524375"/>
              </a:xfrm>
              <a:blipFill>
                <a:blip r:embed="rId3"/>
                <a:stretch>
                  <a:fillRect l="-1961" t="-1615" b="-3903"/>
                </a:stretch>
              </a:blipFill>
            </p:spPr>
            <p:txBody>
              <a:bodyPr/>
              <a:lstStyle/>
              <a:p>
                <a:r>
                  <a:rPr lang="en-US">
                    <a:noFill/>
                  </a:rPr>
                  <a:t> </a:t>
                </a:r>
              </a:p>
            </p:txBody>
          </p:sp>
        </mc:Fallback>
      </mc:AlternateContent>
      <p:pic>
        <p:nvPicPr>
          <p:cNvPr id="4" name="Picture 2" descr="http://images.onset.freedom.com/ocregister/blogs/taxdollars.ocregister.com/HeavyLoad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006144" y="1320922"/>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5">
            <a:duotone>
              <a:schemeClr val="accent5">
                <a:shade val="45000"/>
                <a:satMod val="135000"/>
              </a:schemeClr>
              <a:prstClr val="white"/>
            </a:duotone>
          </a:blip>
          <a:stretch>
            <a:fillRect/>
          </a:stretch>
        </p:blipFill>
        <p:spPr>
          <a:xfrm>
            <a:off x="8018799" y="3552801"/>
            <a:ext cx="1125201" cy="897670"/>
          </a:xfrm>
          <a:prstGeom prst="rect">
            <a:avLst/>
          </a:prstGeom>
        </p:spPr>
      </p:pic>
      <p:pic>
        <p:nvPicPr>
          <p:cNvPr id="7" name="Picture 8" descr="http://www.writerscafe.org/uploads/stories/9e37c626fa8a931608a62e0b901beab3.jpg"/>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06144" y="5366604"/>
            <a:ext cx="1240090" cy="775056"/>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717412" y="2285921"/>
            <a:ext cx="6457909" cy="1321693"/>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0" name="Rectangle 9"/>
          <p:cNvSpPr/>
          <p:nvPr/>
        </p:nvSpPr>
        <p:spPr>
          <a:xfrm>
            <a:off x="717412" y="3607614"/>
            <a:ext cx="6457909" cy="1343839"/>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4" name="Rectangle 13"/>
          <p:cNvSpPr/>
          <p:nvPr/>
        </p:nvSpPr>
        <p:spPr>
          <a:xfrm>
            <a:off x="3645407" y="5681473"/>
            <a:ext cx="207265" cy="460188"/>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5" name="Rectangle 14"/>
          <p:cNvSpPr/>
          <p:nvPr/>
        </p:nvSpPr>
        <p:spPr>
          <a:xfrm>
            <a:off x="5358383" y="5681473"/>
            <a:ext cx="298705" cy="460187"/>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 name="Rectangle 15"/>
          <p:cNvSpPr/>
          <p:nvPr/>
        </p:nvSpPr>
        <p:spPr>
          <a:xfrm>
            <a:off x="3832540" y="5681473"/>
            <a:ext cx="207265" cy="460188"/>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7" name="Rectangle 16"/>
          <p:cNvSpPr/>
          <p:nvPr/>
        </p:nvSpPr>
        <p:spPr>
          <a:xfrm>
            <a:off x="5657088" y="5681472"/>
            <a:ext cx="207265" cy="460188"/>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pic>
        <p:nvPicPr>
          <p:cNvPr id="18" name="Picture 17"/>
          <p:cNvPicPr>
            <a:picLocks noChangeAspect="1"/>
          </p:cNvPicPr>
          <p:nvPr/>
        </p:nvPicPr>
        <p:blipFill rotWithShape="1">
          <a:blip r:embed="rId7">
            <a:extLst>
              <a:ext uri="{28A0092B-C50C-407E-A947-70E740481C1C}">
                <a14:useLocalDpi xmlns:a14="http://schemas.microsoft.com/office/drawing/2010/main" val="0"/>
              </a:ext>
            </a:extLst>
          </a:blip>
          <a:srcRect b="16768"/>
          <a:stretch/>
        </p:blipFill>
        <p:spPr>
          <a:xfrm>
            <a:off x="6304" y="1892653"/>
            <a:ext cx="9154586" cy="4644905"/>
          </a:xfrm>
          <a:prstGeom prst="rect">
            <a:avLst/>
          </a:prstGeom>
        </p:spPr>
      </p:pic>
      <p:sp>
        <p:nvSpPr>
          <p:cNvPr id="19" name="Rectangle 18"/>
          <p:cNvSpPr/>
          <p:nvPr/>
        </p:nvSpPr>
        <p:spPr>
          <a:xfrm>
            <a:off x="455104" y="2341616"/>
            <a:ext cx="8676240" cy="1542790"/>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0" name="Rectangle 19"/>
          <p:cNvSpPr/>
          <p:nvPr/>
        </p:nvSpPr>
        <p:spPr>
          <a:xfrm>
            <a:off x="455104" y="5142414"/>
            <a:ext cx="8676240" cy="539057"/>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8" name="TextBox 7"/>
          <p:cNvSpPr txBox="1"/>
          <p:nvPr/>
        </p:nvSpPr>
        <p:spPr>
          <a:xfrm>
            <a:off x="3637257" y="4239490"/>
            <a:ext cx="3568926" cy="369332"/>
          </a:xfrm>
          <a:prstGeom prst="rect">
            <a:avLst/>
          </a:prstGeom>
          <a:noFill/>
        </p:spPr>
        <p:txBody>
          <a:bodyPr wrap="none" rtlCol="0">
            <a:spAutoFit/>
          </a:bodyPr>
          <a:lstStyle/>
          <a:p>
            <a:r>
              <a:rPr lang="en-US" dirty="0"/>
              <a:t>Flow fluctuates more than concentration</a:t>
            </a:r>
          </a:p>
        </p:txBody>
      </p:sp>
      <p:sp>
        <p:nvSpPr>
          <p:cNvPr id="21" name="Rectangle 20"/>
          <p:cNvSpPr/>
          <p:nvPr/>
        </p:nvSpPr>
        <p:spPr>
          <a:xfrm>
            <a:off x="1786284" y="2341617"/>
            <a:ext cx="428973" cy="3352874"/>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2" name="Rectangle 21"/>
          <p:cNvSpPr/>
          <p:nvPr/>
        </p:nvSpPr>
        <p:spPr>
          <a:xfrm>
            <a:off x="5196715" y="2341615"/>
            <a:ext cx="460373" cy="3352875"/>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3" name="TextBox 22"/>
          <p:cNvSpPr txBox="1"/>
          <p:nvPr/>
        </p:nvSpPr>
        <p:spPr>
          <a:xfrm>
            <a:off x="2261422" y="4516739"/>
            <a:ext cx="3285937" cy="923330"/>
          </a:xfrm>
          <a:prstGeom prst="rect">
            <a:avLst/>
          </a:prstGeom>
          <a:noFill/>
        </p:spPr>
        <p:txBody>
          <a:bodyPr wrap="square" rtlCol="0">
            <a:spAutoFit/>
          </a:bodyPr>
          <a:lstStyle/>
          <a:p>
            <a:r>
              <a:rPr lang="en-US" dirty="0"/>
              <a:t>Large and sudden fluctuations in concentration are during storm events </a:t>
            </a:r>
          </a:p>
        </p:txBody>
      </p:sp>
    </p:spTree>
    <p:extLst>
      <p:ext uri="{BB962C8B-B14F-4D97-AF65-F5344CB8AC3E}">
        <p14:creationId xmlns:p14="http://schemas.microsoft.com/office/powerpoint/2010/main" val="41805899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xit" presetSubtype="0" fill="hold" grpId="1" nodeType="clickEffect">
                                  <p:stCondLst>
                                    <p:cond delay="0"/>
                                  </p:stCondLst>
                                  <p:childTnLst>
                                    <p:set>
                                      <p:cBhvr>
                                        <p:cTn id="14" dur="1" fill="hold">
                                          <p:stCondLst>
                                            <p:cond delay="0"/>
                                          </p:stCondLst>
                                        </p:cTn>
                                        <p:tgtEl>
                                          <p:spTgt spid="9"/>
                                        </p:tgtEl>
                                        <p:attrNameLst>
                                          <p:attrName>style.visibility</p:attrName>
                                        </p:attrNameLst>
                                      </p:cBhvr>
                                      <p:to>
                                        <p:strVal val="hidden"/>
                                      </p:to>
                                    </p:set>
                                  </p:childTnLst>
                                </p:cTn>
                              </p:par>
                              <p:par>
                                <p:cTn id="15" presetID="1" presetClass="exit" presetSubtype="0" fill="hold" grpId="1" nodeType="withEffect">
                                  <p:stCondLst>
                                    <p:cond delay="0"/>
                                  </p:stCondLst>
                                  <p:childTnLst>
                                    <p:set>
                                      <p:cBhvr>
                                        <p:cTn id="16" dur="1" fill="hold">
                                          <p:stCondLst>
                                            <p:cond delay="0"/>
                                          </p:stCondLst>
                                        </p:cTn>
                                        <p:tgtEl>
                                          <p:spTgt spid="14"/>
                                        </p:tgtEl>
                                        <p:attrNameLst>
                                          <p:attrName>style.visibility</p:attrName>
                                        </p:attrNameLst>
                                      </p:cBhvr>
                                      <p:to>
                                        <p:strVal val="hidden"/>
                                      </p:to>
                                    </p:set>
                                  </p:childTnLst>
                                </p:cTn>
                              </p:par>
                              <p:par>
                                <p:cTn id="17" presetID="1" presetClass="exit" presetSubtype="0" fill="hold" grpId="1" nodeType="withEffect">
                                  <p:stCondLst>
                                    <p:cond delay="0"/>
                                  </p:stCondLst>
                                  <p:childTnLst>
                                    <p:set>
                                      <p:cBhvr>
                                        <p:cTn id="18" dur="1" fill="hold">
                                          <p:stCondLst>
                                            <p:cond delay="0"/>
                                          </p:stCondLst>
                                        </p:cTn>
                                        <p:tgtEl>
                                          <p:spTgt spid="15"/>
                                        </p:tgtEl>
                                        <p:attrNameLst>
                                          <p:attrName>style.visibility</p:attrName>
                                        </p:attrNameLst>
                                      </p:cBhvr>
                                      <p:to>
                                        <p:strVal val="hidden"/>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grpId="1" nodeType="clickEffect">
                                  <p:stCondLst>
                                    <p:cond delay="0"/>
                                  </p:stCondLst>
                                  <p:childTnLst>
                                    <p:set>
                                      <p:cBhvr>
                                        <p:cTn id="32" dur="1" fill="hold">
                                          <p:stCondLst>
                                            <p:cond delay="0"/>
                                          </p:stCondLst>
                                        </p:cTn>
                                        <p:tgtEl>
                                          <p:spTgt spid="10"/>
                                        </p:tgtEl>
                                        <p:attrNameLst>
                                          <p:attrName>style.visibility</p:attrName>
                                        </p:attrNameLst>
                                      </p:cBhvr>
                                      <p:to>
                                        <p:strVal val="hidden"/>
                                      </p:to>
                                    </p:set>
                                  </p:childTnLst>
                                </p:cTn>
                              </p:par>
                              <p:par>
                                <p:cTn id="33" presetID="1" presetClass="exit" presetSubtype="0" fill="hold" grpId="1" nodeType="withEffect">
                                  <p:stCondLst>
                                    <p:cond delay="0"/>
                                  </p:stCondLst>
                                  <p:childTnLst>
                                    <p:set>
                                      <p:cBhvr>
                                        <p:cTn id="34" dur="1" fill="hold">
                                          <p:stCondLst>
                                            <p:cond delay="0"/>
                                          </p:stCondLst>
                                        </p:cTn>
                                        <p:tgtEl>
                                          <p:spTgt spid="17"/>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16"/>
                                        </p:tgtEl>
                                        <p:attrNameLst>
                                          <p:attrName>style.visibility</p:attrName>
                                        </p:attrNameLst>
                                      </p:cBhvr>
                                      <p:to>
                                        <p:strVal val="hidden"/>
                                      </p:to>
                                    </p:set>
                                  </p:childTnLst>
                                </p:cTn>
                              </p:par>
                              <p:par>
                                <p:cTn id="37" presetID="1" presetClass="entr" presetSubtype="0" fill="hold" grpId="0" nodeType="withEffect">
                                  <p:stCondLst>
                                    <p:cond delay="0"/>
                                  </p:stCondLst>
                                  <p:childTnLst>
                                    <p:set>
                                      <p:cBhvr>
                                        <p:cTn id="38" dur="1" fill="hold">
                                          <p:stCondLst>
                                            <p:cond delay="0"/>
                                          </p:stCondLst>
                                        </p:cTn>
                                        <p:tgtEl>
                                          <p:spTgt spid="19"/>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20"/>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8"/>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xit" presetSubtype="0" fill="hold" grpId="1" nodeType="clickEffect">
                                  <p:stCondLst>
                                    <p:cond delay="0"/>
                                  </p:stCondLst>
                                  <p:childTnLst>
                                    <p:set>
                                      <p:cBhvr>
                                        <p:cTn id="46" dur="1" fill="hold">
                                          <p:stCondLst>
                                            <p:cond delay="0"/>
                                          </p:stCondLst>
                                        </p:cTn>
                                        <p:tgtEl>
                                          <p:spTgt spid="19"/>
                                        </p:tgtEl>
                                        <p:attrNameLst>
                                          <p:attrName>style.visibility</p:attrName>
                                        </p:attrNameLst>
                                      </p:cBhvr>
                                      <p:to>
                                        <p:strVal val="hidden"/>
                                      </p:to>
                                    </p:set>
                                  </p:childTnLst>
                                </p:cTn>
                              </p:par>
                              <p:par>
                                <p:cTn id="47" presetID="1" presetClass="exit" presetSubtype="0" fill="hold" grpId="1" nodeType="withEffect">
                                  <p:stCondLst>
                                    <p:cond delay="0"/>
                                  </p:stCondLst>
                                  <p:childTnLst>
                                    <p:set>
                                      <p:cBhvr>
                                        <p:cTn id="48" dur="1" fill="hold">
                                          <p:stCondLst>
                                            <p:cond delay="0"/>
                                          </p:stCondLst>
                                        </p:cTn>
                                        <p:tgtEl>
                                          <p:spTgt spid="20"/>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8"/>
                                        </p:tgtEl>
                                        <p:attrNameLst>
                                          <p:attrName>style.visibility</p:attrName>
                                        </p:attrNameLst>
                                      </p:cBhvr>
                                      <p:to>
                                        <p:strVal val="hidden"/>
                                      </p:to>
                                    </p:set>
                                  </p:childTnLst>
                                </p:cTn>
                              </p:par>
                            </p:childTnLst>
                          </p:cTn>
                        </p:par>
                        <p:par>
                          <p:cTn id="51" fill="hold">
                            <p:stCondLst>
                              <p:cond delay="0"/>
                            </p:stCondLst>
                            <p:childTnLst>
                              <p:par>
                                <p:cTn id="52" presetID="1"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childTnLst>
                                </p:cTn>
                              </p:par>
                              <p:par>
                                <p:cTn id="54" presetID="1" presetClass="entr" presetSubtype="0" fill="hold" grpId="0" nodeType="withEffect">
                                  <p:stCondLst>
                                    <p:cond delay="0"/>
                                  </p:stCondLst>
                                  <p:childTnLst>
                                    <p:set>
                                      <p:cBhvr>
                                        <p:cTn id="55" dur="1" fill="hold">
                                          <p:stCondLst>
                                            <p:cond delay="0"/>
                                          </p:stCondLst>
                                        </p:cTn>
                                        <p:tgtEl>
                                          <p:spTgt spid="22"/>
                                        </p:tgtEl>
                                        <p:attrNameLst>
                                          <p:attrName>style.visibility</p:attrName>
                                        </p:attrNameLst>
                                      </p:cBhvr>
                                      <p:to>
                                        <p:strVal val="visible"/>
                                      </p:to>
                                    </p:set>
                                  </p:childTnLst>
                                </p:cTn>
                              </p:par>
                              <p:par>
                                <p:cTn id="56" presetID="1" presetClass="entr" presetSubtype="0" fill="hold" grpId="0" nodeType="withEffect">
                                  <p:stCondLst>
                                    <p:cond delay="0"/>
                                  </p:stCondLst>
                                  <p:childTnLst>
                                    <p:set>
                                      <p:cBhvr>
                                        <p:cTn id="57" dur="1" fill="hold">
                                          <p:stCondLst>
                                            <p:cond delay="0"/>
                                          </p:stCondLst>
                                        </p:cTn>
                                        <p:tgtEl>
                                          <p:spTgt spid="23"/>
                                        </p:tgtEl>
                                        <p:attrNameLst>
                                          <p:attrName>style.visibility</p:attrName>
                                        </p:attrNameLst>
                                      </p:cBhvr>
                                      <p:to>
                                        <p:strVal val="visible"/>
                                      </p:to>
                                    </p:set>
                                  </p:childTnLst>
                                </p:cTn>
                              </p:par>
                            </p:childTnLst>
                          </p:cTn>
                        </p:par>
                      </p:childTnLst>
                    </p:cTn>
                  </p:par>
                  <p:par>
                    <p:cTn id="58" fill="hold">
                      <p:stCondLst>
                        <p:cond delay="indefinite"/>
                      </p:stCondLst>
                      <p:childTnLst>
                        <p:par>
                          <p:cTn id="59" fill="hold">
                            <p:stCondLst>
                              <p:cond delay="0"/>
                            </p:stCondLst>
                            <p:childTnLst>
                              <p:par>
                                <p:cTn id="60" presetID="1" presetClass="exit" presetSubtype="0" fill="hold" grpId="1" nodeType="clickEffect">
                                  <p:stCondLst>
                                    <p:cond delay="0"/>
                                  </p:stCondLst>
                                  <p:childTnLst>
                                    <p:set>
                                      <p:cBhvr>
                                        <p:cTn id="61" dur="1" fill="hold">
                                          <p:stCondLst>
                                            <p:cond delay="0"/>
                                          </p:stCondLst>
                                        </p:cTn>
                                        <p:tgtEl>
                                          <p:spTgt spid="21"/>
                                        </p:tgtEl>
                                        <p:attrNameLst>
                                          <p:attrName>style.visibility</p:attrName>
                                        </p:attrNameLst>
                                      </p:cBhvr>
                                      <p:to>
                                        <p:strVal val="hidden"/>
                                      </p:to>
                                    </p:set>
                                  </p:childTnLst>
                                </p:cTn>
                              </p:par>
                              <p:par>
                                <p:cTn id="62" presetID="1" presetClass="exit" presetSubtype="0" fill="hold" grpId="1" nodeType="withEffect">
                                  <p:stCondLst>
                                    <p:cond delay="0"/>
                                  </p:stCondLst>
                                  <p:childTnLst>
                                    <p:set>
                                      <p:cBhvr>
                                        <p:cTn id="63" dur="1" fill="hold">
                                          <p:stCondLst>
                                            <p:cond delay="0"/>
                                          </p:stCondLst>
                                        </p:cTn>
                                        <p:tgtEl>
                                          <p:spTgt spid="22"/>
                                        </p:tgtEl>
                                        <p:attrNameLst>
                                          <p:attrName>style.visibility</p:attrName>
                                        </p:attrNameLst>
                                      </p:cBhvr>
                                      <p:to>
                                        <p:strVal val="hidden"/>
                                      </p:to>
                                    </p:set>
                                  </p:childTnLst>
                                </p:cTn>
                              </p:par>
                              <p:par>
                                <p:cTn id="64" presetID="1" presetClass="exit" presetSubtype="0" fill="hold" grpId="1" nodeType="withEffect">
                                  <p:stCondLst>
                                    <p:cond delay="0"/>
                                  </p:stCondLst>
                                  <p:childTnLst>
                                    <p:set>
                                      <p:cBhvr>
                                        <p:cTn id="65"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4" grpId="0" animBg="1"/>
      <p:bldP spid="14" grpId="1" animBg="1"/>
      <p:bldP spid="15" grpId="0" animBg="1"/>
      <p:bldP spid="15" grpId="1" animBg="1"/>
      <p:bldP spid="16" grpId="0" animBg="1"/>
      <p:bldP spid="16" grpId="1" animBg="1"/>
      <p:bldP spid="17" grpId="0" animBg="1"/>
      <p:bldP spid="17" grpId="1" animBg="1"/>
      <p:bldP spid="19" grpId="0" animBg="1"/>
      <p:bldP spid="19" grpId="1" animBg="1"/>
      <p:bldP spid="20" grpId="0" animBg="1"/>
      <p:bldP spid="20" grpId="1" animBg="1"/>
      <p:bldP spid="8" grpId="0"/>
      <p:bldP spid="8" grpId="1"/>
      <p:bldP spid="21" grpId="0" animBg="1"/>
      <p:bldP spid="21" grpId="1" animBg="1"/>
      <p:bldP spid="22" grpId="0" animBg="1"/>
      <p:bldP spid="22" grpId="1" animBg="1"/>
      <p:bldP spid="23" grpId="0"/>
      <p:bldP spid="23" grpId="1"/>
    </p:bldLst>
  </p:timing>
</p:sld>
</file>

<file path=ppt/slides/slide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Why is Storm Flow Important?</a:t>
            </a:r>
          </a:p>
        </p:txBody>
      </p:sp>
      <p:sp>
        <p:nvSpPr>
          <p:cNvPr id="3" name="Content Placeholder 2"/>
          <p:cNvSpPr>
            <a:spLocks noGrp="1"/>
          </p:cNvSpPr>
          <p:nvPr>
            <p:ph idx="1"/>
          </p:nvPr>
        </p:nvSpPr>
        <p:spPr/>
        <p:txBody>
          <a:bodyPr/>
          <a:lstStyle/>
          <a:p>
            <a:r>
              <a:rPr lang="en-US" dirty="0"/>
              <a:t>Variability in Q and C</a:t>
            </a:r>
          </a:p>
          <a:p>
            <a:r>
              <a:rPr lang="en-US" dirty="0"/>
              <a:t>Large storm loads</a:t>
            </a:r>
          </a:p>
          <a:p>
            <a:endParaRPr lang="en-US" dirty="0"/>
          </a:p>
          <a:p>
            <a:endParaRPr lang="en-US" dirty="0"/>
          </a:p>
        </p:txBody>
      </p:sp>
      <p:pic>
        <p:nvPicPr>
          <p:cNvPr id="7" name="Picture 6"/>
          <p:cNvPicPr>
            <a:picLocks noChangeAspect="1"/>
          </p:cNvPicPr>
          <p:nvPr/>
        </p:nvPicPr>
        <p:blipFill>
          <a:blip r:embed="rId3"/>
          <a:stretch>
            <a:fillRect/>
          </a:stretch>
        </p:blipFill>
        <p:spPr>
          <a:xfrm>
            <a:off x="1182624" y="3129054"/>
            <a:ext cx="3683824" cy="2905745"/>
          </a:xfrm>
          <a:prstGeom prst="rect">
            <a:avLst/>
          </a:prstGeom>
        </p:spPr>
      </p:pic>
      <p:pic>
        <p:nvPicPr>
          <p:cNvPr id="8" name="Picture 7"/>
          <p:cNvPicPr>
            <a:picLocks noChangeAspect="1"/>
          </p:cNvPicPr>
          <p:nvPr/>
        </p:nvPicPr>
        <p:blipFill rotWithShape="1">
          <a:blip r:embed="rId4"/>
          <a:srcRect l="-2912" t="8840" r="2912" b="-8840"/>
          <a:stretch/>
        </p:blipFill>
        <p:spPr>
          <a:xfrm>
            <a:off x="1514632" y="5197595"/>
            <a:ext cx="3351816" cy="183990"/>
          </a:xfrm>
          <a:prstGeom prst="rect">
            <a:avLst/>
          </a:prstGeom>
        </p:spPr>
      </p:pic>
      <p:pic>
        <p:nvPicPr>
          <p:cNvPr id="6" name="Picture 2" descr="http://images.onset.freedom.com/ocregister/blogs/taxdollars.ocregister.com/HeavyLoad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06144" y="1320922"/>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6">
            <a:duotone>
              <a:schemeClr val="accent5">
                <a:shade val="45000"/>
                <a:satMod val="135000"/>
              </a:schemeClr>
              <a:prstClr val="white"/>
            </a:duotone>
          </a:blip>
          <a:stretch>
            <a:fillRect/>
          </a:stretch>
        </p:blipFill>
        <p:spPr>
          <a:xfrm>
            <a:off x="8000397" y="3381863"/>
            <a:ext cx="1125201" cy="897670"/>
          </a:xfrm>
          <a:prstGeom prst="rect">
            <a:avLst/>
          </a:prstGeom>
        </p:spPr>
      </p:pic>
      <p:pic>
        <p:nvPicPr>
          <p:cNvPr id="11" name="Picture 8" descr="http://www.writerscafe.org/uploads/stories/9e37c626fa8a931608a62e0b901beab3.jpg"/>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06144" y="5366604"/>
            <a:ext cx="1240090" cy="77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3400831"/>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Flows drive the load</a:t>
            </a:r>
          </a:p>
        </p:txBody>
      </p:sp>
      <p:sp>
        <p:nvSpPr>
          <p:cNvPr id="3" name="Content Placeholder 2"/>
          <p:cNvSpPr>
            <a:spLocks noGrp="1"/>
          </p:cNvSpPr>
          <p:nvPr>
            <p:ph idx="1"/>
          </p:nvPr>
        </p:nvSpPr>
        <p:spPr>
          <a:xfrm>
            <a:off x="685800" y="1724025"/>
            <a:ext cx="7104888" cy="4524375"/>
          </a:xfrm>
        </p:spPr>
        <p:txBody>
          <a:bodyPr/>
          <a:lstStyle/>
          <a:p>
            <a:endParaRPr lang="en-US" dirty="0"/>
          </a:p>
          <a:p>
            <a:endParaRPr lang="en-US" dirty="0"/>
          </a:p>
          <a:p>
            <a:endParaRPr lang="en-US" dirty="0"/>
          </a:p>
          <a:p>
            <a:endParaRPr lang="en-US" dirty="0"/>
          </a:p>
          <a:p>
            <a:endParaRPr lang="en-US" dirty="0"/>
          </a:p>
          <a:p>
            <a:r>
              <a:rPr lang="en-US" dirty="0"/>
              <a:t>Flow-independent load trends</a:t>
            </a:r>
          </a:p>
          <a:p>
            <a:pPr lvl="1"/>
            <a:r>
              <a:rPr lang="en-US" dirty="0"/>
              <a:t>Remove the effect of flow (largely uncontrollable) and isolate interventions</a:t>
            </a:r>
          </a:p>
        </p:txBody>
      </p:sp>
      <p:pic>
        <p:nvPicPr>
          <p:cNvPr id="4" name="Picture 2" descr="http://images.onset.freedom.com/ocregister/blogs/taxdollars.ocregister.com/HeavyLoad1.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006144" y="1320922"/>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duotone>
              <a:schemeClr val="accent5">
                <a:shade val="45000"/>
                <a:satMod val="135000"/>
              </a:schemeClr>
              <a:prstClr val="white"/>
            </a:duotone>
          </a:blip>
          <a:stretch>
            <a:fillRect/>
          </a:stretch>
        </p:blipFill>
        <p:spPr>
          <a:xfrm>
            <a:off x="8006144" y="3381863"/>
            <a:ext cx="1125201" cy="897670"/>
          </a:xfrm>
          <a:prstGeom prst="rect">
            <a:avLst/>
          </a:prstGeom>
        </p:spPr>
      </p:pic>
      <p:pic>
        <p:nvPicPr>
          <p:cNvPr id="7" name="Picture 8" descr="http://www.writerscafe.org/uploads/stories/9e37c626fa8a931608a62e0b901beab3.jpg"/>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8006144" y="5366604"/>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p:cNvPicPr>
            <a:picLocks noChangeAspect="1"/>
          </p:cNvPicPr>
          <p:nvPr/>
        </p:nvPicPr>
        <p:blipFill rotWithShape="1">
          <a:blip r:embed="rId6" cstate="print">
            <a:extLst>
              <a:ext uri="{28A0092B-C50C-407E-A947-70E740481C1C}">
                <a14:useLocalDpi xmlns:a14="http://schemas.microsoft.com/office/drawing/2010/main" val="0"/>
              </a:ext>
            </a:extLst>
          </a:blip>
          <a:srcRect b="16808"/>
          <a:stretch/>
        </p:blipFill>
        <p:spPr>
          <a:xfrm>
            <a:off x="719328" y="1724025"/>
            <a:ext cx="4291584" cy="2319992"/>
          </a:xfrm>
          <a:prstGeom prst="rect">
            <a:avLst/>
          </a:prstGeom>
        </p:spPr>
      </p:pic>
      <p:sp>
        <p:nvSpPr>
          <p:cNvPr id="9" name="Rectangle 8"/>
          <p:cNvSpPr/>
          <p:nvPr/>
        </p:nvSpPr>
        <p:spPr>
          <a:xfrm>
            <a:off x="926592" y="1889760"/>
            <a:ext cx="4299776" cy="101193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0" name="Rectangle 9"/>
          <p:cNvSpPr/>
          <p:nvPr/>
        </p:nvSpPr>
        <p:spPr>
          <a:xfrm>
            <a:off x="719328" y="4640240"/>
            <a:ext cx="6510528" cy="1608160"/>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TextBox 10"/>
          <p:cNvSpPr txBox="1"/>
          <p:nvPr/>
        </p:nvSpPr>
        <p:spPr>
          <a:xfrm>
            <a:off x="5218176" y="1928158"/>
            <a:ext cx="2254207" cy="369332"/>
          </a:xfrm>
          <a:prstGeom prst="rect">
            <a:avLst/>
          </a:prstGeom>
          <a:noFill/>
        </p:spPr>
        <p:txBody>
          <a:bodyPr wrap="none" rtlCol="0">
            <a:spAutoFit/>
          </a:bodyPr>
          <a:lstStyle/>
          <a:p>
            <a:r>
              <a:rPr lang="en-US" dirty="0"/>
              <a:t>Loads closely follow flow</a:t>
            </a:r>
          </a:p>
        </p:txBody>
      </p:sp>
    </p:spTree>
    <p:extLst>
      <p:ext uri="{BB962C8B-B14F-4D97-AF65-F5344CB8AC3E}">
        <p14:creationId xmlns:p14="http://schemas.microsoft.com/office/powerpoint/2010/main" val="393884945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9"/>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11"/>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1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P spid="10" grpId="0" animBg="1"/>
      <p:bldP spid="10" grpId="1" animBg="1"/>
      <p:bldP spid="11" grpId="0"/>
      <p:bldP spid="11" grpId="1"/>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WRTDS Flow Normalization</a:t>
            </a:r>
          </a:p>
        </p:txBody>
      </p:sp>
      <p:sp>
        <p:nvSpPr>
          <p:cNvPr id="3" name="Content Placeholder 2"/>
          <p:cNvSpPr>
            <a:spLocks noGrp="1"/>
          </p:cNvSpPr>
          <p:nvPr>
            <p:ph idx="1"/>
          </p:nvPr>
        </p:nvSpPr>
        <p:spPr>
          <a:xfrm>
            <a:off x="628650" y="1392976"/>
            <a:ext cx="7153656" cy="4524375"/>
          </a:xfrm>
        </p:spPr>
        <p:txBody>
          <a:bodyPr/>
          <a:lstStyle/>
          <a:p>
            <a:r>
              <a:rPr lang="en-US" dirty="0"/>
              <a:t>All flows observed on any day are equally likely</a:t>
            </a:r>
          </a:p>
          <a:p>
            <a:r>
              <a:rPr lang="en-US" dirty="0"/>
              <a:t>Flow normalization: mean of concentration or flux computed with all flows observed on any day.</a:t>
            </a:r>
          </a:p>
          <a:p>
            <a:pPr lvl="1"/>
            <a:r>
              <a:rPr lang="en-US" dirty="0"/>
              <a:t>Example for period 1981-2013 (32 years)</a:t>
            </a:r>
          </a:p>
          <a:p>
            <a:pPr lvl="1"/>
            <a:r>
              <a:rPr lang="en-US" dirty="0"/>
              <a:t>Flow normalized concentration for April 14, 2013</a:t>
            </a:r>
          </a:p>
          <a:p>
            <a:pPr lvl="2"/>
            <a:r>
              <a:rPr lang="en-US" sz="1800" dirty="0"/>
              <a:t>32 flows on April 14</a:t>
            </a:r>
            <a:r>
              <a:rPr lang="en-US" sz="1800" dirty="0">
                <a:sym typeface="Wingdings" panose="05000000000000000000" pitchFamily="2" charset="2"/>
              </a:rPr>
              <a:t>32 concentrations (computed using WRTDS model)</a:t>
            </a:r>
          </a:p>
          <a:p>
            <a:pPr lvl="2"/>
            <a:r>
              <a:rPr lang="en-US" sz="1800" dirty="0">
                <a:sym typeface="Wingdings" panose="05000000000000000000" pitchFamily="2" charset="2"/>
              </a:rPr>
              <a:t>Mean of 32 concentrations</a:t>
            </a:r>
            <a:endParaRPr lang="en-US" sz="1800" dirty="0"/>
          </a:p>
        </p:txBody>
      </p:sp>
      <p:pic>
        <p:nvPicPr>
          <p:cNvPr id="4"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stretch>
            <a:fillRect/>
          </a:stretch>
        </p:blipFill>
        <p:spPr>
          <a:xfrm>
            <a:off x="7946422" y="3716050"/>
            <a:ext cx="1125201" cy="897670"/>
          </a:xfrm>
          <a:prstGeom prst="rect">
            <a:avLst/>
          </a:prstGeom>
        </p:spPr>
      </p:pic>
      <p:pic>
        <p:nvPicPr>
          <p:cNvPr id="7" name="Picture 8" descr="http://www.writerscafe.org/uploads/stories/9e37c626fa8a931608a62e0b901beab3.jpg"/>
          <p:cNvPicPr>
            <a:picLocks noChangeAspect="1" noChangeArrowheads="1"/>
          </p:cNvPicPr>
          <p:nvPr/>
        </p:nvPicPr>
        <p:blipFill>
          <a:blip r:embed="rId5">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9606798"/>
      </p:ext>
    </p:extLst>
  </p:cSld>
  <p:clrMapOvr>
    <a:masterClrMapping/>
  </p:clrMapOv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two stations</a:t>
            </a:r>
          </a:p>
        </p:txBody>
      </p:sp>
      <p:sp>
        <p:nvSpPr>
          <p:cNvPr id="3" name="Content Placeholder 2"/>
          <p:cNvSpPr>
            <a:spLocks noGrp="1"/>
          </p:cNvSpPr>
          <p:nvPr>
            <p:ph idx="1"/>
          </p:nvPr>
        </p:nvSpPr>
        <p:spPr/>
        <p:txBody>
          <a:bodyPr/>
          <a:lstStyle/>
          <a:p>
            <a:endParaRPr lang="en-US" dirty="0"/>
          </a:p>
        </p:txBody>
      </p:sp>
      <p:grpSp>
        <p:nvGrpSpPr>
          <p:cNvPr id="4" name="Group 3"/>
          <p:cNvGrpSpPr/>
          <p:nvPr/>
        </p:nvGrpSpPr>
        <p:grpSpPr>
          <a:xfrm>
            <a:off x="628650" y="1837038"/>
            <a:ext cx="5379308" cy="4580238"/>
            <a:chOff x="1549683" y="684668"/>
            <a:chExt cx="5895343" cy="6011177"/>
          </a:xfrm>
        </p:grpSpPr>
        <p:pic>
          <p:nvPicPr>
            <p:cNvPr id="5" name="Picture 4"/>
            <p:cNvPicPr>
              <a:picLocks noChangeAspect="1"/>
            </p:cNvPicPr>
            <p:nvPr/>
          </p:nvPicPr>
          <p:blipFill>
            <a:blip r:embed="rId3"/>
            <a:stretch>
              <a:fillRect/>
            </a:stretch>
          </p:blipFill>
          <p:spPr>
            <a:xfrm>
              <a:off x="1549683" y="684668"/>
              <a:ext cx="5895343" cy="6011177"/>
            </a:xfrm>
            <a:prstGeom prst="rect">
              <a:avLst/>
            </a:prstGeom>
          </p:spPr>
        </p:pic>
        <p:sp>
          <p:nvSpPr>
            <p:cNvPr id="6" name="Lightning Bolt 5"/>
            <p:cNvSpPr/>
            <p:nvPr/>
          </p:nvSpPr>
          <p:spPr>
            <a:xfrm>
              <a:off x="3209731" y="1444107"/>
              <a:ext cx="139959" cy="279918"/>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Lightning Bolt 6"/>
            <p:cNvSpPr/>
            <p:nvPr/>
          </p:nvSpPr>
          <p:spPr>
            <a:xfrm>
              <a:off x="5069633" y="5086156"/>
              <a:ext cx="139959" cy="279918"/>
            </a:xfrm>
            <a:prstGeom prst="lightningBol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2626350" y="1264444"/>
              <a:ext cx="723340" cy="369332"/>
            </a:xfrm>
            <a:prstGeom prst="rect">
              <a:avLst/>
            </a:prstGeom>
            <a:noFill/>
          </p:spPr>
          <p:txBody>
            <a:bodyPr wrap="none" rtlCol="0">
              <a:spAutoFit/>
            </a:bodyPr>
            <a:lstStyle/>
            <a:p>
              <a:r>
                <a:rPr lang="en-US" dirty="0">
                  <a:solidFill>
                    <a:schemeClr val="bg1"/>
                  </a:solidFill>
                </a:rPr>
                <a:t>Stage</a:t>
              </a:r>
              <a:r>
                <a:rPr lang="en-US" dirty="0"/>
                <a:t> </a:t>
              </a:r>
            </a:p>
          </p:txBody>
        </p:sp>
        <p:sp>
          <p:nvSpPr>
            <p:cNvPr id="9" name="TextBox 8"/>
            <p:cNvSpPr txBox="1"/>
            <p:nvPr/>
          </p:nvSpPr>
          <p:spPr>
            <a:xfrm>
              <a:off x="5069633" y="4742678"/>
              <a:ext cx="476412" cy="369332"/>
            </a:xfrm>
            <a:prstGeom prst="rect">
              <a:avLst/>
            </a:prstGeom>
            <a:noFill/>
          </p:spPr>
          <p:txBody>
            <a:bodyPr wrap="none" rtlCol="0">
              <a:spAutoFit/>
            </a:bodyPr>
            <a:lstStyle/>
            <a:p>
              <a:r>
                <a:rPr lang="en-US" dirty="0">
                  <a:solidFill>
                    <a:schemeClr val="bg1"/>
                  </a:solidFill>
                </a:rPr>
                <a:t>WQ</a:t>
              </a:r>
              <a:endParaRPr lang="en-US" dirty="0"/>
            </a:p>
          </p:txBody>
        </p:sp>
      </p:grpSp>
      <p:pic>
        <p:nvPicPr>
          <p:cNvPr id="10" name="Picture 9" descr="PR01_Schematic 02"/>
          <p:cNvPicPr/>
          <p:nvPr/>
        </p:nvPicPr>
        <p:blipFill>
          <a:blip r:embed="rId4">
            <a:extLst>
              <a:ext uri="{28A0092B-C50C-407E-A947-70E740481C1C}">
                <a14:useLocalDpi xmlns:a14="http://schemas.microsoft.com/office/drawing/2010/main" val="0"/>
              </a:ext>
            </a:extLst>
          </a:blip>
          <a:srcRect/>
          <a:stretch>
            <a:fillRect/>
          </a:stretch>
        </p:blipFill>
        <p:spPr bwMode="auto">
          <a:xfrm>
            <a:off x="1035667" y="1465872"/>
            <a:ext cx="6838932" cy="5139323"/>
          </a:xfrm>
          <a:prstGeom prst="rect">
            <a:avLst/>
          </a:prstGeom>
          <a:noFill/>
          <a:extLst/>
        </p:spPr>
      </p:pic>
      <p:pic>
        <p:nvPicPr>
          <p:cNvPr id="11" name="Picture 2" descr="http://images.onset.freedom.com/ocregister/blogs/taxdollars.ocregister.com/HeavyLoad1.jpg"/>
          <p:cNvPicPr>
            <a:picLocks noChangeAspect="1" noChangeArrowheads="1"/>
          </p:cNvPicPr>
          <p:nvPr/>
        </p:nvPicPr>
        <p:blipFill>
          <a:blip r:embed="rId5"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p:cNvPicPr>
            <a:picLocks noChangeAspect="1"/>
          </p:cNvPicPr>
          <p:nvPr/>
        </p:nvPicPr>
        <p:blipFill>
          <a:blip r:embed="rId6"/>
          <a:stretch>
            <a:fillRect/>
          </a:stretch>
        </p:blipFill>
        <p:spPr>
          <a:xfrm>
            <a:off x="7936448" y="3716050"/>
            <a:ext cx="1125201" cy="897670"/>
          </a:xfrm>
          <a:prstGeom prst="rect">
            <a:avLst/>
          </a:prstGeom>
        </p:spPr>
      </p:pic>
      <p:pic>
        <p:nvPicPr>
          <p:cNvPr id="14" name="Picture 8" descr="http://www.writerscafe.org/uploads/stories/9e37c626fa8a931608a62e0b901beab3.jpg"/>
          <p:cNvPicPr>
            <a:picLocks noChangeAspect="1" noChangeArrowheads="1"/>
          </p:cNvPicPr>
          <p:nvPr/>
        </p:nvPicPr>
        <p:blipFill>
          <a:blip r:embed="rId7">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12579788"/>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xit" presetSubtype="0" fill="hold" nodeType="click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1" presetClass="entr" presetSubtype="0" fill="hold" nodeType="withEffect">
                                  <p:stCondLst>
                                    <p:cond delay="0"/>
                                  </p:stCondLst>
                                  <p:childTnLst>
                                    <p:set>
                                      <p:cBhvr>
                                        <p:cTn id="8"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2800" dirty="0"/>
              <a:t>Flow composite sampling and load computations</a:t>
            </a:r>
          </a:p>
        </p:txBody>
      </p:sp>
      <p:pic>
        <p:nvPicPr>
          <p:cNvPr id="23" name="Content Placeholder 22"/>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85800" y="2215683"/>
            <a:ext cx="7772400" cy="3541059"/>
          </a:xfrm>
        </p:spPr>
      </p:pic>
      <p:grpSp>
        <p:nvGrpSpPr>
          <p:cNvPr id="7" name="Group 6"/>
          <p:cNvGrpSpPr/>
          <p:nvPr/>
        </p:nvGrpSpPr>
        <p:grpSpPr>
          <a:xfrm>
            <a:off x="95250" y="1819141"/>
            <a:ext cx="9048750" cy="4880118"/>
            <a:chOff x="-13226" y="1185812"/>
            <a:chExt cx="9157226" cy="5519547"/>
          </a:xfrm>
        </p:grpSpPr>
        <p:pic>
          <p:nvPicPr>
            <p:cNvPr id="4" name="Picture 3"/>
            <p:cNvPicPr>
              <a:picLocks noChangeAspect="1"/>
            </p:cNvPicPr>
            <p:nvPr/>
          </p:nvPicPr>
          <p:blipFill>
            <a:blip r:embed="rId4"/>
            <a:stretch>
              <a:fillRect/>
            </a:stretch>
          </p:blipFill>
          <p:spPr>
            <a:xfrm>
              <a:off x="81117" y="1185812"/>
              <a:ext cx="9062883" cy="5519547"/>
            </a:xfrm>
            <a:prstGeom prst="rect">
              <a:avLst/>
            </a:prstGeom>
          </p:spPr>
        </p:pic>
        <p:sp>
          <p:nvSpPr>
            <p:cNvPr id="5" name="TextBox 4"/>
            <p:cNvSpPr txBox="1"/>
            <p:nvPr/>
          </p:nvSpPr>
          <p:spPr>
            <a:xfrm rot="16200000">
              <a:off x="-297983" y="4230342"/>
              <a:ext cx="877291" cy="307777"/>
            </a:xfrm>
            <a:prstGeom prst="rect">
              <a:avLst/>
            </a:prstGeom>
            <a:noFill/>
          </p:spPr>
          <p:txBody>
            <a:bodyPr wrap="none" rtlCol="0">
              <a:spAutoFit/>
            </a:bodyPr>
            <a:lstStyle/>
            <a:p>
              <a:r>
                <a:rPr lang="en-US" sz="1400" dirty="0">
                  <a:solidFill>
                    <a:srgbClr val="000000"/>
                  </a:solidFill>
                </a:rPr>
                <a:t>Flow (cfs)</a:t>
              </a:r>
            </a:p>
          </p:txBody>
        </p:sp>
        <p:sp>
          <p:nvSpPr>
            <p:cNvPr id="6" name="TextBox 5"/>
            <p:cNvSpPr txBox="1"/>
            <p:nvPr/>
          </p:nvSpPr>
          <p:spPr>
            <a:xfrm rot="5400000">
              <a:off x="8468008" y="4230341"/>
              <a:ext cx="881973" cy="307777"/>
            </a:xfrm>
            <a:prstGeom prst="rect">
              <a:avLst/>
            </a:prstGeom>
            <a:noFill/>
          </p:spPr>
          <p:txBody>
            <a:bodyPr wrap="none" rtlCol="0">
              <a:spAutoFit/>
            </a:bodyPr>
            <a:lstStyle/>
            <a:p>
              <a:r>
                <a:rPr lang="en-US" sz="1400" dirty="0">
                  <a:solidFill>
                    <a:srgbClr val="000000"/>
                  </a:solidFill>
                </a:rPr>
                <a:t>TN (mg/l)</a:t>
              </a:r>
            </a:p>
          </p:txBody>
        </p:sp>
      </p:grpSp>
      <p:grpSp>
        <p:nvGrpSpPr>
          <p:cNvPr id="15" name="Group 14"/>
          <p:cNvGrpSpPr/>
          <p:nvPr/>
        </p:nvGrpSpPr>
        <p:grpSpPr>
          <a:xfrm>
            <a:off x="824861" y="3181167"/>
            <a:ext cx="7665089" cy="2767876"/>
            <a:chOff x="824861" y="3181167"/>
            <a:chExt cx="7665089" cy="2767876"/>
          </a:xfrm>
        </p:grpSpPr>
        <p:sp>
          <p:nvSpPr>
            <p:cNvPr id="9" name="Flowchart: Connector 8"/>
            <p:cNvSpPr/>
            <p:nvPr/>
          </p:nvSpPr>
          <p:spPr>
            <a:xfrm>
              <a:off x="824861" y="5890986"/>
              <a:ext cx="58057" cy="5805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0" name="Flowchart: Connector 9"/>
            <p:cNvSpPr/>
            <p:nvPr/>
          </p:nvSpPr>
          <p:spPr>
            <a:xfrm>
              <a:off x="2667907" y="5249047"/>
              <a:ext cx="58057" cy="58057"/>
            </a:xfrm>
            <a:prstGeom prst="flowChartConnector">
              <a:avLst/>
            </a:prstGeom>
            <a:ln>
              <a:solidFill>
                <a:srgbClr val="41719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3" name="Flowchart: Connector 12"/>
            <p:cNvSpPr/>
            <p:nvPr/>
          </p:nvSpPr>
          <p:spPr>
            <a:xfrm>
              <a:off x="6594928" y="3239224"/>
              <a:ext cx="58057" cy="5805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4" name="Flowchart: Connector 13"/>
            <p:cNvSpPr/>
            <p:nvPr/>
          </p:nvSpPr>
          <p:spPr>
            <a:xfrm>
              <a:off x="8431893" y="3181167"/>
              <a:ext cx="58057" cy="5805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35" name="Rounded Rectangle 34"/>
          <p:cNvSpPr/>
          <p:nvPr/>
        </p:nvSpPr>
        <p:spPr>
          <a:xfrm>
            <a:off x="7067136" y="2219661"/>
            <a:ext cx="605510" cy="178044"/>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11" name="Rectangle 10"/>
          <p:cNvSpPr/>
          <p:nvPr/>
        </p:nvSpPr>
        <p:spPr>
          <a:xfrm>
            <a:off x="7105650" y="2743200"/>
            <a:ext cx="687646" cy="158750"/>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grpSp>
        <p:nvGrpSpPr>
          <p:cNvPr id="34" name="Group 33"/>
          <p:cNvGrpSpPr/>
          <p:nvPr/>
        </p:nvGrpSpPr>
        <p:grpSpPr>
          <a:xfrm>
            <a:off x="7103819" y="2371812"/>
            <a:ext cx="944745" cy="215444"/>
            <a:chOff x="7100388" y="2343836"/>
            <a:chExt cx="944745" cy="215444"/>
          </a:xfrm>
        </p:grpSpPr>
        <p:sp>
          <p:nvSpPr>
            <p:cNvPr id="33" name="TextBox 32"/>
            <p:cNvSpPr txBox="1"/>
            <p:nvPr/>
          </p:nvSpPr>
          <p:spPr>
            <a:xfrm>
              <a:off x="7108567" y="2343836"/>
              <a:ext cx="936566" cy="215444"/>
            </a:xfrm>
            <a:prstGeom prst="rect">
              <a:avLst/>
            </a:prstGeom>
            <a:noFill/>
          </p:spPr>
          <p:txBody>
            <a:bodyPr wrap="square" rtlCol="0">
              <a:spAutoFit/>
            </a:bodyPr>
            <a:lstStyle/>
            <a:p>
              <a:r>
                <a:rPr lang="en-US" sz="800" b="1" dirty="0">
                  <a:solidFill>
                    <a:srgbClr val="0070C0"/>
                  </a:solidFill>
                </a:rPr>
                <a:t>manual-sample</a:t>
              </a:r>
            </a:p>
          </p:txBody>
        </p:sp>
        <p:sp>
          <p:nvSpPr>
            <p:cNvPr id="32" name="Flowchart: Connector 31"/>
            <p:cNvSpPr/>
            <p:nvPr/>
          </p:nvSpPr>
          <p:spPr>
            <a:xfrm>
              <a:off x="7100388" y="2423035"/>
              <a:ext cx="58057" cy="58057"/>
            </a:xfrm>
            <a:prstGeom prst="flowChartConnector">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grpSp>
      <p:sp>
        <p:nvSpPr>
          <p:cNvPr id="30" name="Rectangle 29"/>
          <p:cNvSpPr/>
          <p:nvPr/>
        </p:nvSpPr>
        <p:spPr>
          <a:xfrm>
            <a:off x="4255231" y="2379428"/>
            <a:ext cx="687646" cy="158750"/>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sp>
        <p:nvSpPr>
          <p:cNvPr id="28" name="Rectangle 27"/>
          <p:cNvSpPr/>
          <p:nvPr/>
        </p:nvSpPr>
        <p:spPr>
          <a:xfrm>
            <a:off x="0" y="2160951"/>
            <a:ext cx="9144000" cy="4697049"/>
          </a:xfrm>
          <a:prstGeom prst="rect">
            <a:avLst/>
          </a:prstGeom>
          <a:solidFill>
            <a:schemeClr val="bg1">
              <a:lumMod val="85000"/>
              <a:alpha val="82000"/>
            </a:schemeClr>
          </a:solidFill>
          <a:ln>
            <a:solidFill>
              <a:schemeClr val="accent1">
                <a:shade val="50000"/>
                <a:alpha val="56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cxnSp>
        <p:nvCxnSpPr>
          <p:cNvPr id="17" name="Straight Connector 16"/>
          <p:cNvCxnSpPr/>
          <p:nvPr/>
        </p:nvCxnSpPr>
        <p:spPr>
          <a:xfrm>
            <a:off x="4201120" y="2743200"/>
            <a:ext cx="1995714" cy="0"/>
          </a:xfrm>
          <a:prstGeom prst="line">
            <a:avLst/>
          </a:prstGeom>
          <a:ln>
            <a:solidFill>
              <a:schemeClr val="accent2">
                <a:lumMod val="50000"/>
              </a:schemeClr>
            </a:solidFill>
          </a:ln>
        </p:spPr>
        <p:style>
          <a:lnRef idx="3">
            <a:schemeClr val="accent2"/>
          </a:lnRef>
          <a:fillRef idx="0">
            <a:schemeClr val="accent2"/>
          </a:fillRef>
          <a:effectRef idx="2">
            <a:schemeClr val="accent2"/>
          </a:effectRef>
          <a:fontRef idx="minor">
            <a:schemeClr val="tx1"/>
          </a:fontRef>
        </p:style>
      </p:cxnSp>
      <p:cxnSp>
        <p:nvCxnSpPr>
          <p:cNvPr id="19" name="Straight Connector 18"/>
          <p:cNvCxnSpPr/>
          <p:nvPr/>
        </p:nvCxnSpPr>
        <p:spPr>
          <a:xfrm>
            <a:off x="4193863" y="4518212"/>
            <a:ext cx="7257" cy="1658751"/>
          </a:xfrm>
          <a:prstGeom prst="line">
            <a:avLst/>
          </a:prstGeom>
          <a:ln w="22225">
            <a:solidFill>
              <a:schemeClr val="accent2">
                <a:lumMod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a:off x="6178819" y="3528509"/>
            <a:ext cx="39007" cy="2634409"/>
          </a:xfrm>
          <a:prstGeom prst="line">
            <a:avLst/>
          </a:prstGeom>
          <a:ln w="22225">
            <a:solidFill>
              <a:schemeClr val="accent2">
                <a:lumMod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3520699" y="2558534"/>
            <a:ext cx="617477" cy="369332"/>
          </a:xfrm>
          <a:prstGeom prst="rect">
            <a:avLst/>
          </a:prstGeom>
          <a:noFill/>
        </p:spPr>
        <p:txBody>
          <a:bodyPr wrap="none" rtlCol="0">
            <a:spAutoFit/>
          </a:bodyPr>
          <a:lstStyle/>
          <a:p>
            <a:r>
              <a:rPr lang="en-US" dirty="0">
                <a:solidFill>
                  <a:srgbClr val="333399">
                    <a:lumMod val="50000"/>
                  </a:srgbClr>
                </a:solidFill>
              </a:rPr>
              <a:t>EMC</a:t>
            </a:r>
          </a:p>
        </p:txBody>
      </p:sp>
      <p:pic>
        <p:nvPicPr>
          <p:cNvPr id="27" name="Picture 26"/>
          <p:cNvPicPr>
            <a:picLocks noChangeAspect="1"/>
          </p:cNvPicPr>
          <p:nvPr/>
        </p:nvPicPr>
        <p:blipFill>
          <a:blip r:embed="rId5"/>
          <a:stretch>
            <a:fillRect/>
          </a:stretch>
        </p:blipFill>
        <p:spPr>
          <a:xfrm>
            <a:off x="70302" y="2458803"/>
            <a:ext cx="3946350" cy="2377424"/>
          </a:xfrm>
          <a:prstGeom prst="rect">
            <a:avLst/>
          </a:prstGeom>
        </p:spPr>
      </p:pic>
      <p:sp>
        <p:nvSpPr>
          <p:cNvPr id="29" name="Left Arrow 28"/>
          <p:cNvSpPr/>
          <p:nvPr/>
        </p:nvSpPr>
        <p:spPr>
          <a:xfrm>
            <a:off x="2505539" y="2683061"/>
            <a:ext cx="1015160" cy="120277"/>
          </a:xfrm>
          <a:prstGeom prst="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 name="Rectangle 2"/>
          <p:cNvSpPr/>
          <p:nvPr/>
        </p:nvSpPr>
        <p:spPr>
          <a:xfrm>
            <a:off x="824860" y="4210049"/>
            <a:ext cx="238395" cy="383215"/>
          </a:xfrm>
          <a:prstGeom prst="rect">
            <a:avLst/>
          </a:prstGeom>
          <a:solidFill>
            <a:schemeClr val="accent1">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1" name="Rectangle 30"/>
          <p:cNvSpPr/>
          <p:nvPr/>
        </p:nvSpPr>
        <p:spPr>
          <a:xfrm>
            <a:off x="1063256" y="3728297"/>
            <a:ext cx="118172" cy="864967"/>
          </a:xfrm>
          <a:prstGeom prst="rect">
            <a:avLst/>
          </a:prstGeom>
          <a:solidFill>
            <a:schemeClr val="accent1">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36" name="Rectangle 35"/>
          <p:cNvSpPr/>
          <p:nvPr/>
        </p:nvSpPr>
        <p:spPr>
          <a:xfrm>
            <a:off x="1169581" y="3363239"/>
            <a:ext cx="70886" cy="1230025"/>
          </a:xfrm>
          <a:prstGeom prst="rect">
            <a:avLst/>
          </a:prstGeom>
          <a:solidFill>
            <a:schemeClr val="accent1">
              <a:alpha val="39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FFFFFF"/>
              </a:solidFill>
            </a:endParaRPr>
          </a:p>
        </p:txBody>
      </p:sp>
      <p:sp>
        <p:nvSpPr>
          <p:cNvPr id="8" name="Can 7"/>
          <p:cNvSpPr/>
          <p:nvPr/>
        </p:nvSpPr>
        <p:spPr>
          <a:xfrm>
            <a:off x="1651890" y="5090303"/>
            <a:ext cx="637954" cy="1082138"/>
          </a:xfrm>
          <a:prstGeom prst="can">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sp>
        <p:nvSpPr>
          <p:cNvPr id="38" name="Can 37"/>
          <p:cNvSpPr/>
          <p:nvPr/>
        </p:nvSpPr>
        <p:spPr>
          <a:xfrm>
            <a:off x="1647998" y="5090303"/>
            <a:ext cx="637954" cy="998580"/>
          </a:xfrm>
          <a:prstGeom prst="ca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sp>
        <p:nvSpPr>
          <p:cNvPr id="39" name="Can 38"/>
          <p:cNvSpPr/>
          <p:nvPr/>
        </p:nvSpPr>
        <p:spPr>
          <a:xfrm>
            <a:off x="1651890" y="5090852"/>
            <a:ext cx="637954" cy="895277"/>
          </a:xfrm>
          <a:prstGeom prst="ca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sp>
        <p:nvSpPr>
          <p:cNvPr id="40" name="Can 39"/>
          <p:cNvSpPr/>
          <p:nvPr/>
        </p:nvSpPr>
        <p:spPr>
          <a:xfrm>
            <a:off x="1644106" y="5089765"/>
            <a:ext cx="641846" cy="754706"/>
          </a:xfrm>
          <a:prstGeom prst="can">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n-US">
              <a:solidFill>
                <a:srgbClr val="FFFFFF"/>
              </a:solidFill>
            </a:endParaRPr>
          </a:p>
        </p:txBody>
      </p:sp>
      <p:pic>
        <p:nvPicPr>
          <p:cNvPr id="37" name="Picture 36"/>
          <p:cNvPicPr>
            <a:picLocks noChangeAspect="1"/>
          </p:cNvPicPr>
          <p:nvPr/>
        </p:nvPicPr>
        <p:blipFill>
          <a:blip r:embed="rId5"/>
          <a:stretch>
            <a:fillRect/>
          </a:stretch>
        </p:blipFill>
        <p:spPr>
          <a:xfrm>
            <a:off x="7968883" y="62250"/>
            <a:ext cx="1125201" cy="897670"/>
          </a:xfrm>
          <a:prstGeom prst="rect">
            <a:avLst/>
          </a:prstGeom>
        </p:spPr>
      </p:pic>
    </p:spTree>
    <p:extLst>
      <p:ext uri="{BB962C8B-B14F-4D97-AF65-F5344CB8AC3E}">
        <p14:creationId xmlns:p14="http://schemas.microsoft.com/office/powerpoint/2010/main" val="217187383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2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1"/>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9"/>
                                        </p:tgtEl>
                                        <p:attrNameLst>
                                          <p:attrName>style.visibility</p:attrName>
                                        </p:attrNameLst>
                                      </p:cBhvr>
                                      <p:to>
                                        <p:strVal val="visible"/>
                                      </p:to>
                                    </p:set>
                                  </p:childTnLst>
                                </p:cTn>
                              </p:par>
                              <p:par>
                                <p:cTn id="25" presetID="1" presetClass="exit" presetSubtype="0" fill="hold" grpId="1" nodeType="withEffect">
                                  <p:stCondLst>
                                    <p:cond delay="0"/>
                                  </p:stCondLst>
                                  <p:childTnLst>
                                    <p:set>
                                      <p:cBhvr>
                                        <p:cTn id="26" dur="1" fill="hold">
                                          <p:stCondLst>
                                            <p:cond delay="0"/>
                                          </p:stCondLst>
                                        </p:cTn>
                                        <p:tgtEl>
                                          <p:spTgt spid="38"/>
                                        </p:tgtEl>
                                        <p:attrNameLst>
                                          <p:attrName>style.visibility</p:attrName>
                                        </p:attrNameLst>
                                      </p:cBhvr>
                                      <p:to>
                                        <p:strVal val="hidden"/>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6"/>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40"/>
                                        </p:tgtEl>
                                        <p:attrNameLst>
                                          <p:attrName>style.visibility</p:attrName>
                                        </p:attrNameLst>
                                      </p:cBhvr>
                                      <p:to>
                                        <p:strVal val="visible"/>
                                      </p:to>
                                    </p:set>
                                  </p:childTnLst>
                                </p:cTn>
                              </p:par>
                              <p:par>
                                <p:cTn id="33" presetID="1" presetClass="exit" presetSubtype="0" fill="hold" grpId="1" nodeType="withEffect">
                                  <p:stCondLst>
                                    <p:cond delay="0"/>
                                  </p:stCondLst>
                                  <p:childTnLst>
                                    <p:set>
                                      <p:cBhvr>
                                        <p:cTn id="34" dur="1" fill="hold">
                                          <p:stCondLst>
                                            <p:cond delay="0"/>
                                          </p:stCondLst>
                                        </p:cTn>
                                        <p:tgtEl>
                                          <p:spTgt spid="3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 grpId="0" animBg="1"/>
      <p:bldP spid="31" grpId="0" animBg="1"/>
      <p:bldP spid="36" grpId="0" animBg="1"/>
      <p:bldP spid="8" grpId="0" animBg="1"/>
      <p:bldP spid="38" grpId="0" animBg="1"/>
      <p:bldP spid="38" grpId="1" animBg="1"/>
      <p:bldP spid="39" grpId="0" animBg="1"/>
      <p:bldP spid="39" grpId="1" animBg="1"/>
      <p:bldP spid="4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to get trends with DL</a:t>
            </a:r>
          </a:p>
        </p:txBody>
      </p:sp>
      <p:sp>
        <p:nvSpPr>
          <p:cNvPr id="3" name="Content Placeholder 2"/>
          <p:cNvSpPr>
            <a:spLocks noGrp="1"/>
          </p:cNvSpPr>
          <p:nvPr>
            <p:ph idx="1"/>
          </p:nvPr>
        </p:nvSpPr>
        <p:spPr>
          <a:xfrm>
            <a:off x="685800" y="1724025"/>
            <a:ext cx="6336792" cy="4524375"/>
          </a:xfrm>
        </p:spPr>
        <p:txBody>
          <a:bodyPr/>
          <a:lstStyle/>
          <a:p>
            <a:r>
              <a:rPr lang="en-US" dirty="0"/>
              <a:t>Look at loads independent of flow </a:t>
            </a:r>
          </a:p>
          <a:p>
            <a:pPr lvl="1"/>
            <a:r>
              <a:rPr lang="en-US" dirty="0"/>
              <a:t>Moving average</a:t>
            </a:r>
          </a:p>
          <a:p>
            <a:pPr lvl="2"/>
            <a:r>
              <a:rPr lang="en-US" dirty="0"/>
              <a:t>MA-285 days</a:t>
            </a:r>
          </a:p>
          <a:p>
            <a:pPr lvl="2"/>
            <a:r>
              <a:rPr lang="en-US" dirty="0"/>
              <a:t>MA-2 years</a:t>
            </a:r>
          </a:p>
          <a:p>
            <a:pPr lvl="1"/>
            <a:endParaRPr lang="en-US" dirty="0"/>
          </a:p>
          <a:p>
            <a:pPr lvl="1"/>
            <a:endParaRPr lang="en-US" dirty="0"/>
          </a:p>
          <a:p>
            <a:pPr lvl="1"/>
            <a:r>
              <a:rPr lang="en-US" dirty="0"/>
              <a:t>LOWESS </a:t>
            </a:r>
          </a:p>
          <a:p>
            <a:pPr lvl="2"/>
            <a:r>
              <a:rPr lang="en-US" dirty="0"/>
              <a:t>Residuals not explained by flow</a:t>
            </a:r>
          </a:p>
          <a:p>
            <a:pPr lvl="2"/>
            <a:r>
              <a:rPr lang="en-US" dirty="0"/>
              <a:t>DL-Residual, WL-O Residual</a:t>
            </a:r>
          </a:p>
          <a:p>
            <a:pPr marL="914400" lvl="2" indent="0">
              <a:buNone/>
            </a:pPr>
            <a:r>
              <a:rPr lang="en-US" dirty="0"/>
              <a:t> </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628823" y="2437572"/>
            <a:ext cx="3855684" cy="2810269"/>
          </a:xfrm>
          <a:prstGeom prst="rect">
            <a:avLst/>
          </a:prstGeom>
        </p:spPr>
      </p:pic>
      <p:sp>
        <p:nvSpPr>
          <p:cNvPr id="9" name="Rectangle 8"/>
          <p:cNvSpPr/>
          <p:nvPr/>
        </p:nvSpPr>
        <p:spPr>
          <a:xfrm>
            <a:off x="3628823" y="2436468"/>
            <a:ext cx="3942409" cy="2810269"/>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pic>
        <p:nvPicPr>
          <p:cNvPr id="10" name="Picture 2" descr="http://images.onset.freedom.com/ocregister/blogs/taxdollars.ocregister.com/HeavyLoad1.jpg"/>
          <p:cNvPicPr>
            <a:picLocks noChangeAspect="1" noChangeArrowheads="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5"/>
          <a:stretch>
            <a:fillRect/>
          </a:stretch>
        </p:blipFill>
        <p:spPr>
          <a:xfrm>
            <a:off x="7946422" y="3716050"/>
            <a:ext cx="1125201" cy="897670"/>
          </a:xfrm>
          <a:prstGeom prst="rect">
            <a:avLst/>
          </a:prstGeom>
        </p:spPr>
      </p:pic>
      <p:pic>
        <p:nvPicPr>
          <p:cNvPr id="12" name="Picture 8" descr="http://www.writerscafe.org/uploads/stories/9e37c626fa8a931608a62e0b901beab3.jpg"/>
          <p:cNvPicPr>
            <a:picLocks noChangeAspect="1" noChangeArrowheads="1"/>
          </p:cNvPicPr>
          <p:nvPr/>
        </p:nvPicPr>
        <p:blipFill>
          <a:blip r:embed="rId6">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622877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mph" presetSubtype="1" nodeType="clickEffect">
                                  <p:stCondLst>
                                    <p:cond delay="0"/>
                                  </p:stCondLst>
                                  <p:endCondLst>
                                    <p:cond evt="onNext" delay="0">
                                      <p:tgtEl>
                                        <p:sldTgt/>
                                      </p:tgtEl>
                                    </p:cond>
                                  </p:endCondLst>
                                  <p:childTnLst>
                                    <p:set>
                                      <p:cBhvr override="childStyle">
                                        <p:cTn id="6" dur="indefinite"/>
                                        <p:tgtEl>
                                          <p:spTgt spid="3">
                                            <p:txEl>
                                              <p:pRg st="1" end="1"/>
                                            </p:txEl>
                                          </p:spTgt>
                                        </p:tgtEl>
                                        <p:attrNameLst>
                                          <p:attrName>style.color</p:attrName>
                                        </p:attrNameLst>
                                      </p:cBhvr>
                                      <p:to>
                                        <p:clrVal>
                                          <a:srgbClr val="FF3300"/>
                                        </p:clrVal>
                                      </p:to>
                                    </p:set>
                                  </p:childTnLst>
                                </p:cTn>
                              </p:par>
                              <p:par>
                                <p:cTn id="7" presetID="3" presetClass="emph" presetSubtype="1" nodeType="withEffect">
                                  <p:stCondLst>
                                    <p:cond delay="0"/>
                                  </p:stCondLst>
                                  <p:endCondLst>
                                    <p:cond evt="onNext" delay="0">
                                      <p:tgtEl>
                                        <p:sldTgt/>
                                      </p:tgtEl>
                                    </p:cond>
                                  </p:endCondLst>
                                  <p:childTnLst>
                                    <p:set>
                                      <p:cBhvr override="childStyle">
                                        <p:cTn id="8" dur="indefinite"/>
                                        <p:tgtEl>
                                          <p:spTgt spid="3">
                                            <p:txEl>
                                              <p:pRg st="2" end="2"/>
                                            </p:txEl>
                                          </p:spTgt>
                                        </p:tgtEl>
                                        <p:attrNameLst>
                                          <p:attrName>style.color</p:attrName>
                                        </p:attrNameLst>
                                      </p:cBhvr>
                                      <p:to>
                                        <p:clrVal>
                                          <a:srgbClr val="FF3300"/>
                                        </p:clrVal>
                                      </p:to>
                                    </p:set>
                                  </p:childTnLst>
                                </p:cTn>
                              </p:par>
                              <p:par>
                                <p:cTn id="9" presetID="3" presetClass="emph" presetSubtype="1" nodeType="withEffect">
                                  <p:stCondLst>
                                    <p:cond delay="0"/>
                                  </p:stCondLst>
                                  <p:endCondLst>
                                    <p:cond evt="onNext" delay="0">
                                      <p:tgtEl>
                                        <p:sldTgt/>
                                      </p:tgtEl>
                                    </p:cond>
                                  </p:endCondLst>
                                  <p:childTnLst>
                                    <p:set>
                                      <p:cBhvr override="childStyle">
                                        <p:cTn id="10" dur="indefinite"/>
                                        <p:tgtEl>
                                          <p:spTgt spid="3">
                                            <p:txEl>
                                              <p:pRg st="3" end="3"/>
                                            </p:txEl>
                                          </p:spTgt>
                                        </p:tgtEl>
                                        <p:attrNameLst>
                                          <p:attrName>style.color</p:attrName>
                                        </p:attrNameLst>
                                      </p:cBhvr>
                                      <p:to>
                                        <p:clrVal>
                                          <a:srgbClr val="FF3300"/>
                                        </p:clrVal>
                                      </p:to>
                                    </p:set>
                                  </p:childTnLst>
                                </p:cTn>
                              </p:par>
                              <p:par>
                                <p:cTn id="11" presetID="1" presetClass="entr" presetSubtype="0" fill="hold" grpId="0" nodeType="withEffect">
                                  <p:stCondLst>
                                    <p:cond delay="0"/>
                                  </p:stCondLst>
                                  <p:childTnLst>
                                    <p:set>
                                      <p:cBhvr>
                                        <p:cTn id="12" dur="1" fill="hold">
                                          <p:stCondLst>
                                            <p:cond delay="0"/>
                                          </p:stCondLst>
                                        </p:cTn>
                                        <p:tgtEl>
                                          <p:spTgt spid="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3" presetClass="emph" presetSubtype="1" nodeType="clickEffect">
                                  <p:stCondLst>
                                    <p:cond delay="0"/>
                                  </p:stCondLst>
                                  <p:endCondLst>
                                    <p:cond evt="onNext" delay="0">
                                      <p:tgtEl>
                                        <p:sldTgt/>
                                      </p:tgtEl>
                                    </p:cond>
                                  </p:endCondLst>
                                  <p:childTnLst>
                                    <p:set>
                                      <p:cBhvr override="childStyle">
                                        <p:cTn id="16" dur="indefinite"/>
                                        <p:tgtEl>
                                          <p:spTgt spid="3">
                                            <p:txEl>
                                              <p:pRg st="6" end="6"/>
                                            </p:txEl>
                                          </p:spTgt>
                                        </p:tgtEl>
                                        <p:attrNameLst>
                                          <p:attrName>style.color</p:attrName>
                                        </p:attrNameLst>
                                      </p:cBhvr>
                                      <p:to>
                                        <p:clrVal>
                                          <a:srgbClr val="FF3300"/>
                                        </p:clrVal>
                                      </p:to>
                                    </p:set>
                                  </p:childTnLst>
                                </p:cTn>
                              </p:par>
                              <p:par>
                                <p:cTn id="17" presetID="3" presetClass="emph" presetSubtype="1" nodeType="withEffect">
                                  <p:stCondLst>
                                    <p:cond delay="0"/>
                                  </p:stCondLst>
                                  <p:endCondLst>
                                    <p:cond evt="onNext" delay="0">
                                      <p:tgtEl>
                                        <p:sldTgt/>
                                      </p:tgtEl>
                                    </p:cond>
                                  </p:endCondLst>
                                  <p:childTnLst>
                                    <p:set>
                                      <p:cBhvr override="childStyle">
                                        <p:cTn id="18" dur="indefinite"/>
                                        <p:tgtEl>
                                          <p:spTgt spid="3">
                                            <p:txEl>
                                              <p:pRg st="7" end="7"/>
                                            </p:txEl>
                                          </p:spTgt>
                                        </p:tgtEl>
                                        <p:attrNameLst>
                                          <p:attrName>style.color</p:attrName>
                                        </p:attrNameLst>
                                      </p:cBhvr>
                                      <p:to>
                                        <p:clrVal>
                                          <a:srgbClr val="FF3300"/>
                                        </p:clrVal>
                                      </p:to>
                                    </p:set>
                                  </p:childTnLst>
                                </p:cTn>
                              </p:par>
                              <p:par>
                                <p:cTn id="19" presetID="3" presetClass="emph" presetSubtype="1" nodeType="withEffect">
                                  <p:stCondLst>
                                    <p:cond delay="0"/>
                                  </p:stCondLst>
                                  <p:endCondLst>
                                    <p:cond evt="onNext" delay="0">
                                      <p:tgtEl>
                                        <p:sldTgt/>
                                      </p:tgtEl>
                                    </p:cond>
                                  </p:endCondLst>
                                  <p:childTnLst>
                                    <p:set>
                                      <p:cBhvr override="childStyle">
                                        <p:cTn id="20" dur="indefinite"/>
                                        <p:tgtEl>
                                          <p:spTgt spid="3">
                                            <p:txEl>
                                              <p:pRg st="8" end="8"/>
                                            </p:txEl>
                                          </p:spTgt>
                                        </p:tgtEl>
                                        <p:attrNameLst>
                                          <p:attrName>style.color</p:attrName>
                                        </p:attrNameLst>
                                      </p:cBhvr>
                                      <p:to>
                                        <p:clrVal>
                                          <a:srgbClr val="FF3300"/>
                                        </p:clrVal>
                                      </p:to>
                                    </p:set>
                                  </p:childTnLst>
                                </p:cTn>
                              </p:par>
                              <p:par>
                                <p:cTn id="21" presetID="3" presetClass="emph" presetSubtype="1" nodeType="withEffect">
                                  <p:stCondLst>
                                    <p:cond delay="0"/>
                                  </p:stCondLst>
                                  <p:endCondLst>
                                    <p:cond evt="onNext" delay="0">
                                      <p:tgtEl>
                                        <p:sldTgt/>
                                      </p:tgtEl>
                                    </p:cond>
                                  </p:endCondLst>
                                  <p:childTnLst>
                                    <p:set>
                                      <p:cBhvr override="childStyle">
                                        <p:cTn id="22" dur="indefinite"/>
                                        <p:tgtEl>
                                          <p:spTgt spid="3">
                                            <p:txEl>
                                              <p:pRg st="9" end="9"/>
                                            </p:txEl>
                                          </p:spTgt>
                                        </p:tgtEl>
                                        <p:attrNameLst>
                                          <p:attrName>style.color</p:attrName>
                                        </p:attrNameLst>
                                      </p:cBhvr>
                                      <p:to>
                                        <p:clrVal>
                                          <a:srgbClr val="FF3300"/>
                                        </p:clrVal>
                                      </p:to>
                                    </p:set>
                                  </p:childTnLst>
                                </p:cTn>
                              </p:par>
                              <p:par>
                                <p:cTn id="23" presetID="1" presetClass="exit" presetSubtype="0" fill="hold" grpId="1" nodeType="withEffect">
                                  <p:stCondLst>
                                    <p:cond delay="0"/>
                                  </p:stCondLst>
                                  <p:childTnLst>
                                    <p:set>
                                      <p:cBhvr>
                                        <p:cTn id="24" dur="1" fill="hold">
                                          <p:stCondLst>
                                            <p:cond delay="0"/>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9" grpId="1"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 name="Picture 8" descr="http://www.writerscafe.org/uploads/stories/9e37c626fa8a931608a62e0b901beab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7503" y="1922346"/>
            <a:ext cx="6552200" cy="36322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30104736"/>
      </p:ext>
    </p:extLst>
  </p:cSld>
  <p:clrMapOvr>
    <a:masterClrMapping/>
  </p:clrMapOv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What do trends look like</a:t>
            </a:r>
          </a:p>
        </p:txBody>
      </p:sp>
      <p:pic>
        <p:nvPicPr>
          <p:cNvPr id="29" name="Content Placeholder 28"/>
          <p:cNvPicPr>
            <a:picLocks noGrp="1" noChangeAspect="1"/>
          </p:cNvPicPr>
          <p:nvPr>
            <p:ph idx="1"/>
          </p:nvPr>
        </p:nvPicPr>
        <p:blipFill>
          <a:blip r:embed="rId3" cstate="print">
            <a:extLst>
              <a:ext uri="{28A0092B-C50C-407E-A947-70E740481C1C}">
                <a14:useLocalDpi xmlns:a14="http://schemas.microsoft.com/office/drawing/2010/main" val="0"/>
              </a:ext>
            </a:extLst>
          </a:blip>
          <a:stretch>
            <a:fillRect/>
          </a:stretch>
        </p:blipFill>
        <p:spPr>
          <a:xfrm>
            <a:off x="241748" y="2116623"/>
            <a:ext cx="8063508" cy="3691113"/>
          </a:xfrm>
        </p:spPr>
      </p:pic>
      <p:pic>
        <p:nvPicPr>
          <p:cNvPr id="5" name="Picture 2" descr="http://images.onset.freedom.com/ocregister/blogs/taxdollars.ocregister.com/HeavyLoad1.jpg"/>
          <p:cNvPicPr>
            <a:picLocks noChangeAspect="1" noChangeArrowheads="1"/>
          </p:cNvPicPr>
          <p:nvPr/>
        </p:nvPicPr>
        <p:blipFill>
          <a:blip r:embed="rId4"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duotone>
              <a:schemeClr val="accent5">
                <a:shade val="45000"/>
                <a:satMod val="135000"/>
              </a:schemeClr>
              <a:prstClr val="white"/>
            </a:duotone>
          </a:blip>
          <a:stretch>
            <a:fillRect/>
          </a:stretch>
        </p:blipFill>
        <p:spPr>
          <a:xfrm>
            <a:off x="7946422" y="3716050"/>
            <a:ext cx="1125201" cy="897670"/>
          </a:xfrm>
          <a:prstGeom prst="rect">
            <a:avLst/>
          </a:prstGeom>
        </p:spPr>
      </p:pic>
      <p:pic>
        <p:nvPicPr>
          <p:cNvPr id="8" name="Picture 8" descr="http://www.writerscafe.org/uploads/stories/9e37c626fa8a931608a62e0b901beab3.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p:cNvPicPr>
            <a:picLocks noChangeAspect="1"/>
          </p:cNvPicPr>
          <p:nvPr/>
        </p:nvPicPr>
        <p:blipFill rotWithShape="1">
          <a:blip r:embed="rId7"/>
          <a:srcRect l="81397"/>
          <a:stretch/>
        </p:blipFill>
        <p:spPr>
          <a:xfrm>
            <a:off x="7213983" y="1691505"/>
            <a:ext cx="1857640" cy="3029160"/>
          </a:xfrm>
          <a:prstGeom prst="rect">
            <a:avLst/>
          </a:prstGeom>
        </p:spPr>
      </p:pic>
      <p:sp>
        <p:nvSpPr>
          <p:cNvPr id="20" name="Rectangle 19"/>
          <p:cNvSpPr/>
          <p:nvPr/>
        </p:nvSpPr>
        <p:spPr>
          <a:xfrm>
            <a:off x="7149896" y="1710120"/>
            <a:ext cx="1716070" cy="338452"/>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1" name="Rectangle 20"/>
          <p:cNvSpPr/>
          <p:nvPr/>
        </p:nvSpPr>
        <p:spPr>
          <a:xfrm>
            <a:off x="7149896" y="2119789"/>
            <a:ext cx="1716070" cy="298558"/>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3" name="Rectangle 22"/>
          <p:cNvSpPr/>
          <p:nvPr/>
        </p:nvSpPr>
        <p:spPr>
          <a:xfrm>
            <a:off x="7149896" y="2479292"/>
            <a:ext cx="1716070" cy="56121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4" name="Rectangle 23"/>
          <p:cNvSpPr/>
          <p:nvPr/>
        </p:nvSpPr>
        <p:spPr>
          <a:xfrm>
            <a:off x="7149896" y="3101139"/>
            <a:ext cx="1716070" cy="6149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6" name="Rectangle 25"/>
          <p:cNvSpPr/>
          <p:nvPr/>
        </p:nvSpPr>
        <p:spPr>
          <a:xfrm>
            <a:off x="7149896" y="3771874"/>
            <a:ext cx="1716070" cy="6149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pic>
        <p:nvPicPr>
          <p:cNvPr id="13" name="Picture 12"/>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3185269" y="1655109"/>
            <a:ext cx="3855684" cy="2810269"/>
          </a:xfrm>
          <a:prstGeom prst="rect">
            <a:avLst/>
          </a:prstGeom>
        </p:spPr>
      </p:pic>
      <p:sp>
        <p:nvSpPr>
          <p:cNvPr id="3" name="Oval 2"/>
          <p:cNvSpPr/>
          <p:nvPr/>
        </p:nvSpPr>
        <p:spPr>
          <a:xfrm>
            <a:off x="3649649" y="2549470"/>
            <a:ext cx="127222" cy="122170"/>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15" name="Oval 14"/>
          <p:cNvSpPr/>
          <p:nvPr/>
        </p:nvSpPr>
        <p:spPr>
          <a:xfrm>
            <a:off x="3949881" y="2591754"/>
            <a:ext cx="127222" cy="122170"/>
          </a:xfrm>
          <a:prstGeom prst="ellipse">
            <a:avLst/>
          </a:prstGeom>
          <a:noFill/>
          <a:ln w="28575" cap="flat" cmpd="sng" algn="ctr">
            <a:solidFill>
              <a:srgbClr val="FF0000"/>
            </a:solidFill>
            <a:prstDash val="solid"/>
            <a:round/>
            <a:headEnd type="none" w="med" len="med"/>
            <a:tailEnd type="none" w="med" len="med"/>
          </a:ln>
        </p:spPr>
        <p:style>
          <a:lnRef idx="0">
            <a:scrgbClr r="0" g="0" b="0"/>
          </a:lnRef>
          <a:fillRef idx="0">
            <a:scrgbClr r="0" g="0" b="0"/>
          </a:fillRef>
          <a:effectRef idx="0">
            <a:scrgbClr r="0" g="0" b="0"/>
          </a:effectRef>
          <a:fontRef idx="minor">
            <a:schemeClr val="accent6"/>
          </a:fontRef>
        </p:style>
        <p:txBody>
          <a:bodyPr rtlCol="0" anchor="ctr"/>
          <a:lstStyle/>
          <a:p>
            <a:pPr algn="ctr"/>
            <a:endParaRPr lang="en-US"/>
          </a:p>
        </p:txBody>
      </p:sp>
      <p:sp>
        <p:nvSpPr>
          <p:cNvPr id="7" name="Down Arrow 6"/>
          <p:cNvSpPr/>
          <p:nvPr/>
        </p:nvSpPr>
        <p:spPr>
          <a:xfrm>
            <a:off x="4456706" y="3299792"/>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Down Arrow 21"/>
          <p:cNvSpPr/>
          <p:nvPr/>
        </p:nvSpPr>
        <p:spPr>
          <a:xfrm>
            <a:off x="4453207" y="4465378"/>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Down Arrow 24"/>
          <p:cNvSpPr/>
          <p:nvPr/>
        </p:nvSpPr>
        <p:spPr>
          <a:xfrm rot="10800000">
            <a:off x="2703756" y="3930375"/>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Down Arrow 26"/>
          <p:cNvSpPr/>
          <p:nvPr/>
        </p:nvSpPr>
        <p:spPr>
          <a:xfrm rot="10800000">
            <a:off x="2934344" y="5074257"/>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Down Arrow 27"/>
          <p:cNvSpPr/>
          <p:nvPr/>
        </p:nvSpPr>
        <p:spPr>
          <a:xfrm>
            <a:off x="6176794" y="2452661"/>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Down Arrow 29"/>
          <p:cNvSpPr/>
          <p:nvPr/>
        </p:nvSpPr>
        <p:spPr>
          <a:xfrm rot="10800000">
            <a:off x="970284" y="2467062"/>
            <a:ext cx="230588" cy="400356"/>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Rectangle 30"/>
          <p:cNvSpPr/>
          <p:nvPr/>
        </p:nvSpPr>
        <p:spPr>
          <a:xfrm>
            <a:off x="278925" y="1945764"/>
            <a:ext cx="459168" cy="3652219"/>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4" name="TextBox 3"/>
          <p:cNvSpPr txBox="1"/>
          <p:nvPr/>
        </p:nvSpPr>
        <p:spPr>
          <a:xfrm>
            <a:off x="517265" y="5700791"/>
            <a:ext cx="3516668" cy="369332"/>
          </a:xfrm>
          <a:prstGeom prst="rect">
            <a:avLst/>
          </a:prstGeom>
          <a:noFill/>
        </p:spPr>
        <p:txBody>
          <a:bodyPr wrap="none" rtlCol="0">
            <a:spAutoFit/>
          </a:bodyPr>
          <a:lstStyle/>
          <a:p>
            <a:r>
              <a:rPr lang="en-US" dirty="0"/>
              <a:t>Centered and normalized by band width</a:t>
            </a:r>
          </a:p>
        </p:txBody>
      </p:sp>
    </p:spTree>
    <p:extLst>
      <p:ext uri="{BB962C8B-B14F-4D97-AF65-F5344CB8AC3E}">
        <p14:creationId xmlns:p14="http://schemas.microsoft.com/office/powerpoint/2010/main" val="220246303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xit" presetSubtype="0" fill="hold" grpId="1" nodeType="clickEffect">
                                  <p:stCondLst>
                                    <p:cond delay="0"/>
                                  </p:stCondLst>
                                  <p:childTnLst>
                                    <p:set>
                                      <p:cBhvr>
                                        <p:cTn id="12" dur="1" fill="hold">
                                          <p:stCondLst>
                                            <p:cond delay="0"/>
                                          </p:stCondLst>
                                        </p:cTn>
                                        <p:tgtEl>
                                          <p:spTgt spid="31"/>
                                        </p:tgtEl>
                                        <p:attrNameLst>
                                          <p:attrName>style.visibility</p:attrName>
                                        </p:attrNameLst>
                                      </p:cBhvr>
                                      <p:to>
                                        <p:strVal val="hidden"/>
                                      </p:to>
                                    </p:set>
                                  </p:childTnLst>
                                </p:cTn>
                              </p:par>
                              <p:par>
                                <p:cTn id="13" presetID="1" presetClass="exit" presetSubtype="0" fill="hold" grpId="1" nodeType="withEffect">
                                  <p:stCondLst>
                                    <p:cond delay="0"/>
                                  </p:stCondLst>
                                  <p:childTnLst>
                                    <p:set>
                                      <p:cBhvr>
                                        <p:cTn id="14" dur="1" fill="hold">
                                          <p:stCondLst>
                                            <p:cond delay="0"/>
                                          </p:stCondLst>
                                        </p:cTn>
                                        <p:tgtEl>
                                          <p:spTgt spid="4"/>
                                        </p:tgtEl>
                                        <p:attrNameLst>
                                          <p:attrName>style.visibility</p:attrName>
                                        </p:attrNameLst>
                                      </p:cBhvr>
                                      <p:to>
                                        <p:strVal val="hidden"/>
                                      </p:to>
                                    </p:set>
                                  </p:childTnLst>
                                </p:cTn>
                              </p:par>
                              <p:par>
                                <p:cTn id="15" presetID="1" presetClass="entr" presetSubtype="0"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xit" presetSubtype="0" fill="hold" grpId="1" nodeType="clickEffect">
                                  <p:stCondLst>
                                    <p:cond delay="0"/>
                                  </p:stCondLst>
                                  <p:childTnLst>
                                    <p:set>
                                      <p:cBhvr>
                                        <p:cTn id="24" dur="1" fill="hold">
                                          <p:stCondLst>
                                            <p:cond delay="0"/>
                                          </p:stCondLst>
                                        </p:cTn>
                                        <p:tgtEl>
                                          <p:spTgt spid="20"/>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5"/>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xit" presetSubtype="0" fill="hold" grpId="1" nodeType="clickEffect">
                                  <p:stCondLst>
                                    <p:cond delay="0"/>
                                  </p:stCondLst>
                                  <p:childTnLst>
                                    <p:set>
                                      <p:cBhvr>
                                        <p:cTn id="32" dur="1" fill="hold">
                                          <p:stCondLst>
                                            <p:cond delay="0"/>
                                          </p:stCondLst>
                                        </p:cTn>
                                        <p:tgtEl>
                                          <p:spTgt spid="21"/>
                                        </p:tgtEl>
                                        <p:attrNameLst>
                                          <p:attrName>style.visibility</p:attrName>
                                        </p:attrNameLst>
                                      </p:cBhvr>
                                      <p:to>
                                        <p:strVal val="hidden"/>
                                      </p:to>
                                    </p:set>
                                  </p:childTnLst>
                                </p:cTn>
                              </p:par>
                              <p:par>
                                <p:cTn id="33" presetID="1" presetClass="exit" presetSubtype="0" fill="hold" nodeType="withEffect">
                                  <p:stCondLst>
                                    <p:cond delay="0"/>
                                  </p:stCondLst>
                                  <p:childTnLst>
                                    <p:set>
                                      <p:cBhvr>
                                        <p:cTn id="34" dur="1" fill="hold">
                                          <p:stCondLst>
                                            <p:cond delay="0"/>
                                          </p:stCondLst>
                                        </p:cTn>
                                        <p:tgtEl>
                                          <p:spTgt spid="13"/>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3"/>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5"/>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xit" presetSubtype="0" fill="hold" grpId="1" nodeType="clickEffect">
                                  <p:stCondLst>
                                    <p:cond delay="0"/>
                                  </p:stCondLst>
                                  <p:childTnLst>
                                    <p:set>
                                      <p:cBhvr>
                                        <p:cTn id="44" dur="1" fill="hold">
                                          <p:stCondLst>
                                            <p:cond delay="0"/>
                                          </p:stCondLst>
                                        </p:cTn>
                                        <p:tgtEl>
                                          <p:spTgt spid="23"/>
                                        </p:tgtEl>
                                        <p:attrNameLst>
                                          <p:attrName>style.visibility</p:attrName>
                                        </p:attrNameLst>
                                      </p:cBhvr>
                                      <p:to>
                                        <p:strVal val="hidden"/>
                                      </p:to>
                                    </p:set>
                                  </p:childTnLst>
                                </p:cTn>
                              </p:par>
                              <p:par>
                                <p:cTn id="45" presetID="1" presetClass="entr" presetSubtype="0" fill="hold" grpId="0" nodeType="withEffect">
                                  <p:stCondLst>
                                    <p:cond delay="0"/>
                                  </p:stCondLst>
                                  <p:childTnLst>
                                    <p:set>
                                      <p:cBhvr>
                                        <p:cTn id="46" dur="1" fill="hold">
                                          <p:stCondLst>
                                            <p:cond delay="0"/>
                                          </p:stCondLst>
                                        </p:cTn>
                                        <p:tgtEl>
                                          <p:spTgt spid="24"/>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xit" presetSubtype="0" fill="hold" grpId="1" nodeType="clickEffect">
                                  <p:stCondLst>
                                    <p:cond delay="0"/>
                                  </p:stCondLst>
                                  <p:childTnLst>
                                    <p:set>
                                      <p:cBhvr>
                                        <p:cTn id="50" dur="1" fill="hold">
                                          <p:stCondLst>
                                            <p:cond delay="0"/>
                                          </p:stCondLst>
                                        </p:cTn>
                                        <p:tgtEl>
                                          <p:spTgt spid="24"/>
                                        </p:tgtEl>
                                        <p:attrNameLst>
                                          <p:attrName>style.visibility</p:attrName>
                                        </p:attrNameLst>
                                      </p:cBhvr>
                                      <p:to>
                                        <p:strVal val="hidden"/>
                                      </p:to>
                                    </p:set>
                                  </p:childTnLst>
                                </p:cTn>
                              </p:par>
                              <p:par>
                                <p:cTn id="51" presetID="1"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22"/>
                                        </p:tgtEl>
                                        <p:attrNameLst>
                                          <p:attrName>style.visibility</p:attrName>
                                        </p:attrNameLst>
                                      </p:cBhvr>
                                      <p:to>
                                        <p:strVal val="visible"/>
                                      </p:to>
                                    </p:set>
                                  </p:childTnLst>
                                </p:cTn>
                              </p:par>
                              <p:par>
                                <p:cTn id="55" presetID="1" presetClass="entr" presetSubtype="0" fill="hold" grpId="0" nodeType="withEffect">
                                  <p:stCondLst>
                                    <p:cond delay="0"/>
                                  </p:stCondLst>
                                  <p:childTnLst>
                                    <p:set>
                                      <p:cBhvr>
                                        <p:cTn id="56" dur="1" fill="hold">
                                          <p:stCondLst>
                                            <p:cond delay="0"/>
                                          </p:stCondLst>
                                        </p:cTn>
                                        <p:tgtEl>
                                          <p:spTgt spid="7"/>
                                        </p:tgtEl>
                                        <p:attrNameLst>
                                          <p:attrName>style.visibility</p:attrName>
                                        </p:attrNameLst>
                                      </p:cBhvr>
                                      <p:to>
                                        <p:strVal val="visible"/>
                                      </p:to>
                                    </p:set>
                                  </p:childTnLst>
                                </p:cTn>
                              </p:par>
                              <p:par>
                                <p:cTn id="57" presetID="1" presetClass="entr" presetSubtype="0" fill="hold" grpId="0" nodeType="withEffect">
                                  <p:stCondLst>
                                    <p:cond delay="0"/>
                                  </p:stCondLst>
                                  <p:childTnLst>
                                    <p:set>
                                      <p:cBhvr>
                                        <p:cTn id="58" dur="1" fill="hold">
                                          <p:stCondLst>
                                            <p:cond delay="0"/>
                                          </p:stCondLst>
                                        </p:cTn>
                                        <p:tgtEl>
                                          <p:spTgt spid="25"/>
                                        </p:tgtEl>
                                        <p:attrNameLst>
                                          <p:attrName>style.visibility</p:attrName>
                                        </p:attrNameLst>
                                      </p:cBhvr>
                                      <p:to>
                                        <p:strVal val="visible"/>
                                      </p:to>
                                    </p:set>
                                  </p:childTnLst>
                                </p:cTn>
                              </p:par>
                              <p:par>
                                <p:cTn id="59" presetID="1" presetClass="entr" presetSubtype="0" fill="hold" grpId="0" nodeType="withEffect">
                                  <p:stCondLst>
                                    <p:cond delay="0"/>
                                  </p:stCondLst>
                                  <p:childTnLst>
                                    <p:set>
                                      <p:cBhvr>
                                        <p:cTn id="60" dur="1" fill="hold">
                                          <p:stCondLst>
                                            <p:cond delay="0"/>
                                          </p:stCondLst>
                                        </p:cTn>
                                        <p:tgtEl>
                                          <p:spTgt spid="27"/>
                                        </p:tgtEl>
                                        <p:attrNameLst>
                                          <p:attrName>style.visibility</p:attrName>
                                        </p:attrNameLst>
                                      </p:cBhvr>
                                      <p:to>
                                        <p:strVal val="visible"/>
                                      </p:to>
                                    </p:set>
                                  </p:childTnLst>
                                </p:cTn>
                              </p:par>
                            </p:childTnLst>
                          </p:cTn>
                        </p:par>
                      </p:childTnLst>
                    </p:cTn>
                  </p:par>
                  <p:par>
                    <p:cTn id="61" fill="hold">
                      <p:stCondLst>
                        <p:cond delay="indefinite"/>
                      </p:stCondLst>
                      <p:childTnLst>
                        <p:par>
                          <p:cTn id="62" fill="hold">
                            <p:stCondLst>
                              <p:cond delay="0"/>
                            </p:stCondLst>
                            <p:childTnLst>
                              <p:par>
                                <p:cTn id="63" presetID="1" presetClass="exit" presetSubtype="0" fill="hold" grpId="1" nodeType="clickEffect">
                                  <p:stCondLst>
                                    <p:cond delay="0"/>
                                  </p:stCondLst>
                                  <p:childTnLst>
                                    <p:set>
                                      <p:cBhvr>
                                        <p:cTn id="64" dur="1" fill="hold">
                                          <p:stCondLst>
                                            <p:cond delay="0"/>
                                          </p:stCondLst>
                                        </p:cTn>
                                        <p:tgtEl>
                                          <p:spTgt spid="22"/>
                                        </p:tgtEl>
                                        <p:attrNameLst>
                                          <p:attrName>style.visibility</p:attrName>
                                        </p:attrNameLst>
                                      </p:cBhvr>
                                      <p:to>
                                        <p:strVal val="hidden"/>
                                      </p:to>
                                    </p:set>
                                  </p:childTnLst>
                                </p:cTn>
                              </p:par>
                              <p:par>
                                <p:cTn id="65" presetID="1" presetClass="exit" presetSubtype="0" fill="hold" grpId="1" nodeType="withEffect">
                                  <p:stCondLst>
                                    <p:cond delay="0"/>
                                  </p:stCondLst>
                                  <p:childTnLst>
                                    <p:set>
                                      <p:cBhvr>
                                        <p:cTn id="66" dur="1" fill="hold">
                                          <p:stCondLst>
                                            <p:cond delay="0"/>
                                          </p:stCondLst>
                                        </p:cTn>
                                        <p:tgtEl>
                                          <p:spTgt spid="7"/>
                                        </p:tgtEl>
                                        <p:attrNameLst>
                                          <p:attrName>style.visibility</p:attrName>
                                        </p:attrNameLst>
                                      </p:cBhvr>
                                      <p:to>
                                        <p:strVal val="hidden"/>
                                      </p:to>
                                    </p:set>
                                  </p:childTnLst>
                                </p:cTn>
                              </p:par>
                              <p:par>
                                <p:cTn id="67" presetID="1" presetClass="exit" presetSubtype="0" fill="hold" grpId="1" nodeType="withEffect">
                                  <p:stCondLst>
                                    <p:cond delay="0"/>
                                  </p:stCondLst>
                                  <p:childTnLst>
                                    <p:set>
                                      <p:cBhvr>
                                        <p:cTn id="68" dur="1" fill="hold">
                                          <p:stCondLst>
                                            <p:cond delay="0"/>
                                          </p:stCondLst>
                                        </p:cTn>
                                        <p:tgtEl>
                                          <p:spTgt spid="25"/>
                                        </p:tgtEl>
                                        <p:attrNameLst>
                                          <p:attrName>style.visibility</p:attrName>
                                        </p:attrNameLst>
                                      </p:cBhvr>
                                      <p:to>
                                        <p:strVal val="hidden"/>
                                      </p:to>
                                    </p:set>
                                  </p:childTnLst>
                                </p:cTn>
                              </p:par>
                              <p:par>
                                <p:cTn id="69" presetID="1" presetClass="exit" presetSubtype="0" fill="hold" grpId="1" nodeType="withEffect">
                                  <p:stCondLst>
                                    <p:cond delay="0"/>
                                  </p:stCondLst>
                                  <p:childTnLst>
                                    <p:set>
                                      <p:cBhvr>
                                        <p:cTn id="70" dur="1" fill="hold">
                                          <p:stCondLst>
                                            <p:cond delay="0"/>
                                          </p:stCondLst>
                                        </p:cTn>
                                        <p:tgtEl>
                                          <p:spTgt spid="27"/>
                                        </p:tgtEl>
                                        <p:attrNameLst>
                                          <p:attrName>style.visibility</p:attrName>
                                        </p:attrNameLst>
                                      </p:cBhvr>
                                      <p:to>
                                        <p:strVal val="hidden"/>
                                      </p:to>
                                    </p:set>
                                  </p:childTnLst>
                                </p:cTn>
                              </p:par>
                              <p:par>
                                <p:cTn id="71" presetID="1" presetClass="entr" presetSubtype="0" fill="hold" grpId="0" nodeType="withEffect">
                                  <p:stCondLst>
                                    <p:cond delay="0"/>
                                  </p:stCondLst>
                                  <p:childTnLst>
                                    <p:set>
                                      <p:cBhvr>
                                        <p:cTn id="72" dur="1" fill="hold">
                                          <p:stCondLst>
                                            <p:cond delay="0"/>
                                          </p:stCondLst>
                                        </p:cTn>
                                        <p:tgtEl>
                                          <p:spTgt spid="28"/>
                                        </p:tgtEl>
                                        <p:attrNameLst>
                                          <p:attrName>style.visibility</p:attrName>
                                        </p:attrNameLst>
                                      </p:cBhvr>
                                      <p:to>
                                        <p:strVal val="visible"/>
                                      </p:to>
                                    </p:set>
                                  </p:childTnLst>
                                </p:cTn>
                              </p:par>
                              <p:par>
                                <p:cTn id="73" presetID="1" presetClass="entr" presetSubtype="0" fill="hold" grpId="0" nodeType="withEffect">
                                  <p:stCondLst>
                                    <p:cond delay="0"/>
                                  </p:stCondLst>
                                  <p:childTnLst>
                                    <p:set>
                                      <p:cBhvr>
                                        <p:cTn id="74" dur="1" fill="hold">
                                          <p:stCondLst>
                                            <p:cond delay="0"/>
                                          </p:stCondLst>
                                        </p:cTn>
                                        <p:tgtEl>
                                          <p:spTgt spid="30"/>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xit" presetSubtype="0" fill="hold" grpId="1" nodeType="clickEffect">
                                  <p:stCondLst>
                                    <p:cond delay="0"/>
                                  </p:stCondLst>
                                  <p:childTnLst>
                                    <p:set>
                                      <p:cBhvr>
                                        <p:cTn id="78" dur="1" fill="hold">
                                          <p:stCondLst>
                                            <p:cond delay="0"/>
                                          </p:stCondLst>
                                        </p:cTn>
                                        <p:tgtEl>
                                          <p:spTgt spid="26"/>
                                        </p:tgtEl>
                                        <p:attrNameLst>
                                          <p:attrName>style.visibility</p:attrName>
                                        </p:attrNameLst>
                                      </p:cBhvr>
                                      <p:to>
                                        <p:strVal val="hidden"/>
                                      </p:to>
                                    </p:set>
                                  </p:childTnLst>
                                </p:cTn>
                              </p:par>
                              <p:par>
                                <p:cTn id="79" presetID="1" presetClass="exit" presetSubtype="0" fill="hold" grpId="1" nodeType="withEffect">
                                  <p:stCondLst>
                                    <p:cond delay="0"/>
                                  </p:stCondLst>
                                  <p:childTnLst>
                                    <p:set>
                                      <p:cBhvr>
                                        <p:cTn id="80" dur="1" fill="hold">
                                          <p:stCondLst>
                                            <p:cond delay="0"/>
                                          </p:stCondLst>
                                        </p:cTn>
                                        <p:tgtEl>
                                          <p:spTgt spid="28"/>
                                        </p:tgtEl>
                                        <p:attrNameLst>
                                          <p:attrName>style.visibility</p:attrName>
                                        </p:attrNameLst>
                                      </p:cBhvr>
                                      <p:to>
                                        <p:strVal val="hidden"/>
                                      </p:to>
                                    </p:set>
                                  </p:childTnLst>
                                </p:cTn>
                              </p:par>
                              <p:par>
                                <p:cTn id="81" presetID="1" presetClass="exit" presetSubtype="0" fill="hold" grpId="1" nodeType="withEffect">
                                  <p:stCondLst>
                                    <p:cond delay="0"/>
                                  </p:stCondLst>
                                  <p:childTnLst>
                                    <p:set>
                                      <p:cBhvr>
                                        <p:cTn id="82" dur="1" fill="hold">
                                          <p:stCondLst>
                                            <p:cond delay="0"/>
                                          </p:stCondLst>
                                        </p:cTn>
                                        <p:tgtEl>
                                          <p:spTgt spid="3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1" grpId="0" animBg="1"/>
      <p:bldP spid="21" grpId="1" animBg="1"/>
      <p:bldP spid="23" grpId="0" animBg="1"/>
      <p:bldP spid="23" grpId="1" animBg="1"/>
      <p:bldP spid="24" grpId="0" animBg="1"/>
      <p:bldP spid="24" grpId="1" animBg="1"/>
      <p:bldP spid="26" grpId="0" animBg="1"/>
      <p:bldP spid="26" grpId="1" animBg="1"/>
      <p:bldP spid="3" grpId="0" animBg="1"/>
      <p:bldP spid="3" grpId="1" animBg="1"/>
      <p:bldP spid="15" grpId="0" animBg="1"/>
      <p:bldP spid="15" grpId="1" animBg="1"/>
      <p:bldP spid="7" grpId="0" animBg="1"/>
      <p:bldP spid="7" grpId="1" animBg="1"/>
      <p:bldP spid="22" grpId="0" animBg="1"/>
      <p:bldP spid="22" grpId="1" animBg="1"/>
      <p:bldP spid="25" grpId="0" animBg="1"/>
      <p:bldP spid="25" grpId="1" animBg="1"/>
      <p:bldP spid="27" grpId="0" animBg="1"/>
      <p:bldP spid="27" grpId="1" animBg="1"/>
      <p:bldP spid="28" grpId="0" animBg="1"/>
      <p:bldP spid="28" grpId="1" animBg="1"/>
      <p:bldP spid="30" grpId="0" animBg="1"/>
      <p:bldP spid="30" grpId="1" animBg="1"/>
      <p:bldP spid="31" grpId="0" animBg="1"/>
      <p:bldP spid="31" grpId="1" animBg="1"/>
      <p:bldP spid="4" grpId="0"/>
      <p:bldP spid="4"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Good news?</a:t>
            </a:r>
          </a:p>
        </p:txBody>
      </p:sp>
      <p:graphicFrame>
        <p:nvGraphicFramePr>
          <p:cNvPr id="9" name="Content Placeholder 8"/>
          <p:cNvGraphicFramePr>
            <a:graphicFrameLocks noGrp="1"/>
          </p:cNvGraphicFramePr>
          <p:nvPr>
            <p:ph idx="1"/>
            <p:extLst>
              <p:ext uri="{D42A27DB-BD31-4B8C-83A1-F6EECF244321}">
                <p14:modId xmlns:p14="http://schemas.microsoft.com/office/powerpoint/2010/main" val="2365989735"/>
              </p:ext>
            </p:extLst>
          </p:nvPr>
        </p:nvGraphicFramePr>
        <p:xfrm>
          <a:off x="454641" y="1779014"/>
          <a:ext cx="6772602" cy="4696595"/>
        </p:xfrm>
        <a:graphic>
          <a:graphicData uri="http://schemas.openxmlformats.org/drawingml/2006/table">
            <a:tbl>
              <a:tblPr firstRow="1" firstCol="1" bandRow="1">
                <a:tableStyleId>{EB9631B5-78F2-41C9-869B-9F39066F8104}</a:tableStyleId>
              </a:tblPr>
              <a:tblGrid>
                <a:gridCol w="1128767">
                  <a:extLst>
                    <a:ext uri="{9D8B030D-6E8A-4147-A177-3AD203B41FA5}">
                      <a16:colId xmlns:a16="http://schemas.microsoft.com/office/drawing/2014/main" val="712753868"/>
                    </a:ext>
                  </a:extLst>
                </a:gridCol>
                <a:gridCol w="1128767">
                  <a:extLst>
                    <a:ext uri="{9D8B030D-6E8A-4147-A177-3AD203B41FA5}">
                      <a16:colId xmlns:a16="http://schemas.microsoft.com/office/drawing/2014/main" val="1926380385"/>
                    </a:ext>
                  </a:extLst>
                </a:gridCol>
                <a:gridCol w="1128767">
                  <a:extLst>
                    <a:ext uri="{9D8B030D-6E8A-4147-A177-3AD203B41FA5}">
                      <a16:colId xmlns:a16="http://schemas.microsoft.com/office/drawing/2014/main" val="2191343648"/>
                    </a:ext>
                  </a:extLst>
                </a:gridCol>
                <a:gridCol w="1128767">
                  <a:extLst>
                    <a:ext uri="{9D8B030D-6E8A-4147-A177-3AD203B41FA5}">
                      <a16:colId xmlns:a16="http://schemas.microsoft.com/office/drawing/2014/main" val="2343617735"/>
                    </a:ext>
                  </a:extLst>
                </a:gridCol>
                <a:gridCol w="1128767">
                  <a:extLst>
                    <a:ext uri="{9D8B030D-6E8A-4147-A177-3AD203B41FA5}">
                      <a16:colId xmlns:a16="http://schemas.microsoft.com/office/drawing/2014/main" val="43705457"/>
                    </a:ext>
                  </a:extLst>
                </a:gridCol>
                <a:gridCol w="1128767">
                  <a:extLst>
                    <a:ext uri="{9D8B030D-6E8A-4147-A177-3AD203B41FA5}">
                      <a16:colId xmlns:a16="http://schemas.microsoft.com/office/drawing/2014/main" val="385343023"/>
                    </a:ext>
                  </a:extLst>
                </a:gridCol>
              </a:tblGrid>
              <a:tr h="260055">
                <a:tc>
                  <a:txBody>
                    <a:bodyPr/>
                    <a:lstStyle/>
                    <a:p>
                      <a:pPr marL="0" marR="0">
                        <a:lnSpc>
                          <a:spcPct val="107000"/>
                        </a:lnSpc>
                        <a:spcBef>
                          <a:spcPts val="0"/>
                        </a:spcBef>
                        <a:spcAft>
                          <a:spcPts val="0"/>
                        </a:spcAft>
                      </a:pP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DL-MA-285 days</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DL-MA-2 years</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DL-Residual</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WL-O</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WL-U</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366858539"/>
                  </a:ext>
                </a:extLst>
              </a:tr>
              <a:tr h="260055">
                <a:tc gridSpan="6">
                  <a:txBody>
                    <a:bodyPr/>
                    <a:lstStyle/>
                    <a:p>
                      <a:pPr marL="0" marR="0" algn="ctr">
                        <a:lnSpc>
                          <a:spcPct val="107000"/>
                        </a:lnSpc>
                        <a:spcBef>
                          <a:spcPts val="0"/>
                        </a:spcBef>
                        <a:spcAft>
                          <a:spcPts val="0"/>
                        </a:spcAft>
                      </a:pPr>
                      <a:r>
                        <a:rPr lang="en-US" sz="1600">
                          <a:effectLst/>
                        </a:rPr>
                        <a:t>TP</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3840201187"/>
                  </a:ext>
                </a:extLst>
              </a:tr>
              <a:tr h="260055">
                <a:tc>
                  <a:txBody>
                    <a:bodyPr/>
                    <a:lstStyle/>
                    <a:p>
                      <a:pPr marL="0" marR="0">
                        <a:lnSpc>
                          <a:spcPct val="107000"/>
                        </a:lnSpc>
                        <a:spcBef>
                          <a:spcPts val="0"/>
                        </a:spcBef>
                        <a:spcAft>
                          <a:spcPts val="0"/>
                        </a:spcAft>
                      </a:pPr>
                      <a:r>
                        <a:rPr lang="en-US" sz="1600">
                          <a:effectLst/>
                        </a:rPr>
                        <a:t>&lt;1990</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-693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-846*</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-280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-279*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-542*</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541910999"/>
                  </a:ext>
                </a:extLst>
              </a:tr>
              <a:tr h="247672">
                <a:tc>
                  <a:txBody>
                    <a:bodyPr/>
                    <a:lstStyle/>
                    <a:p>
                      <a:pPr marL="0" marR="0">
                        <a:lnSpc>
                          <a:spcPct val="107000"/>
                        </a:lnSpc>
                        <a:spcBef>
                          <a:spcPts val="0"/>
                        </a:spcBef>
                        <a:spcAft>
                          <a:spcPts val="0"/>
                        </a:spcAft>
                      </a:pPr>
                      <a:r>
                        <a:rPr lang="en-US" sz="1600">
                          <a:effectLst/>
                        </a:rPr>
                        <a:t>1990-1999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28</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183</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-118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-33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73</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359606524"/>
                  </a:ext>
                </a:extLst>
              </a:tr>
              <a:tr h="247672">
                <a:tc>
                  <a:txBody>
                    <a:bodyPr/>
                    <a:lstStyle/>
                    <a:p>
                      <a:pPr marL="0" marR="0">
                        <a:lnSpc>
                          <a:spcPct val="107000"/>
                        </a:lnSpc>
                        <a:spcBef>
                          <a:spcPts val="0"/>
                        </a:spcBef>
                        <a:spcAft>
                          <a:spcPts val="0"/>
                        </a:spcAft>
                      </a:pPr>
                      <a:r>
                        <a:rPr lang="en-US" sz="1600">
                          <a:effectLst/>
                        </a:rPr>
                        <a:t>&gt;1999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-52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-143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-143*</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-215*</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-132*</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3325708129"/>
                  </a:ext>
                </a:extLst>
              </a:tr>
              <a:tr h="260055">
                <a:tc>
                  <a:txBody>
                    <a:bodyPr/>
                    <a:lstStyle/>
                    <a:p>
                      <a:pPr marL="0" marR="0">
                        <a:lnSpc>
                          <a:spcPct val="107000"/>
                        </a:lnSpc>
                        <a:spcBef>
                          <a:spcPts val="0"/>
                        </a:spcBef>
                        <a:spcAft>
                          <a:spcPts val="0"/>
                        </a:spcAft>
                      </a:pPr>
                      <a:r>
                        <a:rPr lang="en-US" sz="1600">
                          <a:effectLst/>
                        </a:rPr>
                        <a:t>All</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-100*</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-95*</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-87*</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-92*</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-37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230129887"/>
                  </a:ext>
                </a:extLst>
              </a:tr>
              <a:tr h="260055">
                <a:tc gridSpan="6">
                  <a:txBody>
                    <a:bodyPr/>
                    <a:lstStyle/>
                    <a:p>
                      <a:pPr marL="0" marR="0" algn="ctr">
                        <a:lnSpc>
                          <a:spcPct val="107000"/>
                        </a:lnSpc>
                        <a:spcBef>
                          <a:spcPts val="0"/>
                        </a:spcBef>
                        <a:spcAft>
                          <a:spcPts val="0"/>
                        </a:spcAft>
                      </a:pPr>
                      <a:r>
                        <a:rPr lang="en-US" sz="1600">
                          <a:effectLst/>
                        </a:rPr>
                        <a:t>TN</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00540681"/>
                  </a:ext>
                </a:extLst>
              </a:tr>
              <a:tr h="260055">
                <a:tc>
                  <a:txBody>
                    <a:bodyPr/>
                    <a:lstStyle/>
                    <a:p>
                      <a:pPr marL="0" marR="0">
                        <a:lnSpc>
                          <a:spcPct val="107000"/>
                        </a:lnSpc>
                        <a:spcBef>
                          <a:spcPts val="0"/>
                        </a:spcBef>
                        <a:spcAft>
                          <a:spcPts val="0"/>
                        </a:spcAft>
                      </a:pPr>
                      <a:r>
                        <a:rPr lang="en-US" sz="1600">
                          <a:effectLst/>
                        </a:rPr>
                        <a:t>&lt;1990</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-4926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-4432*</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-1503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-427*</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-1368*</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2482858492"/>
                  </a:ext>
                </a:extLst>
              </a:tr>
              <a:tr h="247672">
                <a:tc>
                  <a:txBody>
                    <a:bodyPr/>
                    <a:lstStyle/>
                    <a:p>
                      <a:pPr marL="0" marR="0">
                        <a:lnSpc>
                          <a:spcPct val="107000"/>
                        </a:lnSpc>
                        <a:spcBef>
                          <a:spcPts val="0"/>
                        </a:spcBef>
                        <a:spcAft>
                          <a:spcPts val="0"/>
                        </a:spcAft>
                      </a:pPr>
                      <a:r>
                        <a:rPr lang="en-US" sz="1600">
                          <a:effectLst/>
                        </a:rPr>
                        <a:t>1990-1999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2414</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3323</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-532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-192*</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-81*</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1159681376"/>
                  </a:ext>
                </a:extLst>
              </a:tr>
              <a:tr h="247672">
                <a:tc>
                  <a:txBody>
                    <a:bodyPr/>
                    <a:lstStyle/>
                    <a:p>
                      <a:pPr marL="0" marR="0">
                        <a:lnSpc>
                          <a:spcPct val="107000"/>
                        </a:lnSpc>
                        <a:spcBef>
                          <a:spcPts val="0"/>
                        </a:spcBef>
                        <a:spcAft>
                          <a:spcPts val="0"/>
                        </a:spcAft>
                      </a:pPr>
                      <a:r>
                        <a:rPr lang="en-US" sz="1600">
                          <a:effectLst/>
                        </a:rPr>
                        <a:t>&gt;1999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1292</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839</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-140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-359*</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-597*</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1657741966"/>
                  </a:ext>
                </a:extLst>
              </a:tr>
              <a:tr h="260055">
                <a:tc>
                  <a:txBody>
                    <a:bodyPr/>
                    <a:lstStyle/>
                    <a:p>
                      <a:pPr marL="0" marR="0">
                        <a:lnSpc>
                          <a:spcPct val="107000"/>
                        </a:lnSpc>
                        <a:spcBef>
                          <a:spcPts val="0"/>
                        </a:spcBef>
                        <a:spcAft>
                          <a:spcPts val="0"/>
                        </a:spcAft>
                      </a:pPr>
                      <a:r>
                        <a:rPr lang="en-US" sz="1600">
                          <a:effectLst/>
                        </a:rPr>
                        <a:t>All</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-372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-294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-315*</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-344*</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-320*</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4040265461"/>
                  </a:ext>
                </a:extLst>
              </a:tr>
              <a:tr h="260055">
                <a:tc gridSpan="6">
                  <a:txBody>
                    <a:bodyPr/>
                    <a:lstStyle/>
                    <a:p>
                      <a:pPr marL="0" marR="0" algn="ctr">
                        <a:lnSpc>
                          <a:spcPct val="107000"/>
                        </a:lnSpc>
                        <a:spcBef>
                          <a:spcPts val="0"/>
                        </a:spcBef>
                        <a:spcAft>
                          <a:spcPts val="0"/>
                        </a:spcAft>
                      </a:pPr>
                      <a:r>
                        <a:rPr lang="en-US" sz="1600" dirty="0">
                          <a:effectLst/>
                        </a:rPr>
                        <a:t>TSS</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2683437508"/>
                  </a:ext>
                </a:extLst>
              </a:tr>
              <a:tr h="260055">
                <a:tc>
                  <a:txBody>
                    <a:bodyPr/>
                    <a:lstStyle/>
                    <a:p>
                      <a:pPr marL="0" marR="0">
                        <a:lnSpc>
                          <a:spcPct val="107000"/>
                        </a:lnSpc>
                        <a:spcBef>
                          <a:spcPts val="0"/>
                        </a:spcBef>
                        <a:spcAft>
                          <a:spcPts val="0"/>
                        </a:spcAft>
                      </a:pPr>
                      <a:r>
                        <a:rPr lang="en-US" sz="1600">
                          <a:effectLst/>
                        </a:rPr>
                        <a:t>&lt;1990</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-565128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-554958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-171928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-128085*</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1573564791"/>
                  </a:ext>
                </a:extLst>
              </a:tr>
              <a:tr h="247672">
                <a:tc>
                  <a:txBody>
                    <a:bodyPr/>
                    <a:lstStyle/>
                    <a:p>
                      <a:pPr marL="0" marR="0">
                        <a:lnSpc>
                          <a:spcPct val="107000"/>
                        </a:lnSpc>
                        <a:spcBef>
                          <a:spcPts val="0"/>
                        </a:spcBef>
                        <a:spcAft>
                          <a:spcPts val="0"/>
                        </a:spcAft>
                      </a:pPr>
                      <a:r>
                        <a:rPr lang="en-US" sz="1600">
                          <a:effectLst/>
                        </a:rPr>
                        <a:t>1990-1999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26433</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solidFill>
                            <a:srgbClr val="FF0000"/>
                          </a:solidFill>
                          <a:effectLst/>
                        </a:rPr>
                        <a:t>155010</a:t>
                      </a:r>
                      <a:r>
                        <a:rPr lang="en-US" sz="1600" dirty="0">
                          <a:effectLst/>
                        </a:rPr>
                        <a:t>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-32662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-3568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4057394000"/>
                  </a:ext>
                </a:extLst>
              </a:tr>
              <a:tr h="247672">
                <a:tc>
                  <a:txBody>
                    <a:bodyPr/>
                    <a:lstStyle/>
                    <a:p>
                      <a:pPr marL="0" marR="0">
                        <a:lnSpc>
                          <a:spcPct val="107000"/>
                        </a:lnSpc>
                        <a:spcBef>
                          <a:spcPts val="0"/>
                        </a:spcBef>
                        <a:spcAft>
                          <a:spcPts val="0"/>
                        </a:spcAft>
                      </a:pPr>
                      <a:r>
                        <a:rPr lang="en-US" sz="1600">
                          <a:effectLst/>
                        </a:rPr>
                        <a:t>&gt;1999</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dirty="0">
                          <a:effectLst/>
                        </a:rPr>
                        <a:t>-6436 </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-115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-32652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-75854*</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1697485686"/>
                  </a:ext>
                </a:extLst>
              </a:tr>
              <a:tr h="260055">
                <a:tc>
                  <a:txBody>
                    <a:bodyPr/>
                    <a:lstStyle/>
                    <a:p>
                      <a:pPr marL="0" marR="0">
                        <a:lnSpc>
                          <a:spcPct val="107000"/>
                        </a:lnSpc>
                        <a:spcBef>
                          <a:spcPts val="0"/>
                        </a:spcBef>
                        <a:spcAft>
                          <a:spcPts val="0"/>
                        </a:spcAft>
                      </a:pPr>
                      <a:r>
                        <a:rPr lang="en-US" sz="1600">
                          <a:effectLst/>
                        </a:rPr>
                        <a:t>All</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-49921*</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-49493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-34213*</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-30191*</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a:txBody>
                    <a:bodyPr/>
                    <a:lstStyle/>
                    <a:p>
                      <a:pPr marL="0" marR="0" algn="ctr">
                        <a:lnSpc>
                          <a:spcPct val="107000"/>
                        </a:lnSpc>
                        <a:spcBef>
                          <a:spcPts val="0"/>
                        </a:spcBef>
                        <a:spcAft>
                          <a:spcPts val="0"/>
                        </a:spcAft>
                      </a:pPr>
                      <a:r>
                        <a:rPr lang="en-US" sz="1600">
                          <a:effectLst/>
                        </a:rPr>
                        <a:t> </a:t>
                      </a:r>
                      <a:endParaRPr lang="en-US" sz="160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extLst>
                  <a:ext uri="{0D108BD9-81ED-4DB2-BD59-A6C34878D82A}">
                    <a16:rowId xmlns:a16="http://schemas.microsoft.com/office/drawing/2014/main" val="4076811439"/>
                  </a:ext>
                </a:extLst>
              </a:tr>
              <a:tr h="247672">
                <a:tc>
                  <a:txBody>
                    <a:bodyPr/>
                    <a:lstStyle/>
                    <a:p>
                      <a:pPr>
                        <a:lnSpc>
                          <a:spcPct val="107000"/>
                        </a:lnSpc>
                      </a:pPr>
                      <a:endParaRPr lang="en-US" sz="1600" dirty="0">
                        <a:effectLst/>
                        <a:latin typeface="Arial Narrow" panose="020B0606020202030204" pitchFamily="34" charset="0"/>
                        <a:cs typeface="Times New Roman" panose="02020603050405020304" pitchFamily="18" charset="0"/>
                      </a:endParaRPr>
                    </a:p>
                  </a:txBody>
                  <a:tcPr marL="68580" marR="68580" marT="0" marB="0" anchor="b"/>
                </a:tc>
                <a:tc>
                  <a:txBody>
                    <a:bodyPr/>
                    <a:lstStyle/>
                    <a:p>
                      <a:pPr>
                        <a:lnSpc>
                          <a:spcPct val="107000"/>
                        </a:lnSpc>
                      </a:pPr>
                      <a:endParaRPr lang="en-US" sz="1600" dirty="0">
                        <a:effectLst/>
                        <a:latin typeface="Arial Narrow" panose="020B0606020202030204" pitchFamily="34" charset="0"/>
                        <a:cs typeface="Times New Roman" panose="02020603050405020304" pitchFamily="18" charset="0"/>
                      </a:endParaRPr>
                    </a:p>
                  </a:txBody>
                  <a:tcPr marL="68580" marR="68580" marT="0" marB="0" anchor="b"/>
                </a:tc>
                <a:tc>
                  <a:txBody>
                    <a:bodyPr/>
                    <a:lstStyle/>
                    <a:p>
                      <a:pPr>
                        <a:lnSpc>
                          <a:spcPct val="107000"/>
                        </a:lnSpc>
                      </a:pPr>
                      <a:endParaRPr lang="en-US" sz="1600" dirty="0">
                        <a:effectLst/>
                        <a:latin typeface="Arial Narrow" panose="020B0606020202030204" pitchFamily="34" charset="0"/>
                        <a:cs typeface="Times New Roman" panose="02020603050405020304" pitchFamily="18" charset="0"/>
                      </a:endParaRPr>
                    </a:p>
                  </a:txBody>
                  <a:tcPr marL="68580" marR="68580" marT="0" marB="0" anchor="b"/>
                </a:tc>
                <a:tc>
                  <a:txBody>
                    <a:bodyPr/>
                    <a:lstStyle/>
                    <a:p>
                      <a:pPr>
                        <a:lnSpc>
                          <a:spcPct val="107000"/>
                        </a:lnSpc>
                      </a:pPr>
                      <a:endParaRPr lang="en-US" sz="1600" dirty="0">
                        <a:effectLst/>
                        <a:latin typeface="Arial Narrow" panose="020B0606020202030204" pitchFamily="34" charset="0"/>
                        <a:cs typeface="Times New Roman" panose="02020603050405020304" pitchFamily="18" charset="0"/>
                      </a:endParaRPr>
                    </a:p>
                  </a:txBody>
                  <a:tcPr marL="68580" marR="68580" marT="0" marB="0" anchor="b"/>
                </a:tc>
                <a:tc gridSpan="2">
                  <a:txBody>
                    <a:bodyPr/>
                    <a:lstStyle/>
                    <a:p>
                      <a:pPr marL="0" marR="0" algn="r">
                        <a:lnSpc>
                          <a:spcPct val="107000"/>
                        </a:lnSpc>
                        <a:spcBef>
                          <a:spcPts val="0"/>
                        </a:spcBef>
                        <a:spcAft>
                          <a:spcPts val="0"/>
                        </a:spcAft>
                      </a:pPr>
                      <a:r>
                        <a:rPr lang="en-US" sz="1600" dirty="0">
                          <a:effectLst/>
                        </a:rPr>
                        <a:t>* significant at 95%</a:t>
                      </a:r>
                      <a:endParaRPr lang="en-US" sz="1600" dirty="0">
                        <a:effectLst/>
                        <a:latin typeface="Arial Narrow" panose="020B0606020202030204" pitchFamily="34" charset="0"/>
                        <a:ea typeface="DengXian" panose="02010600030101010101" pitchFamily="2" charset="-122"/>
                        <a:cs typeface="Times New Roman" panose="02020603050405020304" pitchFamily="18" charset="0"/>
                      </a:endParaRPr>
                    </a:p>
                  </a:txBody>
                  <a:tcPr marL="68580" marR="68580" marT="0" marB="0" anchor="b"/>
                </a:tc>
                <a:tc hMerge="1">
                  <a:txBody>
                    <a:bodyPr/>
                    <a:lstStyle/>
                    <a:p>
                      <a:endParaRPr lang="en-US"/>
                    </a:p>
                  </a:txBody>
                  <a:tcPr/>
                </a:tc>
                <a:extLst>
                  <a:ext uri="{0D108BD9-81ED-4DB2-BD59-A6C34878D82A}">
                    <a16:rowId xmlns:a16="http://schemas.microsoft.com/office/drawing/2014/main" val="316330620"/>
                  </a:ext>
                </a:extLst>
              </a:tr>
            </a:tbl>
          </a:graphicData>
        </a:graphic>
      </p:graphicFrame>
      <p:pic>
        <p:nvPicPr>
          <p:cNvPr id="5" name="Picture 2" descr="http://images.onset.freedom.com/ocregister/blogs/taxdollars.ocregister.com/HeavyLoad1.jpg"/>
          <p:cNvPicPr>
            <a:picLocks noChangeAspect="1" noChangeArrowheads="1"/>
          </p:cNvPicPr>
          <p:nvPr/>
        </p:nvPicPr>
        <p:blipFill>
          <a:blip r:embed="rId2"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3">
            <a:duotone>
              <a:schemeClr val="accent5">
                <a:shade val="45000"/>
                <a:satMod val="135000"/>
              </a:schemeClr>
              <a:prstClr val="white"/>
            </a:duotone>
          </a:blip>
          <a:stretch>
            <a:fillRect/>
          </a:stretch>
        </p:blipFill>
        <p:spPr>
          <a:xfrm>
            <a:off x="7946422" y="3716050"/>
            <a:ext cx="1125201" cy="897670"/>
          </a:xfrm>
          <a:prstGeom prst="rect">
            <a:avLst/>
          </a:prstGeom>
        </p:spPr>
      </p:pic>
      <p:pic>
        <p:nvPicPr>
          <p:cNvPr id="8" name="Picture 8" descr="http://www.writerscafe.org/uploads/stories/9e37c626fa8a931608a62e0b901beab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4764856" y="1353045"/>
            <a:ext cx="2612638" cy="369332"/>
          </a:xfrm>
          <a:prstGeom prst="rect">
            <a:avLst/>
          </a:prstGeom>
          <a:noFill/>
        </p:spPr>
        <p:txBody>
          <a:bodyPr wrap="none" rtlCol="0">
            <a:spAutoFit/>
          </a:bodyPr>
          <a:lstStyle/>
          <a:p>
            <a:r>
              <a:rPr lang="en-US" dirty="0"/>
              <a:t>All units are in [kg/day]/year</a:t>
            </a:r>
          </a:p>
        </p:txBody>
      </p:sp>
      <p:sp>
        <p:nvSpPr>
          <p:cNvPr id="10" name="Rectangle 9"/>
          <p:cNvSpPr/>
          <p:nvPr/>
        </p:nvSpPr>
        <p:spPr>
          <a:xfrm>
            <a:off x="448004" y="3339839"/>
            <a:ext cx="6772602"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1" name="Rectangle 10"/>
          <p:cNvSpPr/>
          <p:nvPr/>
        </p:nvSpPr>
        <p:spPr>
          <a:xfrm>
            <a:off x="445805" y="4680970"/>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2" name="Rectangle 11"/>
          <p:cNvSpPr/>
          <p:nvPr/>
        </p:nvSpPr>
        <p:spPr>
          <a:xfrm>
            <a:off x="445806" y="5945664"/>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3" name="Rectangle 12"/>
          <p:cNvSpPr/>
          <p:nvPr/>
        </p:nvSpPr>
        <p:spPr>
          <a:xfrm>
            <a:off x="445806" y="2539739"/>
            <a:ext cx="6772602"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4" name="Rectangle 13"/>
          <p:cNvSpPr/>
          <p:nvPr/>
        </p:nvSpPr>
        <p:spPr>
          <a:xfrm>
            <a:off x="445805" y="3847706"/>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5" name="Rectangle 14"/>
          <p:cNvSpPr/>
          <p:nvPr/>
        </p:nvSpPr>
        <p:spPr>
          <a:xfrm>
            <a:off x="455330" y="5155672"/>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 name="Rectangle 15"/>
          <p:cNvSpPr/>
          <p:nvPr/>
        </p:nvSpPr>
        <p:spPr>
          <a:xfrm>
            <a:off x="445806" y="2787389"/>
            <a:ext cx="6772602"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7" name="Rectangle 16"/>
          <p:cNvSpPr/>
          <p:nvPr/>
        </p:nvSpPr>
        <p:spPr>
          <a:xfrm>
            <a:off x="445805" y="4108118"/>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8" name="Rectangle 17"/>
          <p:cNvSpPr/>
          <p:nvPr/>
        </p:nvSpPr>
        <p:spPr>
          <a:xfrm>
            <a:off x="445805" y="5404863"/>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9" name="Rectangle 18"/>
          <p:cNvSpPr/>
          <p:nvPr/>
        </p:nvSpPr>
        <p:spPr>
          <a:xfrm>
            <a:off x="448004" y="3063614"/>
            <a:ext cx="6772602"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0" name="Rectangle 19"/>
          <p:cNvSpPr/>
          <p:nvPr/>
        </p:nvSpPr>
        <p:spPr>
          <a:xfrm>
            <a:off x="445805" y="4378518"/>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1" name="Rectangle 20"/>
          <p:cNvSpPr/>
          <p:nvPr/>
        </p:nvSpPr>
        <p:spPr>
          <a:xfrm>
            <a:off x="445805" y="5681088"/>
            <a:ext cx="6766827" cy="26061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4" name="TextBox 3"/>
          <p:cNvSpPr txBox="1"/>
          <p:nvPr/>
        </p:nvSpPr>
        <p:spPr>
          <a:xfrm>
            <a:off x="5926541" y="1034155"/>
            <a:ext cx="1489960" cy="400110"/>
          </a:xfrm>
          <a:prstGeom prst="rect">
            <a:avLst/>
          </a:prstGeom>
          <a:noFill/>
        </p:spPr>
        <p:txBody>
          <a:bodyPr wrap="none" rtlCol="0">
            <a:spAutoFit/>
          </a:bodyPr>
          <a:lstStyle/>
          <a:p>
            <a:r>
              <a:rPr lang="en-US" sz="2000" b="1" u="sng" dirty="0">
                <a:solidFill>
                  <a:srgbClr val="FF0000"/>
                </a:solidFill>
              </a:rPr>
              <a:t>Large decline </a:t>
            </a:r>
          </a:p>
        </p:txBody>
      </p:sp>
      <p:sp>
        <p:nvSpPr>
          <p:cNvPr id="22" name="TextBox 21"/>
          <p:cNvSpPr txBox="1"/>
          <p:nvPr/>
        </p:nvSpPr>
        <p:spPr>
          <a:xfrm>
            <a:off x="4233343" y="1020681"/>
            <a:ext cx="3222164" cy="400110"/>
          </a:xfrm>
          <a:prstGeom prst="rect">
            <a:avLst/>
          </a:prstGeom>
          <a:noFill/>
        </p:spPr>
        <p:txBody>
          <a:bodyPr wrap="none" rtlCol="0">
            <a:spAutoFit/>
          </a:bodyPr>
          <a:lstStyle/>
          <a:p>
            <a:r>
              <a:rPr lang="en-US" sz="2000" b="1" u="sng" dirty="0">
                <a:solidFill>
                  <a:srgbClr val="FF0000"/>
                </a:solidFill>
              </a:rPr>
              <a:t>All declines, majority significant </a:t>
            </a:r>
          </a:p>
        </p:txBody>
      </p:sp>
      <p:sp>
        <p:nvSpPr>
          <p:cNvPr id="23" name="TextBox 22"/>
          <p:cNvSpPr txBox="1"/>
          <p:nvPr/>
        </p:nvSpPr>
        <p:spPr>
          <a:xfrm>
            <a:off x="4553601" y="1040704"/>
            <a:ext cx="2862900" cy="400110"/>
          </a:xfrm>
          <a:prstGeom prst="rect">
            <a:avLst/>
          </a:prstGeom>
          <a:noFill/>
        </p:spPr>
        <p:txBody>
          <a:bodyPr wrap="none" rtlCol="0">
            <a:spAutoFit/>
          </a:bodyPr>
          <a:lstStyle/>
          <a:p>
            <a:r>
              <a:rPr lang="en-US" sz="2000" b="1" u="sng" dirty="0">
                <a:solidFill>
                  <a:srgbClr val="FF0000"/>
                </a:solidFill>
              </a:rPr>
              <a:t>Not much significant decline</a:t>
            </a:r>
          </a:p>
        </p:txBody>
      </p:sp>
      <p:sp>
        <p:nvSpPr>
          <p:cNvPr id="24" name="TextBox 23"/>
          <p:cNvSpPr txBox="1"/>
          <p:nvPr/>
        </p:nvSpPr>
        <p:spPr>
          <a:xfrm>
            <a:off x="4996521" y="1062467"/>
            <a:ext cx="2380973" cy="400110"/>
          </a:xfrm>
          <a:prstGeom prst="rect">
            <a:avLst/>
          </a:prstGeom>
          <a:noFill/>
        </p:spPr>
        <p:txBody>
          <a:bodyPr wrap="none" rtlCol="0">
            <a:spAutoFit/>
          </a:bodyPr>
          <a:lstStyle/>
          <a:p>
            <a:r>
              <a:rPr lang="en-US" sz="2000" b="1" u="sng" dirty="0">
                <a:solidFill>
                  <a:srgbClr val="FF0000"/>
                </a:solidFill>
              </a:rPr>
              <a:t>Better than last decade</a:t>
            </a:r>
          </a:p>
        </p:txBody>
      </p:sp>
      <p:sp>
        <p:nvSpPr>
          <p:cNvPr id="25" name="Rectangle 24"/>
          <p:cNvSpPr/>
          <p:nvPr/>
        </p:nvSpPr>
        <p:spPr>
          <a:xfrm>
            <a:off x="454641" y="3325769"/>
            <a:ext cx="1101640" cy="283149"/>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6" name="Rectangle 25"/>
          <p:cNvSpPr/>
          <p:nvPr/>
        </p:nvSpPr>
        <p:spPr>
          <a:xfrm>
            <a:off x="454641" y="2549022"/>
            <a:ext cx="1101640" cy="790817"/>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7" name="Rectangle 26"/>
          <p:cNvSpPr/>
          <p:nvPr/>
        </p:nvSpPr>
        <p:spPr>
          <a:xfrm>
            <a:off x="1623730" y="1763204"/>
            <a:ext cx="5588901" cy="560903"/>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5872952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25"/>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26"/>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26"/>
                                        </p:tgtEl>
                                        <p:attrNameLst>
                                          <p:attrName>style.visibility</p:attrName>
                                        </p:attrNameLst>
                                      </p:cBhvr>
                                      <p:to>
                                        <p:strVal val="hidden"/>
                                      </p:to>
                                    </p:set>
                                  </p:childTnLst>
                                </p:cTn>
                              </p:par>
                              <p:par>
                                <p:cTn id="17" presetID="1" presetClass="entr" presetSubtype="0" fill="hold" grpId="0"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27"/>
                                        </p:tgtEl>
                                        <p:attrNameLst>
                                          <p:attrName>style.visibility</p:attrName>
                                        </p:attrNameLst>
                                      </p:cBhvr>
                                      <p:to>
                                        <p:strVal val="hidden"/>
                                      </p:to>
                                    </p:set>
                                  </p:childTnLst>
                                </p:cTn>
                              </p:par>
                              <p:par>
                                <p:cTn id="23" presetID="1" presetClass="entr" presetSubtype="0" fill="hold" grpId="0" nodeType="withEffect">
                                  <p:stCondLst>
                                    <p:cond delay="0"/>
                                  </p:stCondLst>
                                  <p:childTnLst>
                                    <p:set>
                                      <p:cBhvr>
                                        <p:cTn id="24" dur="1" fill="hold">
                                          <p:stCondLst>
                                            <p:cond delay="0"/>
                                          </p:stCondLst>
                                        </p:cTn>
                                        <p:tgtEl>
                                          <p:spTgt spid="10"/>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2"/>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22"/>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10"/>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11"/>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2"/>
                                        </p:tgtEl>
                                        <p:attrNameLst>
                                          <p:attrName>style.visibility</p:attrName>
                                        </p:attrNameLst>
                                      </p:cBhvr>
                                      <p:to>
                                        <p:strVal val="hidden"/>
                                      </p:to>
                                    </p:set>
                                  </p:childTnLst>
                                </p:cTn>
                              </p:par>
                              <p:par>
                                <p:cTn id="39" presetID="1" presetClass="exit" presetSubtype="0" fill="hold" grpId="1" nodeType="withEffect">
                                  <p:stCondLst>
                                    <p:cond delay="0"/>
                                  </p:stCondLst>
                                  <p:childTnLst>
                                    <p:set>
                                      <p:cBhvr>
                                        <p:cTn id="40" dur="1" fill="hold">
                                          <p:stCondLst>
                                            <p:cond delay="0"/>
                                          </p:stCondLst>
                                        </p:cTn>
                                        <p:tgtEl>
                                          <p:spTgt spid="22"/>
                                        </p:tgtEl>
                                        <p:attrNameLst>
                                          <p:attrName>style.visibility</p:attrName>
                                        </p:attrNameLst>
                                      </p:cBhvr>
                                      <p:to>
                                        <p:strVal val="hidden"/>
                                      </p:to>
                                    </p:set>
                                  </p:childTnLst>
                                </p:cTn>
                              </p:par>
                              <p:par>
                                <p:cTn id="41" presetID="1" presetClass="entr" presetSubtype="0" fill="hold" grpId="0" nodeType="withEffect">
                                  <p:stCondLst>
                                    <p:cond delay="0"/>
                                  </p:stCondLst>
                                  <p:childTnLst>
                                    <p:set>
                                      <p:cBhvr>
                                        <p:cTn id="42" dur="1" fill="hold">
                                          <p:stCondLst>
                                            <p:cond delay="0"/>
                                          </p:stCondLst>
                                        </p:cTn>
                                        <p:tgtEl>
                                          <p:spTgt spid="13"/>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4"/>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xit" presetSubtype="0" fill="hold" grpId="1" nodeType="clickEffect">
                                  <p:stCondLst>
                                    <p:cond delay="0"/>
                                  </p:stCondLst>
                                  <p:childTnLst>
                                    <p:set>
                                      <p:cBhvr>
                                        <p:cTn id="52" dur="1" fill="hold">
                                          <p:stCondLst>
                                            <p:cond delay="0"/>
                                          </p:stCondLst>
                                        </p:cTn>
                                        <p:tgtEl>
                                          <p:spTgt spid="13"/>
                                        </p:tgtEl>
                                        <p:attrNameLst>
                                          <p:attrName>style.visibility</p:attrName>
                                        </p:attrNameLst>
                                      </p:cBhvr>
                                      <p:to>
                                        <p:strVal val="hidden"/>
                                      </p:to>
                                    </p:set>
                                  </p:childTnLst>
                                </p:cTn>
                              </p:par>
                              <p:par>
                                <p:cTn id="53" presetID="1" presetClass="exit" presetSubtype="0" fill="hold" grpId="1" nodeType="withEffect">
                                  <p:stCondLst>
                                    <p:cond delay="0"/>
                                  </p:stCondLst>
                                  <p:childTnLst>
                                    <p:set>
                                      <p:cBhvr>
                                        <p:cTn id="54" dur="1" fill="hold">
                                          <p:stCondLst>
                                            <p:cond delay="0"/>
                                          </p:stCondLst>
                                        </p:cTn>
                                        <p:tgtEl>
                                          <p:spTgt spid="14"/>
                                        </p:tgtEl>
                                        <p:attrNameLst>
                                          <p:attrName>style.visibility</p:attrName>
                                        </p:attrNameLst>
                                      </p:cBhvr>
                                      <p:to>
                                        <p:strVal val="hidden"/>
                                      </p:to>
                                    </p:set>
                                  </p:childTnLst>
                                </p:cTn>
                              </p:par>
                              <p:par>
                                <p:cTn id="55" presetID="1" presetClass="exit" presetSubtype="0" fill="hold" grpId="1" nodeType="withEffect">
                                  <p:stCondLst>
                                    <p:cond delay="0"/>
                                  </p:stCondLst>
                                  <p:childTnLst>
                                    <p:set>
                                      <p:cBhvr>
                                        <p:cTn id="56" dur="1" fill="hold">
                                          <p:stCondLst>
                                            <p:cond delay="0"/>
                                          </p:stCondLst>
                                        </p:cTn>
                                        <p:tgtEl>
                                          <p:spTgt spid="15"/>
                                        </p:tgtEl>
                                        <p:attrNameLst>
                                          <p:attrName>style.visibility</p:attrName>
                                        </p:attrNameLst>
                                      </p:cBhvr>
                                      <p:to>
                                        <p:strVal val="hidden"/>
                                      </p:to>
                                    </p:set>
                                  </p:childTnLst>
                                </p:cTn>
                              </p:par>
                              <p:par>
                                <p:cTn id="57" presetID="1" presetClass="exit" presetSubtype="0" fill="hold" grpId="1" nodeType="withEffect">
                                  <p:stCondLst>
                                    <p:cond delay="0"/>
                                  </p:stCondLst>
                                  <p:childTnLst>
                                    <p:set>
                                      <p:cBhvr>
                                        <p:cTn id="58" dur="1" fill="hold">
                                          <p:stCondLst>
                                            <p:cond delay="0"/>
                                          </p:stCondLst>
                                        </p:cTn>
                                        <p:tgtEl>
                                          <p:spTgt spid="4"/>
                                        </p:tgtEl>
                                        <p:attrNameLst>
                                          <p:attrName>style.visibility</p:attrName>
                                        </p:attrNameLst>
                                      </p:cBhvr>
                                      <p:to>
                                        <p:strVal val="hidden"/>
                                      </p:to>
                                    </p:set>
                                  </p:childTnLst>
                                </p:cTn>
                              </p:par>
                              <p:par>
                                <p:cTn id="59" presetID="1" presetClass="entr" presetSubtype="0"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23"/>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xit" presetSubtype="0" fill="hold" grpId="1" nodeType="clickEffect">
                                  <p:stCondLst>
                                    <p:cond delay="0"/>
                                  </p:stCondLst>
                                  <p:childTnLst>
                                    <p:set>
                                      <p:cBhvr>
                                        <p:cTn id="70" dur="1" fill="hold">
                                          <p:stCondLst>
                                            <p:cond delay="0"/>
                                          </p:stCondLst>
                                        </p:cTn>
                                        <p:tgtEl>
                                          <p:spTgt spid="16"/>
                                        </p:tgtEl>
                                        <p:attrNameLst>
                                          <p:attrName>style.visibility</p:attrName>
                                        </p:attrNameLst>
                                      </p:cBhvr>
                                      <p:to>
                                        <p:strVal val="hidden"/>
                                      </p:to>
                                    </p:set>
                                  </p:childTnLst>
                                </p:cTn>
                              </p:par>
                              <p:par>
                                <p:cTn id="71" presetID="1" presetClass="exit" presetSubtype="0" fill="hold" grpId="1" nodeType="withEffect">
                                  <p:stCondLst>
                                    <p:cond delay="0"/>
                                  </p:stCondLst>
                                  <p:childTnLst>
                                    <p:set>
                                      <p:cBhvr>
                                        <p:cTn id="72" dur="1" fill="hold">
                                          <p:stCondLst>
                                            <p:cond delay="0"/>
                                          </p:stCondLst>
                                        </p:cTn>
                                        <p:tgtEl>
                                          <p:spTgt spid="17"/>
                                        </p:tgtEl>
                                        <p:attrNameLst>
                                          <p:attrName>style.visibility</p:attrName>
                                        </p:attrNameLst>
                                      </p:cBhvr>
                                      <p:to>
                                        <p:strVal val="hidden"/>
                                      </p:to>
                                    </p:set>
                                  </p:childTnLst>
                                </p:cTn>
                              </p:par>
                              <p:par>
                                <p:cTn id="73" presetID="1" presetClass="exit" presetSubtype="0" fill="hold" grpId="1" nodeType="withEffect">
                                  <p:stCondLst>
                                    <p:cond delay="0"/>
                                  </p:stCondLst>
                                  <p:childTnLst>
                                    <p:set>
                                      <p:cBhvr>
                                        <p:cTn id="74" dur="1" fill="hold">
                                          <p:stCondLst>
                                            <p:cond delay="0"/>
                                          </p:stCondLst>
                                        </p:cTn>
                                        <p:tgtEl>
                                          <p:spTgt spid="18"/>
                                        </p:tgtEl>
                                        <p:attrNameLst>
                                          <p:attrName>style.visibility</p:attrName>
                                        </p:attrNameLst>
                                      </p:cBhvr>
                                      <p:to>
                                        <p:strVal val="hidden"/>
                                      </p:to>
                                    </p:set>
                                  </p:childTnLst>
                                </p:cTn>
                              </p:par>
                              <p:par>
                                <p:cTn id="75" presetID="1" presetClass="exit" presetSubtype="0" fill="hold" grpId="1" nodeType="withEffect">
                                  <p:stCondLst>
                                    <p:cond delay="0"/>
                                  </p:stCondLst>
                                  <p:childTnLst>
                                    <p:set>
                                      <p:cBhvr>
                                        <p:cTn id="76" dur="1" fill="hold">
                                          <p:stCondLst>
                                            <p:cond delay="0"/>
                                          </p:stCondLst>
                                        </p:cTn>
                                        <p:tgtEl>
                                          <p:spTgt spid="23"/>
                                        </p:tgtEl>
                                        <p:attrNameLst>
                                          <p:attrName>style.visibility</p:attrName>
                                        </p:attrNameLst>
                                      </p:cBhvr>
                                      <p:to>
                                        <p:strVal val="hidden"/>
                                      </p:to>
                                    </p:set>
                                  </p:childTnLst>
                                </p:cTn>
                              </p:par>
                              <p:par>
                                <p:cTn id="77" presetID="1" presetClass="entr" presetSubtype="0" fill="hold" grpId="0" nodeType="withEffect">
                                  <p:stCondLst>
                                    <p:cond delay="0"/>
                                  </p:stCondLst>
                                  <p:childTnLst>
                                    <p:set>
                                      <p:cBhvr>
                                        <p:cTn id="78" dur="1" fill="hold">
                                          <p:stCondLst>
                                            <p:cond delay="0"/>
                                          </p:stCondLst>
                                        </p:cTn>
                                        <p:tgtEl>
                                          <p:spTgt spid="19"/>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20"/>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21"/>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24"/>
                                        </p:tgtEl>
                                        <p:attrNameLst>
                                          <p:attrName>style.visibility</p:attrName>
                                        </p:attrNameLst>
                                      </p:cBhvr>
                                      <p:to>
                                        <p:strVal val="visible"/>
                                      </p:to>
                                    </p:set>
                                  </p:childTnLst>
                                </p:cTn>
                              </p:par>
                            </p:childTnLst>
                          </p:cTn>
                        </p:par>
                      </p:childTnLst>
                    </p:cTn>
                  </p:par>
                  <p:par>
                    <p:cTn id="85" fill="hold">
                      <p:stCondLst>
                        <p:cond delay="indefinite"/>
                      </p:stCondLst>
                      <p:childTnLst>
                        <p:par>
                          <p:cTn id="86" fill="hold">
                            <p:stCondLst>
                              <p:cond delay="0"/>
                            </p:stCondLst>
                            <p:childTnLst>
                              <p:par>
                                <p:cTn id="87" presetID="1" presetClass="exit" presetSubtype="0" fill="hold" grpId="1" nodeType="clickEffect">
                                  <p:stCondLst>
                                    <p:cond delay="0"/>
                                  </p:stCondLst>
                                  <p:childTnLst>
                                    <p:set>
                                      <p:cBhvr>
                                        <p:cTn id="88" dur="1" fill="hold">
                                          <p:stCondLst>
                                            <p:cond delay="0"/>
                                          </p:stCondLst>
                                        </p:cTn>
                                        <p:tgtEl>
                                          <p:spTgt spid="19"/>
                                        </p:tgtEl>
                                        <p:attrNameLst>
                                          <p:attrName>style.visibility</p:attrName>
                                        </p:attrNameLst>
                                      </p:cBhvr>
                                      <p:to>
                                        <p:strVal val="hidden"/>
                                      </p:to>
                                    </p:set>
                                  </p:childTnLst>
                                </p:cTn>
                              </p:par>
                              <p:par>
                                <p:cTn id="89" presetID="1" presetClass="exit" presetSubtype="0" fill="hold" grpId="1" nodeType="withEffect">
                                  <p:stCondLst>
                                    <p:cond delay="0"/>
                                  </p:stCondLst>
                                  <p:childTnLst>
                                    <p:set>
                                      <p:cBhvr>
                                        <p:cTn id="90" dur="1" fill="hold">
                                          <p:stCondLst>
                                            <p:cond delay="0"/>
                                          </p:stCondLst>
                                        </p:cTn>
                                        <p:tgtEl>
                                          <p:spTgt spid="20"/>
                                        </p:tgtEl>
                                        <p:attrNameLst>
                                          <p:attrName>style.visibility</p:attrName>
                                        </p:attrNameLst>
                                      </p:cBhvr>
                                      <p:to>
                                        <p:strVal val="hidden"/>
                                      </p:to>
                                    </p:set>
                                  </p:childTnLst>
                                </p:cTn>
                              </p:par>
                              <p:par>
                                <p:cTn id="91" presetID="1" presetClass="exit" presetSubtype="0" fill="hold" grpId="1" nodeType="withEffect">
                                  <p:stCondLst>
                                    <p:cond delay="0"/>
                                  </p:stCondLst>
                                  <p:childTnLst>
                                    <p:set>
                                      <p:cBhvr>
                                        <p:cTn id="92" dur="1" fill="hold">
                                          <p:stCondLst>
                                            <p:cond delay="0"/>
                                          </p:stCondLst>
                                        </p:cTn>
                                        <p:tgtEl>
                                          <p:spTgt spid="21"/>
                                        </p:tgtEl>
                                        <p:attrNameLst>
                                          <p:attrName>style.visibility</p:attrName>
                                        </p:attrNameLst>
                                      </p:cBhvr>
                                      <p:to>
                                        <p:strVal val="hidden"/>
                                      </p:to>
                                    </p:set>
                                  </p:childTnLst>
                                </p:cTn>
                              </p:par>
                              <p:par>
                                <p:cTn id="93" presetID="1" presetClass="exit" presetSubtype="0" fill="hold" grpId="1" nodeType="withEffect">
                                  <p:stCondLst>
                                    <p:cond delay="0"/>
                                  </p:stCondLst>
                                  <p:childTnLst>
                                    <p:set>
                                      <p:cBhvr>
                                        <p:cTn id="94"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4" grpId="0"/>
      <p:bldP spid="4" grpId="1"/>
      <p:bldP spid="22" grpId="0"/>
      <p:bldP spid="22" grpId="1"/>
      <p:bldP spid="23" grpId="0"/>
      <p:bldP spid="23" grpId="1"/>
      <p:bldP spid="24" grpId="0"/>
      <p:bldP spid="24" grpId="1"/>
      <p:bldP spid="25" grpId="0" animBg="1"/>
      <p:bldP spid="25" grpId="1" animBg="1"/>
      <p:bldP spid="26" grpId="0" animBg="1"/>
      <p:bldP spid="26" grpId="1" animBg="1"/>
      <p:bldP spid="27" grpId="0" animBg="1"/>
      <p:bldP spid="27" grpId="1"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Meeting Bay program targets</a:t>
            </a:r>
          </a:p>
        </p:txBody>
      </p:sp>
      <p:sp>
        <p:nvSpPr>
          <p:cNvPr id="3" name="Content Placeholder 2"/>
          <p:cNvSpPr>
            <a:spLocks noGrp="1"/>
          </p:cNvSpPr>
          <p:nvPr>
            <p:ph idx="1"/>
          </p:nvPr>
        </p:nvSpPr>
        <p:spPr/>
        <p:txBody>
          <a:bodyPr/>
          <a:lstStyle/>
          <a:p>
            <a:r>
              <a:rPr lang="en-US" sz="2000" dirty="0"/>
              <a:t>Time to meet the target (</a:t>
            </a:r>
            <a:r>
              <a:rPr lang="en-US" sz="2000" u="sng" dirty="0">
                <a:solidFill>
                  <a:srgbClr val="0070C0"/>
                </a:solidFill>
              </a:rPr>
              <a:t>back of envelop calculations</a:t>
            </a:r>
            <a:r>
              <a:rPr lang="en-US" sz="2000" dirty="0"/>
              <a:t>)</a:t>
            </a:r>
          </a:p>
          <a:p>
            <a:pPr lvl="1"/>
            <a:r>
              <a:rPr lang="en-US" sz="1600" dirty="0"/>
              <a:t>Based on 2025 targets and 2009 baseline data for all sectors except  WW</a:t>
            </a:r>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endParaRPr lang="en-US" sz="2000" dirty="0"/>
          </a:p>
          <a:p>
            <a:r>
              <a:rPr lang="en-US" sz="2000" dirty="0"/>
              <a:t>Can we sustain the decline?</a:t>
            </a:r>
          </a:p>
          <a:p>
            <a:pPr lvl="1"/>
            <a:r>
              <a:rPr lang="en-US" sz="2000" dirty="0"/>
              <a:t>Pre—1990: impact of point source</a:t>
            </a:r>
          </a:p>
          <a:p>
            <a:pPr lvl="1"/>
            <a:r>
              <a:rPr lang="en-US" sz="2000" dirty="0"/>
              <a:t>Expect &gt;1999  rate of decline to slows?</a:t>
            </a:r>
          </a:p>
        </p:txBody>
      </p:sp>
      <p:pic>
        <p:nvPicPr>
          <p:cNvPr id="5"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4">
            <a:duotone>
              <a:schemeClr val="accent5">
                <a:shade val="45000"/>
                <a:satMod val="135000"/>
              </a:schemeClr>
              <a:prstClr val="white"/>
            </a:duotone>
          </a:blip>
          <a:stretch>
            <a:fillRect/>
          </a:stretch>
        </p:blipFill>
        <p:spPr>
          <a:xfrm>
            <a:off x="7946422" y="3716050"/>
            <a:ext cx="1125201" cy="897670"/>
          </a:xfrm>
          <a:prstGeom prst="rect">
            <a:avLst/>
          </a:prstGeom>
        </p:spPr>
      </p:pic>
      <p:pic>
        <p:nvPicPr>
          <p:cNvPr id="8"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p:cNvSpPr/>
          <p:nvPr/>
        </p:nvSpPr>
        <p:spPr>
          <a:xfrm>
            <a:off x="685799" y="5373180"/>
            <a:ext cx="5739063" cy="107922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graphicFrame>
        <p:nvGraphicFramePr>
          <p:cNvPr id="7" name="Table 6"/>
          <p:cNvGraphicFramePr>
            <a:graphicFrameLocks noGrp="1"/>
          </p:cNvGraphicFramePr>
          <p:nvPr>
            <p:extLst>
              <p:ext uri="{D42A27DB-BD31-4B8C-83A1-F6EECF244321}">
                <p14:modId xmlns:p14="http://schemas.microsoft.com/office/powerpoint/2010/main" val="2399357429"/>
              </p:ext>
            </p:extLst>
          </p:nvPr>
        </p:nvGraphicFramePr>
        <p:xfrm>
          <a:off x="985252" y="2495907"/>
          <a:ext cx="5969000" cy="2442210"/>
        </p:xfrm>
        <a:graphic>
          <a:graphicData uri="http://schemas.openxmlformats.org/drawingml/2006/table">
            <a:tbl>
              <a:tblPr firstRow="1" firstCol="1" bandRow="1">
                <a:tableStyleId>{1E171933-4619-4E11-9A3F-F7608DF75F80}</a:tableStyleId>
              </a:tblPr>
              <a:tblGrid>
                <a:gridCol w="1193800">
                  <a:extLst>
                    <a:ext uri="{9D8B030D-6E8A-4147-A177-3AD203B41FA5}">
                      <a16:colId xmlns:a16="http://schemas.microsoft.com/office/drawing/2014/main" val="700963173"/>
                    </a:ext>
                  </a:extLst>
                </a:gridCol>
                <a:gridCol w="1193800">
                  <a:extLst>
                    <a:ext uri="{9D8B030D-6E8A-4147-A177-3AD203B41FA5}">
                      <a16:colId xmlns:a16="http://schemas.microsoft.com/office/drawing/2014/main" val="499666140"/>
                    </a:ext>
                  </a:extLst>
                </a:gridCol>
                <a:gridCol w="1193800">
                  <a:extLst>
                    <a:ext uri="{9D8B030D-6E8A-4147-A177-3AD203B41FA5}">
                      <a16:colId xmlns:a16="http://schemas.microsoft.com/office/drawing/2014/main" val="3987812982"/>
                    </a:ext>
                  </a:extLst>
                </a:gridCol>
                <a:gridCol w="1193800">
                  <a:extLst>
                    <a:ext uri="{9D8B030D-6E8A-4147-A177-3AD203B41FA5}">
                      <a16:colId xmlns:a16="http://schemas.microsoft.com/office/drawing/2014/main" val="2398368137"/>
                    </a:ext>
                  </a:extLst>
                </a:gridCol>
                <a:gridCol w="1193800">
                  <a:extLst>
                    <a:ext uri="{9D8B030D-6E8A-4147-A177-3AD203B41FA5}">
                      <a16:colId xmlns:a16="http://schemas.microsoft.com/office/drawing/2014/main" val="1269135956"/>
                    </a:ext>
                  </a:extLst>
                </a:gridCol>
              </a:tblGrid>
              <a:tr h="381000">
                <a:tc>
                  <a:txBody>
                    <a:bodyPr/>
                    <a:lstStyle/>
                    <a:p>
                      <a:pPr algn="ctr" fontAlgn="b"/>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400" b="1" u="none" strike="noStrike">
                          <a:effectLst/>
                          <a:latin typeface="Adobe Garamond Pro" panose="02020502060506020403" pitchFamily="18" charset="0"/>
                        </a:rPr>
                        <a:t>rate</a:t>
                      </a:r>
                      <a:br>
                        <a:rPr lang="en-US" sz="1400" b="1" u="none" strike="noStrike">
                          <a:effectLst/>
                          <a:latin typeface="Adobe Garamond Pro" panose="02020502060506020403" pitchFamily="18" charset="0"/>
                        </a:rPr>
                      </a:br>
                      <a:r>
                        <a:rPr lang="en-US" sz="1400" b="1" u="none" strike="noStrike">
                          <a:effectLst/>
                          <a:latin typeface="Adobe Garamond Pro" panose="02020502060506020403" pitchFamily="18" charset="0"/>
                        </a:rPr>
                        <a:t>average</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400" b="1" u="none" strike="noStrike">
                          <a:effectLst/>
                          <a:latin typeface="Adobe Garamond Pro" panose="02020502060506020403" pitchFamily="18" charset="0"/>
                        </a:rPr>
                        <a:t>rate</a:t>
                      </a:r>
                      <a:br>
                        <a:rPr lang="en-US" sz="1400" b="1" u="none" strike="noStrike">
                          <a:effectLst/>
                          <a:latin typeface="Adobe Garamond Pro" panose="02020502060506020403" pitchFamily="18" charset="0"/>
                        </a:rPr>
                      </a:br>
                      <a:r>
                        <a:rPr lang="en-US" sz="1400" b="1" u="none" strike="noStrike">
                          <a:effectLst/>
                          <a:latin typeface="Adobe Garamond Pro" panose="02020502060506020403" pitchFamily="18" charset="0"/>
                        </a:rPr>
                        <a:t>most optimistic</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400" b="1" u="none" strike="noStrike">
                          <a:effectLst/>
                          <a:latin typeface="Adobe Garamond Pro" panose="02020502060506020403" pitchFamily="18" charset="0"/>
                        </a:rPr>
                        <a:t>time (years)</a:t>
                      </a:r>
                      <a:br>
                        <a:rPr lang="en-US" sz="1400" b="1" u="none" strike="noStrike">
                          <a:effectLst/>
                          <a:latin typeface="Adobe Garamond Pro" panose="02020502060506020403" pitchFamily="18" charset="0"/>
                        </a:rPr>
                      </a:br>
                      <a:r>
                        <a:rPr lang="en-US" sz="1400" b="1" u="none" strike="noStrike">
                          <a:effectLst/>
                          <a:latin typeface="Adobe Garamond Pro" panose="02020502060506020403" pitchFamily="18" charset="0"/>
                        </a:rPr>
                        <a:t>average</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400" b="1" u="none" strike="noStrike" dirty="0">
                          <a:effectLst/>
                          <a:latin typeface="Adobe Garamond Pro" panose="02020502060506020403" pitchFamily="18" charset="0"/>
                        </a:rPr>
                        <a:t>time (years)</a:t>
                      </a:r>
                      <a:br>
                        <a:rPr lang="en-US" sz="1400" b="1" u="none" strike="noStrike" dirty="0">
                          <a:effectLst/>
                          <a:latin typeface="Adobe Garamond Pro" panose="02020502060506020403" pitchFamily="18" charset="0"/>
                        </a:rPr>
                      </a:br>
                      <a:r>
                        <a:rPr lang="en-US" sz="1400" b="1" u="none" strike="noStrike" dirty="0">
                          <a:effectLst/>
                          <a:latin typeface="Adobe Garamond Pro" panose="02020502060506020403" pitchFamily="18" charset="0"/>
                        </a:rPr>
                        <a:t>most optimistic</a:t>
                      </a:r>
                      <a:endParaRPr lang="en-US" sz="1400" b="1" i="0" u="none" strike="noStrike" dirty="0">
                        <a:solidFill>
                          <a:srgbClr val="000000"/>
                        </a:solidFill>
                        <a:effectLst/>
                        <a:latin typeface="Adobe Garamond Pro" panose="02020502060506020403" pitchFamily="18" charset="0"/>
                      </a:endParaRPr>
                    </a:p>
                  </a:txBody>
                  <a:tcPr marL="9525" marR="9525" marT="9525" marB="0" anchor="b"/>
                </a:tc>
                <a:extLst>
                  <a:ext uri="{0D108BD9-81ED-4DB2-BD59-A6C34878D82A}">
                    <a16:rowId xmlns:a16="http://schemas.microsoft.com/office/drawing/2014/main" val="1194531150"/>
                  </a:ext>
                </a:extLst>
              </a:tr>
              <a:tr h="190500">
                <a:tc>
                  <a:txBody>
                    <a:bodyPr/>
                    <a:lstStyle/>
                    <a:p>
                      <a:pPr algn="ctr" fontAlgn="b"/>
                      <a:endParaRPr lang="en-US" sz="1400" b="1" i="0" u="none" strike="noStrike">
                        <a:solidFill>
                          <a:srgbClr val="000000"/>
                        </a:solidFill>
                        <a:effectLst/>
                        <a:latin typeface="Adobe Garamond Pro" panose="02020502060506020403" pitchFamily="18" charset="0"/>
                      </a:endParaRPr>
                    </a:p>
                  </a:txBody>
                  <a:tcPr marL="9525" marR="9525" marT="9525" marB="0" anchor="b"/>
                </a:tc>
                <a:tc gridSpan="4">
                  <a:txBody>
                    <a:bodyPr/>
                    <a:lstStyle/>
                    <a:p>
                      <a:pPr algn="ctr" fontAlgn="b"/>
                      <a:r>
                        <a:rPr lang="en-US" sz="1100" b="1" i="0" u="none" strike="noStrike" dirty="0">
                          <a:solidFill>
                            <a:srgbClr val="000000"/>
                          </a:solidFill>
                          <a:effectLst/>
                          <a:latin typeface="Adobe Garamond Pro" panose="02020502060506020403" pitchFamily="18" charset="0"/>
                        </a:rPr>
                        <a:t>TP</a:t>
                      </a: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76080826"/>
                  </a:ext>
                </a:extLst>
              </a:tr>
              <a:tr h="190500">
                <a:tc>
                  <a:txBody>
                    <a:bodyPr/>
                    <a:lstStyle/>
                    <a:p>
                      <a:pPr algn="ctr" fontAlgn="b"/>
                      <a:r>
                        <a:rPr lang="en-US" sz="1400" b="1" u="none" strike="noStrike">
                          <a:effectLst/>
                          <a:latin typeface="Adobe Garamond Pro" panose="02020502060506020403" pitchFamily="18" charset="0"/>
                        </a:rPr>
                        <a:t>&gt;1999</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-137</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-215</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11</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7</a:t>
                      </a:r>
                    </a:p>
                  </a:txBody>
                  <a:tcPr marL="9525" marR="9525" marT="9525" marB="0" anchor="b"/>
                </a:tc>
                <a:extLst>
                  <a:ext uri="{0D108BD9-81ED-4DB2-BD59-A6C34878D82A}">
                    <a16:rowId xmlns:a16="http://schemas.microsoft.com/office/drawing/2014/main" val="592976241"/>
                  </a:ext>
                </a:extLst>
              </a:tr>
              <a:tr h="190500">
                <a:tc>
                  <a:txBody>
                    <a:bodyPr/>
                    <a:lstStyle/>
                    <a:p>
                      <a:pPr algn="ctr" fontAlgn="b"/>
                      <a:r>
                        <a:rPr lang="en-US" sz="1400" b="1" u="none" strike="noStrike">
                          <a:effectLst/>
                          <a:latin typeface="Adobe Garamond Pro" panose="02020502060506020403" pitchFamily="18" charset="0"/>
                        </a:rPr>
                        <a:t>All</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-82</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-100</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18</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15</a:t>
                      </a:r>
                    </a:p>
                  </a:txBody>
                  <a:tcPr marL="9525" marR="9525" marT="9525" marB="0" anchor="b"/>
                </a:tc>
                <a:extLst>
                  <a:ext uri="{0D108BD9-81ED-4DB2-BD59-A6C34878D82A}">
                    <a16:rowId xmlns:a16="http://schemas.microsoft.com/office/drawing/2014/main" val="2916214238"/>
                  </a:ext>
                </a:extLst>
              </a:tr>
              <a:tr h="190500">
                <a:tc>
                  <a:txBody>
                    <a:bodyPr/>
                    <a:lstStyle/>
                    <a:p>
                      <a:pPr algn="ctr" fontAlgn="b"/>
                      <a:endParaRPr lang="en-US" sz="1400" b="1" i="0" u="none" strike="noStrike">
                        <a:solidFill>
                          <a:srgbClr val="000000"/>
                        </a:solidFill>
                        <a:effectLst/>
                        <a:latin typeface="Adobe Garamond Pro" panose="02020502060506020403" pitchFamily="18" charset="0"/>
                      </a:endParaRPr>
                    </a:p>
                  </a:txBody>
                  <a:tcPr marL="9525" marR="9525" marT="9525" marB="0" anchor="b"/>
                </a:tc>
                <a:tc gridSpan="4">
                  <a:txBody>
                    <a:bodyPr/>
                    <a:lstStyle/>
                    <a:p>
                      <a:pPr algn="ctr" fontAlgn="b"/>
                      <a:r>
                        <a:rPr lang="en-US" sz="1100" b="1" i="0" u="none" strike="noStrike">
                          <a:solidFill>
                            <a:srgbClr val="000000"/>
                          </a:solidFill>
                          <a:effectLst/>
                          <a:latin typeface="Adobe Garamond Pro" panose="02020502060506020403" pitchFamily="18" charset="0"/>
                        </a:rPr>
                        <a:t>TN</a:t>
                      </a: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816639561"/>
                  </a:ext>
                </a:extLst>
              </a:tr>
              <a:tr h="190500">
                <a:tc>
                  <a:txBody>
                    <a:bodyPr/>
                    <a:lstStyle/>
                    <a:p>
                      <a:pPr algn="ctr" fontAlgn="b"/>
                      <a:r>
                        <a:rPr lang="en-US" sz="1400" b="1" u="none" strike="noStrike">
                          <a:effectLst/>
                          <a:latin typeface="Adobe Garamond Pro" panose="02020502060506020403" pitchFamily="18" charset="0"/>
                        </a:rPr>
                        <a:t>&gt;1999</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207</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-597</a:t>
                      </a:r>
                    </a:p>
                  </a:txBody>
                  <a:tcPr marL="9525" marR="9525" marT="9525" marB="0" anchor="b"/>
                </a:tc>
                <a:tc>
                  <a:txBody>
                    <a:bodyPr/>
                    <a:lstStyle/>
                    <a:p>
                      <a:pPr algn="ctr" fontAlgn="b"/>
                      <a:r>
                        <a:rPr lang="en-US" sz="1100" b="1" i="0" u="none" strike="noStrike" dirty="0">
                          <a:solidFill>
                            <a:srgbClr val="000000"/>
                          </a:solidFill>
                          <a:effectLst/>
                          <a:latin typeface="Adobe Garamond Pro" panose="02020502060506020403" pitchFamily="18" charset="0"/>
                        </a:rPr>
                        <a:t>∞</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14</a:t>
                      </a:r>
                    </a:p>
                  </a:txBody>
                  <a:tcPr marL="9525" marR="9525" marT="9525" marB="0" anchor="b"/>
                </a:tc>
                <a:extLst>
                  <a:ext uri="{0D108BD9-81ED-4DB2-BD59-A6C34878D82A}">
                    <a16:rowId xmlns:a16="http://schemas.microsoft.com/office/drawing/2014/main" val="4185470639"/>
                  </a:ext>
                </a:extLst>
              </a:tr>
              <a:tr h="190500">
                <a:tc>
                  <a:txBody>
                    <a:bodyPr/>
                    <a:lstStyle/>
                    <a:p>
                      <a:pPr algn="ctr" fontAlgn="b"/>
                      <a:r>
                        <a:rPr lang="en-US" sz="1400" b="1" u="none" strike="noStrike">
                          <a:effectLst/>
                          <a:latin typeface="Adobe Garamond Pro" panose="02020502060506020403" pitchFamily="18" charset="0"/>
                        </a:rPr>
                        <a:t>All</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-329</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-372</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27</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23</a:t>
                      </a:r>
                    </a:p>
                  </a:txBody>
                  <a:tcPr marL="9525" marR="9525" marT="9525" marB="0" anchor="b"/>
                </a:tc>
                <a:extLst>
                  <a:ext uri="{0D108BD9-81ED-4DB2-BD59-A6C34878D82A}">
                    <a16:rowId xmlns:a16="http://schemas.microsoft.com/office/drawing/2014/main" val="4257651850"/>
                  </a:ext>
                </a:extLst>
              </a:tr>
              <a:tr h="190500">
                <a:tc>
                  <a:txBody>
                    <a:bodyPr/>
                    <a:lstStyle/>
                    <a:p>
                      <a:pPr algn="ctr" fontAlgn="b"/>
                      <a:endParaRPr lang="en-US" sz="1400" b="1" i="0" u="none" strike="noStrike">
                        <a:solidFill>
                          <a:srgbClr val="000000"/>
                        </a:solidFill>
                        <a:effectLst/>
                        <a:latin typeface="Adobe Garamond Pro" panose="02020502060506020403" pitchFamily="18" charset="0"/>
                      </a:endParaRPr>
                    </a:p>
                  </a:txBody>
                  <a:tcPr marL="9525" marR="9525" marT="9525" marB="0" anchor="b"/>
                </a:tc>
                <a:tc gridSpan="4">
                  <a:txBody>
                    <a:bodyPr/>
                    <a:lstStyle/>
                    <a:p>
                      <a:pPr algn="ctr" fontAlgn="b"/>
                      <a:r>
                        <a:rPr lang="en-US" sz="1100" b="1" i="0" u="none" strike="noStrike">
                          <a:solidFill>
                            <a:srgbClr val="000000"/>
                          </a:solidFill>
                          <a:effectLst/>
                          <a:latin typeface="Adobe Garamond Pro" panose="02020502060506020403" pitchFamily="18" charset="0"/>
                        </a:rPr>
                        <a:t>TSS</a:t>
                      </a:r>
                    </a:p>
                  </a:txBody>
                  <a:tcPr marL="9525" marR="9525" marT="9525" marB="0" anchor="b"/>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233298296"/>
                  </a:ext>
                </a:extLst>
              </a:tr>
              <a:tr h="190500">
                <a:tc>
                  <a:txBody>
                    <a:bodyPr/>
                    <a:lstStyle/>
                    <a:p>
                      <a:pPr algn="ctr" fontAlgn="b"/>
                      <a:r>
                        <a:rPr lang="en-US" sz="1400" b="1" u="none" strike="noStrike">
                          <a:effectLst/>
                          <a:latin typeface="Adobe Garamond Pro" panose="02020502060506020403" pitchFamily="18" charset="0"/>
                        </a:rPr>
                        <a:t>&gt;1999</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-28764</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-75854</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25</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9</a:t>
                      </a:r>
                    </a:p>
                  </a:txBody>
                  <a:tcPr marL="9525" marR="9525" marT="9525" marB="0" anchor="b"/>
                </a:tc>
                <a:extLst>
                  <a:ext uri="{0D108BD9-81ED-4DB2-BD59-A6C34878D82A}">
                    <a16:rowId xmlns:a16="http://schemas.microsoft.com/office/drawing/2014/main" val="3194871438"/>
                  </a:ext>
                </a:extLst>
              </a:tr>
              <a:tr h="190500">
                <a:tc>
                  <a:txBody>
                    <a:bodyPr/>
                    <a:lstStyle/>
                    <a:p>
                      <a:pPr algn="ctr" fontAlgn="b"/>
                      <a:r>
                        <a:rPr lang="en-US" sz="1400" b="1" u="none" strike="noStrike">
                          <a:effectLst/>
                          <a:latin typeface="Adobe Garamond Pro" panose="02020502060506020403" pitchFamily="18" charset="0"/>
                        </a:rPr>
                        <a:t>All</a:t>
                      </a:r>
                      <a:endParaRPr lang="en-US" sz="1400" b="1" i="0" u="none" strike="noStrike">
                        <a:solidFill>
                          <a:srgbClr val="000000"/>
                        </a:solidFill>
                        <a:effectLst/>
                        <a:latin typeface="Adobe Garamond Pro" panose="02020502060506020403" pitchFamily="18" charset="0"/>
                      </a:endParaRP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-40955</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-49921</a:t>
                      </a:r>
                    </a:p>
                  </a:txBody>
                  <a:tcPr marL="9525" marR="9525" marT="9525" marB="0" anchor="b"/>
                </a:tc>
                <a:tc>
                  <a:txBody>
                    <a:bodyPr/>
                    <a:lstStyle/>
                    <a:p>
                      <a:pPr algn="ctr" fontAlgn="b"/>
                      <a:r>
                        <a:rPr lang="en-US" sz="1100" b="1" i="0" u="none" strike="noStrike">
                          <a:solidFill>
                            <a:srgbClr val="000000"/>
                          </a:solidFill>
                          <a:effectLst/>
                          <a:latin typeface="Adobe Garamond Pro" panose="02020502060506020403" pitchFamily="18" charset="0"/>
                        </a:rPr>
                        <a:t>17</a:t>
                      </a:r>
                    </a:p>
                  </a:txBody>
                  <a:tcPr marL="9525" marR="9525" marT="9525" marB="0" anchor="b"/>
                </a:tc>
                <a:tc>
                  <a:txBody>
                    <a:bodyPr/>
                    <a:lstStyle/>
                    <a:p>
                      <a:pPr algn="ctr" fontAlgn="b"/>
                      <a:r>
                        <a:rPr lang="en-US" sz="1100" b="1" i="0" u="none" strike="noStrike" dirty="0">
                          <a:solidFill>
                            <a:srgbClr val="000000"/>
                          </a:solidFill>
                          <a:effectLst/>
                          <a:latin typeface="Adobe Garamond Pro" panose="02020502060506020403" pitchFamily="18" charset="0"/>
                        </a:rPr>
                        <a:t>14</a:t>
                      </a:r>
                      <a:endParaRPr lang="en-US" sz="1400" b="1" i="0" u="none" strike="noStrike" dirty="0">
                        <a:solidFill>
                          <a:srgbClr val="000000"/>
                        </a:solidFill>
                        <a:effectLst/>
                        <a:latin typeface="Adobe Garamond Pro" panose="02020502060506020403" pitchFamily="18" charset="0"/>
                      </a:endParaRPr>
                    </a:p>
                  </a:txBody>
                  <a:tcPr marL="9525" marR="9525" marT="9525" marB="0" anchor="b"/>
                </a:tc>
                <a:extLst>
                  <a:ext uri="{0D108BD9-81ED-4DB2-BD59-A6C34878D82A}">
                    <a16:rowId xmlns:a16="http://schemas.microsoft.com/office/drawing/2014/main" val="4257979581"/>
                  </a:ext>
                </a:extLst>
              </a:tr>
            </a:tbl>
          </a:graphicData>
        </a:graphic>
      </p:graphicFrame>
      <p:sp>
        <p:nvSpPr>
          <p:cNvPr id="12" name="Rectangle 11"/>
          <p:cNvSpPr/>
          <p:nvPr/>
        </p:nvSpPr>
        <p:spPr>
          <a:xfrm>
            <a:off x="327642" y="4971454"/>
            <a:ext cx="7491650" cy="307777"/>
          </a:xfrm>
          <a:prstGeom prst="rect">
            <a:avLst/>
          </a:prstGeom>
        </p:spPr>
        <p:txBody>
          <a:bodyPr wrap="square">
            <a:spAutoFit/>
          </a:bodyPr>
          <a:lstStyle/>
          <a:p>
            <a:r>
              <a:rPr lang="en-US" sz="1400" i="1" dirty="0"/>
              <a:t>Some data from https://stat.chesapeakebay.net/?q=node/130&amp;quicktabs_10=1</a:t>
            </a:r>
          </a:p>
        </p:txBody>
      </p:sp>
      <p:sp>
        <p:nvSpPr>
          <p:cNvPr id="13" name="Rectangle 12"/>
          <p:cNvSpPr/>
          <p:nvPr/>
        </p:nvSpPr>
        <p:spPr>
          <a:xfrm>
            <a:off x="5006082" y="3156002"/>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4" name="Rectangle 13"/>
          <p:cNvSpPr/>
          <p:nvPr/>
        </p:nvSpPr>
        <p:spPr>
          <a:xfrm>
            <a:off x="5006082" y="3823289"/>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5" name="Rectangle 14"/>
          <p:cNvSpPr/>
          <p:nvPr/>
        </p:nvSpPr>
        <p:spPr>
          <a:xfrm>
            <a:off x="5017969" y="4503597"/>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6" name="Rectangle 15"/>
          <p:cNvSpPr/>
          <p:nvPr/>
        </p:nvSpPr>
        <p:spPr>
          <a:xfrm>
            <a:off x="6209102" y="3156002"/>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7" name="Rectangle 16"/>
          <p:cNvSpPr/>
          <p:nvPr/>
        </p:nvSpPr>
        <p:spPr>
          <a:xfrm>
            <a:off x="6209102" y="3823289"/>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8" name="Rectangle 17"/>
          <p:cNvSpPr/>
          <p:nvPr/>
        </p:nvSpPr>
        <p:spPr>
          <a:xfrm>
            <a:off x="6220989" y="4503597"/>
            <a:ext cx="281025" cy="2202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9" name="Rectangle 18"/>
          <p:cNvSpPr/>
          <p:nvPr/>
        </p:nvSpPr>
        <p:spPr>
          <a:xfrm>
            <a:off x="1472978" y="2148870"/>
            <a:ext cx="5572591" cy="201913"/>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0" name="Rectangle 19"/>
          <p:cNvSpPr/>
          <p:nvPr/>
        </p:nvSpPr>
        <p:spPr>
          <a:xfrm>
            <a:off x="2574130" y="3156002"/>
            <a:ext cx="380085" cy="45470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1" name="Rectangle 20"/>
          <p:cNvSpPr/>
          <p:nvPr/>
        </p:nvSpPr>
        <p:spPr>
          <a:xfrm>
            <a:off x="2574130" y="3816097"/>
            <a:ext cx="380085" cy="45470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22" name="Rectangle 21"/>
          <p:cNvSpPr/>
          <p:nvPr/>
        </p:nvSpPr>
        <p:spPr>
          <a:xfrm>
            <a:off x="2450056" y="4469774"/>
            <a:ext cx="621390" cy="468343"/>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81759411"/>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9"/>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22"/>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20"/>
                                        </p:tgtEl>
                                        <p:attrNameLst>
                                          <p:attrName>style.visibility</p:attrName>
                                        </p:attrNameLst>
                                      </p:cBhvr>
                                      <p:to>
                                        <p:strVal val="hidden"/>
                                      </p:to>
                                    </p:set>
                                  </p:childTnLst>
                                </p:cTn>
                              </p:par>
                              <p:par>
                                <p:cTn id="21" presetID="1" presetClass="exit" presetSubtype="0" fill="hold" grpId="1" nodeType="withEffect">
                                  <p:stCondLst>
                                    <p:cond delay="0"/>
                                  </p:stCondLst>
                                  <p:childTnLst>
                                    <p:set>
                                      <p:cBhvr>
                                        <p:cTn id="22" dur="1" fill="hold">
                                          <p:stCondLst>
                                            <p:cond delay="0"/>
                                          </p:stCondLst>
                                        </p:cTn>
                                        <p:tgtEl>
                                          <p:spTgt spid="21"/>
                                        </p:tgtEl>
                                        <p:attrNameLst>
                                          <p:attrName>style.visibility</p:attrName>
                                        </p:attrNameLst>
                                      </p:cBhvr>
                                      <p:to>
                                        <p:strVal val="hidden"/>
                                      </p:to>
                                    </p:set>
                                  </p:childTnLst>
                                </p:cTn>
                              </p:par>
                              <p:par>
                                <p:cTn id="23" presetID="1" presetClass="exit" presetSubtype="0" fill="hold" grpId="1" nodeType="withEffect">
                                  <p:stCondLst>
                                    <p:cond delay="0"/>
                                  </p:stCondLst>
                                  <p:childTnLst>
                                    <p:set>
                                      <p:cBhvr>
                                        <p:cTn id="24" dur="1" fill="hold">
                                          <p:stCondLst>
                                            <p:cond delay="0"/>
                                          </p:stCondLst>
                                        </p:cTn>
                                        <p:tgtEl>
                                          <p:spTgt spid="22"/>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13"/>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5"/>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xit" presetSubtype="0" fill="hold" grpId="1" nodeType="clickEffect">
                                  <p:stCondLst>
                                    <p:cond delay="0"/>
                                  </p:stCondLst>
                                  <p:childTnLst>
                                    <p:set>
                                      <p:cBhvr>
                                        <p:cTn id="34" dur="1" fill="hold">
                                          <p:stCondLst>
                                            <p:cond delay="0"/>
                                          </p:stCondLst>
                                        </p:cTn>
                                        <p:tgtEl>
                                          <p:spTgt spid="13"/>
                                        </p:tgtEl>
                                        <p:attrNameLst>
                                          <p:attrName>style.visibility</p:attrName>
                                        </p:attrNameLst>
                                      </p:cBhvr>
                                      <p:to>
                                        <p:strVal val="hidden"/>
                                      </p:to>
                                    </p:set>
                                  </p:childTnLst>
                                </p:cTn>
                              </p:par>
                              <p:par>
                                <p:cTn id="35" presetID="1" presetClass="exit" presetSubtype="0" fill="hold" grpId="1" nodeType="withEffect">
                                  <p:stCondLst>
                                    <p:cond delay="0"/>
                                  </p:stCondLst>
                                  <p:childTnLst>
                                    <p:set>
                                      <p:cBhvr>
                                        <p:cTn id="36" dur="1" fill="hold">
                                          <p:stCondLst>
                                            <p:cond delay="0"/>
                                          </p:stCondLst>
                                        </p:cTn>
                                        <p:tgtEl>
                                          <p:spTgt spid="14"/>
                                        </p:tgtEl>
                                        <p:attrNameLst>
                                          <p:attrName>style.visibility</p:attrName>
                                        </p:attrNameLst>
                                      </p:cBhvr>
                                      <p:to>
                                        <p:strVal val="hidden"/>
                                      </p:to>
                                    </p:set>
                                  </p:childTnLst>
                                </p:cTn>
                              </p:par>
                              <p:par>
                                <p:cTn id="37" presetID="1" presetClass="exit" presetSubtype="0" fill="hold" grpId="1" nodeType="withEffect">
                                  <p:stCondLst>
                                    <p:cond delay="0"/>
                                  </p:stCondLst>
                                  <p:childTnLst>
                                    <p:set>
                                      <p:cBhvr>
                                        <p:cTn id="38" dur="1" fill="hold">
                                          <p:stCondLst>
                                            <p:cond delay="0"/>
                                          </p:stCondLst>
                                        </p:cTn>
                                        <p:tgtEl>
                                          <p:spTgt spid="15"/>
                                        </p:tgtEl>
                                        <p:attrNameLst>
                                          <p:attrName>style.visibility</p:attrName>
                                        </p:attrNameLst>
                                      </p:cBhvr>
                                      <p:to>
                                        <p:strVal val="hidden"/>
                                      </p:to>
                                    </p:set>
                                  </p:childTnLst>
                                </p:cTn>
                              </p:par>
                              <p:par>
                                <p:cTn id="39" presetID="1" presetClass="entr" presetSubtype="0"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xit" presetSubtype="0" fill="hold" grpId="1" nodeType="clickEffect">
                                  <p:stCondLst>
                                    <p:cond delay="0"/>
                                  </p:stCondLst>
                                  <p:childTnLst>
                                    <p:set>
                                      <p:cBhvr>
                                        <p:cTn id="48" dur="1" fill="hold">
                                          <p:stCondLst>
                                            <p:cond delay="0"/>
                                          </p:stCondLst>
                                        </p:cTn>
                                        <p:tgtEl>
                                          <p:spTgt spid="16"/>
                                        </p:tgtEl>
                                        <p:attrNameLst>
                                          <p:attrName>style.visibility</p:attrName>
                                        </p:attrNameLst>
                                      </p:cBhvr>
                                      <p:to>
                                        <p:strVal val="hidden"/>
                                      </p:to>
                                    </p:set>
                                  </p:childTnLst>
                                </p:cTn>
                              </p:par>
                              <p:par>
                                <p:cTn id="49" presetID="1" presetClass="exit" presetSubtype="0" fill="hold" grpId="1" nodeType="withEffect">
                                  <p:stCondLst>
                                    <p:cond delay="0"/>
                                  </p:stCondLst>
                                  <p:childTnLst>
                                    <p:set>
                                      <p:cBhvr>
                                        <p:cTn id="50" dur="1" fill="hold">
                                          <p:stCondLst>
                                            <p:cond delay="0"/>
                                          </p:stCondLst>
                                        </p:cTn>
                                        <p:tgtEl>
                                          <p:spTgt spid="17"/>
                                        </p:tgtEl>
                                        <p:attrNameLst>
                                          <p:attrName>style.visibility</p:attrName>
                                        </p:attrNameLst>
                                      </p:cBhvr>
                                      <p:to>
                                        <p:strVal val="hidden"/>
                                      </p:to>
                                    </p:set>
                                  </p:childTnLst>
                                </p:cTn>
                              </p:par>
                              <p:par>
                                <p:cTn id="51" presetID="1" presetClass="exit" presetSubtype="0" fill="hold" grpId="1" nodeType="withEffect">
                                  <p:stCondLst>
                                    <p:cond delay="0"/>
                                  </p:stCondLst>
                                  <p:childTnLst>
                                    <p:set>
                                      <p:cBhvr>
                                        <p:cTn id="52" dur="1" fill="hold">
                                          <p:stCondLst>
                                            <p:cond delay="0"/>
                                          </p:stCondLst>
                                        </p:cTn>
                                        <p:tgtEl>
                                          <p:spTgt spid="18"/>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1" presetClass="entr" presetSubtype="0" fill="hold" grpId="0" nodeType="clickEffect">
                                  <p:stCondLst>
                                    <p:cond delay="0"/>
                                  </p:stCondLst>
                                  <p:childTnLst>
                                    <p:set>
                                      <p:cBhvr>
                                        <p:cTn id="56" dur="1" fill="hold">
                                          <p:stCondLst>
                                            <p:cond delay="0"/>
                                          </p:stCondLst>
                                        </p:cTn>
                                        <p:tgtEl>
                                          <p:spTgt spid="11"/>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xit" presetSubtype="0" fill="hold" grpId="1" nodeType="clickEffect">
                                  <p:stCondLst>
                                    <p:cond delay="0"/>
                                  </p:stCondLst>
                                  <p:childTnLst>
                                    <p:set>
                                      <p:cBhvr>
                                        <p:cTn id="60"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US" dirty="0"/>
              <a:t>Trends to Magnitude</a:t>
            </a:r>
          </a:p>
        </p:txBody>
      </p:sp>
      <p:sp>
        <p:nvSpPr>
          <p:cNvPr id="5" name="Text Placeholder 4"/>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5749690"/>
      </p:ext>
    </p:extLst>
  </p:cSld>
  <p:clrMapOvr>
    <a:masterClrMapping/>
  </p:clrMapOv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Load magnitudes</a:t>
            </a:r>
          </a:p>
        </p:txBody>
      </p:sp>
      <p:graphicFrame>
        <p:nvGraphicFramePr>
          <p:cNvPr id="29" name="Content Placeholder 28"/>
          <p:cNvGraphicFramePr>
            <a:graphicFrameLocks noGrp="1"/>
          </p:cNvGraphicFramePr>
          <p:nvPr>
            <p:ph idx="1"/>
            <p:extLst>
              <p:ext uri="{D42A27DB-BD31-4B8C-83A1-F6EECF244321}">
                <p14:modId xmlns:p14="http://schemas.microsoft.com/office/powerpoint/2010/main" val="1860522708"/>
              </p:ext>
            </p:extLst>
          </p:nvPr>
        </p:nvGraphicFramePr>
        <p:xfrm>
          <a:off x="6262539" y="43229"/>
          <a:ext cx="2690961" cy="1483360"/>
        </p:xfrm>
        <a:graphic>
          <a:graphicData uri="http://schemas.openxmlformats.org/drawingml/2006/table">
            <a:tbl>
              <a:tblPr firstRow="1" bandRow="1">
                <a:tableStyleId>{EB9631B5-78F2-41C9-869B-9F39066F8104}</a:tableStyleId>
              </a:tblPr>
              <a:tblGrid>
                <a:gridCol w="708951">
                  <a:extLst>
                    <a:ext uri="{9D8B030D-6E8A-4147-A177-3AD203B41FA5}">
                      <a16:colId xmlns:a16="http://schemas.microsoft.com/office/drawing/2014/main" val="3605069389"/>
                    </a:ext>
                  </a:extLst>
                </a:gridCol>
                <a:gridCol w="1982010">
                  <a:extLst>
                    <a:ext uri="{9D8B030D-6E8A-4147-A177-3AD203B41FA5}">
                      <a16:colId xmlns:a16="http://schemas.microsoft.com/office/drawing/2014/main" val="3334790860"/>
                    </a:ext>
                  </a:extLst>
                </a:gridCol>
              </a:tblGrid>
              <a:tr h="370840">
                <a:tc>
                  <a:txBody>
                    <a:bodyPr/>
                    <a:lstStyle/>
                    <a:p>
                      <a:endParaRPr lang="en-US" dirty="0"/>
                    </a:p>
                  </a:txBody>
                  <a:tcPr/>
                </a:tc>
                <a:tc>
                  <a:txBody>
                    <a:bodyPr/>
                    <a:lstStyle/>
                    <a:p>
                      <a:r>
                        <a:rPr lang="en-US" dirty="0"/>
                        <a:t>Range</a:t>
                      </a:r>
                      <a:r>
                        <a:rPr lang="en-US" baseline="0" dirty="0"/>
                        <a:t> of difference</a:t>
                      </a:r>
                      <a:endParaRPr lang="en-US" dirty="0"/>
                    </a:p>
                  </a:txBody>
                  <a:tcPr/>
                </a:tc>
                <a:extLst>
                  <a:ext uri="{0D108BD9-81ED-4DB2-BD59-A6C34878D82A}">
                    <a16:rowId xmlns:a16="http://schemas.microsoft.com/office/drawing/2014/main" val="3164993156"/>
                  </a:ext>
                </a:extLst>
              </a:tr>
              <a:tr h="370840">
                <a:tc>
                  <a:txBody>
                    <a:bodyPr/>
                    <a:lstStyle/>
                    <a:p>
                      <a:r>
                        <a:rPr lang="en-US" dirty="0"/>
                        <a:t>TP</a:t>
                      </a:r>
                    </a:p>
                  </a:txBody>
                  <a:tcPr/>
                </a:tc>
                <a:tc>
                  <a:txBody>
                    <a:bodyPr/>
                    <a:lstStyle/>
                    <a:p>
                      <a:r>
                        <a:rPr lang="en-US"/>
                        <a:t>-27%—48%</a:t>
                      </a:r>
                      <a:endParaRPr lang="en-US" dirty="0"/>
                    </a:p>
                  </a:txBody>
                  <a:tcPr/>
                </a:tc>
                <a:extLst>
                  <a:ext uri="{0D108BD9-81ED-4DB2-BD59-A6C34878D82A}">
                    <a16:rowId xmlns:a16="http://schemas.microsoft.com/office/drawing/2014/main" val="1957367427"/>
                  </a:ext>
                </a:extLst>
              </a:tr>
              <a:tr h="370840">
                <a:tc>
                  <a:txBody>
                    <a:bodyPr/>
                    <a:lstStyle/>
                    <a:p>
                      <a:r>
                        <a:rPr lang="en-US" dirty="0"/>
                        <a:t>TN</a:t>
                      </a:r>
                    </a:p>
                  </a:txBody>
                  <a:tcPr/>
                </a:tc>
                <a:tc>
                  <a:txBody>
                    <a:bodyPr/>
                    <a:lstStyle/>
                    <a:p>
                      <a:r>
                        <a:rPr lang="en-US"/>
                        <a:t>-13%—23%</a:t>
                      </a:r>
                      <a:endParaRPr lang="en-US" dirty="0"/>
                    </a:p>
                  </a:txBody>
                  <a:tcPr/>
                </a:tc>
                <a:extLst>
                  <a:ext uri="{0D108BD9-81ED-4DB2-BD59-A6C34878D82A}">
                    <a16:rowId xmlns:a16="http://schemas.microsoft.com/office/drawing/2014/main" val="1772653675"/>
                  </a:ext>
                </a:extLst>
              </a:tr>
              <a:tr h="370840">
                <a:tc>
                  <a:txBody>
                    <a:bodyPr/>
                    <a:lstStyle/>
                    <a:p>
                      <a:r>
                        <a:rPr lang="en-US" dirty="0"/>
                        <a:t>TSS</a:t>
                      </a:r>
                    </a:p>
                  </a:txBody>
                  <a:tcPr/>
                </a:tc>
                <a:tc>
                  <a:txBody>
                    <a:bodyPr/>
                    <a:lstStyle/>
                    <a:p>
                      <a:r>
                        <a:rPr lang="en-US"/>
                        <a:t>-33%—63%</a:t>
                      </a:r>
                      <a:endParaRPr lang="en-US" dirty="0"/>
                    </a:p>
                  </a:txBody>
                  <a:tcPr/>
                </a:tc>
                <a:extLst>
                  <a:ext uri="{0D108BD9-81ED-4DB2-BD59-A6C34878D82A}">
                    <a16:rowId xmlns:a16="http://schemas.microsoft.com/office/drawing/2014/main" val="1797229361"/>
                  </a:ext>
                </a:extLst>
              </a:tr>
            </a:tbl>
          </a:graphicData>
        </a:graphic>
      </p:graphicFrame>
      <p:pic>
        <p:nvPicPr>
          <p:cNvPr id="8"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10"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6"/>
          <a:srcRect l="829"/>
          <a:stretch/>
        </p:blipFill>
        <p:spPr>
          <a:xfrm>
            <a:off x="553452" y="1655109"/>
            <a:ext cx="7158461" cy="4810161"/>
          </a:xfrm>
          <a:prstGeom prst="rect">
            <a:avLst/>
          </a:prstGeom>
        </p:spPr>
      </p:pic>
      <p:pic>
        <p:nvPicPr>
          <p:cNvPr id="6" name="Picture 5"/>
          <p:cNvPicPr>
            <a:picLocks noChangeAspect="1"/>
          </p:cNvPicPr>
          <p:nvPr/>
        </p:nvPicPr>
        <p:blipFill rotWithShape="1">
          <a:blip r:embed="rId7"/>
          <a:srcRect l="12871" t="10791" r="55352" b="82020"/>
          <a:stretch/>
        </p:blipFill>
        <p:spPr>
          <a:xfrm>
            <a:off x="4932110" y="1666775"/>
            <a:ext cx="2286000" cy="132348"/>
          </a:xfrm>
          <a:prstGeom prst="rect">
            <a:avLst/>
          </a:prstGeom>
        </p:spPr>
      </p:pic>
      <p:cxnSp>
        <p:nvCxnSpPr>
          <p:cNvPr id="12" name="Straight Connector 11"/>
          <p:cNvCxnSpPr/>
          <p:nvPr/>
        </p:nvCxnSpPr>
        <p:spPr>
          <a:xfrm>
            <a:off x="1342523" y="2050063"/>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17" name="Straight Connector 16"/>
          <p:cNvCxnSpPr/>
          <p:nvPr/>
        </p:nvCxnSpPr>
        <p:spPr>
          <a:xfrm>
            <a:off x="1342523" y="2685063"/>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18" name="Straight Connector 17"/>
          <p:cNvCxnSpPr/>
          <p:nvPr/>
        </p:nvCxnSpPr>
        <p:spPr>
          <a:xfrm>
            <a:off x="1342523" y="3779969"/>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19" name="Straight Connector 18"/>
          <p:cNvCxnSpPr/>
          <p:nvPr/>
        </p:nvCxnSpPr>
        <p:spPr>
          <a:xfrm>
            <a:off x="1342523" y="4091119"/>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22" name="Straight Connector 21"/>
          <p:cNvCxnSpPr/>
          <p:nvPr/>
        </p:nvCxnSpPr>
        <p:spPr>
          <a:xfrm>
            <a:off x="1352048" y="4885334"/>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23" name="Straight Connector 22"/>
          <p:cNvCxnSpPr/>
          <p:nvPr/>
        </p:nvCxnSpPr>
        <p:spPr>
          <a:xfrm>
            <a:off x="1352048" y="5691784"/>
            <a:ext cx="5894637" cy="987"/>
          </a:xfrm>
          <a:prstGeom prst="line">
            <a:avLst/>
          </a:prstGeom>
          <a:ln w="19050">
            <a:solidFill>
              <a:srgbClr val="FF0000"/>
            </a:solidFill>
          </a:ln>
        </p:spPr>
        <p:style>
          <a:lnRef idx="1">
            <a:schemeClr val="dk1"/>
          </a:lnRef>
          <a:fillRef idx="0">
            <a:schemeClr val="dk1"/>
          </a:fillRef>
          <a:effectRef idx="0">
            <a:schemeClr val="dk1"/>
          </a:effectRef>
          <a:fontRef idx="minor">
            <a:schemeClr val="tx1"/>
          </a:fontRef>
        </p:style>
      </p:cxnSp>
      <p:cxnSp>
        <p:nvCxnSpPr>
          <p:cNvPr id="25" name="Straight Connector 24"/>
          <p:cNvCxnSpPr/>
          <p:nvPr/>
        </p:nvCxnSpPr>
        <p:spPr>
          <a:xfrm flipH="1">
            <a:off x="1342523" y="2447925"/>
            <a:ext cx="5894637" cy="9525"/>
          </a:xfrm>
          <a:prstGeom prst="line">
            <a:avLst/>
          </a:prstGeom>
          <a:ln w="19050">
            <a:solidFill>
              <a:srgbClr val="0070C0"/>
            </a:solidFill>
            <a:prstDash val="sysDot"/>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H="1">
            <a:off x="1394913" y="3931275"/>
            <a:ext cx="5894637" cy="9525"/>
          </a:xfrm>
          <a:prstGeom prst="line">
            <a:avLst/>
          </a:prstGeom>
          <a:ln w="19050">
            <a:solidFill>
              <a:srgbClr val="0070C0"/>
            </a:solidFill>
            <a:prstDash val="sysDot"/>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flipH="1">
            <a:off x="1375863" y="5416176"/>
            <a:ext cx="5894637" cy="9525"/>
          </a:xfrm>
          <a:prstGeom prst="line">
            <a:avLst/>
          </a:prstGeom>
          <a:ln w="19050">
            <a:solidFill>
              <a:srgbClr val="0070C0"/>
            </a:solidFill>
            <a:prstDash val="sysDot"/>
          </a:ln>
        </p:spPr>
        <p:style>
          <a:lnRef idx="1">
            <a:schemeClr val="accent1"/>
          </a:lnRef>
          <a:fillRef idx="0">
            <a:schemeClr val="accent1"/>
          </a:fillRef>
          <a:effectRef idx="0">
            <a:schemeClr val="accent1"/>
          </a:effectRef>
          <a:fontRef idx="minor">
            <a:schemeClr val="tx1"/>
          </a:fontRef>
        </p:style>
      </p:cxnSp>
      <p:sp>
        <p:nvSpPr>
          <p:cNvPr id="30" name="Rectangle 29"/>
          <p:cNvSpPr/>
          <p:nvPr/>
        </p:nvSpPr>
        <p:spPr>
          <a:xfrm>
            <a:off x="6272064" y="456169"/>
            <a:ext cx="2681435" cy="292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31" name="Rectangle 30"/>
          <p:cNvSpPr/>
          <p:nvPr/>
        </p:nvSpPr>
        <p:spPr>
          <a:xfrm>
            <a:off x="6272064" y="816669"/>
            <a:ext cx="2681435" cy="292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32" name="Rectangle 31"/>
          <p:cNvSpPr/>
          <p:nvPr/>
        </p:nvSpPr>
        <p:spPr>
          <a:xfrm>
            <a:off x="6272064" y="1199934"/>
            <a:ext cx="2681435" cy="292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21" name="Rectangle 20"/>
          <p:cNvSpPr/>
          <p:nvPr/>
        </p:nvSpPr>
        <p:spPr>
          <a:xfrm>
            <a:off x="4932110" y="1611184"/>
            <a:ext cx="2314575" cy="292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pic>
        <p:nvPicPr>
          <p:cNvPr id="24" name="Picture 23"/>
          <p:cNvPicPr/>
          <p:nvPr/>
        </p:nvPicPr>
        <p:blipFill>
          <a:blip r:embed="rId8"/>
          <a:stretch>
            <a:fillRect/>
          </a:stretch>
        </p:blipFill>
        <p:spPr>
          <a:xfrm>
            <a:off x="318943" y="3984724"/>
            <a:ext cx="2389088" cy="2161975"/>
          </a:xfrm>
          <a:prstGeom prst="rect">
            <a:avLst/>
          </a:prstGeom>
        </p:spPr>
      </p:pic>
      <p:pic>
        <p:nvPicPr>
          <p:cNvPr id="28" name="Picture 27"/>
          <p:cNvPicPr/>
          <p:nvPr/>
        </p:nvPicPr>
        <p:blipFill>
          <a:blip r:embed="rId9"/>
          <a:stretch>
            <a:fillRect/>
          </a:stretch>
        </p:blipFill>
        <p:spPr>
          <a:xfrm>
            <a:off x="5655588" y="1536648"/>
            <a:ext cx="2096151" cy="2010149"/>
          </a:xfrm>
          <a:prstGeom prst="rect">
            <a:avLst/>
          </a:prstGeom>
        </p:spPr>
      </p:pic>
      <p:pic>
        <p:nvPicPr>
          <p:cNvPr id="33" name="chart"/>
          <p:cNvPicPr>
            <a:picLocks noChangeAspect="1"/>
          </p:cNvPicPr>
          <p:nvPr/>
        </p:nvPicPr>
        <p:blipFill>
          <a:blip r:embed="rId10"/>
          <a:stretch>
            <a:fillRect/>
          </a:stretch>
        </p:blipFill>
        <p:spPr>
          <a:xfrm>
            <a:off x="203271" y="1739535"/>
            <a:ext cx="2620432" cy="2143305"/>
          </a:xfrm>
          <a:prstGeom prst="rect">
            <a:avLst/>
          </a:prstGeom>
        </p:spPr>
      </p:pic>
    </p:spTree>
    <p:extLst>
      <p:ext uri="{BB962C8B-B14F-4D97-AF65-F5344CB8AC3E}">
        <p14:creationId xmlns:p14="http://schemas.microsoft.com/office/powerpoint/2010/main" val="259041822"/>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2"/>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0"/>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xit" presetSubtype="0" fill="hold" grpId="1" nodeType="withEffect">
                                  <p:stCondLst>
                                    <p:cond delay="0"/>
                                  </p:stCondLst>
                                  <p:childTnLst>
                                    <p:set>
                                      <p:cBhvr>
                                        <p:cTn id="18" dur="1" fill="hold">
                                          <p:stCondLst>
                                            <p:cond delay="0"/>
                                          </p:stCondLst>
                                        </p:cTn>
                                        <p:tgtEl>
                                          <p:spTgt spid="21"/>
                                        </p:tgtEl>
                                        <p:attrNameLst>
                                          <p:attrName>style.visibility</p:attrName>
                                        </p:attrNameLst>
                                      </p:cBhvr>
                                      <p:to>
                                        <p:strVal val="hidden"/>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17"/>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24"/>
                                        </p:tgtEl>
                                        <p:attrNameLst>
                                          <p:attrName>style.visibility</p:attrName>
                                        </p:attrNameLst>
                                      </p:cBhvr>
                                      <p:to>
                                        <p:strVal val="hidden"/>
                                      </p:to>
                                    </p:set>
                                  </p:childTnLst>
                                </p:cTn>
                              </p:par>
                              <p:par>
                                <p:cTn id="25" presetID="1" presetClass="exit" presetSubtype="0" fill="hold" nodeType="withEffect">
                                  <p:stCondLst>
                                    <p:cond delay="0"/>
                                  </p:stCondLst>
                                  <p:childTnLst>
                                    <p:set>
                                      <p:cBhvr>
                                        <p:cTn id="26" dur="1" fill="hold">
                                          <p:stCondLst>
                                            <p:cond delay="0"/>
                                          </p:stCondLst>
                                        </p:cTn>
                                        <p:tgtEl>
                                          <p:spTgt spid="12"/>
                                        </p:tgtEl>
                                        <p:attrNameLst>
                                          <p:attrName>style.visibility</p:attrName>
                                        </p:attrNameLst>
                                      </p:cBhvr>
                                      <p:to>
                                        <p:strVal val="hidden"/>
                                      </p:to>
                                    </p:set>
                                  </p:childTnLst>
                                </p:cTn>
                              </p:par>
                              <p:par>
                                <p:cTn id="27" presetID="1" presetClass="exit" presetSubtype="0" fill="hold" grpId="1" nodeType="withEffect">
                                  <p:stCondLst>
                                    <p:cond delay="0"/>
                                  </p:stCondLst>
                                  <p:childTnLst>
                                    <p:set>
                                      <p:cBhvr>
                                        <p:cTn id="28" dur="1" fill="hold">
                                          <p:stCondLst>
                                            <p:cond delay="0"/>
                                          </p:stCondLst>
                                        </p:cTn>
                                        <p:tgtEl>
                                          <p:spTgt spid="30"/>
                                        </p:tgtEl>
                                        <p:attrNameLst>
                                          <p:attrName>style.visibility</p:attrName>
                                        </p:attrNameLst>
                                      </p:cBhvr>
                                      <p:to>
                                        <p:strVal val="hidden"/>
                                      </p:to>
                                    </p:set>
                                  </p:childTnLst>
                                </p:cTn>
                              </p:par>
                              <p:par>
                                <p:cTn id="29" presetID="1" presetClass="entr" presetSubtype="0" fill="hold" grpId="0" nodeType="withEffect">
                                  <p:stCondLst>
                                    <p:cond delay="0"/>
                                  </p:stCondLst>
                                  <p:childTnLst>
                                    <p:set>
                                      <p:cBhvr>
                                        <p:cTn id="30" dur="1" fill="hold">
                                          <p:stCondLst>
                                            <p:cond delay="0"/>
                                          </p:stCondLst>
                                        </p:cTn>
                                        <p:tgtEl>
                                          <p:spTgt spid="31"/>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9"/>
                                        </p:tgtEl>
                                        <p:attrNameLst>
                                          <p:attrName>style.visibility</p:attrName>
                                        </p:attrNameLst>
                                      </p:cBhvr>
                                      <p:to>
                                        <p:strVal val="visible"/>
                                      </p:to>
                                    </p:set>
                                  </p:childTnLst>
                                </p:cTn>
                              </p:par>
                              <p:par>
                                <p:cTn id="33" presetID="1" presetClass="entr" presetSubtype="0" fill="hold" nodeType="withEffect">
                                  <p:stCondLst>
                                    <p:cond delay="0"/>
                                  </p:stCondLst>
                                  <p:childTnLst>
                                    <p:set>
                                      <p:cBhvr>
                                        <p:cTn id="34" dur="1" fill="hold">
                                          <p:stCondLst>
                                            <p:cond delay="0"/>
                                          </p:stCondLst>
                                        </p:cTn>
                                        <p:tgtEl>
                                          <p:spTgt spid="18"/>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8"/>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xit" presetSubtype="0" fill="hold" nodeType="clickEffect">
                                  <p:stCondLst>
                                    <p:cond delay="0"/>
                                  </p:stCondLst>
                                  <p:childTnLst>
                                    <p:set>
                                      <p:cBhvr>
                                        <p:cTn id="40" dur="1" fill="hold">
                                          <p:stCondLst>
                                            <p:cond delay="0"/>
                                          </p:stCondLst>
                                        </p:cTn>
                                        <p:tgtEl>
                                          <p:spTgt spid="19"/>
                                        </p:tgtEl>
                                        <p:attrNameLst>
                                          <p:attrName>style.visibility</p:attrName>
                                        </p:attrNameLst>
                                      </p:cBhvr>
                                      <p:to>
                                        <p:strVal val="hidden"/>
                                      </p:to>
                                    </p:set>
                                  </p:childTnLst>
                                </p:cTn>
                              </p:par>
                              <p:par>
                                <p:cTn id="41" presetID="1" presetClass="exit" presetSubtype="0" fill="hold" nodeType="withEffect">
                                  <p:stCondLst>
                                    <p:cond delay="0"/>
                                  </p:stCondLst>
                                  <p:childTnLst>
                                    <p:set>
                                      <p:cBhvr>
                                        <p:cTn id="42" dur="1" fill="hold">
                                          <p:stCondLst>
                                            <p:cond delay="0"/>
                                          </p:stCondLst>
                                        </p:cTn>
                                        <p:tgtEl>
                                          <p:spTgt spid="18"/>
                                        </p:tgtEl>
                                        <p:attrNameLst>
                                          <p:attrName>style.visibility</p:attrName>
                                        </p:attrNameLst>
                                      </p:cBhvr>
                                      <p:to>
                                        <p:strVal val="hidden"/>
                                      </p:to>
                                    </p:set>
                                  </p:childTnLst>
                                </p:cTn>
                              </p:par>
                              <p:par>
                                <p:cTn id="43" presetID="1" presetClass="exit" presetSubtype="0" fill="hold" grpId="1" nodeType="withEffect">
                                  <p:stCondLst>
                                    <p:cond delay="0"/>
                                  </p:stCondLst>
                                  <p:childTnLst>
                                    <p:set>
                                      <p:cBhvr>
                                        <p:cTn id="44" dur="1" fill="hold">
                                          <p:stCondLst>
                                            <p:cond delay="0"/>
                                          </p:stCondLst>
                                        </p:cTn>
                                        <p:tgtEl>
                                          <p:spTgt spid="31"/>
                                        </p:tgtEl>
                                        <p:attrNameLst>
                                          <p:attrName>style.visibility</p:attrName>
                                        </p:attrNameLst>
                                      </p:cBhvr>
                                      <p:to>
                                        <p:strVal val="hidden"/>
                                      </p:to>
                                    </p:set>
                                  </p:childTnLst>
                                </p:cTn>
                              </p:par>
                              <p:par>
                                <p:cTn id="45" presetID="1" presetClass="exit" presetSubtype="0" fill="hold" nodeType="withEffect">
                                  <p:stCondLst>
                                    <p:cond delay="0"/>
                                  </p:stCondLst>
                                  <p:childTnLst>
                                    <p:set>
                                      <p:cBhvr>
                                        <p:cTn id="46" dur="1" fill="hold">
                                          <p:stCondLst>
                                            <p:cond delay="0"/>
                                          </p:stCondLst>
                                        </p:cTn>
                                        <p:tgtEl>
                                          <p:spTgt spid="28"/>
                                        </p:tgtEl>
                                        <p:attrNameLst>
                                          <p:attrName>style.visibility</p:attrName>
                                        </p:attrNameLst>
                                      </p:cBhvr>
                                      <p:to>
                                        <p:strVal val="hidden"/>
                                      </p:to>
                                    </p:set>
                                  </p:childTnLst>
                                </p:cTn>
                              </p:par>
                              <p:par>
                                <p:cTn id="47" presetID="1" presetClass="entr" presetSubtype="0" fill="hold" grpId="0" nodeType="withEffect">
                                  <p:stCondLst>
                                    <p:cond delay="0"/>
                                  </p:stCondLst>
                                  <p:childTnLst>
                                    <p:set>
                                      <p:cBhvr>
                                        <p:cTn id="48" dur="1" fill="hold">
                                          <p:stCondLst>
                                            <p:cond delay="0"/>
                                          </p:stCondLst>
                                        </p:cTn>
                                        <p:tgtEl>
                                          <p:spTgt spid="32"/>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23"/>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22"/>
                                        </p:tgtEl>
                                        <p:attrNameLst>
                                          <p:attrName>style.visibility</p:attrName>
                                        </p:attrNameLst>
                                      </p:cBhvr>
                                      <p:to>
                                        <p:strVal val="visible"/>
                                      </p:to>
                                    </p:set>
                                  </p:childTnLst>
                                </p:cTn>
                              </p:par>
                              <p:par>
                                <p:cTn id="53" presetID="1" presetClass="entr" presetSubtype="0" fill="hold" nodeType="withEffect">
                                  <p:stCondLst>
                                    <p:cond delay="0"/>
                                  </p:stCondLst>
                                  <p:childTnLst>
                                    <p:set>
                                      <p:cBhvr>
                                        <p:cTn id="54" dur="1" fill="hold">
                                          <p:stCondLst>
                                            <p:cond delay="0"/>
                                          </p:stCondLst>
                                        </p:cTn>
                                        <p:tgtEl>
                                          <p:spTgt spid="33"/>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xit" presetSubtype="0" fill="hold" nodeType="clickEffect">
                                  <p:stCondLst>
                                    <p:cond delay="0"/>
                                  </p:stCondLst>
                                  <p:childTnLst>
                                    <p:set>
                                      <p:cBhvr>
                                        <p:cTn id="58" dur="1" fill="hold">
                                          <p:stCondLst>
                                            <p:cond delay="0"/>
                                          </p:stCondLst>
                                        </p:cTn>
                                        <p:tgtEl>
                                          <p:spTgt spid="23"/>
                                        </p:tgtEl>
                                        <p:attrNameLst>
                                          <p:attrName>style.visibility</p:attrName>
                                        </p:attrNameLst>
                                      </p:cBhvr>
                                      <p:to>
                                        <p:strVal val="hidden"/>
                                      </p:to>
                                    </p:set>
                                  </p:childTnLst>
                                </p:cTn>
                              </p:par>
                              <p:par>
                                <p:cTn id="59" presetID="1" presetClass="exit" presetSubtype="0" fill="hold" nodeType="withEffect">
                                  <p:stCondLst>
                                    <p:cond delay="0"/>
                                  </p:stCondLst>
                                  <p:childTnLst>
                                    <p:set>
                                      <p:cBhvr>
                                        <p:cTn id="60" dur="1" fill="hold">
                                          <p:stCondLst>
                                            <p:cond delay="0"/>
                                          </p:stCondLst>
                                        </p:cTn>
                                        <p:tgtEl>
                                          <p:spTgt spid="22"/>
                                        </p:tgtEl>
                                        <p:attrNameLst>
                                          <p:attrName>style.visibility</p:attrName>
                                        </p:attrNameLst>
                                      </p:cBhvr>
                                      <p:to>
                                        <p:strVal val="hidden"/>
                                      </p:to>
                                    </p:set>
                                  </p:childTnLst>
                                </p:cTn>
                              </p:par>
                              <p:par>
                                <p:cTn id="61" presetID="1" presetClass="exit" presetSubtype="0" fill="hold" grpId="1" nodeType="withEffect">
                                  <p:stCondLst>
                                    <p:cond delay="0"/>
                                  </p:stCondLst>
                                  <p:childTnLst>
                                    <p:set>
                                      <p:cBhvr>
                                        <p:cTn id="62" dur="1" fill="hold">
                                          <p:stCondLst>
                                            <p:cond delay="0"/>
                                          </p:stCondLst>
                                        </p:cTn>
                                        <p:tgtEl>
                                          <p:spTgt spid="32"/>
                                        </p:tgtEl>
                                        <p:attrNameLst>
                                          <p:attrName>style.visibility</p:attrName>
                                        </p:attrNameLst>
                                      </p:cBhvr>
                                      <p:to>
                                        <p:strVal val="hidden"/>
                                      </p:to>
                                    </p:set>
                                  </p:childTnLst>
                                </p:cTn>
                              </p:par>
                              <p:par>
                                <p:cTn id="63" presetID="1" presetClass="exit" presetSubtype="0" fill="hold" nodeType="withEffect">
                                  <p:stCondLst>
                                    <p:cond delay="0"/>
                                  </p:stCondLst>
                                  <p:childTnLst>
                                    <p:set>
                                      <p:cBhvr>
                                        <p:cTn id="64" dur="1" fill="hold">
                                          <p:stCondLst>
                                            <p:cond delay="0"/>
                                          </p:stCondLst>
                                        </p:cTn>
                                        <p:tgtEl>
                                          <p:spTgt spid="3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animBg="1"/>
      <p:bldP spid="30" grpId="1" animBg="1"/>
      <p:bldP spid="31" grpId="0" animBg="1"/>
      <p:bldP spid="31" grpId="1" animBg="1"/>
      <p:bldP spid="32" grpId="0" animBg="1"/>
      <p:bldP spid="32" grpId="1" animBg="1"/>
      <p:bldP spid="21" grpId="0" animBg="1"/>
      <p:bldP spid="21" grpId="1" animBg="1"/>
    </p:bldLst>
  </p:timing>
</p:sld>
</file>

<file path=ppt/slides/slide1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Magnitude matters: TP Loads</a:t>
            </a:r>
          </a:p>
        </p:txBody>
      </p:sp>
      <p:sp>
        <p:nvSpPr>
          <p:cNvPr id="3" name="Content Placeholder 2"/>
          <p:cNvSpPr>
            <a:spLocks noGrp="1"/>
          </p:cNvSpPr>
          <p:nvPr>
            <p:ph idx="1"/>
          </p:nvPr>
        </p:nvSpPr>
        <p:spPr/>
        <p:txBody>
          <a:bodyPr/>
          <a:lstStyle/>
          <a:p>
            <a:endParaRPr lang="en-US"/>
          </a:p>
        </p:txBody>
      </p:sp>
      <p:pic>
        <p:nvPicPr>
          <p:cNvPr id="8"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10"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p:cNvPicPr>
            <a:picLocks noChangeAspect="1"/>
          </p:cNvPicPr>
          <p:nvPr/>
        </p:nvPicPr>
        <p:blipFill>
          <a:blip r:embed="rId6"/>
          <a:stretch>
            <a:fillRect/>
          </a:stretch>
        </p:blipFill>
        <p:spPr>
          <a:xfrm>
            <a:off x="273049" y="1589498"/>
            <a:ext cx="7673373" cy="4938598"/>
          </a:xfrm>
          <a:prstGeom prst="rect">
            <a:avLst/>
          </a:prstGeom>
        </p:spPr>
      </p:pic>
      <p:cxnSp>
        <p:nvCxnSpPr>
          <p:cNvPr id="12" name="Straight Connector 11"/>
          <p:cNvCxnSpPr/>
          <p:nvPr/>
        </p:nvCxnSpPr>
        <p:spPr>
          <a:xfrm flipH="1">
            <a:off x="1039660" y="3728576"/>
            <a:ext cx="636322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44515994"/>
      </p:ext>
    </p:extLst>
  </p:cSld>
  <p:clrMapOvr>
    <a:masterClrMapping/>
  </p:clrMapOvr>
  <p:transition/>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Magnitude matters: TSS Loads</a:t>
            </a:r>
          </a:p>
        </p:txBody>
      </p:sp>
      <p:sp>
        <p:nvSpPr>
          <p:cNvPr id="3" name="Content Placeholder 2"/>
          <p:cNvSpPr>
            <a:spLocks noGrp="1"/>
          </p:cNvSpPr>
          <p:nvPr>
            <p:ph idx="1"/>
          </p:nvPr>
        </p:nvSpPr>
        <p:spPr/>
        <p:txBody>
          <a:bodyPr/>
          <a:lstStyle/>
          <a:p>
            <a:endParaRPr lang="en-US"/>
          </a:p>
        </p:txBody>
      </p:sp>
      <p:pic>
        <p:nvPicPr>
          <p:cNvPr id="8"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10"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6"/>
          <a:stretch>
            <a:fillRect/>
          </a:stretch>
        </p:blipFill>
        <p:spPr>
          <a:xfrm>
            <a:off x="282678" y="1594162"/>
            <a:ext cx="7663744" cy="4927213"/>
          </a:xfrm>
          <a:prstGeom prst="rect">
            <a:avLst/>
          </a:prstGeom>
        </p:spPr>
      </p:pic>
      <p:cxnSp>
        <p:nvCxnSpPr>
          <p:cNvPr id="12" name="Straight Connector 11"/>
          <p:cNvCxnSpPr/>
          <p:nvPr/>
        </p:nvCxnSpPr>
        <p:spPr>
          <a:xfrm flipH="1">
            <a:off x="1039660" y="3728576"/>
            <a:ext cx="6363222" cy="0"/>
          </a:xfrm>
          <a:prstGeom prst="line">
            <a:avLst/>
          </a:prstGeom>
          <a:ln>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98642720"/>
      </p:ext>
    </p:extLst>
  </p:cSld>
  <p:clrMapOvr>
    <a:masterClrMapping/>
  </p:clrMapOv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1336" y="838200"/>
            <a:ext cx="8682942" cy="852488"/>
          </a:xfrm>
        </p:spPr>
        <p:txBody>
          <a:bodyPr/>
          <a:lstStyle/>
          <a:p>
            <a:r>
              <a:rPr lang="en-US" sz="4000" dirty="0"/>
              <a:t>Magnitude matters: Impact to the Bay</a:t>
            </a:r>
          </a:p>
        </p:txBody>
      </p:sp>
      <p:pic>
        <p:nvPicPr>
          <p:cNvPr id="4"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6"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a14="http://schemas.microsoft.com/office/drawing/2010/main">
        <mc:Choice Requires="a14">
          <p:sp>
            <p:nvSpPr>
              <p:cNvPr id="7" name="Content Placeholder 2"/>
              <p:cNvSpPr txBox="1">
                <a:spLocks/>
              </p:cNvSpPr>
              <p:nvPr/>
            </p:nvSpPr>
            <p:spPr bwMode="auto">
              <a:xfrm>
                <a:off x="401336" y="1563944"/>
                <a:ext cx="7772400" cy="4524375"/>
              </a:xfrm>
              <a:prstGeom prst="rect">
                <a:avLst/>
              </a:prstGeom>
              <a:noFill/>
              <a:ln>
                <a:noFill/>
              </a:ln>
              <a:effectLst/>
              <a:extLst>
                <a:ext uri="{909E8E84-426E-40DD-AFC4-6F175D3DCCD1}">
                  <a14:hiddenFill>
                    <a:solidFill>
                      <a:schemeClr val="accent1"/>
                    </a:solidFill>
                  </a14:hiddenFill>
                </a:ext>
                <a:ext uri="{91240B29-F687-4F45-9708-019B960494DF}">
                  <a14:hiddenLine w="9525">
                    <a:solidFill>
                      <a:schemeClr val="tx1"/>
                    </a:solidFill>
                    <a:miter lim="800000"/>
                    <a:headEnd/>
                    <a:tailEnd/>
                  </a14:hiddenLine>
                </a:ext>
                <a:ext uri="{AF507438-7753-43E0-B8FC-AC1667EBCBE1}">
                  <a14:hiddenEffects>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rgbClr val="3F6075"/>
                  </a:buClr>
                  <a:buFont typeface="Wingdings" panose="05000000000000000000" pitchFamily="2" charset="2"/>
                  <a:buChar char="Ø"/>
                  <a:defRPr sz="3200" b="1" kern="1200">
                    <a:solidFill>
                      <a:schemeClr val="tx1"/>
                    </a:solidFill>
                    <a:latin typeface="+mn-lt"/>
                    <a:ea typeface="+mn-ea"/>
                    <a:cs typeface="+mn-cs"/>
                  </a:defRPr>
                </a:lvl1pPr>
                <a:lvl2pPr marL="742950" indent="-285750" algn="l" rtl="0" eaLnBrk="0" fontAlgn="base" hangingPunct="0">
                  <a:spcBef>
                    <a:spcPct val="20000"/>
                  </a:spcBef>
                  <a:spcAft>
                    <a:spcPct val="0"/>
                  </a:spcAft>
                  <a:buClr>
                    <a:srgbClr val="3F6075"/>
                  </a:buClr>
                  <a:buFont typeface="Wingdings" panose="05000000000000000000" pitchFamily="2" charset="2"/>
                  <a:buChar char="Ø"/>
                  <a:defRPr sz="2800" kern="1200">
                    <a:solidFill>
                      <a:srgbClr val="E87511"/>
                    </a:solidFill>
                    <a:latin typeface="+mn-lt"/>
                    <a:ea typeface="+mn-ea"/>
                    <a:cs typeface="+mn-cs"/>
                  </a:defRPr>
                </a:lvl2pPr>
                <a:lvl3pPr marL="1143000" indent="-228600" algn="l" rtl="0" eaLnBrk="0" fontAlgn="base" hangingPunct="0">
                  <a:spcBef>
                    <a:spcPct val="20000"/>
                  </a:spcBef>
                  <a:spcAft>
                    <a:spcPct val="0"/>
                  </a:spcAft>
                  <a:buClr>
                    <a:srgbClr val="3F6075"/>
                  </a:buClr>
                  <a:buFont typeface="Wingdings" panose="05000000000000000000" pitchFamily="2" charset="2"/>
                  <a:buChar char="Ø"/>
                  <a:defRPr sz="2400" kern="1200">
                    <a:solidFill>
                      <a:srgbClr val="8CAFAD"/>
                    </a:solidFill>
                    <a:latin typeface="+mn-lt"/>
                    <a:ea typeface="+mn-ea"/>
                    <a:cs typeface="+mn-cs"/>
                  </a:defRPr>
                </a:lvl3pPr>
                <a:lvl4pPr marL="16002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Clr>
                    <a:srgbClr val="3F6075"/>
                  </a:buClr>
                  <a:buFont typeface="Wingdings" panose="05000000000000000000" pitchFamily="2" charset="2"/>
                  <a:buChar char="Ø"/>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14:m>
                  <m:oMath xmlns:m="http://schemas.openxmlformats.org/officeDocument/2006/math">
                    <m:r>
                      <a:rPr lang="en-US" b="1" i="1" smtClean="0">
                        <a:latin typeface="Cambria Math" panose="02040503050406030204" pitchFamily="18" charset="0"/>
                      </a:rPr>
                      <m:t>𝑪𝒉𝒍𝒂</m:t>
                    </m:r>
                    <m:r>
                      <a:rPr lang="en-US" b="1" i="1" smtClean="0">
                        <a:latin typeface="Cambria Math" panose="02040503050406030204" pitchFamily="18" charset="0"/>
                      </a:rPr>
                      <m:t>=</m:t>
                    </m:r>
                    <m:r>
                      <a:rPr lang="en-US" b="1" i="1" smtClean="0">
                        <a:latin typeface="Cambria Math" panose="02040503050406030204" pitchFamily="18" charset="0"/>
                      </a:rPr>
                      <m:t>𝒇</m:t>
                    </m:r>
                    <m:d>
                      <m:dPr>
                        <m:ctrlPr>
                          <a:rPr lang="en-US" b="1" i="1" smtClean="0">
                            <a:latin typeface="Cambria Math" panose="02040503050406030204" pitchFamily="18" charset="0"/>
                          </a:rPr>
                        </m:ctrlPr>
                      </m:dPr>
                      <m:e>
                        <m:r>
                          <a:rPr lang="en-US" b="1" i="1" smtClean="0">
                            <a:latin typeface="Cambria Math" panose="02040503050406030204" pitchFamily="18" charset="0"/>
                          </a:rPr>
                          <m:t>𝑵</m:t>
                        </m:r>
                        <m:r>
                          <a:rPr lang="en-US" b="1" i="1" smtClean="0">
                            <a:latin typeface="Cambria Math" panose="02040503050406030204" pitchFamily="18" charset="0"/>
                          </a:rPr>
                          <m:t>, </m:t>
                        </m:r>
                        <m:r>
                          <a:rPr lang="en-US" b="1" i="1" smtClean="0">
                            <a:latin typeface="Cambria Math" panose="02040503050406030204" pitchFamily="18" charset="0"/>
                          </a:rPr>
                          <m:t>𝑷</m:t>
                        </m:r>
                        <m:r>
                          <a:rPr lang="en-US" b="1" i="1" smtClean="0">
                            <a:latin typeface="Cambria Math" panose="02040503050406030204" pitchFamily="18" charset="0"/>
                          </a:rPr>
                          <m:t>, </m:t>
                        </m:r>
                        <m:r>
                          <a:rPr lang="en-US" b="1" i="1" smtClean="0">
                            <a:latin typeface="Cambria Math" panose="02040503050406030204" pitchFamily="18" charset="0"/>
                          </a:rPr>
                          <m:t>𝑺</m:t>
                        </m:r>
                      </m:e>
                    </m:d>
                  </m:oMath>
                </a14:m>
                <a:r>
                  <a:rPr lang="en-US" dirty="0"/>
                  <a:t>* 2005 Bay model CB5</a:t>
                </a:r>
              </a:p>
              <a:p>
                <a:endParaRPr lang="en-US" dirty="0"/>
              </a:p>
              <a:p>
                <a:endParaRPr lang="en-US" dirty="0"/>
              </a:p>
              <a:p>
                <a:endParaRPr lang="en-US" dirty="0"/>
              </a:p>
              <a:p>
                <a:pPr lvl="1"/>
                <a:endParaRPr lang="en-US" dirty="0"/>
              </a:p>
              <a:p>
                <a:pPr lvl="1"/>
                <a:endParaRPr lang="en-US" dirty="0"/>
              </a:p>
              <a:p>
                <a:pPr lvl="1"/>
                <a:endParaRPr lang="en-US" dirty="0"/>
              </a:p>
              <a:p>
                <a:r>
                  <a:rPr lang="en-US" dirty="0"/>
                  <a:t>Bay models calibrated to load magnitudes</a:t>
                </a:r>
              </a:p>
              <a:p>
                <a:pPr lvl="1"/>
                <a:r>
                  <a:rPr lang="en-US" dirty="0"/>
                  <a:t>Used to assign effectiveness of BMP and Limits</a:t>
                </a:r>
              </a:p>
            </p:txBody>
          </p:sp>
        </mc:Choice>
        <mc:Fallback xmlns="">
          <p:sp>
            <p:nvSpPr>
              <p:cNvPr id="7" name="Content Placeholder 2"/>
              <p:cNvSpPr txBox="1">
                <a:spLocks noRot="1" noChangeAspect="1" noMove="1" noResize="1" noEditPoints="1" noAdjustHandles="1" noChangeArrowheads="1" noChangeShapeType="1" noTextEdit="1"/>
              </p:cNvSpPr>
              <p:nvPr/>
            </p:nvSpPr>
            <p:spPr bwMode="auto">
              <a:xfrm>
                <a:off x="401336" y="1563944"/>
                <a:ext cx="7772400" cy="4524375"/>
              </a:xfrm>
              <a:prstGeom prst="rect">
                <a:avLst/>
              </a:prstGeom>
              <a:blipFill>
                <a:blip r:embed="rId6"/>
                <a:stretch>
                  <a:fillRect l="-1804" t="-1617" b="-13747"/>
                </a:stretch>
              </a:blip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r>
                  <a:rPr lang="en-US">
                    <a:noFill/>
                  </a:rPr>
                  <a:t> </a:t>
                </a:r>
              </a:p>
            </p:txBody>
          </p:sp>
        </mc:Fallback>
      </mc:AlternateContent>
      <p:sp>
        <p:nvSpPr>
          <p:cNvPr id="3" name="Rectangle 2"/>
          <p:cNvSpPr/>
          <p:nvPr/>
        </p:nvSpPr>
        <p:spPr>
          <a:xfrm>
            <a:off x="-1" y="6514598"/>
            <a:ext cx="6942221" cy="400110"/>
          </a:xfrm>
          <a:prstGeom prst="rect">
            <a:avLst/>
          </a:prstGeom>
        </p:spPr>
        <p:txBody>
          <a:bodyPr wrap="square">
            <a:spAutoFit/>
          </a:bodyPr>
          <a:lstStyle/>
          <a:p>
            <a:r>
              <a:rPr lang="en-US" sz="1000" i="1" dirty="0">
                <a:solidFill>
                  <a:srgbClr val="000000"/>
                </a:solidFill>
                <a:latin typeface="arial" panose="020B0604020202020204" pitchFamily="34" charset="0"/>
              </a:rPr>
              <a:t>* Wang, P., Linker, L., </a:t>
            </a:r>
            <a:r>
              <a:rPr lang="en-US" sz="1000" i="1" dirty="0" err="1">
                <a:solidFill>
                  <a:srgbClr val="000000"/>
                </a:solidFill>
                <a:latin typeface="arial" panose="020B0604020202020204" pitchFamily="34" charset="0"/>
              </a:rPr>
              <a:t>Batiuk</a:t>
            </a:r>
            <a:r>
              <a:rPr lang="en-US" sz="1000" i="1" dirty="0">
                <a:solidFill>
                  <a:srgbClr val="000000"/>
                </a:solidFill>
                <a:latin typeface="arial" panose="020B0604020202020204" pitchFamily="34" charset="0"/>
              </a:rPr>
              <a:t>, R., and </a:t>
            </a:r>
            <a:r>
              <a:rPr lang="en-US" sz="1000" i="1" dirty="0" err="1">
                <a:solidFill>
                  <a:srgbClr val="000000"/>
                </a:solidFill>
                <a:latin typeface="arial" panose="020B0604020202020204" pitchFamily="34" charset="0"/>
              </a:rPr>
              <a:t>Cerco</a:t>
            </a:r>
            <a:r>
              <a:rPr lang="en-US" sz="1000" i="1" dirty="0">
                <a:solidFill>
                  <a:srgbClr val="000000"/>
                </a:solidFill>
                <a:latin typeface="arial" panose="020B0604020202020204" pitchFamily="34" charset="0"/>
              </a:rPr>
              <a:t>, C. (2006). "Surface Analysis of Chesapeake Bay Water Quality Response to Different Nutrient and Sediment Loads." J. Environ. Eng., 10.1061/(ASCE)0733-9372(2006)132:3(377), 377-383</a:t>
            </a:r>
            <a:endParaRPr lang="en-US" sz="1000" i="1" dirty="0"/>
          </a:p>
        </p:txBody>
      </p:sp>
      <p:pic>
        <p:nvPicPr>
          <p:cNvPr id="15" name="Picture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84112" y="2104747"/>
            <a:ext cx="4979534" cy="3569513"/>
          </a:xfrm>
          <a:prstGeom prst="rect">
            <a:avLst/>
          </a:prstGeom>
        </p:spPr>
      </p:pic>
      <p:cxnSp>
        <p:nvCxnSpPr>
          <p:cNvPr id="17" name="Straight Connector 16"/>
          <p:cNvCxnSpPr/>
          <p:nvPr/>
        </p:nvCxnSpPr>
        <p:spPr>
          <a:xfrm flipV="1">
            <a:off x="4743565" y="3530379"/>
            <a:ext cx="13648" cy="1692322"/>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2238233" y="3530379"/>
            <a:ext cx="2518980" cy="8571"/>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2" name="Rectangle 21"/>
          <p:cNvSpPr/>
          <p:nvPr/>
        </p:nvSpPr>
        <p:spPr>
          <a:xfrm>
            <a:off x="3147882" y="2110434"/>
            <a:ext cx="2681435" cy="292646"/>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23" name="Rectangle 22"/>
          <p:cNvSpPr/>
          <p:nvPr/>
        </p:nvSpPr>
        <p:spPr>
          <a:xfrm>
            <a:off x="401336" y="5396626"/>
            <a:ext cx="7144452" cy="1079221"/>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a:p>
        </p:txBody>
      </p:sp>
      <p:sp>
        <p:nvSpPr>
          <p:cNvPr id="13" name="Rectangle 12"/>
          <p:cNvSpPr/>
          <p:nvPr/>
        </p:nvSpPr>
        <p:spPr>
          <a:xfrm>
            <a:off x="816288" y="1594637"/>
            <a:ext cx="3146112" cy="522330"/>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054926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3"/>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9"/>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xit" presetSubtype="0" fill="hold" grpId="1" nodeType="clickEffect">
                                  <p:stCondLst>
                                    <p:cond delay="0"/>
                                  </p:stCondLst>
                                  <p:childTnLst>
                                    <p:set>
                                      <p:cBhvr>
                                        <p:cTn id="20" dur="1" fill="hold">
                                          <p:stCondLst>
                                            <p:cond delay="0"/>
                                          </p:stCondLst>
                                        </p:cTn>
                                        <p:tgtEl>
                                          <p:spTgt spid="22"/>
                                        </p:tgtEl>
                                        <p:attrNameLst>
                                          <p:attrName>style.visibility</p:attrName>
                                        </p:attrNameLst>
                                      </p:cBhvr>
                                      <p:to>
                                        <p:strVal val="hidden"/>
                                      </p:to>
                                    </p:set>
                                  </p:childTnLst>
                                </p:cTn>
                              </p:par>
                              <p:par>
                                <p:cTn id="21" presetID="1" presetClass="exit" presetSubtype="0" fill="hold" nodeType="withEffect">
                                  <p:stCondLst>
                                    <p:cond delay="0"/>
                                  </p:stCondLst>
                                  <p:childTnLst>
                                    <p:set>
                                      <p:cBhvr>
                                        <p:cTn id="22" dur="1" fill="hold">
                                          <p:stCondLst>
                                            <p:cond delay="0"/>
                                          </p:stCondLst>
                                        </p:cTn>
                                        <p:tgtEl>
                                          <p:spTgt spid="19"/>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17"/>
                                        </p:tgtEl>
                                        <p:attrNameLst>
                                          <p:attrName>style.visibility</p:attrName>
                                        </p:attrNameLst>
                                      </p:cBhvr>
                                      <p:to>
                                        <p:strVal val="hidden"/>
                                      </p:to>
                                    </p:set>
                                  </p:childTnLst>
                                </p:cTn>
                              </p:par>
                              <p:par>
                                <p:cTn id="25" presetID="1" presetClass="entr" presetSubtype="0" fill="hold" grpId="0" nodeType="withEffect">
                                  <p:stCondLst>
                                    <p:cond delay="0"/>
                                  </p:stCondLst>
                                  <p:childTnLst>
                                    <p:set>
                                      <p:cBhvr>
                                        <p:cTn id="26" dur="1" fill="hold">
                                          <p:stCondLst>
                                            <p:cond delay="0"/>
                                          </p:stCondLst>
                                        </p:cTn>
                                        <p:tgtEl>
                                          <p:spTgt spid="2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xit" presetSubtype="0" fill="hold" grpId="1" nodeType="clickEffect">
                                  <p:stCondLst>
                                    <p:cond delay="0"/>
                                  </p:stCondLst>
                                  <p:childTnLst>
                                    <p:set>
                                      <p:cBhvr>
                                        <p:cTn id="30" dur="1" fill="hold">
                                          <p:stCondLst>
                                            <p:cond delay="0"/>
                                          </p:stCondLst>
                                        </p:cTn>
                                        <p:tgtEl>
                                          <p:spTgt spid="2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23" grpId="0" animBg="1"/>
      <p:bldP spid="23" grpId="1" animBg="1"/>
      <p:bldP spid="13" grpId="0" animBg="1"/>
      <p:bldP spid="13" grpId="1"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9557" y="838200"/>
            <a:ext cx="8045793" cy="852488"/>
          </a:xfrm>
        </p:spPr>
        <p:txBody>
          <a:bodyPr/>
          <a:lstStyle/>
          <a:p>
            <a:r>
              <a:rPr lang="en-US" sz="3200" dirty="0"/>
              <a:t>Magnitude matters: Cost of remediating the difference - TN </a:t>
            </a:r>
            <a:br>
              <a:rPr lang="en-US" dirty="0"/>
            </a:br>
            <a:endParaRPr lang="en-US" dirty="0"/>
          </a:p>
        </p:txBody>
      </p:sp>
      <p:sp>
        <p:nvSpPr>
          <p:cNvPr id="3" name="Content Placeholder 2"/>
          <p:cNvSpPr>
            <a:spLocks noGrp="1"/>
          </p:cNvSpPr>
          <p:nvPr>
            <p:ph idx="1"/>
          </p:nvPr>
        </p:nvSpPr>
        <p:spPr/>
        <p:txBody>
          <a:bodyPr/>
          <a:lstStyle/>
          <a:p>
            <a:r>
              <a:rPr lang="en-US" dirty="0"/>
              <a:t>Costing data from CWP 2013* (2013 $)</a:t>
            </a:r>
          </a:p>
        </p:txBody>
      </p:sp>
      <p:pic>
        <p:nvPicPr>
          <p:cNvPr id="4"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6"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0" y="6475847"/>
            <a:ext cx="9225815" cy="276999"/>
          </a:xfrm>
          <a:prstGeom prst="rect">
            <a:avLst/>
          </a:prstGeom>
        </p:spPr>
        <p:txBody>
          <a:bodyPr wrap="square">
            <a:spAutoFit/>
          </a:bodyPr>
          <a:lstStyle/>
          <a:p>
            <a:r>
              <a:rPr lang="en-US" sz="1200" b="1" i="1" dirty="0">
                <a:solidFill>
                  <a:srgbClr val="000000"/>
                </a:solidFill>
                <a:latin typeface="Garamond" panose="02020404030301010803" pitchFamily="18" charset="0"/>
              </a:rPr>
              <a:t>* </a:t>
            </a:r>
            <a:r>
              <a:rPr lang="en-US" sz="1050" b="1" i="1" dirty="0">
                <a:solidFill>
                  <a:srgbClr val="000000"/>
                </a:solidFill>
                <a:latin typeface="Garamond" panose="02020404030301010803" pitchFamily="18" charset="0"/>
              </a:rPr>
              <a:t>Center for Watershed Protection (CWP). 2013. Cost-Effectiveness Study of Urban Stormwater BMPs in the James River</a:t>
            </a:r>
            <a:endParaRPr lang="en-US" sz="1050" b="1" i="1" dirty="0"/>
          </a:p>
        </p:txBody>
      </p:sp>
      <p:graphicFrame>
        <p:nvGraphicFramePr>
          <p:cNvPr id="9" name="Chart 8"/>
          <p:cNvGraphicFramePr>
            <a:graphicFrameLocks/>
          </p:cNvGraphicFramePr>
          <p:nvPr>
            <p:extLst>
              <p:ext uri="{D42A27DB-BD31-4B8C-83A1-F6EECF244321}">
                <p14:modId xmlns:p14="http://schemas.microsoft.com/office/powerpoint/2010/main" val="2020369061"/>
              </p:ext>
            </p:extLst>
          </p:nvPr>
        </p:nvGraphicFramePr>
        <p:xfrm>
          <a:off x="247135" y="2240692"/>
          <a:ext cx="7659984" cy="4303595"/>
        </p:xfrm>
        <a:graphic>
          <a:graphicData uri="http://schemas.openxmlformats.org/drawingml/2006/chart">
            <c:chart xmlns:c="http://schemas.openxmlformats.org/drawingml/2006/chart" xmlns:r="http://schemas.openxmlformats.org/officeDocument/2006/relationships" r:id="rId6"/>
          </a:graphicData>
        </a:graphic>
      </p:graphicFrame>
      <p:sp>
        <p:nvSpPr>
          <p:cNvPr id="10" name="Rectangle 9"/>
          <p:cNvSpPr/>
          <p:nvPr/>
        </p:nvSpPr>
        <p:spPr>
          <a:xfrm>
            <a:off x="685799" y="1828800"/>
            <a:ext cx="6418386" cy="464498"/>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
        <p:nvSpPr>
          <p:cNvPr id="11" name="Rectangle 10"/>
          <p:cNvSpPr/>
          <p:nvPr/>
        </p:nvSpPr>
        <p:spPr>
          <a:xfrm>
            <a:off x="3497802" y="2326636"/>
            <a:ext cx="328474" cy="194110"/>
          </a:xfrm>
          <a:prstGeom prst="rect">
            <a:avLst/>
          </a:prstGeom>
          <a:noFill/>
          <a:ln w="38100">
            <a:solidFill>
              <a:srgbClr val="FF0000"/>
            </a:solid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319105897"/>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1" nodeType="clickEffect">
                                  <p:stCondLst>
                                    <p:cond delay="0"/>
                                  </p:stCondLst>
                                  <p:childTnLst>
                                    <p:set>
                                      <p:cBhvr>
                                        <p:cTn id="10" dur="1" fill="hold">
                                          <p:stCondLst>
                                            <p:cond delay="0"/>
                                          </p:stCondLst>
                                        </p:cTn>
                                        <p:tgtEl>
                                          <p:spTgt spid="10"/>
                                        </p:tgtEl>
                                        <p:attrNameLst>
                                          <p:attrName>style.visibility</p:attrName>
                                        </p:attrNameLst>
                                      </p:cBhvr>
                                      <p:to>
                                        <p:strVal val="hidden"/>
                                      </p:to>
                                    </p:set>
                                  </p:childTnLst>
                                </p:cTn>
                              </p:par>
                              <p:par>
                                <p:cTn id="11" presetID="1" presetClass="entr" presetSubtype="0" fill="hold" grpId="0" nodeType="withEffect">
                                  <p:stCondLst>
                                    <p:cond delay="0"/>
                                  </p:stCondLst>
                                  <p:childTnLst>
                                    <p:set>
                                      <p:cBhvr>
                                        <p:cTn id="12" dur="1" fill="hold">
                                          <p:stCondLst>
                                            <p:cond delay="0"/>
                                          </p:stCondLst>
                                        </p:cTn>
                                        <p:tgtEl>
                                          <p:spTgt spid="11"/>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xit" presetSubtype="0" fill="hold" grpId="1" nodeType="clickEffect">
                                  <p:stCondLst>
                                    <p:cond delay="0"/>
                                  </p:stCondLst>
                                  <p:childTnLst>
                                    <p:set>
                                      <p:cBhvr>
                                        <p:cTn id="16" dur="1" fill="hold">
                                          <p:stCondLst>
                                            <p:cond delay="0"/>
                                          </p:stCondLst>
                                        </p:cTn>
                                        <p:tgtEl>
                                          <p:spTgt spid="1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0" grpId="1" animBg="1"/>
      <p:bldP spid="11" grpId="0" animBg="1"/>
      <p:bldP spid="11" grpId="1"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a:t>Data from CWP 2013* (2013 $)</a:t>
            </a:r>
          </a:p>
        </p:txBody>
      </p:sp>
      <p:pic>
        <p:nvPicPr>
          <p:cNvPr id="4" name="Picture 2" descr="http://images.onset.freedom.com/ocregister/blogs/taxdollars.ocregister.com/HeavyLoad1.jpg"/>
          <p:cNvPicPr>
            <a:picLocks noChangeAspect="1" noChangeArrowheads="1"/>
          </p:cNvPicPr>
          <p:nvPr/>
        </p:nvPicPr>
        <p:blipFill>
          <a:blip r:embed="rId3" cstate="print">
            <a:duotone>
              <a:schemeClr val="accent5">
                <a:shade val="45000"/>
                <a:satMod val="135000"/>
              </a:schemeClr>
              <a:prstClr val="white"/>
            </a:duotone>
            <a:extLst>
              <a:ext uri="{28A0092B-C50C-407E-A947-70E740481C1C}">
                <a14:useLocalDpi xmlns:a14="http://schemas.microsoft.com/office/drawing/2010/main" val="0"/>
              </a:ext>
            </a:extLst>
          </a:blip>
          <a:srcRect/>
          <a:stretch>
            <a:fillRect/>
          </a:stretch>
        </p:blipFill>
        <p:spPr bwMode="auto">
          <a:xfrm>
            <a:off x="7946422" y="1655109"/>
            <a:ext cx="1137856" cy="97387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a:blip r:embed="rId4">
            <a:duotone>
              <a:schemeClr val="accent3">
                <a:shade val="45000"/>
                <a:satMod val="135000"/>
              </a:schemeClr>
              <a:prstClr val="white"/>
            </a:duotone>
          </a:blip>
          <a:stretch>
            <a:fillRect/>
          </a:stretch>
        </p:blipFill>
        <p:spPr>
          <a:xfrm>
            <a:off x="7946422" y="3716050"/>
            <a:ext cx="1125201" cy="897670"/>
          </a:xfrm>
          <a:prstGeom prst="rect">
            <a:avLst/>
          </a:prstGeom>
        </p:spPr>
      </p:pic>
      <p:pic>
        <p:nvPicPr>
          <p:cNvPr id="6" name="Picture 8" descr="http://www.writerscafe.org/uploads/stories/9e37c626fa8a931608a62e0b901beab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6422" y="5700791"/>
            <a:ext cx="1240090" cy="775056"/>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p:cNvSpPr/>
          <p:nvPr/>
        </p:nvSpPr>
        <p:spPr>
          <a:xfrm>
            <a:off x="0" y="6475847"/>
            <a:ext cx="9225815" cy="276999"/>
          </a:xfrm>
          <a:prstGeom prst="rect">
            <a:avLst/>
          </a:prstGeom>
        </p:spPr>
        <p:txBody>
          <a:bodyPr wrap="square">
            <a:spAutoFit/>
          </a:bodyPr>
          <a:lstStyle/>
          <a:p>
            <a:r>
              <a:rPr lang="en-US" sz="1200" b="1" i="1" dirty="0">
                <a:solidFill>
                  <a:srgbClr val="000000"/>
                </a:solidFill>
                <a:latin typeface="Garamond" panose="02020404030301010803" pitchFamily="18" charset="0"/>
              </a:rPr>
              <a:t>* </a:t>
            </a:r>
            <a:r>
              <a:rPr lang="en-US" sz="1050" b="1" i="1" dirty="0">
                <a:solidFill>
                  <a:srgbClr val="000000"/>
                </a:solidFill>
                <a:latin typeface="Garamond" panose="02020404030301010803" pitchFamily="18" charset="0"/>
              </a:rPr>
              <a:t>Center for Watershed Protection (CWP). 2013. Cost-Effectiveness Study of Urban Stormwater BMPs in the James River</a:t>
            </a:r>
            <a:endParaRPr lang="en-US" sz="1050" b="1" i="1" dirty="0"/>
          </a:p>
        </p:txBody>
      </p:sp>
      <p:graphicFrame>
        <p:nvGraphicFramePr>
          <p:cNvPr id="10" name="Chart 9"/>
          <p:cNvGraphicFramePr>
            <a:graphicFrameLocks/>
          </p:cNvGraphicFramePr>
          <p:nvPr>
            <p:extLst>
              <p:ext uri="{D42A27DB-BD31-4B8C-83A1-F6EECF244321}">
                <p14:modId xmlns:p14="http://schemas.microsoft.com/office/powerpoint/2010/main" val="2939712441"/>
              </p:ext>
            </p:extLst>
          </p:nvPr>
        </p:nvGraphicFramePr>
        <p:xfrm>
          <a:off x="255373" y="2248930"/>
          <a:ext cx="7691049" cy="4365417"/>
        </p:xfrm>
        <a:graphic>
          <a:graphicData uri="http://schemas.openxmlformats.org/drawingml/2006/chart">
            <c:chart xmlns:c="http://schemas.openxmlformats.org/drawingml/2006/chart" xmlns:r="http://schemas.openxmlformats.org/officeDocument/2006/relationships" r:id="rId6"/>
          </a:graphicData>
        </a:graphic>
      </p:graphicFrame>
      <p:sp>
        <p:nvSpPr>
          <p:cNvPr id="8" name="Title 7"/>
          <p:cNvSpPr>
            <a:spLocks noGrp="1"/>
          </p:cNvSpPr>
          <p:nvPr>
            <p:ph type="title"/>
          </p:nvPr>
        </p:nvSpPr>
        <p:spPr/>
        <p:txBody>
          <a:bodyPr/>
          <a:lstStyle/>
          <a:p>
            <a:r>
              <a:rPr lang="en-US" sz="3200" dirty="0"/>
              <a:t>Magnitude matters: Cost of remediating the difference - TP</a:t>
            </a:r>
          </a:p>
        </p:txBody>
      </p:sp>
    </p:spTree>
    <p:extLst>
      <p:ext uri="{BB962C8B-B14F-4D97-AF65-F5344CB8AC3E}">
        <p14:creationId xmlns:p14="http://schemas.microsoft.com/office/powerpoint/2010/main" val="848719310"/>
      </p:ext>
    </p:extLst>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Going forward</a:t>
            </a:r>
          </a:p>
        </p:txBody>
      </p:sp>
      <p:sp>
        <p:nvSpPr>
          <p:cNvPr id="3" name="Content Placeholder 2"/>
          <p:cNvSpPr>
            <a:spLocks noGrp="1"/>
          </p:cNvSpPr>
          <p:nvPr>
            <p:ph idx="1"/>
          </p:nvPr>
        </p:nvSpPr>
        <p:spPr/>
        <p:txBody>
          <a:bodyPr/>
          <a:lstStyle/>
          <a:p>
            <a:r>
              <a:rPr lang="en-US" dirty="0"/>
              <a:t>Look at NPS loads, trends, and costs below and above fall line</a:t>
            </a:r>
          </a:p>
          <a:p>
            <a:pPr marL="0" indent="0">
              <a:buNone/>
            </a:pPr>
            <a:endParaRPr lang="en-US" dirty="0"/>
          </a:p>
          <a:p>
            <a:r>
              <a:rPr lang="en-US" dirty="0"/>
              <a:t>Translate trends and targets to jurisdictions and/or sectors</a:t>
            </a:r>
          </a:p>
          <a:p>
            <a:pPr lvl="1"/>
            <a:r>
              <a:rPr lang="en-US" dirty="0"/>
              <a:t>Integrate Bay modeling efforts</a:t>
            </a:r>
          </a:p>
          <a:p>
            <a:pPr lvl="1"/>
            <a:r>
              <a:rPr lang="en-US"/>
              <a:t>System dynamics/other model?</a:t>
            </a:r>
            <a:endParaRPr lang="en-US" dirty="0"/>
          </a:p>
          <a:p>
            <a:pPr marL="457200" lvl="1" indent="0">
              <a:buNone/>
            </a:pPr>
            <a:endParaRPr lang="en-US" dirty="0"/>
          </a:p>
          <a:p>
            <a:pPr marL="0" indent="0">
              <a:buNone/>
            </a:pPr>
            <a:endParaRPr lang="en-US" dirty="0"/>
          </a:p>
          <a:p>
            <a:endParaRPr lang="en-US" dirty="0"/>
          </a:p>
        </p:txBody>
      </p:sp>
    </p:spTree>
    <p:extLst>
      <p:ext uri="{BB962C8B-B14F-4D97-AF65-F5344CB8AC3E}">
        <p14:creationId xmlns:p14="http://schemas.microsoft.com/office/powerpoint/2010/main" val="3577271787"/>
      </p:ext>
    </p:extLst>
  </p:cSld>
  <p:clrMapOvr>
    <a:masterClrMapping/>
  </p:clrMapOvr>
  <p:transition/>
</p:sld>
</file>

<file path=ppt/theme/theme1.xml><?xml version="1.0" encoding="utf-8"?>
<a:theme xmlns:a="http://schemas.openxmlformats.org/drawingml/2006/main" name="Virginia Tech-Branding Update022206">
  <a:themeElements>
    <a:clrScheme name="Virginia Tech-Branding Update02220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irginia Tech-Branding Update022206">
      <a:majorFont>
        <a:latin typeface="Franklin Gothic Demi"/>
        <a:ea typeface=""/>
        <a:cs typeface=""/>
      </a:majorFont>
      <a:minorFont>
        <a:latin typeface="Franklin Gothic Medium C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Virginia Tech-Branding Update02220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irginia Tech-Branding Update022206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irginia Tech-Branding Update022206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irginia Tech-Branding Update022206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irginia Tech-Branding Update022206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irginia Tech-Branding Update022206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irginia Tech-Branding Update022206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irginia Tech-Branding Update022206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irginia Tech-Branding Update022206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irginia Tech-Branding Update022206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irginia Tech-Branding Update022206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irginia Tech-Branding Update022206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Virginia Tech-Branding Update022206">
  <a:themeElements>
    <a:clrScheme name="Virginia Tech-Branding Update02220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Virginia Tech-Branding Update022206">
      <a:majorFont>
        <a:latin typeface="Franklin Gothic Demi"/>
        <a:ea typeface=""/>
        <a:cs typeface=""/>
      </a:majorFont>
      <a:minorFont>
        <a:latin typeface="Franklin Gothic Medium Co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Virginia Tech-Branding Update022206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Virginia Tech-Branding Update022206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Virginia Tech-Branding Update022206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Virginia Tech-Branding Update022206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Virginia Tech-Branding Update022206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Virginia Tech-Branding Update022206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Virginia Tech-Branding Update022206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Virginia Tech-Branding Update022206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Virginia Tech-Branding Update022206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Virginia Tech-Branding Update022206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Virginia Tech-Branding Update022206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Virginia Tech-Branding Update022206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2728</TotalTime>
  <Words>1045</Words>
  <Application>Microsoft Office PowerPoint</Application>
  <PresentationFormat>On-screen Show (4:3)</PresentationFormat>
  <Paragraphs>295</Paragraphs>
  <Slides>23</Slides>
  <Notes>18</Notes>
  <HiddenSlides>4</HiddenSlides>
  <MMClips>0</MMClips>
  <ScaleCrop>false</ScaleCrop>
  <HeadingPairs>
    <vt:vector size="4" baseType="variant">
      <vt:variant>
        <vt:lpstr>Theme</vt:lpstr>
      </vt:variant>
      <vt:variant>
        <vt:i4>2</vt:i4>
      </vt:variant>
      <vt:variant>
        <vt:lpstr>Slide Titles</vt:lpstr>
      </vt:variant>
      <vt:variant>
        <vt:i4>23</vt:i4>
      </vt:variant>
    </vt:vector>
  </HeadingPairs>
  <TitlesOfParts>
    <vt:vector size="25" baseType="lpstr">
      <vt:lpstr>Virginia Tech-Branding Update022206</vt:lpstr>
      <vt:lpstr>Virginia Tech-Branding Update022206</vt:lpstr>
      <vt:lpstr>WATER QUALITY LOADS AND TRENDS IN THE POTOMAC WATERSHED</vt:lpstr>
      <vt:lpstr>Objectives of the study</vt:lpstr>
      <vt:lpstr>Outline</vt:lpstr>
      <vt:lpstr>What are loads?</vt:lpstr>
      <vt:lpstr>True load: Computation</vt:lpstr>
      <vt:lpstr>Why is Storm Flow Important?</vt:lpstr>
      <vt:lpstr>Flows drive the load</vt:lpstr>
      <vt:lpstr>WRTDS Flow Normalization</vt:lpstr>
      <vt:lpstr>The two stations</vt:lpstr>
      <vt:lpstr>Flow composite sampling and load computations</vt:lpstr>
      <vt:lpstr>How to get trends with DL</vt:lpstr>
      <vt:lpstr>PowerPoint Presentation</vt:lpstr>
      <vt:lpstr>What do trends look like</vt:lpstr>
      <vt:lpstr>Good news?</vt:lpstr>
      <vt:lpstr>Meeting Bay program targets</vt:lpstr>
      <vt:lpstr>Trends to Magnitude</vt:lpstr>
      <vt:lpstr>Load magnitudes</vt:lpstr>
      <vt:lpstr>Magnitude matters: TP Loads</vt:lpstr>
      <vt:lpstr>Magnitude matters: TSS Loads</vt:lpstr>
      <vt:lpstr>Magnitude matters: Impact to the Bay</vt:lpstr>
      <vt:lpstr>Magnitude matters: Cost of remediating the difference - TN  </vt:lpstr>
      <vt:lpstr>Magnitude matters: Cost of remediating the difference - TP</vt:lpstr>
      <vt:lpstr>Going forward</vt:lpstr>
    </vt:vector>
  </TitlesOfParts>
  <Company>Microsoft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Saurav Kumar</dc:creator>
  <cp:lastModifiedBy>Saurav Kumar</cp:lastModifiedBy>
  <cp:revision>160</cp:revision>
  <dcterms:created xsi:type="dcterms:W3CDTF">2016-05-29T16:28:35Z</dcterms:created>
  <dcterms:modified xsi:type="dcterms:W3CDTF">2016-06-07T13:35:16Z</dcterms:modified>
</cp:coreProperties>
</file>