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4.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5" r:id="rId2"/>
    <p:sldMasterId id="2147483679" r:id="rId3"/>
    <p:sldMasterId id="2147483691" r:id="rId4"/>
    <p:sldMasterId id="2147483703" r:id="rId5"/>
  </p:sldMasterIdLst>
  <p:notesMasterIdLst>
    <p:notesMasterId r:id="rId49"/>
  </p:notesMasterIdLst>
  <p:handoutMasterIdLst>
    <p:handoutMasterId r:id="rId50"/>
  </p:handoutMasterIdLst>
  <p:sldIdLst>
    <p:sldId id="269" r:id="rId6"/>
    <p:sldId id="265" r:id="rId7"/>
    <p:sldId id="274" r:id="rId8"/>
    <p:sldId id="276" r:id="rId9"/>
    <p:sldId id="333" r:id="rId10"/>
    <p:sldId id="335" r:id="rId11"/>
    <p:sldId id="307" r:id="rId12"/>
    <p:sldId id="343" r:id="rId13"/>
    <p:sldId id="346" r:id="rId14"/>
    <p:sldId id="347" r:id="rId15"/>
    <p:sldId id="348" r:id="rId16"/>
    <p:sldId id="349" r:id="rId17"/>
    <p:sldId id="350" r:id="rId18"/>
    <p:sldId id="362" r:id="rId19"/>
    <p:sldId id="363" r:id="rId20"/>
    <p:sldId id="365" r:id="rId21"/>
    <p:sldId id="366" r:id="rId22"/>
    <p:sldId id="367" r:id="rId23"/>
    <p:sldId id="351" r:id="rId24"/>
    <p:sldId id="370" r:id="rId25"/>
    <p:sldId id="373" r:id="rId26"/>
    <p:sldId id="360" r:id="rId27"/>
    <p:sldId id="352" r:id="rId28"/>
    <p:sldId id="353" r:id="rId29"/>
    <p:sldId id="354" r:id="rId30"/>
    <p:sldId id="355" r:id="rId31"/>
    <p:sldId id="374" r:id="rId32"/>
    <p:sldId id="357" r:id="rId33"/>
    <p:sldId id="286" r:id="rId34"/>
    <p:sldId id="285" r:id="rId35"/>
    <p:sldId id="287" r:id="rId36"/>
    <p:sldId id="297" r:id="rId37"/>
    <p:sldId id="299" r:id="rId38"/>
    <p:sldId id="298" r:id="rId39"/>
    <p:sldId id="308" r:id="rId40"/>
    <p:sldId id="316" r:id="rId41"/>
    <p:sldId id="317" r:id="rId42"/>
    <p:sldId id="311" r:id="rId43"/>
    <p:sldId id="312" r:id="rId44"/>
    <p:sldId id="318" r:id="rId45"/>
    <p:sldId id="319" r:id="rId46"/>
    <p:sldId id="320" r:id="rId47"/>
    <p:sldId id="375"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38" d="100"/>
          <a:sy n="38" d="100"/>
        </p:scale>
        <p:origin x="-1422" y="-108"/>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notesViewPr>
    <p:cSldViewPr>
      <p:cViewPr varScale="1">
        <p:scale>
          <a:sx n="52" d="100"/>
          <a:sy n="52" d="100"/>
        </p:scale>
        <p:origin x="-2844"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handoutMaster" Target="handoutMasters/handout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B5B112C-BD6A-4AD1-97B8-DD27DDDD61DE}" type="doc">
      <dgm:prSet loTypeId="urn:microsoft.com/office/officeart/2005/8/layout/equation1" loCatId="process" qsTypeId="urn:microsoft.com/office/officeart/2005/8/quickstyle/simple1" qsCatId="simple" csTypeId="urn:microsoft.com/office/officeart/2005/8/colors/colorful1#1" csCatId="colorful" phldr="1"/>
      <dgm:spPr/>
    </dgm:pt>
    <dgm:pt modelId="{F775A1B4-29F6-43B2-B5DB-B7C1C5C07ACF}">
      <dgm:prSet phldrT="[Text]"/>
      <dgm:spPr/>
      <dgm:t>
        <a:bodyPr/>
        <a:lstStyle/>
        <a:p>
          <a:r>
            <a:rPr lang="en-US" dirty="0" smtClean="0">
              <a:latin typeface="Georgia" pitchFamily="18" charset="0"/>
            </a:rPr>
            <a:t>Annual Load</a:t>
          </a:r>
          <a:endParaRPr lang="en-US" dirty="0">
            <a:latin typeface="Georgia" pitchFamily="18" charset="0"/>
          </a:endParaRPr>
        </a:p>
      </dgm:t>
    </dgm:pt>
    <dgm:pt modelId="{AB241C4B-CB97-4BEF-AD67-99F468806D33}" type="parTrans" cxnId="{8F2D9E44-B2FB-4945-B126-97B2C006D967}">
      <dgm:prSet/>
      <dgm:spPr/>
      <dgm:t>
        <a:bodyPr/>
        <a:lstStyle/>
        <a:p>
          <a:endParaRPr lang="en-US"/>
        </a:p>
      </dgm:t>
    </dgm:pt>
    <dgm:pt modelId="{E3E930E7-91DF-4CCE-94E4-7CDC2FAE6755}" type="sibTrans" cxnId="{8F2D9E44-B2FB-4945-B126-97B2C006D967}">
      <dgm:prSet/>
      <dgm:spPr/>
      <dgm:t>
        <a:bodyPr/>
        <a:lstStyle/>
        <a:p>
          <a:endParaRPr lang="en-US"/>
        </a:p>
      </dgm:t>
    </dgm:pt>
    <dgm:pt modelId="{C151B0EA-E28A-4F3B-99FE-681F343ABCB9}">
      <dgm:prSet phldrT="[Text]"/>
      <dgm:spPr/>
      <dgm:t>
        <a:bodyPr/>
        <a:lstStyle/>
        <a:p>
          <a:r>
            <a:rPr lang="en-US" dirty="0" smtClean="0">
              <a:latin typeface="Georgia" pitchFamily="18" charset="0"/>
            </a:rPr>
            <a:t>Conc.</a:t>
          </a:r>
          <a:endParaRPr lang="en-US" dirty="0">
            <a:latin typeface="Georgia" pitchFamily="18" charset="0"/>
          </a:endParaRPr>
        </a:p>
      </dgm:t>
    </dgm:pt>
    <dgm:pt modelId="{8C228B92-F404-4314-A9FB-54B6FA46F29B}" type="parTrans" cxnId="{52BEDF17-DD11-4E21-BE2F-CEFD1AA80638}">
      <dgm:prSet/>
      <dgm:spPr/>
      <dgm:t>
        <a:bodyPr/>
        <a:lstStyle/>
        <a:p>
          <a:endParaRPr lang="en-US"/>
        </a:p>
      </dgm:t>
    </dgm:pt>
    <dgm:pt modelId="{3E9347CC-1D78-49AE-82D4-DF2DEB9AB7FD}" type="sibTrans" cxnId="{52BEDF17-DD11-4E21-BE2F-CEFD1AA80638}">
      <dgm:prSet/>
      <dgm:spPr/>
      <dgm:t>
        <a:bodyPr/>
        <a:lstStyle/>
        <a:p>
          <a:endParaRPr lang="en-US"/>
        </a:p>
      </dgm:t>
    </dgm:pt>
    <dgm:pt modelId="{33B500A3-25E4-4504-944D-6BB36DF77C93}">
      <dgm:prSet phldrT="[Text]"/>
      <dgm:spPr/>
      <dgm:t>
        <a:bodyPr/>
        <a:lstStyle/>
        <a:p>
          <a:r>
            <a:rPr lang="en-US" dirty="0" smtClean="0">
              <a:latin typeface="Georgia" pitchFamily="18" charset="0"/>
            </a:rPr>
            <a:t>Avg. Daily Flow</a:t>
          </a:r>
          <a:endParaRPr lang="en-US" dirty="0">
            <a:latin typeface="Georgia" pitchFamily="18" charset="0"/>
          </a:endParaRPr>
        </a:p>
      </dgm:t>
    </dgm:pt>
    <dgm:pt modelId="{07AD03BE-6531-44BB-8FE1-E54FFFF73071}" type="parTrans" cxnId="{E9B3636C-C31A-4ED1-88E9-23859E3C1771}">
      <dgm:prSet/>
      <dgm:spPr/>
      <dgm:t>
        <a:bodyPr/>
        <a:lstStyle/>
        <a:p>
          <a:endParaRPr lang="en-US"/>
        </a:p>
      </dgm:t>
    </dgm:pt>
    <dgm:pt modelId="{E09D1FDF-3418-435F-9776-93FF9AC028D6}" type="sibTrans" cxnId="{E9B3636C-C31A-4ED1-88E9-23859E3C1771}">
      <dgm:prSet/>
      <dgm:spPr/>
      <dgm:t>
        <a:bodyPr/>
        <a:lstStyle/>
        <a:p>
          <a:endParaRPr lang="en-US"/>
        </a:p>
      </dgm:t>
    </dgm:pt>
    <dgm:pt modelId="{992A5204-DD08-4D9D-8927-7ADCBFB60325}">
      <dgm:prSet/>
      <dgm:spPr/>
      <dgm:t>
        <a:bodyPr/>
        <a:lstStyle/>
        <a:p>
          <a:r>
            <a:rPr lang="en-US" dirty="0" smtClean="0">
              <a:latin typeface="Georgia" pitchFamily="18" charset="0"/>
            </a:rPr>
            <a:t>Conv. Factor</a:t>
          </a:r>
          <a:endParaRPr lang="en-US" dirty="0">
            <a:latin typeface="Georgia" pitchFamily="18" charset="0"/>
          </a:endParaRPr>
        </a:p>
      </dgm:t>
    </dgm:pt>
    <dgm:pt modelId="{6820272D-39F8-4396-B817-E2CB79CF7592}" type="parTrans" cxnId="{7E4C947B-DCCB-4F89-B60E-FEA020E35AC9}">
      <dgm:prSet/>
      <dgm:spPr/>
      <dgm:t>
        <a:bodyPr/>
        <a:lstStyle/>
        <a:p>
          <a:endParaRPr lang="en-US"/>
        </a:p>
      </dgm:t>
    </dgm:pt>
    <dgm:pt modelId="{50B7F618-8CF2-4E6D-914F-59F890CADC65}" type="sibTrans" cxnId="{7E4C947B-DCCB-4F89-B60E-FEA020E35AC9}">
      <dgm:prSet/>
      <dgm:spPr/>
      <dgm:t>
        <a:bodyPr/>
        <a:lstStyle/>
        <a:p>
          <a:endParaRPr lang="en-US"/>
        </a:p>
      </dgm:t>
    </dgm:pt>
    <dgm:pt modelId="{004F1E09-B973-4221-A786-9557C723AC38}">
      <dgm:prSet/>
      <dgm:spPr/>
      <dgm:t>
        <a:bodyPr/>
        <a:lstStyle/>
        <a:p>
          <a:r>
            <a:rPr lang="en-US" dirty="0" smtClean="0">
              <a:latin typeface="Georgia" pitchFamily="18" charset="0"/>
            </a:rPr>
            <a:t>Duration</a:t>
          </a:r>
          <a:endParaRPr lang="en-US" dirty="0">
            <a:latin typeface="Georgia" pitchFamily="18" charset="0"/>
          </a:endParaRPr>
        </a:p>
      </dgm:t>
    </dgm:pt>
    <dgm:pt modelId="{563D0BE1-02EF-4639-B616-B58540BA7973}" type="parTrans" cxnId="{8221259F-2C93-4AD6-B2BA-9BDD83AECD29}">
      <dgm:prSet/>
      <dgm:spPr/>
      <dgm:t>
        <a:bodyPr/>
        <a:lstStyle/>
        <a:p>
          <a:endParaRPr lang="en-US"/>
        </a:p>
      </dgm:t>
    </dgm:pt>
    <dgm:pt modelId="{098E98A4-26D7-462A-9A1C-5B195CFE79CC}" type="sibTrans" cxnId="{8221259F-2C93-4AD6-B2BA-9BDD83AECD29}">
      <dgm:prSet/>
      <dgm:spPr/>
      <dgm:t>
        <a:bodyPr/>
        <a:lstStyle/>
        <a:p>
          <a:endParaRPr lang="en-US"/>
        </a:p>
      </dgm:t>
    </dgm:pt>
    <dgm:pt modelId="{9B576F37-2F18-432A-8980-468185161E98}" type="pres">
      <dgm:prSet presAssocID="{1B5B112C-BD6A-4AD1-97B8-DD27DDDD61DE}" presName="linearFlow" presStyleCnt="0">
        <dgm:presLayoutVars>
          <dgm:dir/>
          <dgm:resizeHandles val="exact"/>
        </dgm:presLayoutVars>
      </dgm:prSet>
      <dgm:spPr/>
    </dgm:pt>
    <dgm:pt modelId="{64C935E1-1654-4679-B789-9D33D2499611}" type="pres">
      <dgm:prSet presAssocID="{F775A1B4-29F6-43B2-B5DB-B7C1C5C07ACF}" presName="node" presStyleLbl="node1" presStyleIdx="0" presStyleCnt="5" custScaleX="146410" custScaleY="146410">
        <dgm:presLayoutVars>
          <dgm:bulletEnabled val="1"/>
        </dgm:presLayoutVars>
      </dgm:prSet>
      <dgm:spPr/>
      <dgm:t>
        <a:bodyPr/>
        <a:lstStyle/>
        <a:p>
          <a:endParaRPr lang="en-US"/>
        </a:p>
      </dgm:t>
    </dgm:pt>
    <dgm:pt modelId="{CF146962-5FE7-4799-A6A2-C374339DCD76}" type="pres">
      <dgm:prSet presAssocID="{E3E930E7-91DF-4CCE-94E4-7CDC2FAE6755}" presName="spacerL" presStyleCnt="0"/>
      <dgm:spPr/>
    </dgm:pt>
    <dgm:pt modelId="{95023882-2779-4655-959E-F5AC4220BEE5}" type="pres">
      <dgm:prSet presAssocID="{E3E930E7-91DF-4CCE-94E4-7CDC2FAE6755}" presName="sibTrans" presStyleLbl="sibTrans2D1" presStyleIdx="0" presStyleCnt="4"/>
      <dgm:spPr>
        <a:prstGeom prst="mathEqual">
          <a:avLst/>
        </a:prstGeom>
      </dgm:spPr>
      <dgm:t>
        <a:bodyPr/>
        <a:lstStyle/>
        <a:p>
          <a:endParaRPr lang="en-US"/>
        </a:p>
      </dgm:t>
    </dgm:pt>
    <dgm:pt modelId="{14EEDE63-A502-472B-80CA-C8C030EA63FF}" type="pres">
      <dgm:prSet presAssocID="{E3E930E7-91DF-4CCE-94E4-7CDC2FAE6755}" presName="spacerR" presStyleCnt="0"/>
      <dgm:spPr/>
    </dgm:pt>
    <dgm:pt modelId="{8B809190-4B18-41BF-B3B2-0C408A8362DB}" type="pres">
      <dgm:prSet presAssocID="{C151B0EA-E28A-4F3B-99FE-681F343ABCB9}" presName="node" presStyleLbl="node1" presStyleIdx="1" presStyleCnt="5" custScaleX="146410" custScaleY="146410">
        <dgm:presLayoutVars>
          <dgm:bulletEnabled val="1"/>
        </dgm:presLayoutVars>
      </dgm:prSet>
      <dgm:spPr>
        <a:prstGeom prst="flowChartConnector">
          <a:avLst/>
        </a:prstGeom>
      </dgm:spPr>
      <dgm:t>
        <a:bodyPr/>
        <a:lstStyle/>
        <a:p>
          <a:endParaRPr lang="en-US"/>
        </a:p>
      </dgm:t>
    </dgm:pt>
    <dgm:pt modelId="{73749053-ED4C-4386-BB6E-131419AF377C}" type="pres">
      <dgm:prSet presAssocID="{3E9347CC-1D78-49AE-82D4-DF2DEB9AB7FD}" presName="spacerL" presStyleCnt="0"/>
      <dgm:spPr/>
    </dgm:pt>
    <dgm:pt modelId="{E58FC42E-AB5A-4C74-955D-0E87FD55E359}" type="pres">
      <dgm:prSet presAssocID="{3E9347CC-1D78-49AE-82D4-DF2DEB9AB7FD}" presName="sibTrans" presStyleLbl="sibTrans2D1" presStyleIdx="1" presStyleCnt="4"/>
      <dgm:spPr>
        <a:prstGeom prst="mathMultiply">
          <a:avLst/>
        </a:prstGeom>
      </dgm:spPr>
      <dgm:t>
        <a:bodyPr/>
        <a:lstStyle/>
        <a:p>
          <a:endParaRPr lang="en-US"/>
        </a:p>
      </dgm:t>
    </dgm:pt>
    <dgm:pt modelId="{E51B6523-9F72-4FA8-82D8-18AA50D62100}" type="pres">
      <dgm:prSet presAssocID="{3E9347CC-1D78-49AE-82D4-DF2DEB9AB7FD}" presName="spacerR" presStyleCnt="0"/>
      <dgm:spPr/>
    </dgm:pt>
    <dgm:pt modelId="{41EC0D99-691D-4831-B4BD-27E054EB4B5A}" type="pres">
      <dgm:prSet presAssocID="{33B500A3-25E4-4504-944D-6BB36DF77C93}" presName="node" presStyleLbl="node1" presStyleIdx="2" presStyleCnt="5" custScaleX="146410" custScaleY="146410">
        <dgm:presLayoutVars>
          <dgm:bulletEnabled val="1"/>
        </dgm:presLayoutVars>
      </dgm:prSet>
      <dgm:spPr/>
      <dgm:t>
        <a:bodyPr/>
        <a:lstStyle/>
        <a:p>
          <a:endParaRPr lang="en-US"/>
        </a:p>
      </dgm:t>
    </dgm:pt>
    <dgm:pt modelId="{61AF8A5E-BBF3-4EFB-BE1A-CAA3F1316096}" type="pres">
      <dgm:prSet presAssocID="{E09D1FDF-3418-435F-9776-93FF9AC028D6}" presName="spacerL" presStyleCnt="0"/>
      <dgm:spPr/>
    </dgm:pt>
    <dgm:pt modelId="{7B6FF5B9-C9FC-4DDF-8C01-D389E421C8EF}" type="pres">
      <dgm:prSet presAssocID="{E09D1FDF-3418-435F-9776-93FF9AC028D6}" presName="sibTrans" presStyleLbl="sibTrans2D1" presStyleIdx="2" presStyleCnt="4"/>
      <dgm:spPr>
        <a:prstGeom prst="mathMultiply">
          <a:avLst/>
        </a:prstGeom>
      </dgm:spPr>
      <dgm:t>
        <a:bodyPr/>
        <a:lstStyle/>
        <a:p>
          <a:endParaRPr lang="en-US"/>
        </a:p>
      </dgm:t>
    </dgm:pt>
    <dgm:pt modelId="{85385C3E-8CEF-4D07-9AA4-B8F69759278E}" type="pres">
      <dgm:prSet presAssocID="{E09D1FDF-3418-435F-9776-93FF9AC028D6}" presName="spacerR" presStyleCnt="0"/>
      <dgm:spPr/>
    </dgm:pt>
    <dgm:pt modelId="{BA2ECED3-56BF-49BC-B7FB-0A984624FEE0}" type="pres">
      <dgm:prSet presAssocID="{992A5204-DD08-4D9D-8927-7ADCBFB60325}" presName="node" presStyleLbl="node1" presStyleIdx="3" presStyleCnt="5" custScaleX="146410" custScaleY="146410">
        <dgm:presLayoutVars>
          <dgm:bulletEnabled val="1"/>
        </dgm:presLayoutVars>
      </dgm:prSet>
      <dgm:spPr/>
      <dgm:t>
        <a:bodyPr/>
        <a:lstStyle/>
        <a:p>
          <a:endParaRPr lang="en-US"/>
        </a:p>
      </dgm:t>
    </dgm:pt>
    <dgm:pt modelId="{2093E396-BA3A-4595-A60F-09AA07867227}" type="pres">
      <dgm:prSet presAssocID="{50B7F618-8CF2-4E6D-914F-59F890CADC65}" presName="spacerL" presStyleCnt="0"/>
      <dgm:spPr/>
    </dgm:pt>
    <dgm:pt modelId="{44060232-568E-403F-8A30-9B934C359B63}" type="pres">
      <dgm:prSet presAssocID="{50B7F618-8CF2-4E6D-914F-59F890CADC65}" presName="sibTrans" presStyleLbl="sibTrans2D1" presStyleIdx="3" presStyleCnt="4"/>
      <dgm:spPr>
        <a:prstGeom prst="mathMultiply">
          <a:avLst/>
        </a:prstGeom>
      </dgm:spPr>
      <dgm:t>
        <a:bodyPr/>
        <a:lstStyle/>
        <a:p>
          <a:endParaRPr lang="en-US"/>
        </a:p>
      </dgm:t>
    </dgm:pt>
    <dgm:pt modelId="{82452C11-2BF4-4AC5-941F-109174DEC28B}" type="pres">
      <dgm:prSet presAssocID="{50B7F618-8CF2-4E6D-914F-59F890CADC65}" presName="spacerR" presStyleCnt="0"/>
      <dgm:spPr/>
    </dgm:pt>
    <dgm:pt modelId="{B5088DD8-21A1-4A7E-A5EF-AA2EC59AAB85}" type="pres">
      <dgm:prSet presAssocID="{004F1E09-B973-4221-A786-9557C723AC38}" presName="node" presStyleLbl="node1" presStyleIdx="4" presStyleCnt="5" custScaleX="146410" custScaleY="146410">
        <dgm:presLayoutVars>
          <dgm:bulletEnabled val="1"/>
        </dgm:presLayoutVars>
      </dgm:prSet>
      <dgm:spPr/>
      <dgm:t>
        <a:bodyPr/>
        <a:lstStyle/>
        <a:p>
          <a:endParaRPr lang="en-US"/>
        </a:p>
      </dgm:t>
    </dgm:pt>
  </dgm:ptLst>
  <dgm:cxnLst>
    <dgm:cxn modelId="{8221259F-2C93-4AD6-B2BA-9BDD83AECD29}" srcId="{1B5B112C-BD6A-4AD1-97B8-DD27DDDD61DE}" destId="{004F1E09-B973-4221-A786-9557C723AC38}" srcOrd="4" destOrd="0" parTransId="{563D0BE1-02EF-4639-B616-B58540BA7973}" sibTransId="{098E98A4-26D7-462A-9A1C-5B195CFE79CC}"/>
    <dgm:cxn modelId="{52BEDF17-DD11-4E21-BE2F-CEFD1AA80638}" srcId="{1B5B112C-BD6A-4AD1-97B8-DD27DDDD61DE}" destId="{C151B0EA-E28A-4F3B-99FE-681F343ABCB9}" srcOrd="1" destOrd="0" parTransId="{8C228B92-F404-4314-A9FB-54B6FA46F29B}" sibTransId="{3E9347CC-1D78-49AE-82D4-DF2DEB9AB7FD}"/>
    <dgm:cxn modelId="{7E4C947B-DCCB-4F89-B60E-FEA020E35AC9}" srcId="{1B5B112C-BD6A-4AD1-97B8-DD27DDDD61DE}" destId="{992A5204-DD08-4D9D-8927-7ADCBFB60325}" srcOrd="3" destOrd="0" parTransId="{6820272D-39F8-4396-B817-E2CB79CF7592}" sibTransId="{50B7F618-8CF2-4E6D-914F-59F890CADC65}"/>
    <dgm:cxn modelId="{99E50FAE-7766-4222-9731-BAD92D8B2280}" type="presOf" srcId="{1B5B112C-BD6A-4AD1-97B8-DD27DDDD61DE}" destId="{9B576F37-2F18-432A-8980-468185161E98}" srcOrd="0" destOrd="0" presId="urn:microsoft.com/office/officeart/2005/8/layout/equation1"/>
    <dgm:cxn modelId="{8DF7FC9D-C169-4696-BBB1-151E4D1BA294}" type="presOf" srcId="{F775A1B4-29F6-43B2-B5DB-B7C1C5C07ACF}" destId="{64C935E1-1654-4679-B789-9D33D2499611}" srcOrd="0" destOrd="0" presId="urn:microsoft.com/office/officeart/2005/8/layout/equation1"/>
    <dgm:cxn modelId="{B392BB69-A7CB-4AE9-8A4A-B90DF6390F2F}" type="presOf" srcId="{33B500A3-25E4-4504-944D-6BB36DF77C93}" destId="{41EC0D99-691D-4831-B4BD-27E054EB4B5A}" srcOrd="0" destOrd="0" presId="urn:microsoft.com/office/officeart/2005/8/layout/equation1"/>
    <dgm:cxn modelId="{8F2D9E44-B2FB-4945-B126-97B2C006D967}" srcId="{1B5B112C-BD6A-4AD1-97B8-DD27DDDD61DE}" destId="{F775A1B4-29F6-43B2-B5DB-B7C1C5C07ACF}" srcOrd="0" destOrd="0" parTransId="{AB241C4B-CB97-4BEF-AD67-99F468806D33}" sibTransId="{E3E930E7-91DF-4CCE-94E4-7CDC2FAE6755}"/>
    <dgm:cxn modelId="{83E7D96D-B4A1-46C6-824F-C1F7858BC1A9}" type="presOf" srcId="{E09D1FDF-3418-435F-9776-93FF9AC028D6}" destId="{7B6FF5B9-C9FC-4DDF-8C01-D389E421C8EF}" srcOrd="0" destOrd="0" presId="urn:microsoft.com/office/officeart/2005/8/layout/equation1"/>
    <dgm:cxn modelId="{1A1D6530-8BA7-4D80-94C3-DF3155C76B53}" type="presOf" srcId="{50B7F618-8CF2-4E6D-914F-59F890CADC65}" destId="{44060232-568E-403F-8A30-9B934C359B63}" srcOrd="0" destOrd="0" presId="urn:microsoft.com/office/officeart/2005/8/layout/equation1"/>
    <dgm:cxn modelId="{AB95DA62-989E-4619-8978-988369631172}" type="presOf" srcId="{E3E930E7-91DF-4CCE-94E4-7CDC2FAE6755}" destId="{95023882-2779-4655-959E-F5AC4220BEE5}" srcOrd="0" destOrd="0" presId="urn:microsoft.com/office/officeart/2005/8/layout/equation1"/>
    <dgm:cxn modelId="{2336E5B2-3C49-45E9-8418-71BD66AE6AD0}" type="presOf" srcId="{992A5204-DD08-4D9D-8927-7ADCBFB60325}" destId="{BA2ECED3-56BF-49BC-B7FB-0A984624FEE0}" srcOrd="0" destOrd="0" presId="urn:microsoft.com/office/officeart/2005/8/layout/equation1"/>
    <dgm:cxn modelId="{46A8468B-DEED-4682-AC9F-8BB75876D207}" type="presOf" srcId="{004F1E09-B973-4221-A786-9557C723AC38}" destId="{B5088DD8-21A1-4A7E-A5EF-AA2EC59AAB85}" srcOrd="0" destOrd="0" presId="urn:microsoft.com/office/officeart/2005/8/layout/equation1"/>
    <dgm:cxn modelId="{7C764270-7049-479E-855D-30AD63792D72}" type="presOf" srcId="{3E9347CC-1D78-49AE-82D4-DF2DEB9AB7FD}" destId="{E58FC42E-AB5A-4C74-955D-0E87FD55E359}" srcOrd="0" destOrd="0" presId="urn:microsoft.com/office/officeart/2005/8/layout/equation1"/>
    <dgm:cxn modelId="{6F35DB8D-D849-4BE7-96EE-89F7E9906133}" type="presOf" srcId="{C151B0EA-E28A-4F3B-99FE-681F343ABCB9}" destId="{8B809190-4B18-41BF-B3B2-0C408A8362DB}" srcOrd="0" destOrd="0" presId="urn:microsoft.com/office/officeart/2005/8/layout/equation1"/>
    <dgm:cxn modelId="{E9B3636C-C31A-4ED1-88E9-23859E3C1771}" srcId="{1B5B112C-BD6A-4AD1-97B8-DD27DDDD61DE}" destId="{33B500A3-25E4-4504-944D-6BB36DF77C93}" srcOrd="2" destOrd="0" parTransId="{07AD03BE-6531-44BB-8FE1-E54FFFF73071}" sibTransId="{E09D1FDF-3418-435F-9776-93FF9AC028D6}"/>
    <dgm:cxn modelId="{445FA008-4EB3-4A1C-A89E-214B3C3BF0D9}" type="presParOf" srcId="{9B576F37-2F18-432A-8980-468185161E98}" destId="{64C935E1-1654-4679-B789-9D33D2499611}" srcOrd="0" destOrd="0" presId="urn:microsoft.com/office/officeart/2005/8/layout/equation1"/>
    <dgm:cxn modelId="{B712B0A7-4C98-445F-9121-D52E83EF2973}" type="presParOf" srcId="{9B576F37-2F18-432A-8980-468185161E98}" destId="{CF146962-5FE7-4799-A6A2-C374339DCD76}" srcOrd="1" destOrd="0" presId="urn:microsoft.com/office/officeart/2005/8/layout/equation1"/>
    <dgm:cxn modelId="{240C43B6-EF30-4C72-9151-A4DC4F5921E1}" type="presParOf" srcId="{9B576F37-2F18-432A-8980-468185161E98}" destId="{95023882-2779-4655-959E-F5AC4220BEE5}" srcOrd="2" destOrd="0" presId="urn:microsoft.com/office/officeart/2005/8/layout/equation1"/>
    <dgm:cxn modelId="{E00C4302-CD46-46F6-836E-F6847CC4FB35}" type="presParOf" srcId="{9B576F37-2F18-432A-8980-468185161E98}" destId="{14EEDE63-A502-472B-80CA-C8C030EA63FF}" srcOrd="3" destOrd="0" presId="urn:microsoft.com/office/officeart/2005/8/layout/equation1"/>
    <dgm:cxn modelId="{E3DD4E2C-00F7-4BD4-9B6B-5516ECFB0BCB}" type="presParOf" srcId="{9B576F37-2F18-432A-8980-468185161E98}" destId="{8B809190-4B18-41BF-B3B2-0C408A8362DB}" srcOrd="4" destOrd="0" presId="urn:microsoft.com/office/officeart/2005/8/layout/equation1"/>
    <dgm:cxn modelId="{BC5CEC14-B58B-4ACF-9B50-CA5F1B99DDE2}" type="presParOf" srcId="{9B576F37-2F18-432A-8980-468185161E98}" destId="{73749053-ED4C-4386-BB6E-131419AF377C}" srcOrd="5" destOrd="0" presId="urn:microsoft.com/office/officeart/2005/8/layout/equation1"/>
    <dgm:cxn modelId="{3EE00E33-BE8B-40F4-8393-C84F93ADBC49}" type="presParOf" srcId="{9B576F37-2F18-432A-8980-468185161E98}" destId="{E58FC42E-AB5A-4C74-955D-0E87FD55E359}" srcOrd="6" destOrd="0" presId="urn:microsoft.com/office/officeart/2005/8/layout/equation1"/>
    <dgm:cxn modelId="{B2F6E0AA-517E-47B5-B211-AD8CFB761C89}" type="presParOf" srcId="{9B576F37-2F18-432A-8980-468185161E98}" destId="{E51B6523-9F72-4FA8-82D8-18AA50D62100}" srcOrd="7" destOrd="0" presId="urn:microsoft.com/office/officeart/2005/8/layout/equation1"/>
    <dgm:cxn modelId="{A4C29541-1AEE-4EAD-BD2A-DE17CC11B6B8}" type="presParOf" srcId="{9B576F37-2F18-432A-8980-468185161E98}" destId="{41EC0D99-691D-4831-B4BD-27E054EB4B5A}" srcOrd="8" destOrd="0" presId="urn:microsoft.com/office/officeart/2005/8/layout/equation1"/>
    <dgm:cxn modelId="{2081E1F3-C38B-4432-8591-B4A21605878E}" type="presParOf" srcId="{9B576F37-2F18-432A-8980-468185161E98}" destId="{61AF8A5E-BBF3-4EFB-BE1A-CAA3F1316096}" srcOrd="9" destOrd="0" presId="urn:microsoft.com/office/officeart/2005/8/layout/equation1"/>
    <dgm:cxn modelId="{FB42CB5E-1006-445F-8794-DEE1F378DE52}" type="presParOf" srcId="{9B576F37-2F18-432A-8980-468185161E98}" destId="{7B6FF5B9-C9FC-4DDF-8C01-D389E421C8EF}" srcOrd="10" destOrd="0" presId="urn:microsoft.com/office/officeart/2005/8/layout/equation1"/>
    <dgm:cxn modelId="{7E9785A9-F56F-4409-BC8A-5865E1E5D65E}" type="presParOf" srcId="{9B576F37-2F18-432A-8980-468185161E98}" destId="{85385C3E-8CEF-4D07-9AA4-B8F69759278E}" srcOrd="11" destOrd="0" presId="urn:microsoft.com/office/officeart/2005/8/layout/equation1"/>
    <dgm:cxn modelId="{9304A1DA-7BE0-4FA4-A6E9-9651A65DC006}" type="presParOf" srcId="{9B576F37-2F18-432A-8980-468185161E98}" destId="{BA2ECED3-56BF-49BC-B7FB-0A984624FEE0}" srcOrd="12" destOrd="0" presId="urn:microsoft.com/office/officeart/2005/8/layout/equation1"/>
    <dgm:cxn modelId="{99EFC05B-5E5D-4D37-ABE7-E35CFCD033AA}" type="presParOf" srcId="{9B576F37-2F18-432A-8980-468185161E98}" destId="{2093E396-BA3A-4595-A60F-09AA07867227}" srcOrd="13" destOrd="0" presId="urn:microsoft.com/office/officeart/2005/8/layout/equation1"/>
    <dgm:cxn modelId="{A71560B6-F545-4B39-862D-AE2A9EE67763}" type="presParOf" srcId="{9B576F37-2F18-432A-8980-468185161E98}" destId="{44060232-568E-403F-8A30-9B934C359B63}" srcOrd="14" destOrd="0" presId="urn:microsoft.com/office/officeart/2005/8/layout/equation1"/>
    <dgm:cxn modelId="{EDD8F4C4-65E2-4DD0-AD90-4F26936E60A1}" type="presParOf" srcId="{9B576F37-2F18-432A-8980-468185161E98}" destId="{82452C11-2BF4-4AC5-941F-109174DEC28B}" srcOrd="15" destOrd="0" presId="urn:microsoft.com/office/officeart/2005/8/layout/equation1"/>
    <dgm:cxn modelId="{FD60C6CB-1A02-4C0D-9888-507EFAFB6DB8}" type="presParOf" srcId="{9B576F37-2F18-432A-8980-468185161E98}" destId="{B5088DD8-21A1-4A7E-A5EF-AA2EC59AAB85}" srcOrd="16"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C935E1-1654-4679-B789-9D33D2499611}">
      <dsp:nvSpPr>
        <dsp:cNvPr id="0" name=""/>
        <dsp:cNvSpPr/>
      </dsp:nvSpPr>
      <dsp:spPr>
        <a:xfrm>
          <a:off x="587" y="915231"/>
          <a:ext cx="1268337" cy="1268337"/>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latin typeface="Georgia" pitchFamily="18" charset="0"/>
            </a:rPr>
            <a:t>Annual Load</a:t>
          </a:r>
          <a:endParaRPr lang="en-US" sz="1600" kern="1200" dirty="0">
            <a:latin typeface="Georgia" pitchFamily="18" charset="0"/>
          </a:endParaRPr>
        </a:p>
      </dsp:txBody>
      <dsp:txXfrm>
        <a:off x="186331" y="1100975"/>
        <a:ext cx="896849" cy="896849"/>
      </dsp:txXfrm>
    </dsp:sp>
    <dsp:sp modelId="{95023882-2779-4655-959E-F5AC4220BEE5}">
      <dsp:nvSpPr>
        <dsp:cNvPr id="0" name=""/>
        <dsp:cNvSpPr/>
      </dsp:nvSpPr>
      <dsp:spPr>
        <a:xfrm>
          <a:off x="1339267" y="1298175"/>
          <a:ext cx="502448" cy="502448"/>
        </a:xfrm>
        <a:prstGeom prst="mathEqual">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p>
      </dsp:txBody>
      <dsp:txXfrm>
        <a:off x="1405866" y="1401679"/>
        <a:ext cx="369250" cy="295440"/>
      </dsp:txXfrm>
    </dsp:sp>
    <dsp:sp modelId="{8B809190-4B18-41BF-B3B2-0C408A8362DB}">
      <dsp:nvSpPr>
        <dsp:cNvPr id="0" name=""/>
        <dsp:cNvSpPr/>
      </dsp:nvSpPr>
      <dsp:spPr>
        <a:xfrm>
          <a:off x="1912059" y="915231"/>
          <a:ext cx="1268337" cy="1268337"/>
        </a:xfrm>
        <a:prstGeom prst="flowChartConnector">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latin typeface="Georgia" pitchFamily="18" charset="0"/>
            </a:rPr>
            <a:t>Conc.</a:t>
          </a:r>
          <a:endParaRPr lang="en-US" sz="1600" kern="1200" dirty="0">
            <a:latin typeface="Georgia" pitchFamily="18" charset="0"/>
          </a:endParaRPr>
        </a:p>
      </dsp:txBody>
      <dsp:txXfrm>
        <a:off x="2097803" y="1100975"/>
        <a:ext cx="896849" cy="896849"/>
      </dsp:txXfrm>
    </dsp:sp>
    <dsp:sp modelId="{E58FC42E-AB5A-4C74-955D-0E87FD55E359}">
      <dsp:nvSpPr>
        <dsp:cNvPr id="0" name=""/>
        <dsp:cNvSpPr/>
      </dsp:nvSpPr>
      <dsp:spPr>
        <a:xfrm>
          <a:off x="3250739" y="1298175"/>
          <a:ext cx="502448" cy="502448"/>
        </a:xfrm>
        <a:prstGeom prst="mathMultiply">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p>
      </dsp:txBody>
      <dsp:txXfrm>
        <a:off x="3329633" y="1377069"/>
        <a:ext cx="344660" cy="344660"/>
      </dsp:txXfrm>
    </dsp:sp>
    <dsp:sp modelId="{41EC0D99-691D-4831-B4BD-27E054EB4B5A}">
      <dsp:nvSpPr>
        <dsp:cNvPr id="0" name=""/>
        <dsp:cNvSpPr/>
      </dsp:nvSpPr>
      <dsp:spPr>
        <a:xfrm>
          <a:off x="3823531" y="915231"/>
          <a:ext cx="1268337" cy="1268337"/>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latin typeface="Georgia" pitchFamily="18" charset="0"/>
            </a:rPr>
            <a:t>Avg. Daily Flow</a:t>
          </a:r>
          <a:endParaRPr lang="en-US" sz="1600" kern="1200" dirty="0">
            <a:latin typeface="Georgia" pitchFamily="18" charset="0"/>
          </a:endParaRPr>
        </a:p>
      </dsp:txBody>
      <dsp:txXfrm>
        <a:off x="4009275" y="1100975"/>
        <a:ext cx="896849" cy="896849"/>
      </dsp:txXfrm>
    </dsp:sp>
    <dsp:sp modelId="{7B6FF5B9-C9FC-4DDF-8C01-D389E421C8EF}">
      <dsp:nvSpPr>
        <dsp:cNvPr id="0" name=""/>
        <dsp:cNvSpPr/>
      </dsp:nvSpPr>
      <dsp:spPr>
        <a:xfrm>
          <a:off x="5162211" y="1298175"/>
          <a:ext cx="502448" cy="502448"/>
        </a:xfrm>
        <a:prstGeom prst="mathMultiply">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p>
      </dsp:txBody>
      <dsp:txXfrm>
        <a:off x="5241105" y="1377069"/>
        <a:ext cx="344660" cy="344660"/>
      </dsp:txXfrm>
    </dsp:sp>
    <dsp:sp modelId="{BA2ECED3-56BF-49BC-B7FB-0A984624FEE0}">
      <dsp:nvSpPr>
        <dsp:cNvPr id="0" name=""/>
        <dsp:cNvSpPr/>
      </dsp:nvSpPr>
      <dsp:spPr>
        <a:xfrm>
          <a:off x="5735003" y="915231"/>
          <a:ext cx="1268337" cy="1268337"/>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latin typeface="Georgia" pitchFamily="18" charset="0"/>
            </a:rPr>
            <a:t>Conv. Factor</a:t>
          </a:r>
          <a:endParaRPr lang="en-US" sz="1600" kern="1200" dirty="0">
            <a:latin typeface="Georgia" pitchFamily="18" charset="0"/>
          </a:endParaRPr>
        </a:p>
      </dsp:txBody>
      <dsp:txXfrm>
        <a:off x="5920747" y="1100975"/>
        <a:ext cx="896849" cy="896849"/>
      </dsp:txXfrm>
    </dsp:sp>
    <dsp:sp modelId="{44060232-568E-403F-8A30-9B934C359B63}">
      <dsp:nvSpPr>
        <dsp:cNvPr id="0" name=""/>
        <dsp:cNvSpPr/>
      </dsp:nvSpPr>
      <dsp:spPr>
        <a:xfrm>
          <a:off x="7073683" y="1298175"/>
          <a:ext cx="502448" cy="502448"/>
        </a:xfrm>
        <a:prstGeom prst="mathMultiply">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p>
      </dsp:txBody>
      <dsp:txXfrm>
        <a:off x="7152577" y="1377069"/>
        <a:ext cx="344660" cy="344660"/>
      </dsp:txXfrm>
    </dsp:sp>
    <dsp:sp modelId="{B5088DD8-21A1-4A7E-A5EF-AA2EC59AAB85}">
      <dsp:nvSpPr>
        <dsp:cNvPr id="0" name=""/>
        <dsp:cNvSpPr/>
      </dsp:nvSpPr>
      <dsp:spPr>
        <a:xfrm>
          <a:off x="7646474" y="915231"/>
          <a:ext cx="1268337" cy="1268337"/>
        </a:xfrm>
        <a:prstGeom prst="ellipse">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latin typeface="Georgia" pitchFamily="18" charset="0"/>
            </a:rPr>
            <a:t>Duration</a:t>
          </a:r>
          <a:endParaRPr lang="en-US" sz="1600" kern="1200" dirty="0">
            <a:latin typeface="Georgia" pitchFamily="18" charset="0"/>
          </a:endParaRPr>
        </a:p>
      </dsp:txBody>
      <dsp:txXfrm>
        <a:off x="7832218" y="1100975"/>
        <a:ext cx="896849" cy="896849"/>
      </dsp:txXfrm>
    </dsp:sp>
  </dsp:spTree>
</dsp:drawing>
</file>

<file path=ppt/diagrams/layout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D80FC87-5168-43FC-A994-9067EF4B0C9A}" type="datetimeFigureOut">
              <a:rPr lang="en-US" smtClean="0"/>
              <a:pPr/>
              <a:t>3/3/2015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8138FC-1BF1-4B00-92A6-7DC7E3BFDFA9}" type="slidenum">
              <a:rPr lang="en-US" smtClean="0"/>
              <a:pPr/>
              <a:t>‹#›</a:t>
            </a:fld>
            <a:endParaRPr lang="en-US"/>
          </a:p>
        </p:txBody>
      </p:sp>
    </p:spTree>
    <p:extLst>
      <p:ext uri="{BB962C8B-B14F-4D97-AF65-F5344CB8AC3E}">
        <p14:creationId xmlns:p14="http://schemas.microsoft.com/office/powerpoint/2010/main" val="10956971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DE07BD1-5B3C-45E1-B5DE-4C50D98F08CA}" type="datetimeFigureOut">
              <a:rPr lang="en-US" smtClean="0"/>
              <a:pPr/>
              <a:t>3/3/2015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CB4890-0293-4265-8638-E330DFE31903}" type="slidenum">
              <a:rPr lang="en-US" smtClean="0"/>
              <a:pPr/>
              <a:t>‹#›</a:t>
            </a:fld>
            <a:endParaRPr lang="en-US"/>
          </a:p>
        </p:txBody>
      </p:sp>
    </p:spTree>
    <p:extLst>
      <p:ext uri="{BB962C8B-B14F-4D97-AF65-F5344CB8AC3E}">
        <p14:creationId xmlns:p14="http://schemas.microsoft.com/office/powerpoint/2010/main" val="11463896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B890969-D6D3-4534-ACE3-9F5C94388348}" type="slidenum">
              <a:rPr lang="en-US" smtClean="0">
                <a:solidFill>
                  <a:prstClr val="black"/>
                </a:solidFill>
              </a:rPr>
              <a:pPr/>
              <a:t>1</a:t>
            </a:fld>
            <a:endParaRPr lang="en-US" dirty="0">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7CB4890-0293-4265-8638-E330DFE31903}" type="slidenum">
              <a:rPr lang="en-US" smtClean="0"/>
              <a:pPr/>
              <a:t>7</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7CB4890-0293-4265-8638-E330DFE31903}" type="slidenum">
              <a:rPr lang="en-US" smtClean="0"/>
              <a:pPr/>
              <a:t>19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DE52B7-A03A-4139-87CF-2FA956D3D5D9}" type="slidenum">
              <a:rPr lang="en-US" smtClean="0">
                <a:solidFill>
                  <a:prstClr val="black"/>
                </a:solidFill>
              </a:rPr>
              <a:pPr/>
              <a:t>28</a:t>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234695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atin typeface="Georgia" pitchFamily="18" charset="0"/>
              </a:defRPr>
            </a:lvl1p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lvl1pPr>
              <a:defRPr>
                <a:latin typeface="Georgia" pitchFamily="18" charset="0"/>
              </a:defRPr>
            </a:lvl1pPr>
            <a:lvl2pPr>
              <a:defRPr>
                <a:latin typeface="Georgia" pitchFamily="18" charset="0"/>
              </a:defRPr>
            </a:lvl2pPr>
            <a:lvl3pPr>
              <a:defRPr>
                <a:latin typeface="Georgia" pitchFamily="18" charset="0"/>
              </a:defRPr>
            </a:lvl3pPr>
            <a:lvl4pPr>
              <a:defRPr>
                <a:latin typeface="Georgia" pitchFamily="18" charset="0"/>
              </a:defRPr>
            </a:lvl4pPr>
            <a:lvl5pPr>
              <a:defRPr>
                <a:latin typeface="Georgia"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B27B722E-B56B-4D5C-9B74-1C032EA0FA43}" type="datetimeFigureOut">
              <a:rPr lang="en-US">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2E7AF2F9-8099-4D1A-97C8-C33525F412B1}"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8708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a:prstGeom prst="rect">
            <a:avLst/>
          </a:prstGeo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0EAB0777-4C60-462E-A92C-CDAFD498799C}" type="datetimeFigureOut">
              <a:rPr lang="en-US">
                <a:solidFill>
                  <a:srgbClr val="04617B">
                    <a:shade val="90000"/>
                  </a:srgbClr>
                </a:solidFill>
              </a:rPr>
              <a:pPr/>
              <a:t>3/3/2015</a:t>
            </a:fld>
            <a:endParaRPr lang="en-US">
              <a:solidFill>
                <a:srgbClr val="04617B">
                  <a:shade val="90000"/>
                </a:srgbClr>
              </a:solidFill>
            </a:endParaRPr>
          </a:p>
        </p:txBody>
      </p:sp>
      <p:sp>
        <p:nvSpPr>
          <p:cNvPr id="4" name="Footer Placeholder 3"/>
          <p:cNvSpPr>
            <a:spLocks noGrp="1"/>
          </p:cNvSpPr>
          <p:nvPr>
            <p:ph type="ftr" sz="quarter" idx="11"/>
          </p:nvPr>
        </p:nvSpPr>
        <p:spPr>
          <a:xfrm>
            <a:off x="2667000" y="6356350"/>
            <a:ext cx="3352800" cy="365125"/>
          </a:xfrm>
          <a:prstGeom prst="rect">
            <a:avLst/>
          </a:prstGeom>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a:xfrm>
            <a:off x="7924800" y="6356350"/>
            <a:ext cx="762000" cy="365125"/>
          </a:xfrm>
          <a:prstGeom prst="rect">
            <a:avLst/>
          </a:prstGeom>
        </p:spPr>
        <p:txBody>
          <a:bodyPr/>
          <a:lstStyle/>
          <a:p>
            <a:fld id="{59DE6EB8-52AB-45EA-A660-3E1EBFA72987}" type="slidenum">
              <a:rPr lang="en-US">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0EAB0777-4C60-462E-A92C-CDAFD498799C}" type="datetimeFigureOut">
              <a:rPr lang="en-US">
                <a:solidFill>
                  <a:srgbClr val="04617B">
                    <a:shade val="90000"/>
                  </a:srgbClr>
                </a:solidFill>
              </a:rPr>
              <a:pPr/>
              <a:t>3/3/2015</a:t>
            </a:fld>
            <a:endParaRPr lang="en-US">
              <a:solidFill>
                <a:srgbClr val="04617B">
                  <a:shade val="90000"/>
                </a:srgbClr>
              </a:solidFill>
            </a:endParaRPr>
          </a:p>
        </p:txBody>
      </p:sp>
      <p:sp>
        <p:nvSpPr>
          <p:cNvPr id="3" name="Footer Placeholder 2"/>
          <p:cNvSpPr>
            <a:spLocks noGrp="1"/>
          </p:cNvSpPr>
          <p:nvPr>
            <p:ph type="ftr" sz="quarter" idx="11"/>
          </p:nvPr>
        </p:nvSpPr>
        <p:spPr>
          <a:xfrm>
            <a:off x="2667000" y="6356350"/>
            <a:ext cx="3352800" cy="365125"/>
          </a:xfrm>
          <a:prstGeom prst="rect">
            <a:avLst/>
          </a:prstGeom>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a:xfrm>
            <a:off x="7924800" y="6356350"/>
            <a:ext cx="762000" cy="365125"/>
          </a:xfrm>
          <a:prstGeom prst="rect">
            <a:avLst/>
          </a:prstGeom>
        </p:spPr>
        <p:txBody>
          <a:bodyPr/>
          <a:lstStyle/>
          <a:p>
            <a:fld id="{59DE6EB8-52AB-45EA-A660-3E1EBFA72987}" type="slidenum">
              <a:rPr lang="en-US">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Tree>
    <p:extLst>
      <p:ext uri="{BB962C8B-B14F-4D97-AF65-F5344CB8AC3E}">
        <p14:creationId xmlns:p14="http://schemas.microsoft.com/office/powerpoint/2010/main" val="295175131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eorgia"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latin typeface="Georgia" pitchFamily="18" charset="0"/>
              </a:defRPr>
            </a:lvl1pPr>
            <a:lvl2pPr>
              <a:defRPr>
                <a:latin typeface="Georgia" pitchFamily="18" charset="0"/>
              </a:defRPr>
            </a:lvl2pPr>
            <a:lvl3pPr>
              <a:defRPr>
                <a:latin typeface="Georgia" pitchFamily="18" charset="0"/>
              </a:defRPr>
            </a:lvl3pPr>
            <a:lvl4pPr>
              <a:defRPr>
                <a:latin typeface="Georgia" pitchFamily="18" charset="0"/>
              </a:defRPr>
            </a:lvl4pPr>
            <a:lvl5pPr>
              <a:defRPr>
                <a:latin typeface="Georgia"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8708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normAutofit/>
          </a:bodyPr>
          <a:lstStyle>
            <a:lvl1pPr algn="l">
              <a:defRPr sz="2800" b="1" cap="all">
                <a:latin typeface="Georgia" pitchFamily="18" charset="0"/>
              </a:defRPr>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normAutofit/>
          </a:bodyPr>
          <a:lstStyle>
            <a:lvl1pPr marL="0" indent="0">
              <a:buNone/>
              <a:defRPr sz="1400">
                <a:solidFill>
                  <a:schemeClr val="tx1">
                    <a:tint val="75000"/>
                  </a:schemeClr>
                </a:solidFill>
                <a:latin typeface="Georgia"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776985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eorgia" pitchFamily="18" charset="0"/>
              </a:defRPr>
            </a:lvl1p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normAutofit/>
          </a:bodyPr>
          <a:lstStyle>
            <a:lvl1pPr>
              <a:defRPr sz="2400">
                <a:latin typeface="Georgia" pitchFamily="18" charset="0"/>
              </a:defRPr>
            </a:lvl1pPr>
            <a:lvl2pPr>
              <a:defRPr sz="2000">
                <a:latin typeface="Georgia" pitchFamily="18" charset="0"/>
              </a:defRPr>
            </a:lvl2pPr>
            <a:lvl3pPr>
              <a:defRPr sz="1800">
                <a:latin typeface="Georgia" pitchFamily="18" charset="0"/>
              </a:defRPr>
            </a:lvl3pPr>
            <a:lvl4pPr>
              <a:defRPr sz="1600">
                <a:latin typeface="Georgia" pitchFamily="18" charset="0"/>
              </a:defRPr>
            </a:lvl4pPr>
            <a:lvl5pPr>
              <a:defRPr sz="1600">
                <a:latin typeface="Georgia" pitchFamily="18"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normAutofit/>
          </a:bodyPr>
          <a:lstStyle>
            <a:lvl1pPr>
              <a:defRPr sz="2400">
                <a:latin typeface="Georgia" pitchFamily="18" charset="0"/>
              </a:defRPr>
            </a:lvl1pPr>
            <a:lvl2pPr>
              <a:defRPr sz="2000">
                <a:latin typeface="Georgia" pitchFamily="18" charset="0"/>
              </a:defRPr>
            </a:lvl2pPr>
            <a:lvl3pPr>
              <a:defRPr sz="1800">
                <a:latin typeface="Georgia" pitchFamily="18" charset="0"/>
              </a:defRPr>
            </a:lvl3pPr>
            <a:lvl4pPr>
              <a:defRPr sz="1600">
                <a:latin typeface="Georgia" pitchFamily="18" charset="0"/>
              </a:defRPr>
            </a:lvl4pPr>
            <a:lvl5pPr>
              <a:defRPr sz="1600">
                <a:latin typeface="Georgia" pitchFamily="18" charset="0"/>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8029900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eorgia" pitchFamily="18" charset="0"/>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noAutofit/>
          </a:bodyPr>
          <a:lstStyle>
            <a:lvl1pPr marL="0" indent="0">
              <a:buNone/>
              <a:defRPr sz="1800" b="1">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57200" y="2174875"/>
            <a:ext cx="4040188" cy="3951288"/>
          </a:xfrm>
        </p:spPr>
        <p:txBody>
          <a:bodyPr>
            <a:normAutofit/>
          </a:bodyPr>
          <a:lstStyle>
            <a:lvl1pPr>
              <a:defRPr sz="2000">
                <a:latin typeface="Georgia" pitchFamily="18" charset="0"/>
              </a:defRPr>
            </a:lvl1pPr>
            <a:lvl2pPr>
              <a:defRPr sz="1800">
                <a:latin typeface="Georgia" pitchFamily="18" charset="0"/>
              </a:defRPr>
            </a:lvl2pPr>
            <a:lvl3pPr>
              <a:defRPr sz="1600">
                <a:latin typeface="Georgia" pitchFamily="18" charset="0"/>
              </a:defRPr>
            </a:lvl3pPr>
            <a:lvl4pPr>
              <a:defRPr sz="1400">
                <a:latin typeface="Georgia" pitchFamily="18" charset="0"/>
              </a:defRPr>
            </a:lvl4pPr>
            <a:lvl5pPr>
              <a:defRPr sz="1400">
                <a:latin typeface="Georgia" pitchFamily="18" charset="0"/>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noAutofit/>
          </a:bodyPr>
          <a:lstStyle>
            <a:lvl1pPr marL="0" indent="0">
              <a:buNone/>
              <a:defRPr sz="1800" b="1">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normAutofit/>
          </a:bodyPr>
          <a:lstStyle>
            <a:lvl1pPr>
              <a:defRPr sz="2000">
                <a:latin typeface="Georgia" pitchFamily="18" charset="0"/>
              </a:defRPr>
            </a:lvl1pPr>
            <a:lvl2pPr>
              <a:defRPr sz="1800">
                <a:latin typeface="Georgia" pitchFamily="18" charset="0"/>
              </a:defRPr>
            </a:lvl2pPr>
            <a:lvl3pPr>
              <a:defRPr sz="1600">
                <a:latin typeface="Georgia" pitchFamily="18" charset="0"/>
              </a:defRPr>
            </a:lvl3pPr>
            <a:lvl4pPr>
              <a:defRPr sz="1400">
                <a:latin typeface="Georgia" pitchFamily="18" charset="0"/>
              </a:defRPr>
            </a:lvl4pPr>
            <a:lvl5pPr>
              <a:defRPr sz="1400">
                <a:latin typeface="Georgia" pitchFamily="18" charset="0"/>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6908496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eorgia" pitchFamily="18" charset="0"/>
              </a:defRPr>
            </a:lvl1p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31493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47419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952184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84982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264578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6146989"/>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143000" y="228600"/>
            <a:ext cx="7315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762000" y="1143000"/>
            <a:ext cx="7696200" cy="4648200"/>
          </a:xfrm>
        </p:spPr>
        <p:txBody>
          <a:bodyPr/>
          <a:lstStyle/>
          <a:p>
            <a:pPr lvl="0"/>
            <a:endParaRPr lang="en-US" noProof="0" smtClean="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457200" y="6245225"/>
            <a:ext cx="2133600" cy="476250"/>
          </a:xfrm>
          <a:prstGeom prst="rect">
            <a:avLst/>
          </a:prstGeom>
        </p:spPr>
        <p:txBody>
          <a:bodyPr/>
          <a:lstStyle>
            <a:lvl1pPr>
              <a:defRPr/>
            </a:lvl1pPr>
          </a:lstStyle>
          <a:p>
            <a:pPr>
              <a:defRPr/>
            </a:pPr>
            <a:endParaRPr lang="en-US">
              <a:solidFill>
                <a:prstClr val="black">
                  <a:tint val="75000"/>
                </a:prstClr>
              </a:solidFill>
            </a:endParaRPr>
          </a:p>
        </p:txBody>
      </p:sp>
      <p:sp>
        <p:nvSpPr>
          <p:cNvPr id="7" name="Footer Placeholder 6"/>
          <p:cNvSpPr>
            <a:spLocks noGrp="1"/>
          </p:cNvSpPr>
          <p:nvPr>
            <p:ph type="ftr" sz="quarter" idx="11"/>
          </p:nvPr>
        </p:nvSpPr>
        <p:spPr>
          <a:xfrm>
            <a:off x="3124200" y="6245225"/>
            <a:ext cx="2895600" cy="476250"/>
          </a:xfrm>
          <a:prstGeom prst="rect">
            <a:avLst/>
          </a:prstGeom>
        </p:spPr>
        <p:txBody>
          <a:bodyPr/>
          <a:lstStyle>
            <a:lvl1pPr>
              <a:defRPr/>
            </a:lvl1pPr>
          </a:lstStyle>
          <a:p>
            <a:pPr>
              <a:defRPr/>
            </a:pPr>
            <a:endParaRPr lang="en-US">
              <a:solidFill>
                <a:prstClr val="black">
                  <a:tint val="75000"/>
                </a:prstClr>
              </a:solidFill>
            </a:endParaRPr>
          </a:p>
        </p:txBody>
      </p:sp>
      <p:sp>
        <p:nvSpPr>
          <p:cNvPr id="8" name="Slide Number Placeholder 7"/>
          <p:cNvSpPr>
            <a:spLocks noGrp="1"/>
          </p:cNvSpPr>
          <p:nvPr>
            <p:ph type="sldNum" sz="quarter" idx="12"/>
          </p:nvPr>
        </p:nvSpPr>
        <p:spPr>
          <a:xfrm>
            <a:off x="6553200" y="6245225"/>
            <a:ext cx="2133600" cy="476250"/>
          </a:xfrm>
          <a:prstGeom prst="rect">
            <a:avLst/>
          </a:prstGeom>
        </p:spPr>
        <p:txBody>
          <a:bodyPr/>
          <a:lstStyle>
            <a:lvl1pPr>
              <a:defRPr/>
            </a:lvl1pPr>
          </a:lstStyle>
          <a:p>
            <a:pPr>
              <a:defRPr/>
            </a:pPr>
            <a:fld id="{F8F67D4C-4709-4415-8EE7-C583739F847E}" type="slidenum">
              <a:rPr lang="en-US">
                <a:solidFill>
                  <a:prstClr val="black">
                    <a:tint val="75000"/>
                  </a:prstClr>
                </a:solidFill>
              </a:rPr>
              <a:pPr>
                <a:defRPr/>
              </a:pPr>
              <a:t>‹#›</a:t>
            </a:fld>
            <a:endParaRPr 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Tree>
    <p:extLst>
      <p:ext uri="{BB962C8B-B14F-4D97-AF65-F5344CB8AC3E}">
        <p14:creationId xmlns:p14="http://schemas.microsoft.com/office/powerpoint/2010/main" val="2951751318"/>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eorgia"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latin typeface="Georgia" pitchFamily="18" charset="0"/>
              </a:defRPr>
            </a:lvl1pPr>
            <a:lvl2pPr>
              <a:defRPr>
                <a:latin typeface="Georgia" pitchFamily="18" charset="0"/>
              </a:defRPr>
            </a:lvl2pPr>
            <a:lvl3pPr>
              <a:defRPr>
                <a:latin typeface="Georgia" pitchFamily="18" charset="0"/>
              </a:defRPr>
            </a:lvl3pPr>
            <a:lvl4pPr>
              <a:defRPr>
                <a:latin typeface="Georgia" pitchFamily="18" charset="0"/>
              </a:defRPr>
            </a:lvl4pPr>
            <a:lvl5pPr>
              <a:defRPr>
                <a:latin typeface="Georgia"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87080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normAutofit/>
          </a:bodyPr>
          <a:lstStyle>
            <a:lvl1pPr algn="l">
              <a:defRPr sz="2800" b="1" cap="all">
                <a:latin typeface="Georgia" pitchFamily="18" charset="0"/>
              </a:defRPr>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normAutofit/>
          </a:bodyPr>
          <a:lstStyle>
            <a:lvl1pPr marL="0" indent="0">
              <a:buNone/>
              <a:defRPr sz="1400">
                <a:solidFill>
                  <a:schemeClr val="tx1">
                    <a:tint val="75000"/>
                  </a:schemeClr>
                </a:solidFill>
                <a:latin typeface="Georgia"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7769858"/>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eorgia" pitchFamily="18" charset="0"/>
              </a:defRPr>
            </a:lvl1p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normAutofit/>
          </a:bodyPr>
          <a:lstStyle>
            <a:lvl1pPr>
              <a:defRPr sz="2400">
                <a:latin typeface="Georgia" pitchFamily="18" charset="0"/>
              </a:defRPr>
            </a:lvl1pPr>
            <a:lvl2pPr>
              <a:defRPr sz="2000">
                <a:latin typeface="Georgia" pitchFamily="18" charset="0"/>
              </a:defRPr>
            </a:lvl2pPr>
            <a:lvl3pPr>
              <a:defRPr sz="1800">
                <a:latin typeface="Georgia" pitchFamily="18" charset="0"/>
              </a:defRPr>
            </a:lvl3pPr>
            <a:lvl4pPr>
              <a:defRPr sz="1600">
                <a:latin typeface="Georgia" pitchFamily="18" charset="0"/>
              </a:defRPr>
            </a:lvl4pPr>
            <a:lvl5pPr>
              <a:defRPr sz="1600">
                <a:latin typeface="Georgia" pitchFamily="18"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normAutofit/>
          </a:bodyPr>
          <a:lstStyle>
            <a:lvl1pPr>
              <a:defRPr sz="2400">
                <a:latin typeface="Georgia" pitchFamily="18" charset="0"/>
              </a:defRPr>
            </a:lvl1pPr>
            <a:lvl2pPr>
              <a:defRPr sz="2000">
                <a:latin typeface="Georgia" pitchFamily="18" charset="0"/>
              </a:defRPr>
            </a:lvl2pPr>
            <a:lvl3pPr>
              <a:defRPr sz="1800">
                <a:latin typeface="Georgia" pitchFamily="18" charset="0"/>
              </a:defRPr>
            </a:lvl3pPr>
            <a:lvl4pPr>
              <a:defRPr sz="1600">
                <a:latin typeface="Georgia" pitchFamily="18" charset="0"/>
              </a:defRPr>
            </a:lvl4pPr>
            <a:lvl5pPr>
              <a:defRPr sz="1600">
                <a:latin typeface="Georgia" pitchFamily="18" charset="0"/>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80299009"/>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eorgia" pitchFamily="18" charset="0"/>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noAutofit/>
          </a:bodyPr>
          <a:lstStyle>
            <a:lvl1pPr marL="0" indent="0">
              <a:buNone/>
              <a:defRPr sz="1800" b="1">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57200" y="2174875"/>
            <a:ext cx="4040188" cy="3951288"/>
          </a:xfrm>
        </p:spPr>
        <p:txBody>
          <a:bodyPr>
            <a:normAutofit/>
          </a:bodyPr>
          <a:lstStyle>
            <a:lvl1pPr>
              <a:defRPr sz="2000">
                <a:latin typeface="Georgia" pitchFamily="18" charset="0"/>
              </a:defRPr>
            </a:lvl1pPr>
            <a:lvl2pPr>
              <a:defRPr sz="1800">
                <a:latin typeface="Georgia" pitchFamily="18" charset="0"/>
              </a:defRPr>
            </a:lvl2pPr>
            <a:lvl3pPr>
              <a:defRPr sz="1600">
                <a:latin typeface="Georgia" pitchFamily="18" charset="0"/>
              </a:defRPr>
            </a:lvl3pPr>
            <a:lvl4pPr>
              <a:defRPr sz="1400">
                <a:latin typeface="Georgia" pitchFamily="18" charset="0"/>
              </a:defRPr>
            </a:lvl4pPr>
            <a:lvl5pPr>
              <a:defRPr sz="1400">
                <a:latin typeface="Georgia" pitchFamily="18" charset="0"/>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noAutofit/>
          </a:bodyPr>
          <a:lstStyle>
            <a:lvl1pPr marL="0" indent="0">
              <a:buNone/>
              <a:defRPr sz="1800" b="1">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normAutofit/>
          </a:bodyPr>
          <a:lstStyle>
            <a:lvl1pPr>
              <a:defRPr sz="2000">
                <a:latin typeface="Georgia" pitchFamily="18" charset="0"/>
              </a:defRPr>
            </a:lvl1pPr>
            <a:lvl2pPr>
              <a:defRPr sz="1800">
                <a:latin typeface="Georgia" pitchFamily="18" charset="0"/>
              </a:defRPr>
            </a:lvl2pPr>
            <a:lvl3pPr>
              <a:defRPr sz="1600">
                <a:latin typeface="Georgia" pitchFamily="18" charset="0"/>
              </a:defRPr>
            </a:lvl3pPr>
            <a:lvl4pPr>
              <a:defRPr sz="1400">
                <a:latin typeface="Georgia" pitchFamily="18" charset="0"/>
              </a:defRPr>
            </a:lvl4pPr>
            <a:lvl5pPr>
              <a:defRPr sz="1400">
                <a:latin typeface="Georgia" pitchFamily="18" charset="0"/>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69084966"/>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eorgia" pitchFamily="18" charset="0"/>
              </a:defRPr>
            </a:lvl1p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314934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474195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9521847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84982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2645780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6146989"/>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Tree>
    <p:extLst>
      <p:ext uri="{BB962C8B-B14F-4D97-AF65-F5344CB8AC3E}">
        <p14:creationId xmlns:p14="http://schemas.microsoft.com/office/powerpoint/2010/main" val="2951751318"/>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870802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7769858"/>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80299009"/>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69084966"/>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3149347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4741950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952184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849825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2645780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6146989"/>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Tree>
    <p:extLst>
      <p:ext uri="{BB962C8B-B14F-4D97-AF65-F5344CB8AC3E}">
        <p14:creationId xmlns:p14="http://schemas.microsoft.com/office/powerpoint/2010/main" val="2951751318"/>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eorgia"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latin typeface="Georgia" pitchFamily="18" charset="0"/>
              </a:defRPr>
            </a:lvl1pPr>
            <a:lvl2pPr>
              <a:defRPr>
                <a:latin typeface="Georgia" pitchFamily="18" charset="0"/>
              </a:defRPr>
            </a:lvl2pPr>
            <a:lvl3pPr>
              <a:defRPr>
                <a:latin typeface="Georgia" pitchFamily="18" charset="0"/>
              </a:defRPr>
            </a:lvl3pPr>
            <a:lvl4pPr>
              <a:defRPr>
                <a:latin typeface="Georgia" pitchFamily="18" charset="0"/>
              </a:defRPr>
            </a:lvl4pPr>
            <a:lvl5pPr>
              <a:defRPr>
                <a:latin typeface="Georgia"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870802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normAutofit/>
          </a:bodyPr>
          <a:lstStyle>
            <a:lvl1pPr algn="l">
              <a:defRPr sz="2800" b="1" cap="all">
                <a:latin typeface="Georgia" pitchFamily="18" charset="0"/>
              </a:defRPr>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normAutofit/>
          </a:bodyPr>
          <a:lstStyle>
            <a:lvl1pPr marL="0" indent="0">
              <a:buNone/>
              <a:defRPr sz="1400">
                <a:solidFill>
                  <a:schemeClr val="tx1">
                    <a:tint val="75000"/>
                  </a:schemeClr>
                </a:solidFill>
                <a:latin typeface="Georgia"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7769858"/>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eorgia" pitchFamily="18" charset="0"/>
              </a:defRPr>
            </a:lvl1p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normAutofit/>
          </a:bodyPr>
          <a:lstStyle>
            <a:lvl1pPr>
              <a:defRPr sz="2400">
                <a:latin typeface="Georgia" pitchFamily="18" charset="0"/>
              </a:defRPr>
            </a:lvl1pPr>
            <a:lvl2pPr>
              <a:defRPr sz="2000">
                <a:latin typeface="Georgia" pitchFamily="18" charset="0"/>
              </a:defRPr>
            </a:lvl2pPr>
            <a:lvl3pPr>
              <a:defRPr sz="1800">
                <a:latin typeface="Georgia" pitchFamily="18" charset="0"/>
              </a:defRPr>
            </a:lvl3pPr>
            <a:lvl4pPr>
              <a:defRPr sz="1600">
                <a:latin typeface="Georgia" pitchFamily="18" charset="0"/>
              </a:defRPr>
            </a:lvl4pPr>
            <a:lvl5pPr>
              <a:defRPr sz="1600">
                <a:latin typeface="Georgia" pitchFamily="18"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normAutofit/>
          </a:bodyPr>
          <a:lstStyle>
            <a:lvl1pPr>
              <a:defRPr sz="2400">
                <a:latin typeface="Georgia" pitchFamily="18" charset="0"/>
              </a:defRPr>
            </a:lvl1pPr>
            <a:lvl2pPr>
              <a:defRPr sz="2000">
                <a:latin typeface="Georgia" pitchFamily="18" charset="0"/>
              </a:defRPr>
            </a:lvl2pPr>
            <a:lvl3pPr>
              <a:defRPr sz="1800">
                <a:latin typeface="Georgia" pitchFamily="18" charset="0"/>
              </a:defRPr>
            </a:lvl3pPr>
            <a:lvl4pPr>
              <a:defRPr sz="1600">
                <a:latin typeface="Georgia" pitchFamily="18" charset="0"/>
              </a:defRPr>
            </a:lvl4pPr>
            <a:lvl5pPr>
              <a:defRPr sz="1600">
                <a:latin typeface="Georgia" pitchFamily="18" charset="0"/>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80299009"/>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eorgia" pitchFamily="18" charset="0"/>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noAutofit/>
          </a:bodyPr>
          <a:lstStyle>
            <a:lvl1pPr marL="0" indent="0">
              <a:buNone/>
              <a:defRPr sz="1800" b="1">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57200" y="2174875"/>
            <a:ext cx="4040188" cy="3951288"/>
          </a:xfrm>
        </p:spPr>
        <p:txBody>
          <a:bodyPr>
            <a:normAutofit/>
          </a:bodyPr>
          <a:lstStyle>
            <a:lvl1pPr>
              <a:defRPr sz="2000">
                <a:latin typeface="Georgia" pitchFamily="18" charset="0"/>
              </a:defRPr>
            </a:lvl1pPr>
            <a:lvl2pPr>
              <a:defRPr sz="1800">
                <a:latin typeface="Georgia" pitchFamily="18" charset="0"/>
              </a:defRPr>
            </a:lvl2pPr>
            <a:lvl3pPr>
              <a:defRPr sz="1600">
                <a:latin typeface="Georgia" pitchFamily="18" charset="0"/>
              </a:defRPr>
            </a:lvl3pPr>
            <a:lvl4pPr>
              <a:defRPr sz="1400">
                <a:latin typeface="Georgia" pitchFamily="18" charset="0"/>
              </a:defRPr>
            </a:lvl4pPr>
            <a:lvl5pPr>
              <a:defRPr sz="1400">
                <a:latin typeface="Georgia" pitchFamily="18" charset="0"/>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noAutofit/>
          </a:bodyPr>
          <a:lstStyle>
            <a:lvl1pPr marL="0" indent="0">
              <a:buNone/>
              <a:defRPr sz="1800" b="1">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normAutofit/>
          </a:bodyPr>
          <a:lstStyle>
            <a:lvl1pPr>
              <a:defRPr sz="2000">
                <a:latin typeface="Georgia" pitchFamily="18" charset="0"/>
              </a:defRPr>
            </a:lvl1pPr>
            <a:lvl2pPr>
              <a:defRPr sz="1800">
                <a:latin typeface="Georgia" pitchFamily="18" charset="0"/>
              </a:defRPr>
            </a:lvl2pPr>
            <a:lvl3pPr>
              <a:defRPr sz="1600">
                <a:latin typeface="Georgia" pitchFamily="18" charset="0"/>
              </a:defRPr>
            </a:lvl3pPr>
            <a:lvl4pPr>
              <a:defRPr sz="1400">
                <a:latin typeface="Georgia" pitchFamily="18" charset="0"/>
              </a:defRPr>
            </a:lvl4pPr>
            <a:lvl5pPr>
              <a:defRPr sz="1400">
                <a:latin typeface="Georgia" pitchFamily="18" charset="0"/>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69084966"/>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eorgia" pitchFamily="18" charset="0"/>
              </a:defRPr>
            </a:lvl1p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3149347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4741950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9521847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849825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2645780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6146989"/>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143000" y="228600"/>
            <a:ext cx="7315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762000" y="1143000"/>
            <a:ext cx="7696200" cy="4648200"/>
          </a:xfrm>
        </p:spPr>
        <p:txBody>
          <a:bodyPr/>
          <a:lstStyle/>
          <a:p>
            <a:pPr lvl="0"/>
            <a:endParaRPr lang="en-US" noProof="0" smtClean="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slideLayout" Target="../slideLayouts/slideLayout17.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slideLayout" Target="../slideLayouts/slideLayout16.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5" Type="http://schemas.openxmlformats.org/officeDocument/2006/relationships/image" Target="../media/image2.jpeg"/><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image" Target="../media/image2.jpe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3.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image" Target="../media/image2.jpeg"/><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4.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theme" Target="../theme/theme5.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395961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pic>
        <p:nvPicPr>
          <p:cNvPr id="7" name="Picture 6"/>
          <p:cNvPicPr>
            <a:picLocks noChangeAspect="1"/>
          </p:cNvPicPr>
          <p:nvPr userDrawn="1"/>
        </p:nvPicPr>
        <p:blipFill>
          <a:blip r:embed="rId15"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20618273"/>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pic>
        <p:nvPicPr>
          <p:cNvPr id="7" name="Picture 6"/>
          <p:cNvPicPr>
            <a:picLocks noChangeAspect="1"/>
          </p:cNvPicPr>
          <p:nvPr userDrawn="1"/>
        </p:nvPicPr>
        <p:blipFill>
          <a:blip r:embed="rId13"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2061827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pic>
        <p:nvPicPr>
          <p:cNvPr id="7" name="Picture 6"/>
          <p:cNvPicPr>
            <a:picLocks noChangeAspect="1"/>
          </p:cNvPicPr>
          <p:nvPr userDrawn="1"/>
        </p:nvPicPr>
        <p:blipFill>
          <a:blip r:embed="rId13"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20618273"/>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7B722E-B56B-4D5C-9B74-1C032EA0FA43}" type="datetimeFigureOut">
              <a:rPr lang="en-US" smtClean="0">
                <a:solidFill>
                  <a:prstClr val="black">
                    <a:tint val="75000"/>
                  </a:prstClr>
                </a:solidFill>
              </a:rPr>
              <a:pPr/>
              <a:t>3/3/2015</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7AF2F9-8099-4D1A-97C8-C33525F412B1}" type="slidenum">
              <a:rPr lang="en-US" smtClean="0">
                <a:solidFill>
                  <a:prstClr val="black">
                    <a:tint val="75000"/>
                  </a:prstClr>
                </a:solidFill>
              </a:rPr>
              <a:pPr/>
              <a:t>‹#›</a:t>
            </a:fld>
            <a:endParaRPr lang="en-US">
              <a:solidFill>
                <a:prstClr val="black">
                  <a:tint val="75000"/>
                </a:prstClr>
              </a:solidFill>
            </a:endParaRPr>
          </a:p>
        </p:txBody>
      </p:sp>
      <p:pic>
        <p:nvPicPr>
          <p:cNvPr id="7" name="Picture 6"/>
          <p:cNvPicPr>
            <a:picLocks noChangeAspect="1"/>
          </p:cNvPicPr>
          <p:nvPr userDrawn="1"/>
        </p:nvPicPr>
        <p:blipFill>
          <a:blip r:embed="rId14"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20618273"/>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6.xml"/><Relationship Id="rId1" Type="http://schemas.openxmlformats.org/officeDocument/2006/relationships/video" Target="file:///\\dpw-file-srv\Ashburton$\Users\Bstack\SSO's\DZL7383.MPG"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4.xml"/><Relationship Id="rId1" Type="http://schemas.openxmlformats.org/officeDocument/2006/relationships/slideLayout" Target="../slideLayouts/slideLayout41.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23.jpeg"/><Relationship Id="rId1" Type="http://schemas.openxmlformats.org/officeDocument/2006/relationships/slideLayout" Target="../slideLayouts/slideLayout11.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3"/>
          <p:cNvSpPr>
            <a:spLocks noGrp="1"/>
          </p:cNvSpPr>
          <p:nvPr>
            <p:ph type="title"/>
          </p:nvPr>
        </p:nvSpPr>
        <p:spPr>
          <a:xfrm>
            <a:off x="114300" y="1295400"/>
            <a:ext cx="8915400" cy="2057400"/>
          </a:xfrm>
        </p:spPr>
        <p:txBody>
          <a:bodyPr>
            <a:normAutofit/>
          </a:bodyPr>
          <a:lstStyle/>
          <a:p>
            <a:r>
              <a:rPr lang="en-US" sz="3600" b="1" dirty="0" smtClean="0"/>
              <a:t/>
            </a:r>
            <a:br>
              <a:rPr lang="en-US" sz="3600" b="1" dirty="0" smtClean="0"/>
            </a:br>
            <a:r>
              <a:rPr lang="en-US" sz="3600" b="1" dirty="0" smtClean="0"/>
              <a:t>Crediting Nutrient Discharges from Grey Infrastructure</a:t>
            </a:r>
          </a:p>
        </p:txBody>
      </p:sp>
      <p:pic>
        <p:nvPicPr>
          <p:cNvPr id="14" name="Picture 13" descr="CSN logo color.jpg"/>
          <p:cNvPicPr>
            <a:picLocks noChangeAspect="1"/>
          </p:cNvPicPr>
          <p:nvPr/>
        </p:nvPicPr>
        <p:blipFill>
          <a:blip r:embed="rId3" cstate="print"/>
          <a:stretch>
            <a:fillRect/>
          </a:stretch>
        </p:blipFill>
        <p:spPr>
          <a:xfrm>
            <a:off x="3993715" y="4572000"/>
            <a:ext cx="1145337" cy="1143000"/>
          </a:xfrm>
          <a:prstGeom prst="rect">
            <a:avLst/>
          </a:prstGeom>
        </p:spPr>
      </p:pic>
      <p:pic>
        <p:nvPicPr>
          <p:cNvPr id="7" name="Picture 2" descr="D:\LID Studio\PROJECTS\SRF_rain gardens\Annapolis Landing\photos_Marketelli install\marketelli_after.JPG"/>
          <p:cNvPicPr>
            <a:picLocks noChangeArrowheads="1"/>
          </p:cNvPicPr>
          <p:nvPr/>
        </p:nvPicPr>
        <p:blipFill>
          <a:blip r:embed="rId4" cstate="print"/>
          <a:stretch>
            <a:fillRect/>
          </a:stretch>
        </p:blipFill>
        <p:spPr>
          <a:xfrm>
            <a:off x="233110" y="3817620"/>
            <a:ext cx="3527495" cy="265176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Picture 2" descr="D:\LID Studio\PROJECTS\SRF_rain gardens\Annapolis Landing\photos_Marketelli install\marketelli_after.JPG"/>
          <p:cNvPicPr>
            <a:picLocks noChangeArrowheads="1"/>
          </p:cNvPicPr>
          <p:nvPr/>
        </p:nvPicPr>
        <p:blipFill>
          <a:blip r:embed="rId5" cstate="print"/>
          <a:stretch>
            <a:fillRect/>
          </a:stretch>
        </p:blipFill>
        <p:spPr>
          <a:xfrm>
            <a:off x="5372162" y="3817620"/>
            <a:ext cx="3538728" cy="265176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7597605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normAutofit/>
          </a:bodyPr>
          <a:lstStyle/>
          <a:p>
            <a:r>
              <a:rPr lang="en-US" sz="4000" dirty="0" smtClean="0"/>
              <a:t>Today’s Agenda</a:t>
            </a:r>
            <a:endParaRPr lang="en-US" sz="4000" dirty="0"/>
          </a:p>
        </p:txBody>
      </p:sp>
      <p:sp>
        <p:nvSpPr>
          <p:cNvPr id="3" name="Content Placeholder 2"/>
          <p:cNvSpPr>
            <a:spLocks noGrp="1"/>
          </p:cNvSpPr>
          <p:nvPr>
            <p:ph idx="1"/>
          </p:nvPr>
        </p:nvSpPr>
        <p:spPr/>
        <p:txBody>
          <a:bodyPr>
            <a:normAutofit/>
          </a:bodyPr>
          <a:lstStyle/>
          <a:p>
            <a:r>
              <a:rPr lang="en-US" dirty="0" smtClean="0"/>
              <a:t>Setting the Stage</a:t>
            </a:r>
          </a:p>
          <a:p>
            <a:r>
              <a:rPr lang="en-US" dirty="0" smtClean="0"/>
              <a:t>Basics About Nutrient Discharges</a:t>
            </a:r>
          </a:p>
          <a:p>
            <a:r>
              <a:rPr lang="en-US" dirty="0" smtClean="0"/>
              <a:t>The Expert Panel and Major Findings</a:t>
            </a:r>
          </a:p>
          <a:p>
            <a:r>
              <a:rPr lang="en-US" dirty="0" smtClean="0"/>
              <a:t>The Programmatic Credit</a:t>
            </a:r>
          </a:p>
          <a:p>
            <a:r>
              <a:rPr lang="en-US" dirty="0" smtClean="0"/>
              <a:t>Crediting Individual Nutrient Discharges</a:t>
            </a:r>
          </a:p>
          <a:p>
            <a:pPr>
              <a:buNone/>
            </a:pPr>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Autofit/>
          </a:bodyPr>
          <a:lstStyle/>
          <a:p>
            <a:pPr marL="0" marR="0">
              <a:spcBef>
                <a:spcPts val="0"/>
              </a:spcBef>
              <a:spcAft>
                <a:spcPts val="0"/>
              </a:spcAft>
            </a:pPr>
            <a:r>
              <a:rPr lang="en-US" sz="2800" dirty="0">
                <a:ea typeface="Calibri"/>
                <a:cs typeface="Times New Roman"/>
              </a:rPr>
              <a:t/>
            </a:r>
            <a:br>
              <a:rPr lang="en-US" sz="2800" dirty="0">
                <a:ea typeface="Calibri"/>
                <a:cs typeface="Times New Roman"/>
              </a:rPr>
            </a:br>
            <a:r>
              <a:rPr lang="en-US" sz="2800" dirty="0" smtClean="0">
                <a:latin typeface="Georgia" pitchFamily="18" charset="0"/>
                <a:ea typeface="Calibri"/>
                <a:cs typeface="Times New Roman"/>
              </a:rPr>
              <a:t>How Urban Land Cover is Represented in the Current Version of CBWM</a:t>
            </a:r>
            <a:r>
              <a:rPr lang="en-US" sz="2800" dirty="0">
                <a:latin typeface="Georgia" pitchFamily="18" charset="0"/>
                <a:ea typeface="Calibri"/>
                <a:cs typeface="Times New Roman"/>
              </a:rPr>
              <a:t/>
            </a:r>
            <a:br>
              <a:rPr lang="en-US" sz="2800" dirty="0">
                <a:latin typeface="Georgia" pitchFamily="18" charset="0"/>
                <a:ea typeface="Calibri"/>
                <a:cs typeface="Times New Roman"/>
              </a:rPr>
            </a:br>
            <a:endParaRPr lang="en-US" sz="2800" dirty="0">
              <a:latin typeface="Georgia" pitchFamily="18" charset="0"/>
            </a:endParaRPr>
          </a:p>
        </p:txBody>
      </p:sp>
      <p:graphicFrame>
        <p:nvGraphicFramePr>
          <p:cNvPr id="3" name="Table 2"/>
          <p:cNvGraphicFramePr>
            <a:graphicFrameLocks noGrp="1"/>
          </p:cNvGraphicFramePr>
          <p:nvPr/>
        </p:nvGraphicFramePr>
        <p:xfrm>
          <a:off x="152401" y="2148840"/>
          <a:ext cx="8686800" cy="2569845"/>
        </p:xfrm>
        <a:graphic>
          <a:graphicData uri="http://schemas.openxmlformats.org/drawingml/2006/table">
            <a:tbl>
              <a:tblPr/>
              <a:tblGrid>
                <a:gridCol w="3207853"/>
                <a:gridCol w="2804438"/>
                <a:gridCol w="2674509"/>
              </a:tblGrid>
              <a:tr h="228861">
                <a:tc>
                  <a:txBody>
                    <a:bodyPr/>
                    <a:lstStyle/>
                    <a:p>
                      <a:pPr marL="0" marR="0">
                        <a:spcBef>
                          <a:spcPts val="0"/>
                        </a:spcBef>
                        <a:spcAft>
                          <a:spcPts val="0"/>
                        </a:spcAft>
                      </a:pPr>
                      <a:endParaRPr lang="en-US" sz="2400" dirty="0">
                        <a:latin typeface="Georgia" pitchFamily="18"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b="1" dirty="0">
                          <a:latin typeface="Georgia" pitchFamily="18" charset="0"/>
                          <a:ea typeface="Calibri"/>
                          <a:cs typeface="Times New Roman"/>
                        </a:rPr>
                        <a:t>Impervious Cover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b="1" dirty="0">
                          <a:latin typeface="Georgia" pitchFamily="18" charset="0"/>
                          <a:ea typeface="Calibri"/>
                          <a:cs typeface="Times New Roman"/>
                        </a:rPr>
                        <a:t>Pervious Cover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8861">
                <a:tc>
                  <a:txBody>
                    <a:bodyPr/>
                    <a:lstStyle/>
                    <a:p>
                      <a:pPr marL="0" marR="0">
                        <a:spcBef>
                          <a:spcPts val="0"/>
                        </a:spcBef>
                        <a:spcAft>
                          <a:spcPts val="0"/>
                        </a:spcAft>
                      </a:pPr>
                      <a:r>
                        <a:rPr lang="en-US" sz="2400" dirty="0">
                          <a:latin typeface="Georgia" pitchFamily="18" charset="0"/>
                          <a:ea typeface="Calibri"/>
                          <a:cs typeface="Times New Roman"/>
                        </a:rPr>
                        <a:t>Acres in Watershed </a:t>
                      </a:r>
                      <a:r>
                        <a:rPr lang="en-US" sz="2400" baseline="30000" dirty="0">
                          <a:latin typeface="Georgia" pitchFamily="18" charset="0"/>
                          <a:ea typeface="Calibri"/>
                          <a:cs typeface="Times New Roman"/>
                        </a:rPr>
                        <a:t>1</a:t>
                      </a:r>
                      <a:endParaRPr lang="en-US" sz="2400" dirty="0">
                        <a:latin typeface="Georgia" pitchFamily="18"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marL="0" marR="0" algn="ctr">
                        <a:spcBef>
                          <a:spcPts val="0"/>
                        </a:spcBef>
                        <a:spcAft>
                          <a:spcPts val="0"/>
                        </a:spcAft>
                      </a:pPr>
                      <a:r>
                        <a:rPr lang="en-US" sz="2400">
                          <a:latin typeface="Georgia" pitchFamily="18" charset="0"/>
                          <a:ea typeface="Calibri"/>
                          <a:cs typeface="Times New Roman"/>
                        </a:rPr>
                        <a:t>1,269,030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marL="0" marR="0" algn="ctr">
                        <a:spcBef>
                          <a:spcPts val="0"/>
                        </a:spcBef>
                        <a:spcAft>
                          <a:spcPts val="0"/>
                        </a:spcAft>
                      </a:pPr>
                      <a:r>
                        <a:rPr lang="en-US" sz="2400" dirty="0">
                          <a:latin typeface="Georgia" pitchFamily="18" charset="0"/>
                          <a:ea typeface="Calibri"/>
                          <a:cs typeface="Times New Roman"/>
                        </a:rPr>
                        <a:t>3,398,732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r>
              <a:tr h="228861">
                <a:tc>
                  <a:txBody>
                    <a:bodyPr/>
                    <a:lstStyle/>
                    <a:p>
                      <a:pPr marL="0" marR="0">
                        <a:spcBef>
                          <a:spcPts val="0"/>
                        </a:spcBef>
                        <a:spcAft>
                          <a:spcPts val="0"/>
                        </a:spcAft>
                      </a:pPr>
                      <a:r>
                        <a:rPr lang="en-US" sz="2400" dirty="0">
                          <a:latin typeface="Georgia" pitchFamily="18" charset="0"/>
                          <a:ea typeface="Calibri"/>
                          <a:cs typeface="Times New Roman"/>
                        </a:rPr>
                        <a:t>Average TN </a:t>
                      </a:r>
                      <a:r>
                        <a:rPr lang="en-US" sz="2400" dirty="0" smtClean="0">
                          <a:latin typeface="Georgia" pitchFamily="18" charset="0"/>
                          <a:ea typeface="Calibri"/>
                          <a:cs typeface="Times New Roman"/>
                        </a:rPr>
                        <a:t>Load </a:t>
                      </a:r>
                      <a:r>
                        <a:rPr lang="en-US" sz="2400" baseline="30000" dirty="0" smtClean="0">
                          <a:latin typeface="Georgia" pitchFamily="18" charset="0"/>
                          <a:ea typeface="Calibri"/>
                          <a:cs typeface="Times New Roman"/>
                        </a:rPr>
                        <a:t>2 </a:t>
                      </a:r>
                      <a:r>
                        <a:rPr lang="en-US" sz="2400" dirty="0" smtClean="0">
                          <a:latin typeface="Georgia" pitchFamily="18" charset="0"/>
                          <a:ea typeface="Calibri"/>
                          <a:cs typeface="Times New Roman"/>
                        </a:rPr>
                        <a:t>(lbs/ac/yr) </a:t>
                      </a:r>
                      <a:endParaRPr lang="en-US" sz="2400" dirty="0">
                        <a:latin typeface="Georgia" pitchFamily="18"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marL="0" marR="0" algn="ctr">
                        <a:spcBef>
                          <a:spcPts val="0"/>
                        </a:spcBef>
                        <a:spcAft>
                          <a:spcPts val="0"/>
                        </a:spcAft>
                      </a:pPr>
                      <a:r>
                        <a:rPr lang="en-US" sz="2400" dirty="0" smtClean="0">
                          <a:latin typeface="Georgia" pitchFamily="18" charset="0"/>
                          <a:ea typeface="Calibri"/>
                          <a:cs typeface="Times New Roman"/>
                        </a:rPr>
                        <a:t>15.5</a:t>
                      </a:r>
                      <a:endParaRPr lang="en-US" sz="2400" dirty="0">
                        <a:latin typeface="Georgia" pitchFamily="18"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marL="0" marR="0" algn="ctr">
                        <a:spcBef>
                          <a:spcPts val="0"/>
                        </a:spcBef>
                        <a:spcAft>
                          <a:spcPts val="0"/>
                        </a:spcAft>
                      </a:pPr>
                      <a:r>
                        <a:rPr lang="en-US" sz="2400" dirty="0" smtClean="0">
                          <a:latin typeface="Georgia" pitchFamily="18" charset="0"/>
                          <a:ea typeface="Calibri"/>
                          <a:cs typeface="Times New Roman"/>
                        </a:rPr>
                        <a:t>12.4</a:t>
                      </a:r>
                      <a:endParaRPr lang="en-US" sz="2400" dirty="0">
                        <a:latin typeface="Georgia" pitchFamily="18"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r>
              <a:tr h="228861">
                <a:tc>
                  <a:txBody>
                    <a:bodyPr/>
                    <a:lstStyle/>
                    <a:p>
                      <a:pPr marL="0" marR="0">
                        <a:spcBef>
                          <a:spcPts val="0"/>
                        </a:spcBef>
                        <a:spcAft>
                          <a:spcPts val="0"/>
                        </a:spcAft>
                      </a:pPr>
                      <a:r>
                        <a:rPr lang="en-US" sz="2400" dirty="0" smtClean="0">
                          <a:latin typeface="Georgia" pitchFamily="18" charset="0"/>
                          <a:ea typeface="Calibri"/>
                          <a:cs typeface="Times New Roman"/>
                        </a:rPr>
                        <a:t>Total</a:t>
                      </a:r>
                      <a:r>
                        <a:rPr lang="en-US" sz="2400" baseline="0" dirty="0" smtClean="0">
                          <a:latin typeface="Georgia" pitchFamily="18" charset="0"/>
                          <a:ea typeface="Calibri"/>
                          <a:cs typeface="Times New Roman"/>
                        </a:rPr>
                        <a:t> (lbs/yr)</a:t>
                      </a:r>
                      <a:endParaRPr lang="en-US" sz="2400" dirty="0">
                        <a:latin typeface="Georgia" pitchFamily="18"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algn="ctr" fontAlgn="b"/>
                      <a:r>
                        <a:rPr lang="en-US" sz="2400" b="0" i="0" u="none" strike="noStrike" dirty="0" smtClean="0">
                          <a:solidFill>
                            <a:srgbClr val="000000"/>
                          </a:solidFill>
                          <a:latin typeface="Georgia" pitchFamily="18" charset="0"/>
                        </a:rPr>
                        <a:t>19,669,965.00 </a:t>
                      </a:r>
                      <a:endParaRPr lang="en-US" sz="2400" b="0" i="0" u="none" strike="noStrike" dirty="0">
                        <a:solidFill>
                          <a:srgbClr val="000000"/>
                        </a:solidFill>
                        <a:latin typeface="Georgia" pitchFamily="18"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algn="ctr" fontAlgn="b"/>
                      <a:r>
                        <a:rPr lang="en-US" sz="2400" b="0" i="0" u="none" strike="noStrike" dirty="0" smtClean="0">
                          <a:solidFill>
                            <a:srgbClr val="000000"/>
                          </a:solidFill>
                          <a:latin typeface="Georgia" pitchFamily="18" charset="0"/>
                        </a:rPr>
                        <a:t>42,144,276.80 </a:t>
                      </a:r>
                      <a:endParaRPr lang="en-US" sz="2400" b="0" i="0" u="none" strike="noStrike" dirty="0">
                        <a:solidFill>
                          <a:srgbClr val="000000"/>
                        </a:solidFill>
                        <a:latin typeface="Georgia" pitchFamily="18"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r>
              <a:tr h="610297">
                <a:tc gridSpan="3">
                  <a:txBody>
                    <a:bodyPr/>
                    <a:lstStyle/>
                    <a:p>
                      <a:pPr marL="0" marR="0">
                        <a:spcBef>
                          <a:spcPts val="0"/>
                        </a:spcBef>
                        <a:spcAft>
                          <a:spcPts val="0"/>
                        </a:spcAft>
                      </a:pPr>
                      <a:r>
                        <a:rPr lang="en-US" sz="1600" baseline="30000" dirty="0">
                          <a:latin typeface="Georgia"/>
                          <a:ea typeface="Calibri"/>
                          <a:cs typeface="Times New Roman"/>
                        </a:rPr>
                        <a:t>1</a:t>
                      </a:r>
                      <a:r>
                        <a:rPr lang="en-US" sz="1600" dirty="0">
                          <a:latin typeface="Georgia"/>
                          <a:ea typeface="Calibri"/>
                          <a:cs typeface="Times New Roman"/>
                        </a:rPr>
                        <a:t> Acres as reported in most recent CBWM version 5.3.2 </a:t>
                      </a:r>
                      <a:endParaRPr lang="en-US" sz="2000" dirty="0">
                        <a:latin typeface="Calibri"/>
                        <a:ea typeface="Calibri"/>
                        <a:cs typeface="Times New Roman"/>
                      </a:endParaRPr>
                    </a:p>
                    <a:p>
                      <a:pPr marL="0" marR="0">
                        <a:spcBef>
                          <a:spcPts val="0"/>
                        </a:spcBef>
                        <a:spcAft>
                          <a:spcPts val="0"/>
                        </a:spcAft>
                      </a:pPr>
                      <a:r>
                        <a:rPr lang="en-US" sz="1600" baseline="30000" dirty="0">
                          <a:latin typeface="Georgia"/>
                          <a:ea typeface="Calibri"/>
                          <a:cs typeface="Times New Roman"/>
                        </a:rPr>
                        <a:t>2</a:t>
                      </a:r>
                      <a:r>
                        <a:rPr lang="en-US" sz="1600" dirty="0">
                          <a:latin typeface="Georgia"/>
                          <a:ea typeface="Calibri"/>
                          <a:cs typeface="Times New Roman"/>
                        </a:rPr>
                        <a:t> Average values, as reported in Tetra Tech 2014a and ESC EP, 2014 (construction sites), although actual values are regionally </a:t>
                      </a:r>
                      <a:r>
                        <a:rPr lang="en-US" sz="1600" dirty="0" smtClean="0">
                          <a:latin typeface="Georgia"/>
                          <a:ea typeface="Calibri"/>
                          <a:cs typeface="Times New Roman"/>
                        </a:rPr>
                        <a:t>variable</a:t>
                      </a:r>
                      <a:endParaRPr lang="en-US"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026" name="Picture 2"/>
          <p:cNvPicPr>
            <a:picLocks noChangeAspect="1" noChangeArrowheads="1"/>
          </p:cNvPicPr>
          <p:nvPr/>
        </p:nvPicPr>
        <p:blipFill>
          <a:blip r:embed="rId2" cstate="print"/>
          <a:srcRect/>
          <a:stretch>
            <a:fillRect/>
          </a:stretch>
        </p:blipFill>
        <p:spPr bwMode="auto">
          <a:xfrm>
            <a:off x="228600" y="76200"/>
            <a:ext cx="8693150" cy="631666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rmAutofit/>
          </a:bodyPr>
          <a:lstStyle/>
          <a:p>
            <a:r>
              <a:rPr lang="en-US" sz="3600" dirty="0" smtClean="0"/>
              <a:t>Major Findings</a:t>
            </a:r>
            <a:endParaRPr lang="en-US" sz="3600" dirty="0"/>
          </a:p>
        </p:txBody>
      </p:sp>
      <p:sp>
        <p:nvSpPr>
          <p:cNvPr id="3" name="Content Placeholder 2"/>
          <p:cNvSpPr>
            <a:spLocks noGrp="1"/>
          </p:cNvSpPr>
          <p:nvPr>
            <p:ph idx="1"/>
          </p:nvPr>
        </p:nvSpPr>
        <p:spPr>
          <a:xfrm>
            <a:off x="457200" y="1600200"/>
            <a:ext cx="8229600" cy="4800600"/>
          </a:xfrm>
        </p:spPr>
        <p:txBody>
          <a:bodyPr>
            <a:normAutofit fontScale="92500" lnSpcReduction="20000"/>
          </a:bodyPr>
          <a:lstStyle/>
          <a:p>
            <a:r>
              <a:rPr lang="en-US" dirty="0" smtClean="0"/>
              <a:t>Conclusive evidence that ND’s increase N and P levels in dry weather urban stream flow</a:t>
            </a:r>
          </a:p>
          <a:p>
            <a:endParaRPr lang="en-US" dirty="0" smtClean="0"/>
          </a:p>
          <a:p>
            <a:r>
              <a:rPr lang="en-US" dirty="0" smtClean="0"/>
              <a:t>Dry weather NDs collectively account for as much as 20 to 40% of the annual nutrient load in urban watersheds, depending on the age and condition of its grey infrastructure.</a:t>
            </a:r>
          </a:p>
          <a:p>
            <a:endParaRPr lang="en-US" dirty="0" smtClean="0"/>
          </a:p>
          <a:p>
            <a:r>
              <a:rPr lang="en-US" dirty="0" smtClean="0"/>
              <a:t>NDs comprise 1 to 2% of the total urban wet weather load, particularly during intense or extreme storms.  </a:t>
            </a:r>
          </a:p>
          <a:p>
            <a:pPr>
              <a:buNone/>
            </a:pPr>
            <a:endParaRPr lang="en-US" dirty="0" smtClean="0"/>
          </a:p>
          <a:p>
            <a:endParaRPr lang="en-US" dirty="0" smtClean="0"/>
          </a:p>
          <a:p>
            <a:endParaRPr lang="en-US" dirty="0"/>
          </a:p>
        </p:txBody>
      </p:sp>
      <p:sp>
        <p:nvSpPr>
          <p:cNvPr id="4" name="Slide Number Placeholder 3"/>
          <p:cNvSpPr>
            <a:spLocks noGrp="1"/>
          </p:cNvSpPr>
          <p:nvPr>
            <p:ph type="sldNum" sz="quarter" idx="12"/>
          </p:nvPr>
        </p:nvSpPr>
        <p:spPr/>
        <p:txBody>
          <a:bodyPr/>
          <a:lstStyle/>
          <a:p>
            <a:fld id="{0B6F1F8A-B1B0-4C1A-B925-5C782D4D84C5}" type="slidenum">
              <a:rPr lang="en-US" smtClean="0"/>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152400"/>
            <a:ext cx="8686800" cy="1603375"/>
          </a:xfrm>
        </p:spPr>
        <p:txBody>
          <a:bodyPr>
            <a:normAutofit/>
          </a:bodyPr>
          <a:lstStyle/>
          <a:p>
            <a:r>
              <a:rPr lang="en-US" sz="3600" dirty="0" smtClean="0">
                <a:latin typeface="Georgia" pitchFamily="18" charset="0"/>
              </a:rPr>
              <a:t>Elimination of Discovered Nutrient Discharges From Grey Infrastructure</a:t>
            </a:r>
            <a:endParaRPr lang="en-US" sz="3600" dirty="0">
              <a:latin typeface="Georgia" pitchFamily="18" charset="0"/>
            </a:endParaRPr>
          </a:p>
        </p:txBody>
      </p:sp>
      <p:sp>
        <p:nvSpPr>
          <p:cNvPr id="3" name="Subtitle 2"/>
          <p:cNvSpPr>
            <a:spLocks noGrp="1"/>
          </p:cNvSpPr>
          <p:nvPr>
            <p:ph type="subTitle" idx="1"/>
          </p:nvPr>
        </p:nvSpPr>
        <p:spPr>
          <a:xfrm>
            <a:off x="990600" y="1600200"/>
            <a:ext cx="7162800" cy="685800"/>
          </a:xfrm>
        </p:spPr>
        <p:txBody>
          <a:bodyPr>
            <a:normAutofit/>
          </a:bodyPr>
          <a:lstStyle/>
          <a:p>
            <a:r>
              <a:rPr lang="en-US" sz="2400" dirty="0" smtClean="0">
                <a:solidFill>
                  <a:schemeClr val="tx1"/>
                </a:solidFill>
                <a:latin typeface="Georgia" pitchFamily="18" charset="0"/>
              </a:rPr>
              <a:t>Findings: Expert Panel Final Report</a:t>
            </a:r>
            <a:endParaRPr lang="en-US" sz="2400" dirty="0">
              <a:solidFill>
                <a:schemeClr val="tx1"/>
              </a:solidFill>
              <a:latin typeface="Georgia" pitchFamily="18" charset="0"/>
            </a:endParaRPr>
          </a:p>
        </p:txBody>
      </p:sp>
      <p:sp>
        <p:nvSpPr>
          <p:cNvPr id="4" name="Slide Number Placeholder 3"/>
          <p:cNvSpPr>
            <a:spLocks noGrp="1"/>
          </p:cNvSpPr>
          <p:nvPr>
            <p:ph type="sldNum" sz="quarter" idx="4294967295"/>
          </p:nvPr>
        </p:nvSpPr>
        <p:spPr>
          <a:xfrm>
            <a:off x="6553200" y="6356350"/>
            <a:ext cx="2133600" cy="365125"/>
          </a:xfrm>
          <a:prstGeom prst="rect">
            <a:avLst/>
          </a:prstGeom>
        </p:spPr>
        <p:txBody>
          <a:bodyPr/>
          <a:lstStyle/>
          <a:p>
            <a:fld id="{0B6F1F8A-B1B0-4C1A-B925-5C782D4D84C5}" type="slidenum">
              <a:rPr lang="en-US" smtClean="0"/>
              <a:pPr/>
              <a:t>6</a:t>
            </a:fld>
            <a:endParaRPr lang="en-US"/>
          </a:p>
        </p:txBody>
      </p:sp>
      <p:pic>
        <p:nvPicPr>
          <p:cNvPr id="13" name="Picture 12" descr="Citizen IDDE presentation_FLORES (NXPowerLite).jpg"/>
          <p:cNvPicPr>
            <a:picLocks noChangeAspect="1"/>
          </p:cNvPicPr>
          <p:nvPr/>
        </p:nvPicPr>
        <p:blipFill>
          <a:blip r:embed="rId2" cstate="print"/>
          <a:stretch>
            <a:fillRect/>
          </a:stretch>
        </p:blipFill>
        <p:spPr>
          <a:xfrm>
            <a:off x="2138083" y="2294965"/>
            <a:ext cx="4867835" cy="3648635"/>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rmAutofit/>
          </a:bodyPr>
          <a:lstStyle/>
          <a:p>
            <a:r>
              <a:rPr lang="en-US" sz="3600" dirty="0" smtClean="0"/>
              <a:t>Nutrient Discharges</a:t>
            </a:r>
            <a:endParaRPr lang="en-US" sz="3600" dirty="0"/>
          </a:p>
        </p:txBody>
      </p:sp>
      <p:sp>
        <p:nvSpPr>
          <p:cNvPr id="3" name="Content Placeholder 2"/>
          <p:cNvSpPr>
            <a:spLocks noGrp="1"/>
          </p:cNvSpPr>
          <p:nvPr>
            <p:ph idx="1"/>
          </p:nvPr>
        </p:nvSpPr>
        <p:spPr>
          <a:xfrm>
            <a:off x="457200" y="1371600"/>
            <a:ext cx="8229600" cy="4876800"/>
          </a:xfrm>
        </p:spPr>
        <p:txBody>
          <a:bodyPr>
            <a:normAutofit fontScale="85000" lnSpcReduction="10000"/>
          </a:bodyPr>
          <a:lstStyle/>
          <a:p>
            <a:r>
              <a:rPr lang="en-US" dirty="0" smtClean="0"/>
              <a:t>Refers to the complex range of non-stormwater flows that deliver nutrients into urban receiving waters during dry and/or wet weather caused by spills, leaks, and overflows from grey infrastructure.  </a:t>
            </a:r>
          </a:p>
          <a:p>
            <a:endParaRPr lang="en-US" dirty="0" smtClean="0"/>
          </a:p>
          <a:p>
            <a:r>
              <a:rPr lang="en-US" dirty="0" smtClean="0"/>
              <a:t>These discharges are created by:</a:t>
            </a:r>
          </a:p>
          <a:p>
            <a:pPr lvl="1"/>
            <a:r>
              <a:rPr lang="en-US" dirty="0" smtClean="0"/>
              <a:t>the interaction of pollutant generating activities/sources </a:t>
            </a:r>
          </a:p>
          <a:p>
            <a:pPr lvl="1"/>
            <a:r>
              <a:rPr lang="en-US" dirty="0" smtClean="0"/>
              <a:t>with aging grey infrastructure (sanitary sewers, drinking water pipes and storm sewers) </a:t>
            </a:r>
          </a:p>
          <a:p>
            <a:pPr lvl="1"/>
            <a:r>
              <a:rPr lang="en-US" dirty="0" smtClean="0"/>
              <a:t>via stormwater runoff and groundwater migration. </a:t>
            </a:r>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152400" y="503238"/>
            <a:ext cx="4268788" cy="639762"/>
          </a:xfrm>
        </p:spPr>
        <p:txBody>
          <a:bodyPr/>
          <a:lstStyle/>
          <a:p>
            <a:r>
              <a:rPr lang="en-US" sz="2000" dirty="0" smtClean="0">
                <a:solidFill>
                  <a:prstClr val="black"/>
                </a:solidFill>
              </a:rPr>
              <a:t>Discovered Nutrient Discharge</a:t>
            </a:r>
            <a:endParaRPr lang="en-US" sz="2000" dirty="0" smtClean="0"/>
          </a:p>
        </p:txBody>
      </p:sp>
      <p:pic>
        <p:nvPicPr>
          <p:cNvPr id="9" name="Content Placeholder 8" descr="water-main-break.jpg"/>
          <p:cNvPicPr>
            <a:picLocks noGrp="1" noChangeAspect="1"/>
          </p:cNvPicPr>
          <p:nvPr>
            <p:ph sz="half" idx="2"/>
          </p:nvPr>
        </p:nvPicPr>
        <p:blipFill>
          <a:blip r:embed="rId2" cstate="print"/>
          <a:stretch>
            <a:fillRect/>
          </a:stretch>
        </p:blipFill>
        <p:spPr>
          <a:xfrm>
            <a:off x="4648880" y="1371600"/>
            <a:ext cx="4342720" cy="3505200"/>
          </a:xfrm>
        </p:spPr>
      </p:pic>
      <p:sp>
        <p:nvSpPr>
          <p:cNvPr id="7" name="Text Placeholder 6"/>
          <p:cNvSpPr>
            <a:spLocks noGrp="1"/>
          </p:cNvSpPr>
          <p:nvPr>
            <p:ph type="body" sz="quarter" idx="3"/>
          </p:nvPr>
        </p:nvSpPr>
        <p:spPr>
          <a:xfrm>
            <a:off x="4645025" y="503238"/>
            <a:ext cx="4041775" cy="639762"/>
          </a:xfrm>
        </p:spPr>
        <p:txBody>
          <a:bodyPr/>
          <a:lstStyle/>
          <a:p>
            <a:pPr lvl="0"/>
            <a:r>
              <a:rPr lang="en-US" sz="2000" dirty="0" smtClean="0">
                <a:solidFill>
                  <a:prstClr val="black"/>
                </a:solidFill>
              </a:rPr>
              <a:t>Reported Nutrient Discharge</a:t>
            </a:r>
            <a:endParaRPr lang="en-US" sz="2800" b="0" dirty="0" smtClean="0"/>
          </a:p>
        </p:txBody>
      </p:sp>
      <p:sp>
        <p:nvSpPr>
          <p:cNvPr id="11" name="TextBox 10"/>
          <p:cNvSpPr txBox="1"/>
          <p:nvPr/>
        </p:nvSpPr>
        <p:spPr>
          <a:xfrm>
            <a:off x="5029200" y="5029200"/>
            <a:ext cx="3733800" cy="276999"/>
          </a:xfrm>
          <a:prstGeom prst="rect">
            <a:avLst/>
          </a:prstGeom>
          <a:noFill/>
        </p:spPr>
        <p:txBody>
          <a:bodyPr wrap="square" rtlCol="0">
            <a:spAutoFit/>
          </a:bodyPr>
          <a:lstStyle/>
          <a:p>
            <a:pPr algn="ctr"/>
            <a:r>
              <a:rPr lang="en-US" sz="1200" i="1" dirty="0" smtClean="0">
                <a:latin typeface="Georgia" pitchFamily="18" charset="0"/>
              </a:rPr>
              <a:t>Photo credit: The Washington Post</a:t>
            </a:r>
            <a:endParaRPr lang="en-US" sz="1200" i="1" dirty="0">
              <a:latin typeface="Georgia" pitchFamily="18" charset="0"/>
            </a:endParaRPr>
          </a:p>
        </p:txBody>
      </p:sp>
      <p:pic>
        <p:nvPicPr>
          <p:cNvPr id="12" name="Picture 10" descr="P1250016"/>
          <p:cNvPicPr>
            <a:picLocks noChangeAspect="1" noChangeArrowheads="1"/>
          </p:cNvPicPr>
          <p:nvPr/>
        </p:nvPicPr>
        <p:blipFill>
          <a:blip r:embed="rId3" cstate="print"/>
          <a:srcRect/>
          <a:stretch>
            <a:fillRect/>
          </a:stretch>
        </p:blipFill>
        <p:spPr>
          <a:xfrm>
            <a:off x="152400" y="1371600"/>
            <a:ext cx="4267200" cy="342900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Autofit/>
          </a:bodyPr>
          <a:lstStyle/>
          <a:p>
            <a:r>
              <a:rPr lang="en-US" sz="3600" dirty="0" smtClean="0">
                <a:solidFill>
                  <a:schemeClr val="tx2"/>
                </a:solidFill>
                <a:latin typeface="Georgia" pitchFamily="18" charset="0"/>
              </a:rPr>
              <a:t>Discharge Detectives</a:t>
            </a:r>
            <a:endParaRPr lang="en-US" sz="3600" dirty="0">
              <a:solidFill>
                <a:schemeClr val="tx2"/>
              </a:solidFill>
              <a:latin typeface="Georgia" pitchFamily="18" charset="0"/>
            </a:endParaRPr>
          </a:p>
        </p:txBody>
      </p:sp>
      <p:sp>
        <p:nvSpPr>
          <p:cNvPr id="3" name="Content Placeholder 2"/>
          <p:cNvSpPr>
            <a:spLocks noGrp="1"/>
          </p:cNvSpPr>
          <p:nvPr>
            <p:ph idx="1"/>
          </p:nvPr>
        </p:nvSpPr>
        <p:spPr>
          <a:xfrm>
            <a:off x="457200" y="1371600"/>
            <a:ext cx="8229600" cy="2209800"/>
          </a:xfrm>
        </p:spPr>
        <p:txBody>
          <a:bodyPr>
            <a:normAutofit/>
          </a:bodyPr>
          <a:lstStyle/>
          <a:p>
            <a:r>
              <a:rPr lang="en-US" sz="2800" dirty="0" smtClean="0">
                <a:latin typeface="Georgia" pitchFamily="18" charset="0"/>
              </a:rPr>
              <a:t>Need to use </a:t>
            </a:r>
            <a:r>
              <a:rPr lang="en-US" sz="2800" dirty="0" smtClean="0">
                <a:solidFill>
                  <a:schemeClr val="accent1"/>
                </a:solidFill>
                <a:latin typeface="Georgia" pitchFamily="18" charset="0"/>
              </a:rPr>
              <a:t>nutrient-based indicators</a:t>
            </a:r>
            <a:r>
              <a:rPr lang="en-US" sz="2800" dirty="0" smtClean="0">
                <a:latin typeface="Georgia" pitchFamily="18" charset="0"/>
              </a:rPr>
              <a:t> during routine outfall screening</a:t>
            </a:r>
          </a:p>
          <a:p>
            <a:r>
              <a:rPr lang="en-US" sz="2800" dirty="0" smtClean="0">
                <a:latin typeface="Georgia" pitchFamily="18" charset="0"/>
              </a:rPr>
              <a:t>Once a discharge is found, other discovery methods are needed to track it back to its source</a:t>
            </a:r>
            <a:endParaRPr lang="en-US" sz="2800" dirty="0">
              <a:latin typeface="Georgia" pitchFamily="18" charset="0"/>
            </a:endParaRPr>
          </a:p>
        </p:txBody>
      </p:sp>
      <p:sp>
        <p:nvSpPr>
          <p:cNvPr id="4" name="Slide Number Placeholder 3"/>
          <p:cNvSpPr>
            <a:spLocks noGrp="1"/>
          </p:cNvSpPr>
          <p:nvPr>
            <p:ph type="sldNum" sz="quarter" idx="12"/>
          </p:nvPr>
        </p:nvSpPr>
        <p:spPr/>
        <p:txBody>
          <a:bodyPr/>
          <a:lstStyle/>
          <a:p>
            <a:fld id="{0B6F1F8A-B1B0-4C1A-B925-5C782D4D84C5}" type="slidenum">
              <a:rPr lang="en-US" smtClean="0"/>
              <a:pPr/>
              <a:t>9</a:t>
            </a:fld>
            <a:endParaRPr lang="en-US"/>
          </a:p>
        </p:txBody>
      </p:sp>
      <p:pic>
        <p:nvPicPr>
          <p:cNvPr id="5" name="Picture 26" descr="P8100007"/>
          <p:cNvPicPr>
            <a:picLocks noChangeAspect="1" noChangeArrowheads="1"/>
          </p:cNvPicPr>
          <p:nvPr/>
        </p:nvPicPr>
        <p:blipFill>
          <a:blip r:embed="rId2" cstate="print"/>
          <a:srcRect/>
          <a:stretch>
            <a:fillRect/>
          </a:stretch>
        </p:blipFill>
        <p:spPr bwMode="auto">
          <a:xfrm>
            <a:off x="4968345" y="3839600"/>
            <a:ext cx="3352800" cy="2515957"/>
          </a:xfrm>
          <a:prstGeom prst="rect">
            <a:avLst/>
          </a:prstGeom>
          <a:noFill/>
          <a:ln w="9525">
            <a:solidFill>
              <a:schemeClr val="tx1"/>
            </a:solidFill>
            <a:miter lim="800000"/>
            <a:headEnd/>
            <a:tailEnd/>
          </a:ln>
        </p:spPr>
      </p:pic>
      <p:pic>
        <p:nvPicPr>
          <p:cNvPr id="6" name="Picture 5" descr="P5270028"/>
          <p:cNvPicPr>
            <a:picLocks noChangeAspect="1" noChangeArrowheads="1"/>
          </p:cNvPicPr>
          <p:nvPr/>
        </p:nvPicPr>
        <p:blipFill>
          <a:blip r:embed="rId3" cstate="print"/>
          <a:srcRect/>
          <a:stretch>
            <a:fillRect/>
          </a:stretch>
        </p:blipFill>
        <p:spPr>
          <a:xfrm>
            <a:off x="822854" y="3851589"/>
            <a:ext cx="3322637" cy="2491978"/>
          </a:xfrm>
          <a:prstGeom prst="rect">
            <a:avLst/>
          </a:prstGeom>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Description: H:\users\Creeks\Enforcement\Smoke Testing\6.29.2010\P6290049.JPG"/>
          <p:cNvPicPr/>
          <p:nvPr/>
        </p:nvPicPr>
        <p:blipFill>
          <a:blip r:embed="rId2" cstate="print"/>
          <a:srcRect/>
          <a:stretch>
            <a:fillRect/>
          </a:stretch>
        </p:blipFill>
        <p:spPr bwMode="auto">
          <a:xfrm>
            <a:off x="457200" y="1295400"/>
            <a:ext cx="3200400" cy="2514600"/>
          </a:xfrm>
          <a:prstGeom prst="rect">
            <a:avLst/>
          </a:prstGeom>
          <a:noFill/>
          <a:effectLst>
            <a:outerShdw blurRad="50800" dist="38100" dir="2700000" algn="tl" rotWithShape="0">
              <a:prstClr val="black">
                <a:alpha val="40000"/>
              </a:prstClr>
            </a:outerShdw>
          </a:effectLst>
        </p:spPr>
      </p:pic>
      <p:sp>
        <p:nvSpPr>
          <p:cNvPr id="2" name="Title 1"/>
          <p:cNvSpPr>
            <a:spLocks noGrp="1"/>
          </p:cNvSpPr>
          <p:nvPr>
            <p:ph type="title"/>
          </p:nvPr>
        </p:nvSpPr>
        <p:spPr>
          <a:xfrm>
            <a:off x="457200" y="0"/>
            <a:ext cx="8229600" cy="1143000"/>
          </a:xfrm>
        </p:spPr>
        <p:txBody>
          <a:bodyPr>
            <a:normAutofit/>
          </a:bodyPr>
          <a:lstStyle/>
          <a:p>
            <a:r>
              <a:rPr lang="en-US" dirty="0" smtClean="0">
                <a:solidFill>
                  <a:schemeClr val="tx2"/>
                </a:solidFill>
                <a:latin typeface="Georgia" pitchFamily="18" charset="0"/>
              </a:rPr>
              <a:t>Discharge Detective Work</a:t>
            </a:r>
            <a:endParaRPr lang="en-US" dirty="0"/>
          </a:p>
        </p:txBody>
      </p:sp>
      <p:sp>
        <p:nvSpPr>
          <p:cNvPr id="4" name="Slide Number Placeholder 3"/>
          <p:cNvSpPr>
            <a:spLocks noGrp="1"/>
          </p:cNvSpPr>
          <p:nvPr>
            <p:ph type="sldNum" sz="quarter" idx="12"/>
          </p:nvPr>
        </p:nvSpPr>
        <p:spPr/>
        <p:txBody>
          <a:bodyPr/>
          <a:lstStyle/>
          <a:p>
            <a:fld id="{0B6F1F8A-B1B0-4C1A-B925-5C782D4D84C5}" type="slidenum">
              <a:rPr lang="en-US" smtClean="0"/>
              <a:pPr/>
              <a:t>10</a:t>
            </a:fld>
            <a:endParaRPr lang="en-US"/>
          </a:p>
        </p:txBody>
      </p:sp>
      <p:sp>
        <p:nvSpPr>
          <p:cNvPr id="5" name="Rectangle 4"/>
          <p:cNvSpPr/>
          <p:nvPr/>
        </p:nvSpPr>
        <p:spPr>
          <a:xfrm>
            <a:off x="4114800" y="1524000"/>
            <a:ext cx="4800600" cy="4154984"/>
          </a:xfrm>
          <a:prstGeom prst="rect">
            <a:avLst/>
          </a:prstGeom>
        </p:spPr>
        <p:txBody>
          <a:bodyPr wrap="square">
            <a:spAutoFit/>
          </a:bodyPr>
          <a:lstStyle/>
          <a:p>
            <a:pPr marL="342900" marR="0" lvl="0" indent="-342900">
              <a:spcBef>
                <a:spcPts val="0"/>
              </a:spcBef>
              <a:spcAft>
                <a:spcPts val="0"/>
              </a:spcAft>
              <a:buFont typeface="Symbol"/>
              <a:buChar char=""/>
            </a:pPr>
            <a:r>
              <a:rPr lang="en-US" sz="2400" dirty="0" smtClean="0">
                <a:latin typeface="Georgia"/>
                <a:ea typeface="Calibri"/>
                <a:cs typeface="Times New Roman"/>
              </a:rPr>
              <a:t>Trained Sewage Sniffing Dogs</a:t>
            </a:r>
            <a:endParaRPr lang="en-US" sz="2400" dirty="0" smtClean="0">
              <a:latin typeface="Calibri"/>
              <a:ea typeface="Calibri"/>
              <a:cs typeface="Times New Roman"/>
            </a:endParaRPr>
          </a:p>
          <a:p>
            <a:pPr marL="342900" marR="0" lvl="0" indent="-342900">
              <a:spcBef>
                <a:spcPts val="0"/>
              </a:spcBef>
              <a:spcAft>
                <a:spcPts val="0"/>
              </a:spcAft>
              <a:buFont typeface="Symbol"/>
              <a:buChar char=""/>
            </a:pPr>
            <a:r>
              <a:rPr lang="en-US" sz="2400" dirty="0" smtClean="0">
                <a:latin typeface="Georgia"/>
                <a:ea typeface="Calibri"/>
                <a:cs typeface="Times New Roman"/>
              </a:rPr>
              <a:t>Flow Chart Method to Screen Small Diameter Pipes</a:t>
            </a:r>
            <a:endParaRPr lang="en-US" sz="2400" dirty="0" smtClean="0">
              <a:latin typeface="Calibri"/>
              <a:ea typeface="Calibri"/>
              <a:cs typeface="Times New Roman"/>
            </a:endParaRPr>
          </a:p>
          <a:p>
            <a:pPr marL="342900" marR="0" lvl="0" indent="-342900">
              <a:spcBef>
                <a:spcPts val="0"/>
              </a:spcBef>
              <a:spcAft>
                <a:spcPts val="0"/>
              </a:spcAft>
              <a:buFont typeface="Symbol"/>
              <a:buChar char=""/>
            </a:pPr>
            <a:r>
              <a:rPr lang="en-US" sz="2400" dirty="0" smtClean="0">
                <a:latin typeface="Georgia"/>
                <a:ea typeface="Calibri"/>
                <a:cs typeface="Times New Roman"/>
              </a:rPr>
              <a:t>GIS Analysis of Storm and Sewer Pipe Interactions</a:t>
            </a:r>
            <a:endParaRPr lang="en-US" sz="2400" dirty="0" smtClean="0">
              <a:latin typeface="Calibri"/>
              <a:ea typeface="Calibri"/>
              <a:cs typeface="Times New Roman"/>
            </a:endParaRPr>
          </a:p>
          <a:p>
            <a:pPr marL="342900" marR="0" lvl="0" indent="-342900">
              <a:spcBef>
                <a:spcPts val="0"/>
              </a:spcBef>
              <a:spcAft>
                <a:spcPts val="0"/>
              </a:spcAft>
              <a:buFont typeface="Symbol"/>
              <a:buChar char=""/>
            </a:pPr>
            <a:r>
              <a:rPr lang="en-US" sz="2400" dirty="0" smtClean="0">
                <a:latin typeface="Georgia"/>
                <a:ea typeface="Calibri"/>
                <a:cs typeface="Times New Roman"/>
              </a:rPr>
              <a:t>Sewer pipe flow metering</a:t>
            </a:r>
            <a:endParaRPr lang="en-US" sz="2400" dirty="0" smtClean="0">
              <a:latin typeface="Calibri"/>
              <a:ea typeface="Calibri"/>
              <a:cs typeface="Times New Roman"/>
            </a:endParaRPr>
          </a:p>
          <a:p>
            <a:pPr marL="342900" marR="0" lvl="0" indent="-342900">
              <a:spcBef>
                <a:spcPts val="0"/>
              </a:spcBef>
              <a:spcAft>
                <a:spcPts val="0"/>
              </a:spcAft>
              <a:buFont typeface="Symbol"/>
              <a:buChar char=""/>
            </a:pPr>
            <a:r>
              <a:rPr lang="en-US" sz="2400" dirty="0" smtClean="0">
                <a:latin typeface="Georgia"/>
                <a:ea typeface="Calibri"/>
                <a:cs typeface="Times New Roman"/>
              </a:rPr>
              <a:t>Continuous tracers in sewers</a:t>
            </a:r>
            <a:endParaRPr lang="en-US" sz="2400" dirty="0" smtClean="0">
              <a:latin typeface="Calibri"/>
              <a:ea typeface="Calibri"/>
              <a:cs typeface="Times New Roman"/>
            </a:endParaRPr>
          </a:p>
          <a:p>
            <a:pPr marL="342900" marR="0" lvl="0" indent="-342900">
              <a:spcBef>
                <a:spcPts val="0"/>
              </a:spcBef>
              <a:spcAft>
                <a:spcPts val="0"/>
              </a:spcAft>
              <a:buFont typeface="Symbol"/>
              <a:buChar char=""/>
            </a:pPr>
            <a:r>
              <a:rPr lang="en-US" sz="2400" dirty="0" smtClean="0">
                <a:latin typeface="Georgia"/>
                <a:ea typeface="Calibri"/>
                <a:cs typeface="Times New Roman"/>
              </a:rPr>
              <a:t>Nitrate Isotopes</a:t>
            </a:r>
            <a:endParaRPr lang="en-US" sz="2400" dirty="0" smtClean="0">
              <a:latin typeface="Calibri"/>
              <a:ea typeface="Calibri"/>
              <a:cs typeface="Times New Roman"/>
            </a:endParaRPr>
          </a:p>
          <a:p>
            <a:pPr marL="342900" marR="0" lvl="0" indent="-342900">
              <a:spcBef>
                <a:spcPts val="0"/>
              </a:spcBef>
              <a:spcAft>
                <a:spcPts val="0"/>
              </a:spcAft>
              <a:buFont typeface="Symbol"/>
              <a:buChar char=""/>
            </a:pPr>
            <a:r>
              <a:rPr lang="en-US" sz="2400" dirty="0" smtClean="0">
                <a:latin typeface="Georgia"/>
                <a:ea typeface="Calibri"/>
                <a:cs typeface="Times New Roman"/>
              </a:rPr>
              <a:t>Human Markers (e.g., caffeine) </a:t>
            </a:r>
            <a:endParaRPr lang="en-US" sz="2400" dirty="0" smtClean="0">
              <a:latin typeface="Calibri"/>
              <a:ea typeface="Calibri"/>
              <a:cs typeface="Times New Roman"/>
            </a:endParaRPr>
          </a:p>
          <a:p>
            <a:pPr marL="342900" marR="0" lvl="0" indent="-342900">
              <a:spcBef>
                <a:spcPts val="0"/>
              </a:spcBef>
              <a:spcAft>
                <a:spcPts val="0"/>
              </a:spcAft>
              <a:buFont typeface="Symbol"/>
              <a:buChar char=""/>
            </a:pPr>
            <a:r>
              <a:rPr lang="en-US" sz="2400" dirty="0" smtClean="0">
                <a:latin typeface="Georgia"/>
                <a:ea typeface="Calibri"/>
                <a:cs typeface="Times New Roman"/>
              </a:rPr>
              <a:t>Smoke and Dye Testing</a:t>
            </a:r>
          </a:p>
          <a:p>
            <a:pPr marL="342900" marR="0" lvl="0" indent="-342900">
              <a:spcBef>
                <a:spcPts val="0"/>
              </a:spcBef>
              <a:spcAft>
                <a:spcPts val="0"/>
              </a:spcAft>
              <a:buFont typeface="Symbol"/>
              <a:buChar char=""/>
            </a:pPr>
            <a:r>
              <a:rPr lang="en-US" sz="2400" dirty="0" smtClean="0">
                <a:latin typeface="Georgia"/>
                <a:ea typeface="Calibri"/>
                <a:cs typeface="Times New Roman"/>
              </a:rPr>
              <a:t>CCTV Pipe Investigation</a:t>
            </a:r>
            <a:endParaRPr lang="en-US" sz="2400" dirty="0">
              <a:latin typeface="Calibri"/>
              <a:ea typeface="Calibri"/>
              <a:cs typeface="Times New Roman"/>
            </a:endParaRPr>
          </a:p>
        </p:txBody>
      </p:sp>
      <p:pic>
        <p:nvPicPr>
          <p:cNvPr id="72706" name="Picture 2" descr="http://www.goodnewsnetwork.org/wp-content/uploads/2012/05/dog_sniffing_manhole-Milw_Riverkeepers.jpg"/>
          <p:cNvPicPr>
            <a:picLocks noChangeAspect="1" noChangeArrowheads="1"/>
          </p:cNvPicPr>
          <p:nvPr/>
        </p:nvPicPr>
        <p:blipFill>
          <a:blip r:embed="rId3" cstate="print"/>
          <a:srcRect/>
          <a:stretch>
            <a:fillRect/>
          </a:stretch>
        </p:blipFill>
        <p:spPr bwMode="auto">
          <a:xfrm>
            <a:off x="457200" y="4038600"/>
            <a:ext cx="3228870" cy="2295525"/>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Georgia" pitchFamily="18" charset="0"/>
              </a:rPr>
              <a:t>Credit for Advanced MS4 Nutrient Discovery Programs</a:t>
            </a:r>
            <a:endParaRPr lang="en-US" sz="3200" dirty="0">
              <a:latin typeface="Georgia" pitchFamily="18" charset="0"/>
            </a:endParaRPr>
          </a:p>
        </p:txBody>
      </p:sp>
      <p:sp>
        <p:nvSpPr>
          <p:cNvPr id="3" name="Slide Number Placeholder 2"/>
          <p:cNvSpPr>
            <a:spLocks noGrp="1"/>
          </p:cNvSpPr>
          <p:nvPr>
            <p:ph type="sldNum" sz="quarter" idx="12"/>
          </p:nvPr>
        </p:nvSpPr>
        <p:spPr/>
        <p:txBody>
          <a:bodyPr/>
          <a:lstStyle/>
          <a:p>
            <a:fld id="{0B6F1F8A-B1B0-4C1A-B925-5C782D4D84C5}" type="slidenum">
              <a:rPr lang="en-US" smtClean="0">
                <a:solidFill>
                  <a:prstClr val="black">
                    <a:tint val="75000"/>
                  </a:prstClr>
                </a:solidFill>
              </a:rPr>
              <a:pPr/>
              <a:t>11</a:t>
            </a:fld>
            <a:endParaRPr lang="en-US">
              <a:solidFill>
                <a:prstClr val="black">
                  <a:tint val="75000"/>
                </a:prstClr>
              </a:solidFill>
            </a:endParaRPr>
          </a:p>
        </p:txBody>
      </p:sp>
      <p:pic>
        <p:nvPicPr>
          <p:cNvPr id="4" name="Picture 10" descr="F:\Finding &amp; Fixing Stormdrain Discharges in Maryland W-10-030\Field Work\Montgomery County\Field Photos\SRD\Day 1_011011\B2\P1100006.JPG"/>
          <p:cNvPicPr>
            <a:picLocks noChangeAspect="1" noChangeArrowheads="1"/>
          </p:cNvPicPr>
          <p:nvPr/>
        </p:nvPicPr>
        <p:blipFill>
          <a:blip r:embed="rId2" cstate="print"/>
          <a:srcRect/>
          <a:stretch>
            <a:fillRect/>
          </a:stretch>
        </p:blipFill>
        <p:spPr bwMode="auto">
          <a:xfrm>
            <a:off x="1295400" y="1752600"/>
            <a:ext cx="6553200" cy="4267200"/>
          </a:xfrm>
          <a:prstGeom prst="rect">
            <a:avLst/>
          </a:prstGeom>
          <a:noFill/>
          <a:ln w="9525">
            <a:solidFill>
              <a:schemeClr val="tx1"/>
            </a:solidFill>
            <a:miter lim="800000"/>
            <a:headEnd/>
            <a:tailEnd/>
          </a:ln>
        </p:spPr>
      </p:pic>
      <p:sp>
        <p:nvSpPr>
          <p:cNvPr id="5" name="TextBox 4"/>
          <p:cNvSpPr txBox="1"/>
          <p:nvPr/>
        </p:nvSpPr>
        <p:spPr>
          <a:xfrm>
            <a:off x="6172200" y="4876800"/>
            <a:ext cx="2514600" cy="954107"/>
          </a:xfrm>
          <a:prstGeom prst="rect">
            <a:avLst/>
          </a:prstGeom>
          <a:solidFill>
            <a:srgbClr val="FFFF00"/>
          </a:solidFill>
        </p:spPr>
        <p:txBody>
          <a:bodyPr wrap="square" rtlCol="0">
            <a:spAutoFit/>
          </a:bodyPr>
          <a:lstStyle/>
          <a:p>
            <a:pPr algn="ctr"/>
            <a:r>
              <a:rPr lang="en-US" sz="2800" b="1" dirty="0" smtClean="0">
                <a:solidFill>
                  <a:srgbClr val="FF0000"/>
                </a:solidFill>
                <a:latin typeface="Georgia" pitchFamily="18" charset="0"/>
              </a:rPr>
              <a:t>AVAILABLE </a:t>
            </a:r>
          </a:p>
          <a:p>
            <a:pPr algn="ctr"/>
            <a:r>
              <a:rPr lang="en-US" sz="2800" b="1" dirty="0" smtClean="0">
                <a:solidFill>
                  <a:srgbClr val="FF0000"/>
                </a:solidFill>
                <a:latin typeface="Georgia" pitchFamily="18" charset="0"/>
              </a:rPr>
              <a:t>NOW!!</a:t>
            </a:r>
            <a:endParaRPr lang="en-US" sz="2800" b="1" dirty="0">
              <a:solidFill>
                <a:srgbClr val="FF0000"/>
              </a:solidFill>
              <a:latin typeface="Georgia"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Georgia" pitchFamily="18" charset="0"/>
              </a:rPr>
              <a:t>Program Credit Defined </a:t>
            </a:r>
            <a:br>
              <a:rPr lang="en-US" dirty="0" smtClean="0">
                <a:latin typeface="Georgia" pitchFamily="18" charset="0"/>
              </a:rPr>
            </a:br>
            <a:endParaRPr lang="en-US" dirty="0">
              <a:latin typeface="Georgia" pitchFamily="18" charset="0"/>
            </a:endParaRPr>
          </a:p>
        </p:txBody>
      </p:sp>
      <p:sp>
        <p:nvSpPr>
          <p:cNvPr id="3" name="Content Placeholder 2"/>
          <p:cNvSpPr>
            <a:spLocks noGrp="1"/>
          </p:cNvSpPr>
          <p:nvPr>
            <p:ph idx="1"/>
          </p:nvPr>
        </p:nvSpPr>
        <p:spPr/>
        <p:txBody>
          <a:bodyPr>
            <a:normAutofit fontScale="92500" lnSpcReduction="20000"/>
          </a:bodyPr>
          <a:lstStyle/>
          <a:p>
            <a:pPr>
              <a:buNone/>
            </a:pPr>
            <a:r>
              <a:rPr lang="en-US" dirty="0" smtClean="0">
                <a:latin typeface="Georgia" pitchFamily="18" charset="0"/>
              </a:rPr>
              <a:t>Annual credit equivalent to a maximum of 1% of the dry weather nutrient load within the jurisdiction, which in turn, is defined as 20% of the total annual N and P load discharged from the urban pervious land in which advanced nutrient reduction programs are targeted. </a:t>
            </a:r>
          </a:p>
          <a:p>
            <a:pPr>
              <a:buNone/>
            </a:pPr>
            <a:r>
              <a:rPr lang="en-US" dirty="0" smtClean="0">
                <a:latin typeface="Georgia" pitchFamily="18" charset="0"/>
              </a:rPr>
              <a:t>	</a:t>
            </a:r>
          </a:p>
          <a:p>
            <a:pPr>
              <a:buNone/>
            </a:pPr>
            <a:r>
              <a:rPr lang="en-US" dirty="0" smtClean="0">
                <a:latin typeface="Georgia" pitchFamily="18" charset="0"/>
              </a:rPr>
              <a:t>	= a 0.2% percent reduction in annual nutrient load discharged from urban pervious land targeted by the programs.</a:t>
            </a:r>
          </a:p>
          <a:p>
            <a:pPr>
              <a:buNone/>
            </a:pPr>
            <a:endParaRPr lang="en-US" dirty="0">
              <a:latin typeface="Georgia" pitchFamily="18" charset="0"/>
            </a:endParaRPr>
          </a:p>
        </p:txBody>
      </p:sp>
      <p:sp>
        <p:nvSpPr>
          <p:cNvPr id="4" name="Slide Number Placeholder 3"/>
          <p:cNvSpPr>
            <a:spLocks noGrp="1"/>
          </p:cNvSpPr>
          <p:nvPr>
            <p:ph type="sldNum" sz="quarter" idx="12"/>
          </p:nvPr>
        </p:nvSpPr>
        <p:spPr/>
        <p:txBody>
          <a:bodyPr/>
          <a:lstStyle/>
          <a:p>
            <a:fld id="{0B6F1F8A-B1B0-4C1A-B925-5C782D4D84C5}" type="slidenum">
              <a:rPr lang="en-US" smtClean="0">
                <a:solidFill>
                  <a:prstClr val="black">
                    <a:tint val="75000"/>
                  </a:prstClr>
                </a:solidFill>
              </a:rPr>
              <a:pPr/>
              <a:t>12</a:t>
            </a:fld>
            <a:endParaRPr lang="en-US">
              <a:solidFill>
                <a:prstClr val="black">
                  <a:tint val="75000"/>
                </a:prst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14400"/>
          </a:xfrm>
        </p:spPr>
        <p:txBody>
          <a:bodyPr>
            <a:noAutofit/>
          </a:bodyPr>
          <a:lstStyle/>
          <a:p>
            <a:r>
              <a:rPr lang="en-US" sz="3200" smtClean="0">
                <a:latin typeface="Georgia" pitchFamily="18" charset="0"/>
              </a:rPr>
              <a:t>Qualifying Criteria for Advanced Programs</a:t>
            </a:r>
            <a:endParaRPr lang="en-US" sz="3200" dirty="0">
              <a:latin typeface="Georgia" pitchFamily="18" charset="0"/>
            </a:endParaRPr>
          </a:p>
        </p:txBody>
      </p:sp>
      <p:sp>
        <p:nvSpPr>
          <p:cNvPr id="3" name="Content Placeholder 2"/>
          <p:cNvSpPr>
            <a:spLocks noGrp="1"/>
          </p:cNvSpPr>
          <p:nvPr>
            <p:ph idx="1"/>
          </p:nvPr>
        </p:nvSpPr>
        <p:spPr>
          <a:xfrm>
            <a:off x="457200" y="990600"/>
            <a:ext cx="8229600" cy="1524000"/>
          </a:xfrm>
        </p:spPr>
        <p:txBody>
          <a:bodyPr>
            <a:normAutofit/>
          </a:bodyPr>
          <a:lstStyle/>
          <a:p>
            <a:pPr marL="0" marR="0">
              <a:lnSpc>
                <a:spcPct val="107000"/>
              </a:lnSpc>
              <a:spcBef>
                <a:spcPts val="600"/>
              </a:spcBef>
              <a:spcAft>
                <a:spcPts val="0"/>
              </a:spcAft>
              <a:buNone/>
            </a:pPr>
            <a:r>
              <a:rPr lang="en-US" sz="2400" dirty="0" smtClean="0">
                <a:latin typeface="Georgia"/>
                <a:ea typeface="Calibri"/>
                <a:cs typeface="Calibri"/>
              </a:rPr>
              <a:t>The locality will provide justification to indicate that they are operating at an advanced level. At a minimum, they will document the following in their annual MS4 permit report:</a:t>
            </a:r>
          </a:p>
          <a:p>
            <a:pPr marL="0" marR="0">
              <a:lnSpc>
                <a:spcPct val="107000"/>
              </a:lnSpc>
              <a:spcBef>
                <a:spcPts val="600"/>
              </a:spcBef>
              <a:spcAft>
                <a:spcPts val="0"/>
              </a:spcAft>
              <a:buNone/>
            </a:pPr>
            <a:endParaRPr lang="en-US" sz="2400" dirty="0" smtClean="0">
              <a:latin typeface="Calibri"/>
              <a:ea typeface="Calibri"/>
              <a:cs typeface="Times New Roman"/>
            </a:endParaRPr>
          </a:p>
          <a:p>
            <a:pPr>
              <a:buNone/>
            </a:pPr>
            <a:endParaRPr lang="en-US" sz="2400" dirty="0"/>
          </a:p>
        </p:txBody>
      </p:sp>
      <p:sp>
        <p:nvSpPr>
          <p:cNvPr id="4" name="Slide Number Placeholder 3"/>
          <p:cNvSpPr>
            <a:spLocks noGrp="1"/>
          </p:cNvSpPr>
          <p:nvPr>
            <p:ph type="sldNum" sz="quarter" idx="12"/>
          </p:nvPr>
        </p:nvSpPr>
        <p:spPr/>
        <p:txBody>
          <a:bodyPr/>
          <a:lstStyle/>
          <a:p>
            <a:fld id="{0B6F1F8A-B1B0-4C1A-B925-5C782D4D84C5}" type="slidenum">
              <a:rPr lang="en-US" smtClean="0">
                <a:solidFill>
                  <a:prstClr val="black">
                    <a:tint val="75000"/>
                  </a:prstClr>
                </a:solidFill>
              </a:rPr>
              <a:pPr/>
              <a:t>13</a:t>
            </a:fld>
            <a:endParaRPr lang="en-US">
              <a:solidFill>
                <a:prstClr val="black">
                  <a:tint val="75000"/>
                </a:prstClr>
              </a:solidFill>
            </a:endParaRPr>
          </a:p>
        </p:txBody>
      </p:sp>
      <p:sp>
        <p:nvSpPr>
          <p:cNvPr id="7" name="Rectangle 6"/>
          <p:cNvSpPr/>
          <p:nvPr/>
        </p:nvSpPr>
        <p:spPr>
          <a:xfrm>
            <a:off x="457200" y="2438400"/>
            <a:ext cx="4572000" cy="3226204"/>
          </a:xfrm>
          <a:prstGeom prst="rect">
            <a:avLst/>
          </a:prstGeom>
        </p:spPr>
        <p:txBody>
          <a:bodyPr>
            <a:spAutoFit/>
          </a:bodyPr>
          <a:lstStyle/>
          <a:p>
            <a:pPr marL="457200" lvl="0" indent="-457200">
              <a:lnSpc>
                <a:spcPct val="107000"/>
              </a:lnSpc>
              <a:spcBef>
                <a:spcPts val="600"/>
              </a:spcBef>
              <a:buFont typeface="+mj-lt"/>
              <a:buAutoNum type="arabicPeriod"/>
            </a:pPr>
            <a:r>
              <a:rPr lang="en-US" sz="2400" dirty="0" smtClean="0">
                <a:solidFill>
                  <a:prstClr val="black"/>
                </a:solidFill>
                <a:latin typeface="Georgia" pitchFamily="18" charset="0"/>
                <a:ea typeface="Calibri"/>
                <a:cs typeface="Times New Roman"/>
              </a:rPr>
              <a:t>Methods used to analyze dry weather stream monitoring data to prioritize the catchments and/or sewer-sheds with the highest risk for nutrient and bacteria discharge that warrant targeted investigation.</a:t>
            </a:r>
          </a:p>
        </p:txBody>
      </p:sp>
      <p:pic>
        <p:nvPicPr>
          <p:cNvPr id="8" name="Picture 5" descr="P5140004"/>
          <p:cNvPicPr>
            <a:picLocks noChangeAspect="1" noChangeArrowheads="1"/>
          </p:cNvPicPr>
          <p:nvPr/>
        </p:nvPicPr>
        <p:blipFill>
          <a:blip r:embed="rId2" cstate="print"/>
          <a:srcRect/>
          <a:stretch>
            <a:fillRect/>
          </a:stretch>
        </p:blipFill>
        <p:spPr bwMode="auto">
          <a:xfrm>
            <a:off x="5410200" y="2563128"/>
            <a:ext cx="3048000" cy="406627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Autofit/>
          </a:bodyPr>
          <a:lstStyle/>
          <a:p>
            <a:r>
              <a:rPr lang="en-US" sz="3200" dirty="0" smtClean="0">
                <a:latin typeface="Georgia" pitchFamily="18" charset="0"/>
              </a:rPr>
              <a:t>Qualifying Criteria for Advanced Programs</a:t>
            </a:r>
            <a:endParaRPr lang="en-US" sz="3200" dirty="0">
              <a:latin typeface="Georgia" pitchFamily="18" charset="0"/>
            </a:endParaRPr>
          </a:p>
        </p:txBody>
      </p:sp>
      <p:sp>
        <p:nvSpPr>
          <p:cNvPr id="13" name="Content Placeholder 12"/>
          <p:cNvSpPr>
            <a:spLocks noGrp="1"/>
          </p:cNvSpPr>
          <p:nvPr>
            <p:ph idx="1"/>
          </p:nvPr>
        </p:nvSpPr>
        <p:spPr/>
        <p:txBody>
          <a:bodyPr/>
          <a:lstStyle/>
          <a:p>
            <a:pPr marL="514350" lvl="0" indent="-514350">
              <a:buFont typeface="+mj-lt"/>
              <a:buAutoNum type="arabicPeriod" startAt="2"/>
            </a:pPr>
            <a:r>
              <a:rPr lang="en-US" dirty="0" smtClean="0">
                <a:ea typeface="Calibri"/>
                <a:cs typeface="Calibri"/>
              </a:rPr>
              <a:t>Number of outfalls in the priority catchments/sewer-sheds identified during the Outfall Reconnaissance Inventory (ORI) as described in (Brown et al 2004).</a:t>
            </a:r>
            <a:endParaRPr lang="en-US" dirty="0" smtClean="0">
              <a:ea typeface="Calibri"/>
              <a:cs typeface="Times New Roman"/>
            </a:endParaRPr>
          </a:p>
          <a:p>
            <a:pPr>
              <a:buNone/>
            </a:pPr>
            <a:endParaRPr lang="en-US" dirty="0"/>
          </a:p>
        </p:txBody>
      </p:sp>
      <p:sp>
        <p:nvSpPr>
          <p:cNvPr id="4" name="Slide Number Placeholder 3"/>
          <p:cNvSpPr>
            <a:spLocks noGrp="1"/>
          </p:cNvSpPr>
          <p:nvPr>
            <p:ph type="sldNum" sz="quarter" idx="12"/>
          </p:nvPr>
        </p:nvSpPr>
        <p:spPr/>
        <p:txBody>
          <a:bodyPr/>
          <a:lstStyle/>
          <a:p>
            <a:fld id="{0B6F1F8A-B1B0-4C1A-B925-5C782D4D84C5}" type="slidenum">
              <a:rPr lang="en-US" smtClean="0">
                <a:solidFill>
                  <a:prstClr val="black">
                    <a:tint val="75000"/>
                  </a:prstClr>
                </a:solidFill>
              </a:rPr>
              <a:pPr/>
              <a:t>14</a:t>
            </a:fld>
            <a:endParaRPr lang="en-US">
              <a:solidFill>
                <a:prstClr val="black">
                  <a:tint val="75000"/>
                </a:prstClr>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20762"/>
          </a:xfrm>
        </p:spPr>
        <p:txBody>
          <a:bodyPr>
            <a:noAutofit/>
          </a:bodyPr>
          <a:lstStyle/>
          <a:p>
            <a:r>
              <a:rPr lang="en-US" sz="3200" dirty="0" smtClean="0">
                <a:latin typeface="Georgia" pitchFamily="18" charset="0"/>
              </a:rPr>
              <a:t>Qualifying Criteria for Advanced Programs</a:t>
            </a:r>
            <a:endParaRPr lang="en-US" sz="3200" dirty="0">
              <a:latin typeface="Georgia" pitchFamily="18" charset="0"/>
            </a:endParaRPr>
          </a:p>
        </p:txBody>
      </p:sp>
      <p:sp>
        <p:nvSpPr>
          <p:cNvPr id="8" name="Content Placeholder 7"/>
          <p:cNvSpPr>
            <a:spLocks noGrp="1"/>
          </p:cNvSpPr>
          <p:nvPr>
            <p:ph idx="1"/>
          </p:nvPr>
        </p:nvSpPr>
        <p:spPr/>
        <p:txBody>
          <a:bodyPr>
            <a:normAutofit/>
          </a:bodyPr>
          <a:lstStyle/>
          <a:p>
            <a:pPr marL="514350" indent="-514350">
              <a:buFont typeface="+mj-lt"/>
              <a:buAutoNum type="arabicPeriod" startAt="3"/>
            </a:pPr>
            <a:r>
              <a:rPr lang="en-US" sz="2800" dirty="0" smtClean="0">
                <a:ea typeface="Calibri"/>
                <a:cs typeface="Calibri"/>
              </a:rPr>
              <a:t>Number of outfalls in the priority catchments/sewer-sheds  that were subject to  nutrient testing, using the Flow Chart Method (Brown et al 2004) or equivalent. The testing must focus on outfalls of all diameters. Nutrient testing should be conducted on at least 10% of flowing outfalls (as determined during the ORI) annually.</a:t>
            </a:r>
            <a:endParaRPr lang="en-US" sz="2800" dirty="0"/>
          </a:p>
        </p:txBody>
      </p:sp>
      <p:sp>
        <p:nvSpPr>
          <p:cNvPr id="4" name="Slide Number Placeholder 3"/>
          <p:cNvSpPr>
            <a:spLocks noGrp="1"/>
          </p:cNvSpPr>
          <p:nvPr>
            <p:ph type="sldNum" sz="quarter" idx="12"/>
          </p:nvPr>
        </p:nvSpPr>
        <p:spPr/>
        <p:txBody>
          <a:bodyPr/>
          <a:lstStyle/>
          <a:p>
            <a:fld id="{0B6F1F8A-B1B0-4C1A-B925-5C782D4D84C5}" type="slidenum">
              <a:rPr lang="en-US" smtClean="0">
                <a:solidFill>
                  <a:prstClr val="black">
                    <a:tint val="75000"/>
                  </a:prstClr>
                </a:solidFill>
              </a:rPr>
              <a:pPr/>
              <a:t>15</a:t>
            </a:fld>
            <a:endParaRPr lang="en-US">
              <a:solidFill>
                <a:prstClr val="black">
                  <a:tint val="75000"/>
                </a:prstClr>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90600"/>
          </a:xfrm>
        </p:spPr>
        <p:txBody>
          <a:bodyPr>
            <a:noAutofit/>
          </a:bodyPr>
          <a:lstStyle/>
          <a:p>
            <a:pPr lvl="0"/>
            <a:r>
              <a:rPr lang="en-US" sz="3600" dirty="0" smtClean="0"/>
              <a:t>IDDE Flow Chart </a:t>
            </a:r>
            <a:br>
              <a:rPr lang="en-US" sz="3600" dirty="0" smtClean="0"/>
            </a:br>
            <a:r>
              <a:rPr lang="en-US" sz="3600" dirty="0" smtClean="0"/>
              <a:t>Modified from Brown et al, 2004</a:t>
            </a:r>
            <a:endParaRPr lang="en-US" sz="3600" dirty="0"/>
          </a:p>
        </p:txBody>
      </p:sp>
      <p:pic>
        <p:nvPicPr>
          <p:cNvPr id="6" name="Picture 25" descr="FlowChart"/>
          <p:cNvPicPr>
            <a:picLocks noChangeAspect="1" noChangeArrowheads="1"/>
          </p:cNvPicPr>
          <p:nvPr/>
        </p:nvPicPr>
        <p:blipFill>
          <a:blip r:embed="rId2" cstate="print"/>
          <a:srcRect t="16313"/>
          <a:stretch>
            <a:fillRect/>
          </a:stretch>
        </p:blipFill>
        <p:spPr bwMode="auto">
          <a:xfrm>
            <a:off x="685800" y="1246188"/>
            <a:ext cx="7848600" cy="4926012"/>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Autofit/>
          </a:bodyPr>
          <a:lstStyle/>
          <a:p>
            <a:r>
              <a:rPr lang="en-US" sz="3200" dirty="0" smtClean="0">
                <a:latin typeface="Georgia" pitchFamily="18" charset="0"/>
              </a:rPr>
              <a:t>Qualifying Criteria for Advanced Programs</a:t>
            </a:r>
            <a:endParaRPr lang="en-US" sz="3200" dirty="0">
              <a:latin typeface="Georgia" pitchFamily="18" charset="0"/>
            </a:endParaRPr>
          </a:p>
        </p:txBody>
      </p:sp>
      <p:sp>
        <p:nvSpPr>
          <p:cNvPr id="8" name="Content Placeholder 7"/>
          <p:cNvSpPr>
            <a:spLocks noGrp="1"/>
          </p:cNvSpPr>
          <p:nvPr>
            <p:ph idx="1"/>
          </p:nvPr>
        </p:nvSpPr>
        <p:spPr>
          <a:xfrm>
            <a:off x="457200" y="1219200"/>
            <a:ext cx="8229600" cy="1600200"/>
          </a:xfrm>
        </p:spPr>
        <p:txBody>
          <a:bodyPr>
            <a:normAutofit/>
          </a:bodyPr>
          <a:lstStyle/>
          <a:p>
            <a:pPr marL="514350" lvl="0" indent="-514350">
              <a:lnSpc>
                <a:spcPct val="107000"/>
              </a:lnSpc>
              <a:spcBef>
                <a:spcPts val="0"/>
              </a:spcBef>
              <a:buFont typeface="+mj-lt"/>
              <a:buAutoNum type="arabicPeriod" startAt="4"/>
            </a:pPr>
            <a:r>
              <a:rPr lang="en-US" sz="2800" dirty="0" smtClean="0">
                <a:ea typeface="Calibri"/>
                <a:cs typeface="Calibri"/>
              </a:rPr>
              <a:t>Specific methods and techniques they use to track a suspect illicit discharge to its source in the storm drain network (Table 3).</a:t>
            </a:r>
          </a:p>
        </p:txBody>
      </p:sp>
      <p:sp>
        <p:nvSpPr>
          <p:cNvPr id="4" name="Slide Number Placeholder 3"/>
          <p:cNvSpPr>
            <a:spLocks noGrp="1"/>
          </p:cNvSpPr>
          <p:nvPr>
            <p:ph type="sldNum" sz="quarter" idx="12"/>
          </p:nvPr>
        </p:nvSpPr>
        <p:spPr/>
        <p:txBody>
          <a:bodyPr/>
          <a:lstStyle/>
          <a:p>
            <a:fld id="{0B6F1F8A-B1B0-4C1A-B925-5C782D4D84C5}" type="slidenum">
              <a:rPr lang="en-US" smtClean="0">
                <a:solidFill>
                  <a:prstClr val="black">
                    <a:tint val="75000"/>
                  </a:prstClr>
                </a:solidFill>
              </a:rPr>
              <a:pPr/>
              <a:t>17</a:t>
            </a:fld>
            <a:endParaRPr lang="en-US">
              <a:solidFill>
                <a:prstClr val="black">
                  <a:tint val="75000"/>
                </a:prstClr>
              </a:solidFill>
            </a:endParaRPr>
          </a:p>
        </p:txBody>
      </p:sp>
      <p:graphicFrame>
        <p:nvGraphicFramePr>
          <p:cNvPr id="5" name="Table 4"/>
          <p:cNvGraphicFramePr>
            <a:graphicFrameLocks noGrp="1"/>
          </p:cNvGraphicFramePr>
          <p:nvPr/>
        </p:nvGraphicFramePr>
        <p:xfrm>
          <a:off x="381000" y="3002280"/>
          <a:ext cx="8305800" cy="3474720"/>
        </p:xfrm>
        <a:graphic>
          <a:graphicData uri="http://schemas.openxmlformats.org/drawingml/2006/table">
            <a:tbl>
              <a:tblPr>
                <a:tableStyleId>{775DCB02-9BB8-47FD-8907-85C794F793BA}</a:tableStyleId>
              </a:tblPr>
              <a:tblGrid>
                <a:gridCol w="3543424"/>
                <a:gridCol w="4762376"/>
              </a:tblGrid>
              <a:tr h="801858">
                <a:tc gridSpan="2">
                  <a:txBody>
                    <a:bodyPr/>
                    <a:lstStyle/>
                    <a:p>
                      <a:pPr marL="0" marR="0" algn="ctr">
                        <a:spcBef>
                          <a:spcPts val="0"/>
                        </a:spcBef>
                        <a:spcAft>
                          <a:spcPts val="0"/>
                        </a:spcAft>
                      </a:pPr>
                      <a:r>
                        <a:rPr lang="en-US" sz="1600" b="1" dirty="0">
                          <a:latin typeface="Georgia" pitchFamily="18" charset="0"/>
                        </a:rPr>
                        <a:t>Table 3</a:t>
                      </a:r>
                    </a:p>
                    <a:p>
                      <a:pPr marL="0" marR="0" algn="ctr">
                        <a:spcBef>
                          <a:spcPts val="0"/>
                        </a:spcBef>
                        <a:spcAft>
                          <a:spcPts val="0"/>
                        </a:spcAft>
                      </a:pPr>
                      <a:r>
                        <a:rPr lang="en-US" sz="1600" b="1" dirty="0">
                          <a:latin typeface="Georgia" pitchFamily="18" charset="0"/>
                        </a:rPr>
                        <a:t>Summary of Methods to Discover Nutrient Discharges </a:t>
                      </a:r>
                    </a:p>
                    <a:p>
                      <a:pPr marL="0" marR="0" algn="ctr">
                        <a:spcBef>
                          <a:spcPts val="0"/>
                        </a:spcBef>
                        <a:spcAft>
                          <a:spcPts val="0"/>
                        </a:spcAft>
                      </a:pPr>
                      <a:r>
                        <a:rPr lang="en-US" sz="1600" b="1" dirty="0">
                          <a:latin typeface="Georgia" pitchFamily="18" charset="0"/>
                        </a:rPr>
                        <a:t>from Grey Infrastructure</a:t>
                      </a:r>
                      <a:endParaRPr lang="en-US" sz="1600" b="1" dirty="0">
                        <a:latin typeface="Georgia" pitchFamily="18" charset="0"/>
                        <a:ea typeface="Calibri"/>
                        <a:cs typeface="Times New Roman"/>
                      </a:endParaRPr>
                    </a:p>
                  </a:txBody>
                  <a:tcPr marL="67098" marR="67098" marT="0" marB="0"/>
                </a:tc>
                <a:tc hMerge="1">
                  <a:txBody>
                    <a:bodyPr/>
                    <a:lstStyle/>
                    <a:p>
                      <a:endParaRPr lang="en-US"/>
                    </a:p>
                  </a:txBody>
                  <a:tcPr/>
                </a:tc>
              </a:tr>
              <a:tr h="2672862">
                <a:tc>
                  <a:txBody>
                    <a:bodyPr/>
                    <a:lstStyle/>
                    <a:p>
                      <a:pPr marL="342900" marR="0" lvl="0" indent="-342900">
                        <a:spcBef>
                          <a:spcPts val="0"/>
                        </a:spcBef>
                        <a:spcAft>
                          <a:spcPts val="0"/>
                        </a:spcAft>
                        <a:buFont typeface="Symbol"/>
                        <a:buChar char=""/>
                      </a:pPr>
                      <a:r>
                        <a:rPr lang="en-US" sz="1600" dirty="0">
                          <a:latin typeface="Georgia" pitchFamily="18" charset="0"/>
                        </a:rPr>
                        <a:t>Visual Inspection and Outfall Screening</a:t>
                      </a:r>
                    </a:p>
                    <a:p>
                      <a:pPr marL="342900" marR="0" lvl="0" indent="-342900">
                        <a:spcBef>
                          <a:spcPts val="0"/>
                        </a:spcBef>
                        <a:spcAft>
                          <a:spcPts val="0"/>
                        </a:spcAft>
                        <a:buFont typeface="Symbol"/>
                        <a:buChar char=""/>
                      </a:pPr>
                      <a:r>
                        <a:rPr lang="en-US" sz="1600" dirty="0">
                          <a:latin typeface="Georgia" pitchFamily="18" charset="0"/>
                        </a:rPr>
                        <a:t>Flow Chart Method to Sample Suspect Outfalls</a:t>
                      </a:r>
                    </a:p>
                    <a:p>
                      <a:pPr marL="342900" marR="0" lvl="0" indent="-342900">
                        <a:spcBef>
                          <a:spcPts val="0"/>
                        </a:spcBef>
                        <a:spcAft>
                          <a:spcPts val="0"/>
                        </a:spcAft>
                        <a:buFont typeface="Symbol"/>
                        <a:buChar char=""/>
                      </a:pPr>
                      <a:r>
                        <a:rPr lang="en-US" sz="1600" dirty="0">
                          <a:latin typeface="Georgia" pitchFamily="18" charset="0"/>
                        </a:rPr>
                        <a:t>Source Tracking</a:t>
                      </a:r>
                    </a:p>
                    <a:p>
                      <a:pPr marL="342900" marR="0" lvl="0" indent="-342900">
                        <a:spcBef>
                          <a:spcPts val="0"/>
                        </a:spcBef>
                        <a:spcAft>
                          <a:spcPts val="0"/>
                        </a:spcAft>
                        <a:buFont typeface="Symbol"/>
                        <a:buChar char=""/>
                      </a:pPr>
                      <a:r>
                        <a:rPr lang="en-US" sz="1600" dirty="0">
                          <a:latin typeface="Georgia" pitchFamily="18" charset="0"/>
                        </a:rPr>
                        <a:t>Smoke Testing</a:t>
                      </a:r>
                    </a:p>
                    <a:p>
                      <a:pPr marL="342900" marR="0" lvl="0" indent="-342900">
                        <a:spcBef>
                          <a:spcPts val="0"/>
                        </a:spcBef>
                        <a:spcAft>
                          <a:spcPts val="0"/>
                        </a:spcAft>
                        <a:buFont typeface="Symbol"/>
                        <a:buChar char=""/>
                      </a:pPr>
                      <a:r>
                        <a:rPr lang="en-US" sz="1600" dirty="0">
                          <a:latin typeface="Georgia" pitchFamily="18" charset="0"/>
                        </a:rPr>
                        <a:t>Dye Testing</a:t>
                      </a:r>
                    </a:p>
                    <a:p>
                      <a:pPr marL="342900" marR="0" lvl="0" indent="-342900">
                        <a:spcBef>
                          <a:spcPts val="0"/>
                        </a:spcBef>
                        <a:spcAft>
                          <a:spcPts val="0"/>
                        </a:spcAft>
                        <a:buFont typeface="Symbol"/>
                        <a:buChar char=""/>
                      </a:pPr>
                      <a:r>
                        <a:rPr lang="en-US" sz="1600" dirty="0">
                          <a:latin typeface="Georgia" pitchFamily="18" charset="0"/>
                        </a:rPr>
                        <a:t>Optical Brightener Testing</a:t>
                      </a:r>
                    </a:p>
                    <a:p>
                      <a:pPr marL="342900" marR="0" lvl="0" indent="-342900">
                        <a:spcBef>
                          <a:spcPts val="0"/>
                        </a:spcBef>
                        <a:spcAft>
                          <a:spcPts val="0"/>
                        </a:spcAft>
                        <a:buFont typeface="Symbol"/>
                        <a:buChar char=""/>
                      </a:pPr>
                      <a:r>
                        <a:rPr lang="en-US" sz="1600" dirty="0">
                          <a:latin typeface="Georgia" pitchFamily="18" charset="0"/>
                        </a:rPr>
                        <a:t>Closed Circuit Television</a:t>
                      </a:r>
                    </a:p>
                    <a:p>
                      <a:pPr marL="342900" marR="0" lvl="0" indent="-342900">
                        <a:spcBef>
                          <a:spcPts val="0"/>
                        </a:spcBef>
                        <a:spcAft>
                          <a:spcPts val="0"/>
                        </a:spcAft>
                        <a:buFont typeface="Symbol"/>
                        <a:buChar char=""/>
                      </a:pPr>
                      <a:r>
                        <a:rPr lang="en-US" sz="1600" dirty="0">
                          <a:latin typeface="Georgia" pitchFamily="18" charset="0"/>
                        </a:rPr>
                        <a:t>HVAC testing</a:t>
                      </a:r>
                      <a:endParaRPr lang="en-US" sz="1600" dirty="0">
                        <a:latin typeface="Georgia" pitchFamily="18" charset="0"/>
                        <a:ea typeface="Calibri"/>
                        <a:cs typeface="Times New Roman"/>
                      </a:endParaRPr>
                    </a:p>
                  </a:txBody>
                  <a:tcPr marL="67098" marR="67098" marT="0" marB="0"/>
                </a:tc>
                <a:tc>
                  <a:txBody>
                    <a:bodyPr/>
                    <a:lstStyle/>
                    <a:p>
                      <a:pPr marL="342900" marR="0" lvl="0" indent="-342900">
                        <a:spcBef>
                          <a:spcPts val="0"/>
                        </a:spcBef>
                        <a:spcAft>
                          <a:spcPts val="0"/>
                        </a:spcAft>
                        <a:buFont typeface="Symbol"/>
                        <a:buChar char=""/>
                      </a:pPr>
                      <a:r>
                        <a:rPr lang="en-US" sz="1600" dirty="0">
                          <a:latin typeface="Georgia" pitchFamily="18" charset="0"/>
                        </a:rPr>
                        <a:t>Trained Sewage Sniffing Dogs</a:t>
                      </a:r>
                    </a:p>
                    <a:p>
                      <a:pPr marL="342900" marR="0" lvl="0" indent="-342900">
                        <a:spcBef>
                          <a:spcPts val="0"/>
                        </a:spcBef>
                        <a:spcAft>
                          <a:spcPts val="0"/>
                        </a:spcAft>
                        <a:buFont typeface="Symbol"/>
                        <a:buChar char=""/>
                      </a:pPr>
                      <a:r>
                        <a:rPr lang="en-US" sz="1600" dirty="0">
                          <a:latin typeface="Georgia" pitchFamily="18" charset="0"/>
                        </a:rPr>
                        <a:t>Stream Walks to Look for Small Diameter Pipes</a:t>
                      </a:r>
                    </a:p>
                    <a:p>
                      <a:pPr marL="342900" marR="0" lvl="0" indent="-342900">
                        <a:spcBef>
                          <a:spcPts val="0"/>
                        </a:spcBef>
                        <a:spcAft>
                          <a:spcPts val="0"/>
                        </a:spcAft>
                        <a:buFont typeface="Symbol"/>
                        <a:buChar char=""/>
                      </a:pPr>
                      <a:r>
                        <a:rPr lang="en-US" sz="1600" dirty="0">
                          <a:latin typeface="Georgia" pitchFamily="18" charset="0"/>
                        </a:rPr>
                        <a:t>GIS Analysis of Storm and Sewer Pipe Interactions</a:t>
                      </a:r>
                    </a:p>
                    <a:p>
                      <a:pPr marL="342900" marR="0" lvl="0" indent="-342900">
                        <a:spcBef>
                          <a:spcPts val="0"/>
                        </a:spcBef>
                        <a:spcAft>
                          <a:spcPts val="0"/>
                        </a:spcAft>
                        <a:buFont typeface="Symbol"/>
                        <a:buChar char=""/>
                      </a:pPr>
                      <a:r>
                        <a:rPr lang="en-US" sz="1600" dirty="0">
                          <a:latin typeface="Georgia" pitchFamily="18" charset="0"/>
                        </a:rPr>
                        <a:t>Sewer pipe flow metering</a:t>
                      </a:r>
                    </a:p>
                    <a:p>
                      <a:pPr marL="342900" marR="0" lvl="0" indent="-342900">
                        <a:spcBef>
                          <a:spcPts val="0"/>
                        </a:spcBef>
                        <a:spcAft>
                          <a:spcPts val="0"/>
                        </a:spcAft>
                        <a:buFont typeface="Symbol"/>
                        <a:buChar char=""/>
                      </a:pPr>
                      <a:r>
                        <a:rPr lang="en-US" sz="1600" dirty="0">
                          <a:latin typeface="Georgia" pitchFamily="18" charset="0"/>
                        </a:rPr>
                        <a:t>Continuous tracers in sewers</a:t>
                      </a:r>
                    </a:p>
                    <a:p>
                      <a:pPr marL="342900" marR="0" lvl="0" indent="-342900">
                        <a:spcBef>
                          <a:spcPts val="0"/>
                        </a:spcBef>
                        <a:spcAft>
                          <a:spcPts val="0"/>
                        </a:spcAft>
                        <a:buFont typeface="Symbol"/>
                        <a:buChar char=""/>
                      </a:pPr>
                      <a:r>
                        <a:rPr lang="en-US" sz="1600" dirty="0">
                          <a:latin typeface="Georgia" pitchFamily="18" charset="0"/>
                        </a:rPr>
                        <a:t>Nitrate Isotopes</a:t>
                      </a:r>
                    </a:p>
                    <a:p>
                      <a:pPr marL="342900" marR="0" lvl="0" indent="-342900">
                        <a:spcBef>
                          <a:spcPts val="0"/>
                        </a:spcBef>
                        <a:spcAft>
                          <a:spcPts val="0"/>
                        </a:spcAft>
                        <a:buFont typeface="Symbol"/>
                        <a:buChar char=""/>
                      </a:pPr>
                      <a:r>
                        <a:rPr lang="en-US" sz="1600" dirty="0">
                          <a:latin typeface="Georgia" pitchFamily="18" charset="0"/>
                        </a:rPr>
                        <a:t>Human Markers (caffeine, </a:t>
                      </a:r>
                      <a:r>
                        <a:rPr lang="en-US" sz="1600" dirty="0" err="1">
                          <a:latin typeface="Georgia" pitchFamily="18" charset="0"/>
                        </a:rPr>
                        <a:t>Bifidobacterium</a:t>
                      </a:r>
                      <a:r>
                        <a:rPr lang="en-US" sz="1600" dirty="0">
                          <a:latin typeface="Georgia" pitchFamily="18" charset="0"/>
                        </a:rPr>
                        <a:t>)</a:t>
                      </a:r>
                    </a:p>
                    <a:p>
                      <a:pPr marL="342900" marR="0" lvl="0" indent="-342900">
                        <a:spcBef>
                          <a:spcPts val="0"/>
                        </a:spcBef>
                        <a:spcAft>
                          <a:spcPts val="0"/>
                        </a:spcAft>
                        <a:buFont typeface="Symbol"/>
                        <a:buChar char=""/>
                      </a:pPr>
                      <a:r>
                        <a:rPr lang="en-US" sz="1600" dirty="0">
                          <a:latin typeface="Georgia" pitchFamily="18" charset="0"/>
                        </a:rPr>
                        <a:t>Overflow reporting</a:t>
                      </a:r>
                    </a:p>
                    <a:p>
                      <a:pPr marL="342900" marR="0" lvl="0" indent="-342900">
                        <a:spcBef>
                          <a:spcPts val="0"/>
                        </a:spcBef>
                        <a:spcAft>
                          <a:spcPts val="0"/>
                        </a:spcAft>
                        <a:buFont typeface="Symbol"/>
                        <a:buChar char=""/>
                      </a:pPr>
                      <a:r>
                        <a:rPr lang="en-US" sz="1600" dirty="0">
                          <a:latin typeface="Georgia" pitchFamily="18" charset="0"/>
                        </a:rPr>
                        <a:t>CMOM and other sewer asset programs</a:t>
                      </a:r>
                      <a:endParaRPr lang="en-US" sz="1600" dirty="0">
                        <a:latin typeface="Georgia" pitchFamily="18" charset="0"/>
                        <a:ea typeface="Calibri"/>
                        <a:cs typeface="Times New Roman"/>
                      </a:endParaRPr>
                    </a:p>
                  </a:txBody>
                  <a:tcPr marL="67098" marR="67098" marT="0" marB="0"/>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44562"/>
          </a:xfrm>
        </p:spPr>
        <p:txBody>
          <a:bodyPr>
            <a:noAutofit/>
          </a:bodyPr>
          <a:lstStyle/>
          <a:p>
            <a:r>
              <a:rPr lang="en-US" sz="3200" dirty="0" smtClean="0">
                <a:latin typeface="Georgia" pitchFamily="18" charset="0"/>
              </a:rPr>
              <a:t>Qualifying Criteria for Advanced Programs</a:t>
            </a:r>
            <a:endParaRPr lang="en-US" sz="3200" dirty="0">
              <a:latin typeface="Georgia" pitchFamily="18" charset="0"/>
            </a:endParaRPr>
          </a:p>
        </p:txBody>
      </p:sp>
      <p:sp>
        <p:nvSpPr>
          <p:cNvPr id="8" name="Content Placeholder 7"/>
          <p:cNvSpPr>
            <a:spLocks noGrp="1"/>
          </p:cNvSpPr>
          <p:nvPr>
            <p:ph idx="1"/>
          </p:nvPr>
        </p:nvSpPr>
        <p:spPr>
          <a:xfrm>
            <a:off x="152400" y="1524000"/>
            <a:ext cx="4267200" cy="4373563"/>
          </a:xfrm>
        </p:spPr>
        <p:txBody>
          <a:bodyPr>
            <a:normAutofit/>
          </a:bodyPr>
          <a:lstStyle/>
          <a:p>
            <a:pPr marL="514350" lvl="0" indent="-514350">
              <a:lnSpc>
                <a:spcPct val="107000"/>
              </a:lnSpc>
              <a:spcBef>
                <a:spcPts val="0"/>
              </a:spcBef>
              <a:buFont typeface="+mj-lt"/>
              <a:buAutoNum type="arabicPeriod" startAt="5"/>
            </a:pPr>
            <a:r>
              <a:rPr lang="en-US" sz="2800" dirty="0" smtClean="0">
                <a:ea typeface="Calibri"/>
                <a:cs typeface="Calibri"/>
              </a:rPr>
              <a:t>Number and type of illicit discharges that were discovered and actually eliminated each year.   </a:t>
            </a:r>
            <a:endParaRPr lang="en-US" sz="2800" dirty="0" smtClean="0">
              <a:ea typeface="Calibri"/>
              <a:cs typeface="Times New Roman"/>
            </a:endParaRPr>
          </a:p>
        </p:txBody>
      </p:sp>
      <p:sp>
        <p:nvSpPr>
          <p:cNvPr id="4" name="Slide Number Placeholder 3"/>
          <p:cNvSpPr>
            <a:spLocks noGrp="1"/>
          </p:cNvSpPr>
          <p:nvPr>
            <p:ph type="sldNum" sz="quarter" idx="12"/>
          </p:nvPr>
        </p:nvSpPr>
        <p:spPr/>
        <p:txBody>
          <a:bodyPr/>
          <a:lstStyle/>
          <a:p>
            <a:fld id="{0B6F1F8A-B1B0-4C1A-B925-5C782D4D84C5}" type="slidenum">
              <a:rPr lang="en-US" smtClean="0">
                <a:solidFill>
                  <a:prstClr val="black">
                    <a:tint val="75000"/>
                  </a:prstClr>
                </a:solidFill>
              </a:rPr>
              <a:pPr/>
              <a:t>18</a:t>
            </a:fld>
            <a:endParaRPr lang="en-US">
              <a:solidFill>
                <a:prstClr val="black">
                  <a:tint val="75000"/>
                </a:prstClr>
              </a:solidFill>
            </a:endParaRPr>
          </a:p>
        </p:txBody>
      </p:sp>
      <p:pic>
        <p:nvPicPr>
          <p:cNvPr id="148483" name="Picture 3"/>
          <p:cNvPicPr>
            <a:picLocks noChangeAspect="1" noChangeArrowheads="1"/>
          </p:cNvPicPr>
          <p:nvPr/>
        </p:nvPicPr>
        <p:blipFill>
          <a:blip r:embed="rId2" cstate="print"/>
          <a:srcRect/>
          <a:stretch>
            <a:fillRect/>
          </a:stretch>
        </p:blipFill>
        <p:spPr bwMode="auto">
          <a:xfrm>
            <a:off x="4445000" y="1600200"/>
            <a:ext cx="4470400" cy="3352800"/>
          </a:xfrm>
          <a:prstGeom prst="rect">
            <a:avLst/>
          </a:prstGeom>
          <a:noFill/>
          <a:ln w="9525">
            <a:noFill/>
            <a:miter lim="800000"/>
            <a:headEnd/>
            <a:tailEnd/>
          </a:ln>
        </p:spPr>
      </p:pic>
      <p:sp>
        <p:nvSpPr>
          <p:cNvPr id="12" name="TextBox 11"/>
          <p:cNvSpPr txBox="1"/>
          <p:nvPr/>
        </p:nvSpPr>
        <p:spPr>
          <a:xfrm>
            <a:off x="5118100" y="5181600"/>
            <a:ext cx="3124200" cy="307777"/>
          </a:xfrm>
          <a:prstGeom prst="rect">
            <a:avLst/>
          </a:prstGeom>
          <a:noFill/>
        </p:spPr>
        <p:txBody>
          <a:bodyPr wrap="square" rtlCol="0">
            <a:spAutoFit/>
          </a:bodyPr>
          <a:lstStyle/>
          <a:p>
            <a:r>
              <a:rPr lang="en-US" sz="1400" i="1" dirty="0" smtClean="0">
                <a:latin typeface="Georgia" pitchFamily="18" charset="0"/>
              </a:rPr>
              <a:t>Photo credit: Arlington County, DES</a:t>
            </a:r>
            <a:endParaRPr lang="en-US" sz="1400" i="1" dirty="0">
              <a:latin typeface="Georgia"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normAutofit/>
          </a:bodyPr>
          <a:lstStyle/>
          <a:p>
            <a:r>
              <a:rPr lang="en-US" sz="3200" dirty="0" smtClean="0">
                <a:latin typeface="Georgia" pitchFamily="18" charset="0"/>
              </a:rPr>
              <a:t>Additional Qualifying Criteria</a:t>
            </a:r>
            <a:endParaRPr lang="en-US" sz="3200" dirty="0">
              <a:latin typeface="Georgia" pitchFamily="18" charset="0"/>
            </a:endParaRPr>
          </a:p>
        </p:txBody>
      </p:sp>
      <p:sp>
        <p:nvSpPr>
          <p:cNvPr id="3" name="Content Placeholder 2"/>
          <p:cNvSpPr>
            <a:spLocks noGrp="1"/>
          </p:cNvSpPr>
          <p:nvPr>
            <p:ph idx="1"/>
          </p:nvPr>
        </p:nvSpPr>
        <p:spPr>
          <a:xfrm>
            <a:off x="457200" y="990600"/>
            <a:ext cx="8229600" cy="1752600"/>
          </a:xfrm>
        </p:spPr>
        <p:txBody>
          <a:bodyPr>
            <a:noAutofit/>
          </a:bodyPr>
          <a:lstStyle/>
          <a:p>
            <a:pPr marL="0" marR="0">
              <a:lnSpc>
                <a:spcPct val="107000"/>
              </a:lnSpc>
              <a:spcBef>
                <a:spcPts val="600"/>
              </a:spcBef>
              <a:spcAft>
                <a:spcPts val="0"/>
              </a:spcAft>
              <a:buNone/>
            </a:pPr>
            <a:r>
              <a:rPr lang="en-US" sz="2400" dirty="0" smtClean="0">
                <a:latin typeface="Georgia"/>
                <a:ea typeface="Calibri"/>
                <a:cs typeface="Calibri"/>
              </a:rPr>
              <a:t>In addition, localities will need to document that they are conducting </a:t>
            </a:r>
            <a:r>
              <a:rPr lang="en-US" sz="2400" b="1" u="sng" dirty="0" smtClean="0">
                <a:latin typeface="Georgia"/>
                <a:ea typeface="Calibri"/>
                <a:cs typeface="Calibri"/>
              </a:rPr>
              <a:t>at least two</a:t>
            </a:r>
            <a:r>
              <a:rPr lang="en-US" sz="2400" b="1" dirty="0" smtClean="0">
                <a:latin typeface="Georgia"/>
                <a:ea typeface="Calibri"/>
                <a:cs typeface="Calibri"/>
              </a:rPr>
              <a:t> </a:t>
            </a:r>
            <a:r>
              <a:rPr lang="en-US" sz="2400" dirty="0" smtClean="0">
                <a:latin typeface="Georgia"/>
                <a:ea typeface="Calibri"/>
                <a:cs typeface="Calibri"/>
              </a:rPr>
              <a:t>of the following activities to discover and or prevent nutrient discharges to receive credit:</a:t>
            </a:r>
          </a:p>
          <a:p>
            <a:pPr marL="0" marR="0">
              <a:lnSpc>
                <a:spcPct val="107000"/>
              </a:lnSpc>
              <a:spcBef>
                <a:spcPts val="600"/>
              </a:spcBef>
              <a:spcAft>
                <a:spcPts val="0"/>
              </a:spcAft>
              <a:buNone/>
            </a:pPr>
            <a:endParaRPr lang="en-US" sz="2400" dirty="0" smtClean="0">
              <a:latin typeface="Georgia"/>
              <a:ea typeface="Calibri"/>
              <a:cs typeface="Calibri"/>
            </a:endParaRPr>
          </a:p>
          <a:p>
            <a:pPr marL="0" marR="0">
              <a:lnSpc>
                <a:spcPct val="107000"/>
              </a:lnSpc>
              <a:spcBef>
                <a:spcPts val="600"/>
              </a:spcBef>
              <a:spcAft>
                <a:spcPts val="0"/>
              </a:spcAft>
              <a:buNone/>
            </a:pPr>
            <a:endParaRPr lang="en-US" sz="2400" dirty="0" smtClean="0">
              <a:latin typeface="Georgia"/>
              <a:ea typeface="Calibri"/>
              <a:cs typeface="Calibri"/>
            </a:endParaRPr>
          </a:p>
          <a:p>
            <a:pPr marL="0" marR="0">
              <a:lnSpc>
                <a:spcPct val="107000"/>
              </a:lnSpc>
              <a:spcBef>
                <a:spcPts val="600"/>
              </a:spcBef>
              <a:spcAft>
                <a:spcPts val="0"/>
              </a:spcAft>
              <a:buNone/>
            </a:pPr>
            <a:endParaRPr lang="en-US" sz="2400" dirty="0" smtClean="0">
              <a:latin typeface="Calibri"/>
              <a:ea typeface="Calibri"/>
              <a:cs typeface="Times New Roman"/>
            </a:endParaRPr>
          </a:p>
          <a:p>
            <a:endParaRPr lang="en-US" sz="2000" dirty="0"/>
          </a:p>
        </p:txBody>
      </p:sp>
      <p:sp>
        <p:nvSpPr>
          <p:cNvPr id="4" name="Slide Number Placeholder 3"/>
          <p:cNvSpPr>
            <a:spLocks noGrp="1"/>
          </p:cNvSpPr>
          <p:nvPr>
            <p:ph type="sldNum" sz="quarter" idx="12"/>
          </p:nvPr>
        </p:nvSpPr>
        <p:spPr/>
        <p:txBody>
          <a:bodyPr/>
          <a:lstStyle/>
          <a:p>
            <a:fld id="{0B6F1F8A-B1B0-4C1A-B925-5C782D4D84C5}" type="slidenum">
              <a:rPr lang="en-US" smtClean="0">
                <a:solidFill>
                  <a:prstClr val="black">
                    <a:tint val="75000"/>
                  </a:prstClr>
                </a:solidFill>
              </a:rPr>
              <a:pPr/>
              <a:t>19</a:t>
            </a:fld>
            <a:endParaRPr lang="en-US">
              <a:solidFill>
                <a:prstClr val="black">
                  <a:tint val="75000"/>
                </a:prstClr>
              </a:solidFill>
            </a:endParaRPr>
          </a:p>
        </p:txBody>
      </p:sp>
      <p:pic>
        <p:nvPicPr>
          <p:cNvPr id="16386" name="Picture 2"/>
          <p:cNvPicPr>
            <a:picLocks noChangeAspect="1" noChangeArrowheads="1"/>
          </p:cNvPicPr>
          <p:nvPr/>
        </p:nvPicPr>
        <p:blipFill>
          <a:blip r:embed="rId3" cstate="print"/>
          <a:srcRect/>
          <a:stretch>
            <a:fillRect/>
          </a:stretch>
        </p:blipFill>
        <p:spPr bwMode="auto">
          <a:xfrm>
            <a:off x="5181600" y="2895600"/>
            <a:ext cx="3738563" cy="2700338"/>
          </a:xfrm>
          <a:prstGeom prst="rect">
            <a:avLst/>
          </a:prstGeom>
          <a:noFill/>
          <a:ln w="9525">
            <a:noFill/>
            <a:miter lim="800000"/>
            <a:headEnd/>
            <a:tailEnd/>
          </a:ln>
        </p:spPr>
      </p:pic>
      <p:sp>
        <p:nvSpPr>
          <p:cNvPr id="9" name="Rectangle 8"/>
          <p:cNvSpPr/>
          <p:nvPr/>
        </p:nvSpPr>
        <p:spPr>
          <a:xfrm>
            <a:off x="381000" y="3113405"/>
            <a:ext cx="4572000" cy="2068195"/>
          </a:xfrm>
          <a:prstGeom prst="rect">
            <a:avLst/>
          </a:prstGeom>
        </p:spPr>
        <p:txBody>
          <a:bodyPr wrap="square">
            <a:spAutoFit/>
          </a:bodyPr>
          <a:lstStyle/>
          <a:p>
            <a:pPr marL="457200" lvl="0" indent="-457200">
              <a:lnSpc>
                <a:spcPct val="107000"/>
              </a:lnSpc>
              <a:spcBef>
                <a:spcPts val="600"/>
              </a:spcBef>
              <a:buFont typeface="+mj-lt"/>
              <a:buAutoNum type="arabicPeriod"/>
            </a:pPr>
            <a:r>
              <a:rPr lang="en-US" sz="2400" dirty="0" smtClean="0">
                <a:solidFill>
                  <a:prstClr val="black"/>
                </a:solidFill>
                <a:latin typeface="Georgia"/>
                <a:ea typeface="Calibri"/>
                <a:cs typeface="Calibri"/>
              </a:rPr>
              <a:t>GIS assessments of storm and sanitary sewer network to identify high risk segments for cross-connections or exfiltration</a:t>
            </a:r>
            <a:endParaRPr lang="en-US" sz="2400" dirty="0" smtClean="0">
              <a:solidFill>
                <a:prstClr val="black"/>
              </a:solidFill>
              <a:ea typeface="Calibri"/>
              <a:cs typeface="Times New Roman"/>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Autofit/>
          </a:bodyPr>
          <a:lstStyle/>
          <a:p>
            <a:r>
              <a:rPr lang="en-US" sz="3200" dirty="0" smtClean="0"/>
              <a:t>Additional Qualifying Criteria</a:t>
            </a:r>
            <a:endParaRPr lang="en-US" sz="3200" dirty="0">
              <a:latin typeface="Georgia" pitchFamily="18" charset="0"/>
            </a:endParaRPr>
          </a:p>
        </p:txBody>
      </p:sp>
      <p:sp>
        <p:nvSpPr>
          <p:cNvPr id="8" name="Content Placeholder 7"/>
          <p:cNvSpPr>
            <a:spLocks noGrp="1"/>
          </p:cNvSpPr>
          <p:nvPr>
            <p:ph idx="1"/>
          </p:nvPr>
        </p:nvSpPr>
        <p:spPr>
          <a:xfrm>
            <a:off x="0" y="990600"/>
            <a:ext cx="8686800" cy="2133600"/>
          </a:xfrm>
        </p:spPr>
        <p:txBody>
          <a:bodyPr>
            <a:normAutofit/>
          </a:bodyPr>
          <a:lstStyle/>
          <a:p>
            <a:pPr marL="514350" lvl="0" indent="-514350">
              <a:lnSpc>
                <a:spcPct val="107000"/>
              </a:lnSpc>
              <a:spcBef>
                <a:spcPts val="0"/>
              </a:spcBef>
              <a:buFont typeface="+mj-lt"/>
              <a:buAutoNum type="arabicPeriod" startAt="2"/>
            </a:pPr>
            <a:r>
              <a:rPr lang="en-US" sz="2800" dirty="0" smtClean="0">
                <a:latin typeface="Georgia"/>
                <a:ea typeface="Calibri"/>
                <a:cs typeface="Times New Roman"/>
              </a:rPr>
              <a:t>Dry weather stream monitoring is used to prioritize the stream segments with the highest nutrient and bacteria levels that warrant further investigation</a:t>
            </a:r>
          </a:p>
          <a:p>
            <a:pPr marL="514350" lvl="0" indent="-514350">
              <a:lnSpc>
                <a:spcPct val="107000"/>
              </a:lnSpc>
              <a:spcBef>
                <a:spcPts val="0"/>
              </a:spcBef>
              <a:buFont typeface="+mj-lt"/>
              <a:buAutoNum type="arabicPeriod" startAt="2"/>
            </a:pPr>
            <a:endParaRPr lang="en-US" sz="2800" dirty="0" smtClean="0">
              <a:latin typeface="Calibri"/>
              <a:ea typeface="Calibri"/>
              <a:cs typeface="Times New Roman"/>
            </a:endParaRPr>
          </a:p>
        </p:txBody>
      </p:sp>
      <p:sp>
        <p:nvSpPr>
          <p:cNvPr id="4" name="Slide Number Placeholder 3"/>
          <p:cNvSpPr>
            <a:spLocks noGrp="1"/>
          </p:cNvSpPr>
          <p:nvPr>
            <p:ph type="sldNum" sz="quarter" idx="12"/>
          </p:nvPr>
        </p:nvSpPr>
        <p:spPr/>
        <p:txBody>
          <a:bodyPr/>
          <a:lstStyle/>
          <a:p>
            <a:fld id="{0B6F1F8A-B1B0-4C1A-B925-5C782D4D84C5}" type="slidenum">
              <a:rPr lang="en-US" smtClean="0">
                <a:solidFill>
                  <a:prstClr val="black">
                    <a:tint val="75000"/>
                  </a:prstClr>
                </a:solidFill>
              </a:rPr>
              <a:pPr/>
              <a:t>20</a:t>
            </a:fld>
            <a:endParaRPr lang="en-US">
              <a:solidFill>
                <a:prstClr val="black">
                  <a:tint val="75000"/>
                </a:prstClr>
              </a:solidFill>
            </a:endParaRPr>
          </a:p>
        </p:txBody>
      </p:sp>
      <p:sp>
        <p:nvSpPr>
          <p:cNvPr id="6" name="Content Placeholder 7"/>
          <p:cNvSpPr txBox="1">
            <a:spLocks/>
          </p:cNvSpPr>
          <p:nvPr/>
        </p:nvSpPr>
        <p:spPr>
          <a:xfrm>
            <a:off x="0" y="2819400"/>
            <a:ext cx="8686800" cy="2925763"/>
          </a:xfrm>
          <a:prstGeom prst="rect">
            <a:avLst/>
          </a:prstGeom>
        </p:spPr>
        <p:txBody>
          <a:bodyPr vert="horz" lIns="91440" tIns="45720" rIns="91440" bIns="45720" rtlCol="0">
            <a:normAutofit/>
          </a:bodyPr>
          <a:lstStyle/>
          <a:p>
            <a:pPr marL="514350" marR="0" lvl="0" indent="-514350" algn="l" defTabSz="914400" rtl="0" eaLnBrk="1" fontAlgn="auto" latinLnBrk="0" hangingPunct="1">
              <a:lnSpc>
                <a:spcPct val="107000"/>
              </a:lnSpc>
              <a:spcBef>
                <a:spcPts val="0"/>
              </a:spcBef>
              <a:spcAft>
                <a:spcPts val="0"/>
              </a:spcAft>
              <a:buClrTx/>
              <a:buSzTx/>
              <a:buFont typeface="+mj-lt"/>
              <a:buAutoNum type="arabicPeriod" startAt="3"/>
              <a:tabLst/>
              <a:defRPr/>
            </a:pPr>
            <a:r>
              <a:rPr kumimoji="0" lang="en-US" sz="2800" b="0" i="0" u="none" strike="noStrike" kern="1200" cap="none" spc="0" normalizeH="0" baseline="0" noProof="0" dirty="0" smtClean="0">
                <a:ln>
                  <a:noFill/>
                </a:ln>
                <a:solidFill>
                  <a:schemeClr val="tx1"/>
                </a:solidFill>
                <a:effectLst/>
                <a:uLnTx/>
                <a:uFillTx/>
                <a:latin typeface="Georgia"/>
                <a:ea typeface="Calibri"/>
                <a:cs typeface="Calibri"/>
              </a:rPr>
              <a:t>CCTV inspections, dye testing or other methods to investigate for sewer leaks in problem storm drain systems.</a:t>
            </a:r>
            <a:endParaRPr kumimoji="0" lang="en-US" sz="2800" b="0" i="0" u="none" strike="noStrike" kern="1200" cap="none" spc="0" normalizeH="0" baseline="0" noProof="0" dirty="0" smtClean="0">
              <a:ln>
                <a:noFill/>
              </a:ln>
              <a:solidFill>
                <a:schemeClr val="tx1"/>
              </a:solidFill>
              <a:effectLst/>
              <a:uLnTx/>
              <a:uFillTx/>
              <a:latin typeface="Calibri"/>
              <a:ea typeface="Calibri"/>
              <a:cs typeface="Times New Roman"/>
            </a:endParaRPr>
          </a:p>
        </p:txBody>
      </p:sp>
      <p:sp>
        <p:nvSpPr>
          <p:cNvPr id="7" name="Content Placeholder 7"/>
          <p:cNvSpPr txBox="1">
            <a:spLocks/>
          </p:cNvSpPr>
          <p:nvPr/>
        </p:nvSpPr>
        <p:spPr>
          <a:xfrm>
            <a:off x="0" y="4114800"/>
            <a:ext cx="8229600" cy="4525963"/>
          </a:xfrm>
          <a:prstGeom prst="rect">
            <a:avLst/>
          </a:prstGeom>
        </p:spPr>
        <p:txBody>
          <a:bodyPr vert="horz" lIns="91440" tIns="45720" rIns="91440" bIns="45720" rtlCol="0">
            <a:normAutofit/>
          </a:bodyPr>
          <a:lstStyle/>
          <a:p>
            <a:pPr marL="514350" marR="0" lvl="0" indent="-514350" algn="l" defTabSz="914400" rtl="0" eaLnBrk="1" fontAlgn="auto" latinLnBrk="0" hangingPunct="1">
              <a:lnSpc>
                <a:spcPct val="107000"/>
              </a:lnSpc>
              <a:spcBef>
                <a:spcPts val="0"/>
              </a:spcBef>
              <a:spcAft>
                <a:spcPts val="1000"/>
              </a:spcAft>
              <a:buClrTx/>
              <a:buSzTx/>
              <a:buFont typeface="+mj-lt"/>
              <a:buAutoNum type="arabicPeriod" startAt="4"/>
              <a:tabLst/>
              <a:defRPr/>
            </a:pPr>
            <a:r>
              <a:rPr kumimoji="0" lang="en-US" sz="2800" b="0" i="0" u="none" strike="noStrike" kern="1200" cap="none" spc="0" normalizeH="0" baseline="0" noProof="0" dirty="0" smtClean="0">
                <a:ln>
                  <a:noFill/>
                </a:ln>
                <a:solidFill>
                  <a:schemeClr val="tx1"/>
                </a:solidFill>
                <a:effectLst/>
                <a:uLnTx/>
                <a:uFillTx/>
                <a:latin typeface="Georgia"/>
                <a:ea typeface="Calibri"/>
                <a:cs typeface="Calibri"/>
              </a:rPr>
              <a:t>Targeted inspection and outreach to businesses and/or industrial facilities subject to high risk for illicit discharges or sewer clogging (e.g. restaurants, car rental agencies, etc.)</a:t>
            </a:r>
            <a:endParaRPr kumimoji="0" lang="en-US" sz="2800" b="0" i="0" u="none" strike="noStrike" kern="1200" cap="none" spc="0" normalizeH="0" baseline="0" noProof="0" dirty="0" smtClean="0">
              <a:ln>
                <a:noFill/>
              </a:ln>
              <a:solidFill>
                <a:schemeClr val="tx1"/>
              </a:solidFill>
              <a:effectLst/>
              <a:uLnTx/>
              <a:uFillTx/>
              <a:latin typeface="Calibri"/>
              <a:ea typeface="Calibri"/>
              <a:cs typeface="Times New Roman"/>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txBody>
          <a:bodyPr>
            <a:noAutofit/>
          </a:bodyPr>
          <a:lstStyle/>
          <a:p>
            <a:r>
              <a:rPr lang="en-US" sz="3200" dirty="0" smtClean="0"/>
              <a:t>Additional Qualifying Criteria</a:t>
            </a:r>
            <a:endParaRPr lang="en-US" sz="3200" dirty="0">
              <a:latin typeface="Georgia" pitchFamily="18" charset="0"/>
            </a:endParaRPr>
          </a:p>
        </p:txBody>
      </p:sp>
      <p:sp>
        <p:nvSpPr>
          <p:cNvPr id="8" name="Content Placeholder 7"/>
          <p:cNvSpPr>
            <a:spLocks noGrp="1"/>
          </p:cNvSpPr>
          <p:nvPr>
            <p:ph idx="1"/>
          </p:nvPr>
        </p:nvSpPr>
        <p:spPr>
          <a:xfrm>
            <a:off x="76200" y="1570037"/>
            <a:ext cx="4495800" cy="4525963"/>
          </a:xfrm>
        </p:spPr>
        <p:txBody>
          <a:bodyPr>
            <a:normAutofit lnSpcReduction="10000"/>
          </a:bodyPr>
          <a:lstStyle/>
          <a:p>
            <a:pPr marL="514350" lvl="0" indent="-514350">
              <a:lnSpc>
                <a:spcPct val="107000"/>
              </a:lnSpc>
              <a:spcBef>
                <a:spcPts val="0"/>
              </a:spcBef>
              <a:buFont typeface="+mj-lt"/>
              <a:buAutoNum type="arabicPeriod" startAt="5"/>
            </a:pPr>
            <a:r>
              <a:rPr lang="en-US" sz="2800" dirty="0" smtClean="0">
                <a:latin typeface="Georgia"/>
                <a:ea typeface="Calibri"/>
                <a:cs typeface="Times New Roman"/>
              </a:rPr>
              <a:t>Detailed field assessments of the sewer network to identify segments with high risk of nutrient discharge due to exfiltration and/or dry weather overflows (i.e., sewer modeling and metering tools).</a:t>
            </a:r>
            <a:endParaRPr lang="en-US" sz="2800" dirty="0" smtClean="0">
              <a:latin typeface="Calibri"/>
              <a:ea typeface="Calibri"/>
              <a:cs typeface="Times New Roman"/>
            </a:endParaRPr>
          </a:p>
        </p:txBody>
      </p:sp>
      <p:sp>
        <p:nvSpPr>
          <p:cNvPr id="4" name="Slide Number Placeholder 3"/>
          <p:cNvSpPr>
            <a:spLocks noGrp="1"/>
          </p:cNvSpPr>
          <p:nvPr>
            <p:ph type="sldNum" sz="quarter" idx="12"/>
          </p:nvPr>
        </p:nvSpPr>
        <p:spPr/>
        <p:txBody>
          <a:bodyPr/>
          <a:lstStyle/>
          <a:p>
            <a:fld id="{0B6F1F8A-B1B0-4C1A-B925-5C782D4D84C5}" type="slidenum">
              <a:rPr lang="en-US" smtClean="0">
                <a:solidFill>
                  <a:prstClr val="black">
                    <a:tint val="75000"/>
                  </a:prstClr>
                </a:solidFill>
              </a:rPr>
              <a:pPr/>
              <a:t>21</a:t>
            </a:fld>
            <a:endParaRPr lang="en-US">
              <a:solidFill>
                <a:prstClr val="black">
                  <a:tint val="75000"/>
                </a:prstClr>
              </a:solidFill>
            </a:endParaRPr>
          </a:p>
        </p:txBody>
      </p:sp>
      <p:pic>
        <p:nvPicPr>
          <p:cNvPr id="6" name="DZL7383.MPG">
            <a:hlinkClick r:id="" action="ppaction://media"/>
          </p:cNvPr>
          <p:cNvPicPr>
            <a:picLocks noRot="1" noChangeAspect="1" noChangeArrowheads="1"/>
          </p:cNvPicPr>
          <p:nvPr>
            <a:videoFile r:link="rId1"/>
          </p:nvPr>
        </p:nvPicPr>
        <p:blipFill>
          <a:blip r:embed="rId3" cstate="print">
            <a:extLst>
              <a:ext uri="{28A0092B-C50C-407E-A947-70E740481C1C}">
                <a14:useLocalDpi xmlns:a14="http://schemas.microsoft.com/office/drawing/2010/main" val="0"/>
              </a:ext>
            </a:extLst>
          </a:blip>
          <a:srcRect/>
          <a:stretch>
            <a:fillRect/>
          </a:stretch>
        </p:blipFill>
        <p:spPr bwMode="auto">
          <a:xfrm>
            <a:off x="4673600" y="1570037"/>
            <a:ext cx="4241800" cy="379226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p:cTn id="7"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Georgia" pitchFamily="18" charset="0"/>
              </a:rPr>
              <a:t>Q: </a:t>
            </a:r>
            <a:r>
              <a:rPr lang="en-US" sz="3200" dirty="0" smtClean="0"/>
              <a:t>So I can get credit for my basic IDDE program??</a:t>
            </a:r>
            <a:endParaRPr lang="en-US" sz="3200" dirty="0">
              <a:latin typeface="Georgia" pitchFamily="18" charset="0"/>
            </a:endParaRPr>
          </a:p>
        </p:txBody>
      </p:sp>
      <p:sp>
        <p:nvSpPr>
          <p:cNvPr id="3" name="Content Placeholder 2"/>
          <p:cNvSpPr>
            <a:spLocks noGrp="1"/>
          </p:cNvSpPr>
          <p:nvPr>
            <p:ph idx="1"/>
          </p:nvPr>
        </p:nvSpPr>
        <p:spPr>
          <a:xfrm>
            <a:off x="4648200" y="1828800"/>
            <a:ext cx="4343400" cy="3992563"/>
          </a:xfrm>
        </p:spPr>
        <p:txBody>
          <a:bodyPr>
            <a:normAutofit/>
          </a:bodyPr>
          <a:lstStyle/>
          <a:p>
            <a:pPr>
              <a:buNone/>
            </a:pPr>
            <a:r>
              <a:rPr lang="en-US" sz="2400" dirty="0" smtClean="0"/>
              <a:t>A: No! </a:t>
            </a:r>
            <a:r>
              <a:rPr lang="en-US" sz="2400" dirty="0" smtClean="0">
                <a:ea typeface="Calibri"/>
                <a:cs typeface="Calibri"/>
              </a:rPr>
              <a:t>MS4s that are currently in compliance with their minimum control measure for illicit discharge detection and elimination (IDDE) in their current stormwater NPDES permit get no credit </a:t>
            </a:r>
          </a:p>
          <a:p>
            <a:pPr>
              <a:buNone/>
            </a:pPr>
            <a:endParaRPr lang="en-US" sz="2400" dirty="0">
              <a:latin typeface="Georgia" pitchFamily="18" charset="0"/>
            </a:endParaRPr>
          </a:p>
        </p:txBody>
      </p:sp>
      <p:sp>
        <p:nvSpPr>
          <p:cNvPr id="5" name="Slide Number Placeholder 4"/>
          <p:cNvSpPr>
            <a:spLocks noGrp="1"/>
          </p:cNvSpPr>
          <p:nvPr>
            <p:ph type="sldNum" sz="quarter" idx="12"/>
          </p:nvPr>
        </p:nvSpPr>
        <p:spPr/>
        <p:txBody>
          <a:bodyPr/>
          <a:lstStyle/>
          <a:p>
            <a:fld id="{2B851FAD-14D7-440C-8FF8-CE078C42236B}" type="slidenum">
              <a:rPr lang="en-US" smtClean="0">
                <a:solidFill>
                  <a:prstClr val="black">
                    <a:tint val="75000"/>
                  </a:prstClr>
                </a:solidFill>
              </a:rPr>
              <a:pPr/>
              <a:t>22</a:t>
            </a:fld>
            <a:endParaRPr lang="en-US" dirty="0">
              <a:solidFill>
                <a:prstClr val="black">
                  <a:tint val="75000"/>
                </a:prstClr>
              </a:solidFill>
            </a:endParaRPr>
          </a:p>
        </p:txBody>
      </p:sp>
      <p:sp>
        <p:nvSpPr>
          <p:cNvPr id="7" name="Rectangle 6"/>
          <p:cNvSpPr/>
          <p:nvPr/>
        </p:nvSpPr>
        <p:spPr>
          <a:xfrm>
            <a:off x="552156" y="5438001"/>
            <a:ext cx="3454792" cy="276999"/>
          </a:xfrm>
          <a:prstGeom prst="rect">
            <a:avLst/>
          </a:prstGeom>
        </p:spPr>
        <p:txBody>
          <a:bodyPr wrap="none">
            <a:spAutoFit/>
          </a:bodyPr>
          <a:lstStyle/>
          <a:p>
            <a:pPr algn="ctr"/>
            <a:r>
              <a:rPr lang="en-US" sz="1200" i="1" dirty="0" smtClean="0"/>
              <a:t>Green Tanks at District of Columbia Firehouses</a:t>
            </a:r>
            <a:endParaRPr kumimoji="0" lang="en-US" sz="1200" b="0" i="1" u="none" strike="noStrike" kern="0" cap="none" spc="0" normalizeH="0" baseline="0" noProof="0" dirty="0">
              <a:ln>
                <a:noFill/>
              </a:ln>
              <a:solidFill>
                <a:prstClr val="black"/>
              </a:solidFill>
              <a:effectLst/>
              <a:uLnTx/>
              <a:uFillTx/>
              <a:latin typeface="Georgia" pitchFamily="18" charset="0"/>
            </a:endParaRPr>
          </a:p>
        </p:txBody>
      </p:sp>
      <p:pic>
        <p:nvPicPr>
          <p:cNvPr id="8" name="Picture 7" descr="C:\Documents and Settings\Jennifer.FILESERVER\Desktop\suds.JPG"/>
          <p:cNvPicPr>
            <a:picLocks noChangeAspect="1" noChangeArrowheads="1"/>
          </p:cNvPicPr>
          <p:nvPr/>
        </p:nvPicPr>
        <p:blipFill>
          <a:blip r:embed="rId2" cstate="print"/>
          <a:srcRect r="23026" b="34325"/>
          <a:stretch>
            <a:fillRect/>
          </a:stretch>
        </p:blipFill>
        <p:spPr bwMode="auto">
          <a:xfrm>
            <a:off x="228600" y="1676400"/>
            <a:ext cx="4265613" cy="4143375"/>
          </a:xfrm>
          <a:prstGeom prst="rect">
            <a:avLst/>
          </a:prstGeom>
          <a:noFill/>
          <a:ln w="28575">
            <a:solidFill>
              <a:schemeClr val="tx1"/>
            </a:solid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381000" y="381000"/>
          <a:ext cx="8382000" cy="5715000"/>
        </p:xfrm>
        <a:graphic>
          <a:graphicData uri="http://schemas.openxmlformats.org/drawingml/2006/table">
            <a:tbl>
              <a:tblPr/>
              <a:tblGrid>
                <a:gridCol w="8382000"/>
              </a:tblGrid>
              <a:tr h="576908">
                <a:tc>
                  <a:txBody>
                    <a:bodyPr/>
                    <a:lstStyle/>
                    <a:p>
                      <a:pPr marL="0" marR="0" algn="ctr">
                        <a:spcBef>
                          <a:spcPts val="0"/>
                        </a:spcBef>
                        <a:spcAft>
                          <a:spcPts val="0"/>
                        </a:spcAft>
                      </a:pPr>
                      <a:r>
                        <a:rPr lang="en-US" sz="3200" b="1" dirty="0" smtClean="0">
                          <a:latin typeface="Georgia" pitchFamily="18" charset="0"/>
                          <a:ea typeface="Calibri"/>
                          <a:cs typeface="Calibri"/>
                        </a:rPr>
                        <a:t>Zero </a:t>
                      </a:r>
                      <a:r>
                        <a:rPr lang="en-US" sz="3200" b="1" dirty="0">
                          <a:latin typeface="Georgia" pitchFamily="18" charset="0"/>
                          <a:ea typeface="Calibri"/>
                          <a:cs typeface="Calibri"/>
                        </a:rPr>
                        <a:t>Credit for Basic IDDE Program</a:t>
                      </a:r>
                      <a:endParaRPr lang="en-US" sz="3200" dirty="0">
                        <a:latin typeface="Georgia" pitchFamily="18"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38092">
                <a:tc>
                  <a:txBody>
                    <a:bodyPr/>
                    <a:lstStyle/>
                    <a:p>
                      <a:pPr marL="0" marR="0">
                        <a:spcBef>
                          <a:spcPts val="600"/>
                        </a:spcBef>
                        <a:spcAft>
                          <a:spcPts val="0"/>
                        </a:spcAft>
                      </a:pPr>
                      <a:r>
                        <a:rPr lang="en-US" sz="2000" dirty="0" smtClean="0">
                          <a:latin typeface="Georgia" pitchFamily="18" charset="0"/>
                          <a:ea typeface="Calibri"/>
                          <a:cs typeface="Calibri"/>
                        </a:rPr>
                        <a:t>MS4s </a:t>
                      </a:r>
                      <a:r>
                        <a:rPr lang="en-US" sz="2000" dirty="0">
                          <a:latin typeface="Georgia" pitchFamily="18" charset="0"/>
                          <a:ea typeface="Calibri"/>
                          <a:cs typeface="Calibri"/>
                        </a:rPr>
                        <a:t>that are currently in compliance with their minimum control measure for illicit discharge detection and elimination (IDDE) in their current </a:t>
                      </a:r>
                      <a:r>
                        <a:rPr lang="en-US" sz="2000" dirty="0" err="1">
                          <a:latin typeface="Georgia" pitchFamily="18" charset="0"/>
                          <a:ea typeface="Calibri"/>
                          <a:cs typeface="Calibri"/>
                        </a:rPr>
                        <a:t>stormwater</a:t>
                      </a:r>
                      <a:r>
                        <a:rPr lang="en-US" sz="2000" dirty="0">
                          <a:latin typeface="Georgia" pitchFamily="18" charset="0"/>
                          <a:ea typeface="Calibri"/>
                          <a:cs typeface="Calibri"/>
                        </a:rPr>
                        <a:t> NPDES </a:t>
                      </a:r>
                      <a:r>
                        <a:rPr lang="en-US" sz="2000" dirty="0" smtClean="0">
                          <a:latin typeface="Georgia" pitchFamily="18" charset="0"/>
                          <a:ea typeface="Calibri"/>
                          <a:cs typeface="Calibri"/>
                        </a:rPr>
                        <a:t>permit get no credit </a:t>
                      </a:r>
                    </a:p>
                    <a:p>
                      <a:pPr marL="0" marR="0">
                        <a:spcBef>
                          <a:spcPts val="600"/>
                        </a:spcBef>
                        <a:spcAft>
                          <a:spcPts val="0"/>
                        </a:spcAft>
                      </a:pPr>
                      <a:endParaRPr lang="en-US" sz="2000" dirty="0">
                        <a:latin typeface="Georgia" pitchFamily="18" charset="0"/>
                        <a:ea typeface="Calibri"/>
                        <a:cs typeface="Times New Roman"/>
                      </a:endParaRPr>
                    </a:p>
                    <a:p>
                      <a:pPr marL="342900" marR="0" lvl="0" indent="-342900">
                        <a:spcBef>
                          <a:spcPts val="0"/>
                        </a:spcBef>
                        <a:spcAft>
                          <a:spcPts val="0"/>
                        </a:spcAft>
                        <a:buFont typeface="Symbol"/>
                        <a:buChar char=""/>
                      </a:pPr>
                      <a:r>
                        <a:rPr lang="en-US" sz="2000" dirty="0">
                          <a:latin typeface="Georgia" pitchFamily="18" charset="0"/>
                          <a:ea typeface="Calibri"/>
                          <a:cs typeface="Calibri"/>
                        </a:rPr>
                        <a:t>Adopt a local ordinance to prohibit illicit discharges to the storm drain system</a:t>
                      </a:r>
                      <a:endParaRPr lang="en-US" sz="2000" dirty="0">
                        <a:latin typeface="Georgia" pitchFamily="18" charset="0"/>
                        <a:ea typeface="Calibri"/>
                        <a:cs typeface="Times New Roman"/>
                      </a:endParaRPr>
                    </a:p>
                    <a:p>
                      <a:pPr marL="342900" marR="0" lvl="0" indent="-342900">
                        <a:spcBef>
                          <a:spcPts val="0"/>
                        </a:spcBef>
                        <a:spcAft>
                          <a:spcPts val="0"/>
                        </a:spcAft>
                        <a:buFont typeface="Symbol"/>
                        <a:buChar char=""/>
                      </a:pPr>
                      <a:r>
                        <a:rPr lang="en-US" sz="2000" dirty="0">
                          <a:latin typeface="Georgia" pitchFamily="18" charset="0"/>
                          <a:ea typeface="Calibri"/>
                          <a:cs typeface="Calibri"/>
                        </a:rPr>
                        <a:t>Develop a storm drain map, including  all outfalls 36 inches in diameter or larger </a:t>
                      </a:r>
                      <a:endParaRPr lang="en-US" sz="2000" dirty="0">
                        <a:latin typeface="Georgia" pitchFamily="18" charset="0"/>
                        <a:ea typeface="Calibri"/>
                        <a:cs typeface="Times New Roman"/>
                      </a:endParaRPr>
                    </a:p>
                    <a:p>
                      <a:pPr marL="342900" marR="0" lvl="0" indent="-342900">
                        <a:spcBef>
                          <a:spcPts val="0"/>
                        </a:spcBef>
                        <a:spcAft>
                          <a:spcPts val="0"/>
                        </a:spcAft>
                        <a:buFont typeface="Symbol"/>
                        <a:buChar char=""/>
                      </a:pPr>
                      <a:r>
                        <a:rPr lang="en-US" sz="2000" dirty="0">
                          <a:latin typeface="Georgia" pitchFamily="18" charset="0"/>
                          <a:ea typeface="Calibri"/>
                          <a:cs typeface="Calibri"/>
                        </a:rPr>
                        <a:t>Provide IDDE education and outreach to public employees, businesses and the general public</a:t>
                      </a:r>
                      <a:endParaRPr lang="en-US" sz="2000" dirty="0">
                        <a:latin typeface="Georgia" pitchFamily="18" charset="0"/>
                        <a:ea typeface="Calibri"/>
                        <a:cs typeface="Times New Roman"/>
                      </a:endParaRPr>
                    </a:p>
                    <a:p>
                      <a:pPr marL="342900" marR="0" lvl="0" indent="-342900">
                        <a:spcBef>
                          <a:spcPts val="0"/>
                        </a:spcBef>
                        <a:spcAft>
                          <a:spcPts val="0"/>
                        </a:spcAft>
                        <a:buFont typeface="Symbol"/>
                        <a:buChar char=""/>
                      </a:pPr>
                      <a:r>
                        <a:rPr lang="en-US" sz="2000" dirty="0">
                          <a:latin typeface="Georgia" pitchFamily="18" charset="0"/>
                          <a:ea typeface="Calibri"/>
                          <a:cs typeface="Calibri"/>
                        </a:rPr>
                        <a:t>Use visual indicators to screen outfalls for presence of illicit discharges</a:t>
                      </a:r>
                      <a:endParaRPr lang="en-US" sz="2000" dirty="0">
                        <a:latin typeface="Georgia" pitchFamily="18" charset="0"/>
                        <a:ea typeface="Calibri"/>
                        <a:cs typeface="Times New Roman"/>
                      </a:endParaRPr>
                    </a:p>
                    <a:p>
                      <a:pPr marL="342900" marR="0" lvl="0" indent="-342900">
                        <a:spcBef>
                          <a:spcPts val="0"/>
                        </a:spcBef>
                        <a:spcAft>
                          <a:spcPts val="0"/>
                        </a:spcAft>
                        <a:buFont typeface="Symbol"/>
                        <a:buChar char=""/>
                      </a:pPr>
                      <a:r>
                        <a:rPr lang="en-US" sz="2000" dirty="0">
                          <a:latin typeface="Georgia" pitchFamily="18" charset="0"/>
                          <a:ea typeface="Calibri"/>
                          <a:cs typeface="Calibri"/>
                        </a:rPr>
                        <a:t>Develop and implement appropriate enforcement procedures to correct illicit discharge when they are discovered.</a:t>
                      </a:r>
                      <a:endParaRPr lang="en-US" sz="2000" dirty="0">
                        <a:latin typeface="Georgia" pitchFamily="18"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Slide Number Placeholder 3"/>
          <p:cNvSpPr>
            <a:spLocks noGrp="1"/>
          </p:cNvSpPr>
          <p:nvPr>
            <p:ph type="sldNum" sz="quarter" idx="12"/>
          </p:nvPr>
        </p:nvSpPr>
        <p:spPr/>
        <p:txBody>
          <a:bodyPr/>
          <a:lstStyle/>
          <a:p>
            <a:fld id="{0B6F1F8A-B1B0-4C1A-B925-5C782D4D84C5}" type="slidenum">
              <a:rPr lang="en-US" smtClean="0">
                <a:solidFill>
                  <a:prstClr val="black">
                    <a:tint val="75000"/>
                  </a:prstClr>
                </a:solidFill>
              </a:rPr>
              <a:pPr/>
              <a:t>23</a:t>
            </a:fld>
            <a:endParaRPr lang="en-US">
              <a:solidFill>
                <a:prstClr val="black">
                  <a:tint val="75000"/>
                </a:prstClr>
              </a:solidFill>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3600" dirty="0" smtClean="0">
                <a:solidFill>
                  <a:schemeClr val="tx2"/>
                </a:solidFill>
                <a:latin typeface="Georgia" pitchFamily="18" charset="0"/>
              </a:rPr>
              <a:t>Programmatic Credit Design Example</a:t>
            </a:r>
            <a:endParaRPr lang="en-US" sz="3600" dirty="0">
              <a:solidFill>
                <a:schemeClr val="tx2"/>
              </a:solidFill>
              <a:latin typeface="Georgia" pitchFamily="18" charset="0"/>
            </a:endParaRPr>
          </a:p>
        </p:txBody>
      </p:sp>
      <p:sp>
        <p:nvSpPr>
          <p:cNvPr id="3" name="Content Placeholder 2"/>
          <p:cNvSpPr>
            <a:spLocks noGrp="1"/>
          </p:cNvSpPr>
          <p:nvPr>
            <p:ph idx="1"/>
          </p:nvPr>
        </p:nvSpPr>
        <p:spPr>
          <a:xfrm>
            <a:off x="228600" y="1219200"/>
            <a:ext cx="4038600" cy="4267200"/>
          </a:xfrm>
        </p:spPr>
        <p:txBody>
          <a:bodyPr>
            <a:normAutofit fontScale="55000" lnSpcReduction="20000"/>
          </a:bodyPr>
          <a:lstStyle/>
          <a:p>
            <a:pPr>
              <a:buNone/>
            </a:pPr>
            <a:r>
              <a:rPr lang="en-US" dirty="0" smtClean="0">
                <a:latin typeface="Georgia" pitchFamily="18" charset="0"/>
              </a:rPr>
              <a:t>Bay Village elects to transition to a nutrient based outfall screening program in two priority catchments within its jurisdiction -- Icky Creek and Filthy Run. Together, the two catchments are 3,600 acres in size, and average 64% urban pervious land. </a:t>
            </a:r>
          </a:p>
          <a:p>
            <a:pPr>
              <a:buNone/>
            </a:pPr>
            <a:endParaRPr lang="en-US" dirty="0" smtClean="0">
              <a:latin typeface="Georgia" pitchFamily="18" charset="0"/>
            </a:endParaRPr>
          </a:p>
          <a:p>
            <a:pPr>
              <a:buNone/>
            </a:pPr>
            <a:r>
              <a:rPr lang="en-US" dirty="0" smtClean="0">
                <a:latin typeface="Georgia" pitchFamily="18" charset="0"/>
              </a:rPr>
              <a:t>Bay Village documents in its annual MS4 report that it has met or exceeded the program metrics outlined in the report. The nutrient reduction credit for modifying their program is computed as follows. </a:t>
            </a:r>
          </a:p>
          <a:p>
            <a:endParaRPr lang="en-US" dirty="0" smtClean="0">
              <a:latin typeface="Georgia" pitchFamily="18" charset="0"/>
            </a:endParaRPr>
          </a:p>
        </p:txBody>
      </p:sp>
      <p:sp>
        <p:nvSpPr>
          <p:cNvPr id="4" name="Slide Number Placeholder 3"/>
          <p:cNvSpPr>
            <a:spLocks noGrp="1"/>
          </p:cNvSpPr>
          <p:nvPr>
            <p:ph type="sldNum" sz="quarter" idx="12"/>
          </p:nvPr>
        </p:nvSpPr>
        <p:spPr/>
        <p:txBody>
          <a:bodyPr/>
          <a:lstStyle/>
          <a:p>
            <a:fld id="{0B6F1F8A-B1B0-4C1A-B925-5C782D4D84C5}" type="slidenum">
              <a:rPr lang="en-US" smtClean="0">
                <a:solidFill>
                  <a:prstClr val="black">
                    <a:tint val="75000"/>
                  </a:prstClr>
                </a:solidFill>
              </a:rPr>
              <a:pPr/>
              <a:t>24</a:t>
            </a:fld>
            <a:endParaRPr lang="en-US">
              <a:solidFill>
                <a:prstClr val="black">
                  <a:tint val="75000"/>
                </a:prstClr>
              </a:solidFill>
            </a:endParaRPr>
          </a:p>
        </p:txBody>
      </p:sp>
      <p:pic>
        <p:nvPicPr>
          <p:cNvPr id="8" name="Picture 7" descr="Mapped outfall summary"/>
          <p:cNvPicPr>
            <a:picLocks noChangeAspect="1" noChangeArrowheads="1"/>
          </p:cNvPicPr>
          <p:nvPr/>
        </p:nvPicPr>
        <p:blipFill>
          <a:blip r:embed="rId2" cstate="print"/>
          <a:srcRect/>
          <a:stretch>
            <a:fillRect/>
          </a:stretch>
        </p:blipFill>
        <p:spPr>
          <a:xfrm>
            <a:off x="4267200" y="1295400"/>
            <a:ext cx="4089400" cy="4991100"/>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rmAutofit/>
          </a:bodyPr>
          <a:lstStyle/>
          <a:p>
            <a:r>
              <a:rPr lang="en-US" sz="2400" dirty="0" smtClean="0">
                <a:solidFill>
                  <a:schemeClr val="tx2"/>
                </a:solidFill>
                <a:latin typeface="Georgia" pitchFamily="18" charset="0"/>
              </a:rPr>
              <a:t>Programmatic Credit Design Example</a:t>
            </a:r>
            <a:endParaRPr lang="en-US" sz="2400" dirty="0">
              <a:solidFill>
                <a:schemeClr val="tx2"/>
              </a:solidFill>
              <a:latin typeface="Georgia" pitchFamily="18" charset="0"/>
            </a:endParaRPr>
          </a:p>
        </p:txBody>
      </p:sp>
      <p:sp>
        <p:nvSpPr>
          <p:cNvPr id="4" name="Slide Number Placeholder 3"/>
          <p:cNvSpPr>
            <a:spLocks noGrp="1"/>
          </p:cNvSpPr>
          <p:nvPr>
            <p:ph type="sldNum" sz="quarter" idx="12"/>
          </p:nvPr>
        </p:nvSpPr>
        <p:spPr/>
        <p:txBody>
          <a:bodyPr/>
          <a:lstStyle/>
          <a:p>
            <a:fld id="{0B6F1F8A-B1B0-4C1A-B925-5C782D4D84C5}" type="slidenum">
              <a:rPr lang="en-US" smtClean="0">
                <a:solidFill>
                  <a:prstClr val="black">
                    <a:tint val="75000"/>
                  </a:prstClr>
                </a:solidFill>
              </a:rPr>
              <a:pPr/>
              <a:t>25</a:t>
            </a:fld>
            <a:endParaRPr lang="en-US">
              <a:solidFill>
                <a:prstClr val="black">
                  <a:tint val="75000"/>
                </a:prstClr>
              </a:solidFill>
            </a:endParaRPr>
          </a:p>
        </p:txBody>
      </p:sp>
      <p:sp>
        <p:nvSpPr>
          <p:cNvPr id="6" name="Rectangle 5"/>
          <p:cNvSpPr/>
          <p:nvPr/>
        </p:nvSpPr>
        <p:spPr>
          <a:xfrm>
            <a:off x="304800" y="685800"/>
            <a:ext cx="8534400" cy="5632311"/>
          </a:xfrm>
          <a:prstGeom prst="rect">
            <a:avLst/>
          </a:prstGeom>
        </p:spPr>
        <p:txBody>
          <a:bodyPr wrap="square">
            <a:spAutoFit/>
          </a:bodyPr>
          <a:lstStyle/>
          <a:p>
            <a:r>
              <a:rPr lang="en-US" b="1" i="1" dirty="0" smtClean="0">
                <a:solidFill>
                  <a:srgbClr val="9BBB59">
                    <a:lumMod val="50000"/>
                  </a:srgbClr>
                </a:solidFill>
                <a:latin typeface="Georgia" pitchFamily="18" charset="0"/>
              </a:rPr>
              <a:t>Step 1:</a:t>
            </a:r>
            <a:r>
              <a:rPr lang="en-US" b="1" dirty="0" smtClean="0">
                <a:solidFill>
                  <a:srgbClr val="9BBB59">
                    <a:lumMod val="50000"/>
                  </a:srgbClr>
                </a:solidFill>
                <a:latin typeface="Georgia" pitchFamily="18" charset="0"/>
              </a:rPr>
              <a:t> Determine the unit area nutrient load for pervious land from CAST or state equivalent, and multiply by 0.20.</a:t>
            </a:r>
          </a:p>
          <a:p>
            <a:r>
              <a:rPr lang="en-US" dirty="0" smtClean="0">
                <a:solidFill>
                  <a:prstClr val="black"/>
                </a:solidFill>
                <a:latin typeface="Georgia" pitchFamily="18" charset="0"/>
              </a:rPr>
              <a:t> </a:t>
            </a:r>
          </a:p>
          <a:p>
            <a:r>
              <a:rPr lang="en-US" dirty="0" smtClean="0">
                <a:solidFill>
                  <a:prstClr val="black"/>
                </a:solidFill>
                <a:latin typeface="Georgia" pitchFamily="18" charset="0"/>
              </a:rPr>
              <a:t>	Staff determine unit area TN and TP loads are 10.43 and 0.43 	lbs/acre/year, respectively, within their jurisdiction. </a:t>
            </a:r>
          </a:p>
          <a:p>
            <a:r>
              <a:rPr lang="en-US" dirty="0" smtClean="0">
                <a:solidFill>
                  <a:prstClr val="black"/>
                </a:solidFill>
                <a:latin typeface="Georgia" pitchFamily="18" charset="0"/>
              </a:rPr>
              <a:t>	These are multiplied by the dry weather baseline multiplier of 0.2, which 	yields 2.09 lbs TN/ac/yr and 0.086 lbs TP/ac/yr.</a:t>
            </a:r>
          </a:p>
          <a:p>
            <a:r>
              <a:rPr lang="en-US" dirty="0" smtClean="0">
                <a:solidFill>
                  <a:prstClr val="black"/>
                </a:solidFill>
                <a:latin typeface="Georgia" pitchFamily="18" charset="0"/>
              </a:rPr>
              <a:t> </a:t>
            </a:r>
          </a:p>
          <a:p>
            <a:r>
              <a:rPr lang="en-US" b="1" i="1" dirty="0" smtClean="0">
                <a:solidFill>
                  <a:srgbClr val="9BBB59">
                    <a:lumMod val="50000"/>
                  </a:srgbClr>
                </a:solidFill>
                <a:latin typeface="Georgia" pitchFamily="18" charset="0"/>
              </a:rPr>
              <a:t>Step 2:</a:t>
            </a:r>
            <a:r>
              <a:rPr lang="en-US" b="1" dirty="0" smtClean="0">
                <a:solidFill>
                  <a:srgbClr val="9BBB59">
                    <a:lumMod val="50000"/>
                  </a:srgbClr>
                </a:solidFill>
                <a:latin typeface="Georgia" pitchFamily="18" charset="0"/>
              </a:rPr>
              <a:t> Multiply these unit loads by the qualifying acres of pervious land in Icky Creek and Filthy Run (3,600 acres*64% = 2,304 ac), which yields:</a:t>
            </a:r>
          </a:p>
          <a:p>
            <a:r>
              <a:rPr lang="en-US" dirty="0" smtClean="0">
                <a:solidFill>
                  <a:prstClr val="black"/>
                </a:solidFill>
                <a:latin typeface="Georgia" pitchFamily="18" charset="0"/>
              </a:rPr>
              <a:t> </a:t>
            </a:r>
          </a:p>
          <a:p>
            <a:r>
              <a:rPr lang="en-US" dirty="0" smtClean="0">
                <a:solidFill>
                  <a:prstClr val="black"/>
                </a:solidFill>
                <a:latin typeface="Georgia" pitchFamily="18" charset="0"/>
              </a:rPr>
              <a:t>	4815 lbs/yr of TN and 198.1 lbs/yr of TP    </a:t>
            </a:r>
          </a:p>
          <a:p>
            <a:r>
              <a:rPr lang="en-US" dirty="0" smtClean="0">
                <a:solidFill>
                  <a:prstClr val="black"/>
                </a:solidFill>
                <a:latin typeface="Georgia" pitchFamily="18" charset="0"/>
              </a:rPr>
              <a:t>      </a:t>
            </a:r>
          </a:p>
          <a:p>
            <a:r>
              <a:rPr lang="en-US" b="1" dirty="0" smtClean="0">
                <a:solidFill>
                  <a:srgbClr val="9BBB59">
                    <a:lumMod val="50000"/>
                  </a:srgbClr>
                </a:solidFill>
                <a:latin typeface="Georgia" pitchFamily="18" charset="0"/>
              </a:rPr>
              <a:t>Step 3: Multiply these loads by the 0.01 to determine final nutrient reduction credit for the program change.</a:t>
            </a:r>
          </a:p>
          <a:p>
            <a:r>
              <a:rPr lang="en-US" dirty="0" smtClean="0">
                <a:solidFill>
                  <a:prstClr val="black"/>
                </a:solidFill>
                <a:latin typeface="Georgia" pitchFamily="18" charset="0"/>
              </a:rPr>
              <a:t> </a:t>
            </a:r>
          </a:p>
          <a:p>
            <a:r>
              <a:rPr lang="en-US" dirty="0" smtClean="0">
                <a:solidFill>
                  <a:prstClr val="black"/>
                </a:solidFill>
                <a:latin typeface="Georgia" pitchFamily="18" charset="0"/>
              </a:rPr>
              <a:t>	48.2 lbs/yr of TN and 1.98 lbs/yr of TP    </a:t>
            </a:r>
          </a:p>
          <a:p>
            <a:r>
              <a:rPr lang="en-US" dirty="0" smtClean="0">
                <a:solidFill>
                  <a:prstClr val="black"/>
                </a:solidFill>
                <a:latin typeface="Georgia" pitchFamily="18" charset="0"/>
              </a:rPr>
              <a:t> </a:t>
            </a:r>
          </a:p>
          <a:p>
            <a:endParaRPr lang="en-US" dirty="0" smtClean="0">
              <a:solidFill>
                <a:prstClr val="black"/>
              </a:solidFill>
              <a:latin typeface="Georgia"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100" dirty="0" smtClean="0">
                <a:latin typeface="Georgia" pitchFamily="18" charset="0"/>
              </a:rPr>
              <a:t>Reporting, Tracking and Verification of Advanced Program Credit</a:t>
            </a:r>
            <a:br>
              <a:rPr lang="en-US" sz="3100" dirty="0" smtClean="0">
                <a:latin typeface="Georgia" pitchFamily="18" charset="0"/>
              </a:rPr>
            </a:br>
            <a:endParaRPr lang="en-US" dirty="0"/>
          </a:p>
        </p:txBody>
      </p:sp>
      <p:sp>
        <p:nvSpPr>
          <p:cNvPr id="3" name="Content Placeholder 2"/>
          <p:cNvSpPr>
            <a:spLocks noGrp="1"/>
          </p:cNvSpPr>
          <p:nvPr>
            <p:ph idx="1"/>
          </p:nvPr>
        </p:nvSpPr>
        <p:spPr>
          <a:xfrm>
            <a:off x="457200" y="1600200"/>
            <a:ext cx="8229600" cy="4495800"/>
          </a:xfrm>
        </p:spPr>
        <p:txBody>
          <a:bodyPr>
            <a:normAutofit lnSpcReduction="10000"/>
          </a:bodyPr>
          <a:lstStyle/>
          <a:p>
            <a:r>
              <a:rPr lang="en-US" sz="2600" dirty="0" smtClean="0">
                <a:latin typeface="Georgia" pitchFamily="18" charset="0"/>
              </a:rPr>
              <a:t>Localities Typically Submit to States in MS4 Permit Annual Reports</a:t>
            </a:r>
          </a:p>
          <a:p>
            <a:endParaRPr lang="en-US" sz="2600" dirty="0" smtClean="0">
              <a:latin typeface="Georgia" pitchFamily="18" charset="0"/>
            </a:endParaRPr>
          </a:p>
          <a:p>
            <a:r>
              <a:rPr lang="en-US" sz="2600" dirty="0" smtClean="0">
                <a:latin typeface="Georgia" pitchFamily="18" charset="0"/>
              </a:rPr>
              <a:t>Appendix E Outlines the NEIEN Reporting Information </a:t>
            </a:r>
          </a:p>
          <a:p>
            <a:endParaRPr lang="en-US" sz="2600" dirty="0" smtClean="0">
              <a:latin typeface="Georgia" pitchFamily="18" charset="0"/>
            </a:endParaRPr>
          </a:p>
          <a:p>
            <a:r>
              <a:rPr lang="en-US" sz="2600" dirty="0" smtClean="0">
                <a:latin typeface="Georgia" pitchFamily="18" charset="0"/>
              </a:rPr>
              <a:t>Localities eligible for credit in 2015, assuming they meet qualifying conditions (most MS4’s won’t immediately qualify)</a:t>
            </a:r>
          </a:p>
          <a:p>
            <a:pPr>
              <a:buNone/>
            </a:pPr>
            <a:r>
              <a:rPr lang="en-US" sz="3000" dirty="0" smtClean="0">
                <a:solidFill>
                  <a:srgbClr val="FF0000"/>
                </a:solidFill>
                <a:latin typeface="Georgia" pitchFamily="18" charset="0"/>
              </a:rPr>
              <a:t> </a:t>
            </a:r>
          </a:p>
        </p:txBody>
      </p:sp>
      <p:sp>
        <p:nvSpPr>
          <p:cNvPr id="4" name="Slide Number Placeholder 3"/>
          <p:cNvSpPr>
            <a:spLocks noGrp="1"/>
          </p:cNvSpPr>
          <p:nvPr>
            <p:ph type="sldNum" sz="quarter" idx="12"/>
          </p:nvPr>
        </p:nvSpPr>
        <p:spPr/>
        <p:txBody>
          <a:bodyPr/>
          <a:lstStyle/>
          <a:p>
            <a:fld id="{0B6F1F8A-B1B0-4C1A-B925-5C782D4D84C5}" type="slidenum">
              <a:rPr lang="en-US" smtClean="0">
                <a:solidFill>
                  <a:prstClr val="black">
                    <a:tint val="75000"/>
                  </a:prstClr>
                </a:solidFill>
              </a:rPr>
              <a:pPr/>
              <a:t>26</a:t>
            </a:fld>
            <a:endParaRPr lang="en-US">
              <a:solidFill>
                <a:prstClr val="black">
                  <a:tint val="75000"/>
                </a:prstClr>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100" dirty="0" smtClean="0">
                <a:latin typeface="Georgia" pitchFamily="18" charset="0"/>
              </a:rPr>
              <a:t>Reporting, Tracking and Verification of Advanced Program Credit</a:t>
            </a:r>
            <a:br>
              <a:rPr lang="en-US" sz="3100" dirty="0" smtClean="0">
                <a:latin typeface="Georgia" pitchFamily="18" charset="0"/>
              </a:rPr>
            </a:br>
            <a:endParaRPr lang="en-US" dirty="0"/>
          </a:p>
        </p:txBody>
      </p:sp>
      <p:sp>
        <p:nvSpPr>
          <p:cNvPr id="3" name="Content Placeholder 2"/>
          <p:cNvSpPr>
            <a:spLocks noGrp="1"/>
          </p:cNvSpPr>
          <p:nvPr>
            <p:ph idx="1"/>
          </p:nvPr>
        </p:nvSpPr>
        <p:spPr>
          <a:xfrm>
            <a:off x="457200" y="1447800"/>
            <a:ext cx="8229600" cy="4800600"/>
          </a:xfrm>
        </p:spPr>
        <p:txBody>
          <a:bodyPr>
            <a:normAutofit fontScale="92500" lnSpcReduction="10000"/>
          </a:bodyPr>
          <a:lstStyle/>
          <a:p>
            <a:r>
              <a:rPr lang="en-US" sz="2600" dirty="0" smtClean="0">
                <a:latin typeface="Georgia" pitchFamily="18" charset="0"/>
              </a:rPr>
              <a:t>The acres subject to the program credit lapse five years after the first year in which they are reported</a:t>
            </a:r>
          </a:p>
          <a:p>
            <a:endParaRPr lang="en-US" sz="2600" dirty="0" smtClean="0">
              <a:latin typeface="Georgia" pitchFamily="18" charset="0"/>
            </a:endParaRPr>
          </a:p>
          <a:p>
            <a:r>
              <a:rPr lang="en-US" sz="2600" dirty="0" smtClean="0">
                <a:latin typeface="Georgia" pitchFamily="18" charset="0"/>
              </a:rPr>
              <a:t>Additional acres in succeeding years if they elect to target additional storm/</a:t>
            </a:r>
            <a:r>
              <a:rPr lang="en-US" sz="2600" dirty="0" err="1" smtClean="0">
                <a:latin typeface="Georgia" pitchFamily="18" charset="0"/>
              </a:rPr>
              <a:t>sewersheds</a:t>
            </a:r>
            <a:r>
              <a:rPr lang="en-US" sz="2600" dirty="0" smtClean="0">
                <a:latin typeface="Georgia" pitchFamily="18" charset="0"/>
              </a:rPr>
              <a:t> for intensive nutrient discovery</a:t>
            </a:r>
          </a:p>
          <a:p>
            <a:endParaRPr lang="en-US" sz="2600" dirty="0" smtClean="0">
              <a:latin typeface="Georgia" pitchFamily="18" charset="0"/>
            </a:endParaRPr>
          </a:p>
          <a:p>
            <a:r>
              <a:rPr lang="en-US" sz="2600" dirty="0" smtClean="0">
                <a:latin typeface="Georgia" pitchFamily="18" charset="0"/>
              </a:rPr>
              <a:t>Eventual shift to reporting individual nutrient discharge credits in 2018</a:t>
            </a:r>
          </a:p>
          <a:p>
            <a:endParaRPr lang="en-US" sz="2600" dirty="0" smtClean="0">
              <a:latin typeface="Georgia" pitchFamily="18" charset="0"/>
            </a:endParaRPr>
          </a:p>
          <a:p>
            <a:r>
              <a:rPr lang="en-US" sz="2600" dirty="0" smtClean="0">
                <a:latin typeface="Georgia" pitchFamily="18" charset="0"/>
              </a:rPr>
              <a:t>Cannot take credit for program and individual credits at same time   </a:t>
            </a:r>
          </a:p>
        </p:txBody>
      </p:sp>
      <p:sp>
        <p:nvSpPr>
          <p:cNvPr id="4" name="Slide Number Placeholder 3"/>
          <p:cNvSpPr>
            <a:spLocks noGrp="1"/>
          </p:cNvSpPr>
          <p:nvPr>
            <p:ph type="sldNum" sz="quarter" idx="12"/>
          </p:nvPr>
        </p:nvSpPr>
        <p:spPr/>
        <p:txBody>
          <a:bodyPr/>
          <a:lstStyle/>
          <a:p>
            <a:fld id="{0B6F1F8A-B1B0-4C1A-B925-5C782D4D84C5}" type="slidenum">
              <a:rPr lang="en-US" smtClean="0">
                <a:solidFill>
                  <a:prstClr val="black">
                    <a:tint val="75000"/>
                  </a:prstClr>
                </a:solidFill>
              </a:rPr>
              <a:pPr/>
              <a:t>27</a:t>
            </a:fld>
            <a:endParaRPr lang="en-US">
              <a:solidFill>
                <a:prstClr val="black">
                  <a:tint val="75000"/>
                </a:prstClr>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sz="3600" dirty="0" smtClean="0">
                <a:latin typeface="Georgia" pitchFamily="18" charset="0"/>
              </a:rPr>
              <a:t>Management Significance</a:t>
            </a:r>
            <a:endParaRPr lang="en-US" sz="3600" dirty="0">
              <a:latin typeface="Georgia" pitchFamily="18" charset="0"/>
            </a:endParaRPr>
          </a:p>
        </p:txBody>
      </p:sp>
      <p:sp>
        <p:nvSpPr>
          <p:cNvPr id="3" name="Content Placeholder 2"/>
          <p:cNvSpPr>
            <a:spLocks noGrp="1"/>
          </p:cNvSpPr>
          <p:nvPr>
            <p:ph idx="1"/>
          </p:nvPr>
        </p:nvSpPr>
        <p:spPr>
          <a:xfrm>
            <a:off x="152400" y="1219200"/>
            <a:ext cx="4572000" cy="5105400"/>
          </a:xfrm>
        </p:spPr>
        <p:txBody>
          <a:bodyPr>
            <a:normAutofit fontScale="92500" lnSpcReduction="20000"/>
          </a:bodyPr>
          <a:lstStyle/>
          <a:p>
            <a:r>
              <a:rPr lang="en-US" sz="2400" dirty="0" smtClean="0">
                <a:latin typeface="Georgia" pitchFamily="18" charset="0"/>
              </a:rPr>
              <a:t>More than a thousand Bay communities are required to have an IDDE program (although very few have nutrient-based outfall screening)</a:t>
            </a:r>
          </a:p>
          <a:p>
            <a:pPr>
              <a:buNone/>
            </a:pPr>
            <a:endParaRPr lang="en-US" sz="2400" dirty="0" smtClean="0">
              <a:latin typeface="Georgia" pitchFamily="18" charset="0"/>
            </a:endParaRPr>
          </a:p>
          <a:p>
            <a:r>
              <a:rPr lang="en-US" sz="2400" dirty="0" smtClean="0">
                <a:latin typeface="Georgia" pitchFamily="18" charset="0"/>
              </a:rPr>
              <a:t>Thousand of dry weather overflows occur each year across the Bay but no local incentives to reduce the systematic causes of the problem</a:t>
            </a:r>
          </a:p>
          <a:p>
            <a:endParaRPr lang="en-US" sz="2400" dirty="0" smtClean="0">
              <a:latin typeface="Georgia" pitchFamily="18" charset="0"/>
            </a:endParaRPr>
          </a:p>
          <a:p>
            <a:r>
              <a:rPr lang="en-US" sz="2400" dirty="0" smtClean="0">
                <a:latin typeface="Georgia" pitchFamily="18" charset="0"/>
              </a:rPr>
              <a:t>Enlisting potential new partners in reducing nutrients from the urban sector</a:t>
            </a:r>
          </a:p>
          <a:p>
            <a:pPr lvl="1">
              <a:buNone/>
            </a:pPr>
            <a:r>
              <a:rPr lang="en-US" dirty="0" smtClean="0">
                <a:latin typeface="Georgia" pitchFamily="18" charset="0"/>
              </a:rPr>
              <a:t> </a:t>
            </a:r>
            <a:endParaRPr lang="en-US" sz="2800" dirty="0" smtClean="0">
              <a:latin typeface="Georgia" pitchFamily="18" charset="0"/>
            </a:endParaRPr>
          </a:p>
        </p:txBody>
      </p:sp>
      <p:sp>
        <p:nvSpPr>
          <p:cNvPr id="4" name="Slide Number Placeholder 3"/>
          <p:cNvSpPr>
            <a:spLocks noGrp="1"/>
          </p:cNvSpPr>
          <p:nvPr>
            <p:ph type="sldNum" sz="quarter" idx="12"/>
          </p:nvPr>
        </p:nvSpPr>
        <p:spPr/>
        <p:txBody>
          <a:bodyPr/>
          <a:lstStyle/>
          <a:p>
            <a:fld id="{0B6F1F8A-B1B0-4C1A-B925-5C782D4D84C5}" type="slidenum">
              <a:rPr lang="en-US" smtClean="0">
                <a:solidFill>
                  <a:prstClr val="black">
                    <a:tint val="75000"/>
                  </a:prstClr>
                </a:solidFill>
              </a:rPr>
              <a:pPr/>
              <a:t>28</a:t>
            </a:fld>
            <a:endParaRPr lang="en-US">
              <a:solidFill>
                <a:prstClr val="black">
                  <a:tint val="75000"/>
                </a:prstClr>
              </a:solidFill>
            </a:endParaRPr>
          </a:p>
        </p:txBody>
      </p:sp>
      <p:pic>
        <p:nvPicPr>
          <p:cNvPr id="5" name="Picture 4" descr="ms4.jpg"/>
          <p:cNvPicPr>
            <a:picLocks noChangeAspect="1"/>
          </p:cNvPicPr>
          <p:nvPr/>
        </p:nvPicPr>
        <p:blipFill>
          <a:blip r:embed="rId3" cstate="print"/>
          <a:srcRect l="8627" t="8889" r="7974" b="7778"/>
          <a:stretch>
            <a:fillRect/>
          </a:stretch>
        </p:blipFill>
        <p:spPr>
          <a:xfrm>
            <a:off x="4800600" y="990600"/>
            <a:ext cx="4135119" cy="5347136"/>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0B6F1F8A-B1B0-4C1A-B925-5C782D4D84C5}" type="slidenum">
              <a:rPr lang="en-US" smtClean="0"/>
              <a:pPr/>
              <a:t>29</a:t>
            </a:fld>
            <a:endParaRPr lang="en-US"/>
          </a:p>
        </p:txBody>
      </p:sp>
      <p:pic>
        <p:nvPicPr>
          <p:cNvPr id="3" name="Picture 2" descr="laundry_arlington.jpg"/>
          <p:cNvPicPr>
            <a:picLocks noChangeAspect="1"/>
          </p:cNvPicPr>
          <p:nvPr/>
        </p:nvPicPr>
        <p:blipFill>
          <a:blip r:embed="rId2" cstate="print"/>
          <a:stretch>
            <a:fillRect/>
          </a:stretch>
        </p:blipFill>
        <p:spPr>
          <a:xfrm>
            <a:off x="265938" y="152400"/>
            <a:ext cx="2743200" cy="2286000"/>
          </a:xfrm>
          <a:prstGeom prst="rect">
            <a:avLst/>
          </a:prstGeom>
        </p:spPr>
      </p:pic>
      <p:pic>
        <p:nvPicPr>
          <p:cNvPr id="4" name="Picture 3" descr="laundry_arlington.jpg"/>
          <p:cNvPicPr>
            <a:picLocks noChangeAspect="1"/>
          </p:cNvPicPr>
          <p:nvPr/>
        </p:nvPicPr>
        <p:blipFill>
          <a:blip r:embed="rId3" cstate="print"/>
          <a:stretch>
            <a:fillRect/>
          </a:stretch>
        </p:blipFill>
        <p:spPr>
          <a:xfrm>
            <a:off x="3275076" y="156542"/>
            <a:ext cx="2667000" cy="2277717"/>
          </a:xfrm>
          <a:prstGeom prst="rect">
            <a:avLst/>
          </a:prstGeom>
        </p:spPr>
      </p:pic>
      <p:pic>
        <p:nvPicPr>
          <p:cNvPr id="5" name="Picture 4" descr="laundry_arlington.jpg"/>
          <p:cNvPicPr>
            <a:picLocks/>
          </p:cNvPicPr>
          <p:nvPr/>
        </p:nvPicPr>
        <p:blipFill>
          <a:blip r:embed="rId4" cstate="print"/>
          <a:stretch>
            <a:fillRect/>
          </a:stretch>
        </p:blipFill>
        <p:spPr>
          <a:xfrm>
            <a:off x="6208014" y="152400"/>
            <a:ext cx="2670048" cy="2286000"/>
          </a:xfrm>
          <a:prstGeom prst="rect">
            <a:avLst/>
          </a:prstGeom>
        </p:spPr>
      </p:pic>
      <p:pic>
        <p:nvPicPr>
          <p:cNvPr id="6" name="Picture 5" descr="laundry_arlington.jpg"/>
          <p:cNvPicPr>
            <a:picLocks noChangeAspect="1"/>
          </p:cNvPicPr>
          <p:nvPr/>
        </p:nvPicPr>
        <p:blipFill>
          <a:blip r:embed="rId5" cstate="print"/>
          <a:stretch>
            <a:fillRect/>
          </a:stretch>
        </p:blipFill>
        <p:spPr>
          <a:xfrm>
            <a:off x="265938" y="4572000"/>
            <a:ext cx="2743200" cy="2057400"/>
          </a:xfrm>
          <a:prstGeom prst="rect">
            <a:avLst/>
          </a:prstGeom>
        </p:spPr>
      </p:pic>
      <p:pic>
        <p:nvPicPr>
          <p:cNvPr id="7" name="Picture 6" descr="laundry_arlington.jpg"/>
          <p:cNvPicPr>
            <a:picLocks noChangeAspect="1"/>
          </p:cNvPicPr>
          <p:nvPr/>
        </p:nvPicPr>
        <p:blipFill>
          <a:blip r:embed="rId6" cstate="print"/>
          <a:stretch>
            <a:fillRect/>
          </a:stretch>
        </p:blipFill>
        <p:spPr>
          <a:xfrm>
            <a:off x="3275076" y="4572000"/>
            <a:ext cx="2667000" cy="2057400"/>
          </a:xfrm>
          <a:prstGeom prst="rect">
            <a:avLst/>
          </a:prstGeom>
        </p:spPr>
      </p:pic>
      <p:pic>
        <p:nvPicPr>
          <p:cNvPr id="11" name="Picture 5" descr="npo000015"/>
          <p:cNvPicPr>
            <a:picLocks noChangeArrowheads="1"/>
          </p:cNvPicPr>
          <p:nvPr/>
        </p:nvPicPr>
        <p:blipFill>
          <a:blip r:embed="rId7" cstate="print"/>
          <a:srcRect/>
          <a:stretch>
            <a:fillRect/>
          </a:stretch>
        </p:blipFill>
        <p:spPr bwMode="auto">
          <a:xfrm>
            <a:off x="6208014" y="4572000"/>
            <a:ext cx="2670048" cy="2057400"/>
          </a:xfrm>
          <a:prstGeom prst="rect">
            <a:avLst/>
          </a:prstGeom>
          <a:noFill/>
          <a:ln w="28575" algn="ctr">
            <a:solidFill>
              <a:srgbClr val="003366"/>
            </a:solidFill>
            <a:miter lim="800000"/>
            <a:headEnd/>
            <a:tailEnd/>
          </a:ln>
          <a:effectLst/>
        </p:spPr>
      </p:pic>
      <p:sp>
        <p:nvSpPr>
          <p:cNvPr id="12" name="Title 1"/>
          <p:cNvSpPr txBox="1">
            <a:spLocks/>
          </p:cNvSpPr>
          <p:nvPr/>
        </p:nvSpPr>
        <p:spPr>
          <a:xfrm>
            <a:off x="457200" y="2857500"/>
            <a:ext cx="8229600" cy="1143000"/>
          </a:xfrm>
          <a:prstGeom prst="rect">
            <a:avLst/>
          </a:prstGeom>
        </p:spPr>
        <p:txBody>
          <a:bodyPr>
            <a:normAutofit fontScale="9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tx1"/>
                </a:solidFill>
                <a:effectLst/>
                <a:uLnTx/>
                <a:uFillTx/>
                <a:latin typeface="Georgia" pitchFamily="18" charset="0"/>
                <a:ea typeface="+mj-ea"/>
                <a:cs typeface="+mj-cs"/>
              </a:rPr>
              <a:t>Crediting for Individual Discharges</a:t>
            </a:r>
            <a:endParaRPr kumimoji="0" lang="en-US" sz="4400" b="0" i="0" u="none" strike="noStrike" kern="1200" cap="none" spc="0" normalizeH="0" baseline="0" noProof="0" dirty="0">
              <a:ln>
                <a:noFill/>
              </a:ln>
              <a:solidFill>
                <a:schemeClr val="tx1"/>
              </a:solidFill>
              <a:effectLst/>
              <a:uLnTx/>
              <a:uFillTx/>
              <a:latin typeface="Georgia" pitchFamily="18" charset="0"/>
              <a:ea typeface="+mj-ea"/>
              <a:cs typeface="+mj-cs"/>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rmAutofit/>
          </a:bodyPr>
          <a:lstStyle/>
          <a:p>
            <a:r>
              <a:rPr lang="en-US" dirty="0" smtClean="0">
                <a:latin typeface="Georgia" pitchFamily="18" charset="0"/>
              </a:rPr>
              <a:t> </a:t>
            </a:r>
            <a:r>
              <a:rPr lang="en-US" sz="3100" dirty="0" smtClean="0">
                <a:latin typeface="Georgia" pitchFamily="18" charset="0"/>
              </a:rPr>
              <a:t>8 Individual Nutrient Discharges Credited </a:t>
            </a:r>
            <a:endParaRPr lang="en-US" sz="3100" dirty="0">
              <a:latin typeface="Georgia" pitchFamily="18" charset="0"/>
            </a:endParaRPr>
          </a:p>
        </p:txBody>
      </p:sp>
      <p:sp>
        <p:nvSpPr>
          <p:cNvPr id="4" name="Slide Number Placeholder 3"/>
          <p:cNvSpPr>
            <a:spLocks noGrp="1"/>
          </p:cNvSpPr>
          <p:nvPr>
            <p:ph type="sldNum" sz="quarter" idx="12"/>
          </p:nvPr>
        </p:nvSpPr>
        <p:spPr/>
        <p:txBody>
          <a:bodyPr/>
          <a:lstStyle/>
          <a:p>
            <a:fld id="{0B6F1F8A-B1B0-4C1A-B925-5C782D4D84C5}" type="slidenum">
              <a:rPr lang="en-US" smtClean="0"/>
              <a:pPr/>
              <a:t>30</a:t>
            </a:fld>
            <a:endParaRPr lang="en-US"/>
          </a:p>
        </p:txBody>
      </p:sp>
      <p:graphicFrame>
        <p:nvGraphicFramePr>
          <p:cNvPr id="5" name="Content Placeholder 4"/>
          <p:cNvGraphicFramePr>
            <a:graphicFrameLocks/>
          </p:cNvGraphicFramePr>
          <p:nvPr/>
        </p:nvGraphicFramePr>
        <p:xfrm>
          <a:off x="685800" y="1371599"/>
          <a:ext cx="7848600" cy="4410561"/>
        </p:xfrm>
        <a:graphic>
          <a:graphicData uri="http://schemas.openxmlformats.org/drawingml/2006/table">
            <a:tbl>
              <a:tblPr firstRow="1" bandRow="1">
                <a:tableStyleId>{5940675A-B579-460E-94D1-54222C63F5DA}</a:tableStyleId>
              </a:tblPr>
              <a:tblGrid>
                <a:gridCol w="953986"/>
                <a:gridCol w="6894614"/>
              </a:tblGrid>
              <a:tr h="381001">
                <a:tc>
                  <a:txBody>
                    <a:bodyPr/>
                    <a:lstStyle/>
                    <a:p>
                      <a:pPr marL="0" marR="0">
                        <a:spcBef>
                          <a:spcPts val="0"/>
                        </a:spcBef>
                        <a:spcAft>
                          <a:spcPts val="0"/>
                        </a:spcAft>
                      </a:pPr>
                      <a:r>
                        <a:rPr lang="en-US" sz="2000" dirty="0" smtClean="0">
                          <a:latin typeface="Georgia" pitchFamily="18" charset="0"/>
                        </a:rPr>
                        <a:t>No.</a:t>
                      </a:r>
                      <a:endParaRPr lang="en-US" sz="2000" dirty="0">
                        <a:latin typeface="Georgia" pitchFamily="18" charset="0"/>
                        <a:ea typeface="Calibri"/>
                        <a:cs typeface="Times New Roman"/>
                      </a:endParaRPr>
                    </a:p>
                  </a:txBody>
                  <a:tcPr marL="68580" marR="68580" marT="0" marB="0"/>
                </a:tc>
                <a:tc>
                  <a:txBody>
                    <a:bodyPr/>
                    <a:lstStyle/>
                    <a:p>
                      <a:pPr marL="0" marR="0">
                        <a:spcBef>
                          <a:spcPts val="0"/>
                        </a:spcBef>
                        <a:spcAft>
                          <a:spcPts val="0"/>
                        </a:spcAft>
                      </a:pPr>
                      <a:r>
                        <a:rPr lang="en-US" sz="2000" dirty="0">
                          <a:latin typeface="Georgia" pitchFamily="18" charset="0"/>
                        </a:rPr>
                        <a:t>Discharge </a:t>
                      </a:r>
                      <a:r>
                        <a:rPr lang="en-US" sz="2000" dirty="0" smtClean="0">
                          <a:latin typeface="Georgia" pitchFamily="18" charset="0"/>
                        </a:rPr>
                        <a:t>Type</a:t>
                      </a:r>
                      <a:endParaRPr lang="en-US" sz="2000" dirty="0">
                        <a:latin typeface="Georgia" pitchFamily="18" charset="0"/>
                        <a:ea typeface="Calibri"/>
                        <a:cs typeface="Times New Roman"/>
                      </a:endParaRPr>
                    </a:p>
                  </a:txBody>
                  <a:tcPr marL="68580" marR="68580" marT="0" marB="0"/>
                </a:tc>
              </a:tr>
              <a:tr h="503695">
                <a:tc>
                  <a:txBody>
                    <a:bodyPr/>
                    <a:lstStyle/>
                    <a:p>
                      <a:pPr marL="0" marR="0">
                        <a:spcBef>
                          <a:spcPts val="0"/>
                        </a:spcBef>
                        <a:spcAft>
                          <a:spcPts val="0"/>
                        </a:spcAft>
                      </a:pPr>
                      <a:r>
                        <a:rPr lang="en-US" sz="2000">
                          <a:latin typeface="Georgia" pitchFamily="18" charset="0"/>
                        </a:rPr>
                        <a:t>N-1</a:t>
                      </a:r>
                      <a:endParaRPr lang="en-US" sz="2000">
                        <a:latin typeface="Georgia" pitchFamily="18" charset="0"/>
                        <a:ea typeface="Calibri"/>
                        <a:cs typeface="Times New Roman"/>
                      </a:endParaRPr>
                    </a:p>
                  </a:txBody>
                  <a:tcPr marL="68580" marR="68580" marT="0" marB="0" anchor="ctr">
                    <a:solidFill>
                      <a:schemeClr val="tx2">
                        <a:lumMod val="40000"/>
                        <a:lumOff val="60000"/>
                      </a:schemeClr>
                    </a:solidFill>
                  </a:tcPr>
                </a:tc>
                <a:tc>
                  <a:txBody>
                    <a:bodyPr/>
                    <a:lstStyle/>
                    <a:p>
                      <a:pPr marL="0" marR="0">
                        <a:spcBef>
                          <a:spcPts val="0"/>
                        </a:spcBef>
                        <a:spcAft>
                          <a:spcPts val="0"/>
                        </a:spcAft>
                      </a:pPr>
                      <a:r>
                        <a:rPr lang="en-US" sz="2000">
                          <a:latin typeface="Georgia" pitchFamily="18" charset="0"/>
                        </a:rPr>
                        <a:t>Laundry Wash Water</a:t>
                      </a:r>
                      <a:endParaRPr lang="en-US" sz="2000">
                        <a:latin typeface="Georgia" pitchFamily="18" charset="0"/>
                        <a:ea typeface="Calibri"/>
                        <a:cs typeface="Times New Roman"/>
                      </a:endParaRPr>
                    </a:p>
                  </a:txBody>
                  <a:tcPr marL="68580" marR="68580" marT="0" marB="0" anchor="ctr">
                    <a:solidFill>
                      <a:schemeClr val="tx2">
                        <a:lumMod val="40000"/>
                        <a:lumOff val="60000"/>
                      </a:schemeClr>
                    </a:solidFill>
                  </a:tcPr>
                </a:tc>
              </a:tr>
              <a:tr h="503695">
                <a:tc>
                  <a:txBody>
                    <a:bodyPr/>
                    <a:lstStyle/>
                    <a:p>
                      <a:pPr marL="0" marR="0">
                        <a:spcBef>
                          <a:spcPts val="0"/>
                        </a:spcBef>
                        <a:spcAft>
                          <a:spcPts val="0"/>
                        </a:spcAft>
                      </a:pPr>
                      <a:r>
                        <a:rPr lang="en-US" sz="2000">
                          <a:latin typeface="Georgia" pitchFamily="18" charset="0"/>
                        </a:rPr>
                        <a:t>N-2</a:t>
                      </a:r>
                      <a:endParaRPr lang="en-US" sz="2000">
                        <a:latin typeface="Georgia" pitchFamily="18" charset="0"/>
                        <a:ea typeface="Calibri"/>
                        <a:cs typeface="Times New Roman"/>
                      </a:endParaRPr>
                    </a:p>
                  </a:txBody>
                  <a:tcPr marL="68580" marR="68580" marT="0" marB="0" anchor="ctr">
                    <a:solidFill>
                      <a:schemeClr val="tx2">
                        <a:lumMod val="40000"/>
                        <a:lumOff val="60000"/>
                      </a:schemeClr>
                    </a:solidFill>
                  </a:tcPr>
                </a:tc>
                <a:tc>
                  <a:txBody>
                    <a:bodyPr/>
                    <a:lstStyle/>
                    <a:p>
                      <a:pPr marL="0" marR="0">
                        <a:spcBef>
                          <a:spcPts val="0"/>
                        </a:spcBef>
                        <a:spcAft>
                          <a:spcPts val="0"/>
                        </a:spcAft>
                      </a:pPr>
                      <a:r>
                        <a:rPr lang="en-US" sz="2000">
                          <a:latin typeface="Georgia" pitchFamily="18" charset="0"/>
                        </a:rPr>
                        <a:t>Commercial Car Wash</a:t>
                      </a:r>
                      <a:endParaRPr lang="en-US" sz="2000">
                        <a:latin typeface="Georgia" pitchFamily="18" charset="0"/>
                        <a:ea typeface="Calibri"/>
                        <a:cs typeface="Times New Roman"/>
                      </a:endParaRPr>
                    </a:p>
                  </a:txBody>
                  <a:tcPr marL="68580" marR="68580" marT="0" marB="0" anchor="ctr">
                    <a:solidFill>
                      <a:schemeClr val="tx2">
                        <a:lumMod val="40000"/>
                        <a:lumOff val="60000"/>
                      </a:schemeClr>
                    </a:solidFill>
                  </a:tcPr>
                </a:tc>
              </a:tr>
              <a:tr h="503695">
                <a:tc>
                  <a:txBody>
                    <a:bodyPr/>
                    <a:lstStyle/>
                    <a:p>
                      <a:pPr marL="0" marR="0">
                        <a:spcBef>
                          <a:spcPts val="0"/>
                        </a:spcBef>
                        <a:spcAft>
                          <a:spcPts val="0"/>
                        </a:spcAft>
                      </a:pPr>
                      <a:r>
                        <a:rPr lang="en-US" sz="2000">
                          <a:latin typeface="Georgia" pitchFamily="18" charset="0"/>
                        </a:rPr>
                        <a:t>N-3</a:t>
                      </a:r>
                      <a:endParaRPr lang="en-US" sz="2000">
                        <a:latin typeface="Georgia" pitchFamily="18" charset="0"/>
                        <a:ea typeface="Calibri"/>
                        <a:cs typeface="Times New Roman"/>
                      </a:endParaRPr>
                    </a:p>
                  </a:txBody>
                  <a:tcPr marL="68580" marR="68580" marT="0" marB="0" anchor="ctr">
                    <a:solidFill>
                      <a:schemeClr val="tx2">
                        <a:lumMod val="40000"/>
                        <a:lumOff val="60000"/>
                      </a:schemeClr>
                    </a:solidFill>
                  </a:tcPr>
                </a:tc>
                <a:tc>
                  <a:txBody>
                    <a:bodyPr/>
                    <a:lstStyle/>
                    <a:p>
                      <a:pPr marL="0" marR="0">
                        <a:spcBef>
                          <a:spcPts val="0"/>
                        </a:spcBef>
                        <a:spcAft>
                          <a:spcPts val="0"/>
                        </a:spcAft>
                      </a:pPr>
                      <a:r>
                        <a:rPr lang="en-US" sz="2000">
                          <a:latin typeface="Georgia" pitchFamily="18" charset="0"/>
                        </a:rPr>
                        <a:t>Floor Drains</a:t>
                      </a:r>
                      <a:endParaRPr lang="en-US" sz="2000">
                        <a:latin typeface="Georgia" pitchFamily="18" charset="0"/>
                        <a:ea typeface="Calibri"/>
                        <a:cs typeface="Times New Roman"/>
                      </a:endParaRPr>
                    </a:p>
                  </a:txBody>
                  <a:tcPr marL="68580" marR="68580" marT="0" marB="0" anchor="ctr">
                    <a:solidFill>
                      <a:schemeClr val="tx2">
                        <a:lumMod val="40000"/>
                        <a:lumOff val="60000"/>
                      </a:schemeClr>
                    </a:solidFill>
                  </a:tcPr>
                </a:tc>
              </a:tr>
              <a:tr h="503695">
                <a:tc>
                  <a:txBody>
                    <a:bodyPr/>
                    <a:lstStyle/>
                    <a:p>
                      <a:pPr marL="0" marR="0">
                        <a:spcBef>
                          <a:spcPts val="0"/>
                        </a:spcBef>
                        <a:spcAft>
                          <a:spcPts val="0"/>
                        </a:spcAft>
                      </a:pPr>
                      <a:r>
                        <a:rPr lang="en-US" sz="2000">
                          <a:latin typeface="Georgia" pitchFamily="18" charset="0"/>
                        </a:rPr>
                        <a:t>N-4</a:t>
                      </a:r>
                      <a:endParaRPr lang="en-US" sz="2000">
                        <a:latin typeface="Georgia" pitchFamily="18" charset="0"/>
                        <a:ea typeface="Calibri"/>
                        <a:cs typeface="Times New Roman"/>
                      </a:endParaRPr>
                    </a:p>
                  </a:txBody>
                  <a:tcPr marL="68580" marR="68580" marT="0" marB="0" anchor="ctr">
                    <a:solidFill>
                      <a:schemeClr val="tx2">
                        <a:lumMod val="40000"/>
                        <a:lumOff val="60000"/>
                      </a:schemeClr>
                    </a:solidFill>
                  </a:tcPr>
                </a:tc>
                <a:tc>
                  <a:txBody>
                    <a:bodyPr/>
                    <a:lstStyle/>
                    <a:p>
                      <a:pPr marL="0" marR="0">
                        <a:spcBef>
                          <a:spcPts val="0"/>
                        </a:spcBef>
                        <a:spcAft>
                          <a:spcPts val="0"/>
                        </a:spcAft>
                      </a:pPr>
                      <a:r>
                        <a:rPr lang="en-US" sz="2000">
                          <a:latin typeface="Georgia" pitchFamily="18" charset="0"/>
                        </a:rPr>
                        <a:t>Misc. High Nutrient Discharges</a:t>
                      </a:r>
                      <a:endParaRPr lang="en-US" sz="2000">
                        <a:latin typeface="Georgia" pitchFamily="18" charset="0"/>
                        <a:ea typeface="Calibri"/>
                        <a:cs typeface="Times New Roman"/>
                      </a:endParaRPr>
                    </a:p>
                  </a:txBody>
                  <a:tcPr marL="68580" marR="68580" marT="0" marB="0" anchor="ctr">
                    <a:solidFill>
                      <a:schemeClr val="tx2">
                        <a:lumMod val="40000"/>
                        <a:lumOff val="60000"/>
                      </a:schemeClr>
                    </a:solidFill>
                  </a:tcPr>
                </a:tc>
              </a:tr>
              <a:tr h="503695">
                <a:tc>
                  <a:txBody>
                    <a:bodyPr/>
                    <a:lstStyle/>
                    <a:p>
                      <a:pPr marL="0" marR="0">
                        <a:spcBef>
                          <a:spcPts val="0"/>
                        </a:spcBef>
                        <a:spcAft>
                          <a:spcPts val="0"/>
                        </a:spcAft>
                      </a:pPr>
                      <a:r>
                        <a:rPr lang="en-US" sz="2000">
                          <a:latin typeface="Georgia" pitchFamily="18" charset="0"/>
                        </a:rPr>
                        <a:t>N-5</a:t>
                      </a:r>
                      <a:endParaRPr lang="en-US" sz="2000">
                        <a:latin typeface="Georgia" pitchFamily="18" charset="0"/>
                        <a:ea typeface="Calibri"/>
                        <a:cs typeface="Times New Roman"/>
                      </a:endParaRPr>
                    </a:p>
                  </a:txBody>
                  <a:tcPr marL="68580" marR="68580" marT="0" marB="0" anchor="ctr">
                    <a:solidFill>
                      <a:schemeClr val="tx2">
                        <a:lumMod val="40000"/>
                        <a:lumOff val="60000"/>
                      </a:schemeClr>
                    </a:solidFill>
                  </a:tcPr>
                </a:tc>
                <a:tc>
                  <a:txBody>
                    <a:bodyPr/>
                    <a:lstStyle/>
                    <a:p>
                      <a:pPr marL="0" marR="0">
                        <a:spcBef>
                          <a:spcPts val="0"/>
                        </a:spcBef>
                        <a:spcAft>
                          <a:spcPts val="0"/>
                        </a:spcAft>
                      </a:pPr>
                      <a:r>
                        <a:rPr lang="en-US" sz="2000">
                          <a:latin typeface="Georgia" pitchFamily="18" charset="0"/>
                        </a:rPr>
                        <a:t>Sanitary Direct Connection</a:t>
                      </a:r>
                      <a:endParaRPr lang="en-US" sz="2000">
                        <a:latin typeface="Georgia" pitchFamily="18" charset="0"/>
                        <a:ea typeface="Calibri"/>
                        <a:cs typeface="Times New Roman"/>
                      </a:endParaRPr>
                    </a:p>
                  </a:txBody>
                  <a:tcPr marL="68580" marR="68580" marT="0" marB="0" anchor="ctr">
                    <a:solidFill>
                      <a:schemeClr val="tx2">
                        <a:lumMod val="40000"/>
                        <a:lumOff val="60000"/>
                      </a:schemeClr>
                    </a:solidFill>
                  </a:tcPr>
                </a:tc>
              </a:tr>
              <a:tr h="503695">
                <a:tc>
                  <a:txBody>
                    <a:bodyPr/>
                    <a:lstStyle/>
                    <a:p>
                      <a:pPr marL="0" marR="0">
                        <a:spcBef>
                          <a:spcPts val="0"/>
                        </a:spcBef>
                        <a:spcAft>
                          <a:spcPts val="0"/>
                        </a:spcAft>
                      </a:pPr>
                      <a:r>
                        <a:rPr lang="en-US" sz="2000">
                          <a:latin typeface="Georgia" pitchFamily="18" charset="0"/>
                        </a:rPr>
                        <a:t>N-6</a:t>
                      </a:r>
                      <a:endParaRPr lang="en-US" sz="2000">
                        <a:latin typeface="Georgia" pitchFamily="18" charset="0"/>
                        <a:ea typeface="Calibri"/>
                        <a:cs typeface="Times New Roman"/>
                      </a:endParaRPr>
                    </a:p>
                  </a:txBody>
                  <a:tcPr marL="68580" marR="68580" marT="0" marB="0" anchor="ctr">
                    <a:solidFill>
                      <a:schemeClr val="accent6"/>
                    </a:solidFill>
                  </a:tcPr>
                </a:tc>
                <a:tc>
                  <a:txBody>
                    <a:bodyPr/>
                    <a:lstStyle/>
                    <a:p>
                      <a:pPr marL="0" marR="0">
                        <a:spcBef>
                          <a:spcPts val="0"/>
                        </a:spcBef>
                        <a:spcAft>
                          <a:spcPts val="0"/>
                        </a:spcAft>
                      </a:pPr>
                      <a:r>
                        <a:rPr lang="en-US" sz="2000">
                          <a:latin typeface="Georgia" pitchFamily="18" charset="0"/>
                        </a:rPr>
                        <a:t>Sewer Pipe Exfiltration</a:t>
                      </a:r>
                      <a:endParaRPr lang="en-US" sz="2000">
                        <a:latin typeface="Georgia" pitchFamily="18" charset="0"/>
                        <a:ea typeface="Calibri"/>
                        <a:cs typeface="Times New Roman"/>
                      </a:endParaRPr>
                    </a:p>
                  </a:txBody>
                  <a:tcPr marL="68580" marR="68580" marT="0" marB="0" anchor="ctr">
                    <a:solidFill>
                      <a:schemeClr val="accent6"/>
                    </a:solidFill>
                  </a:tcPr>
                </a:tc>
              </a:tr>
              <a:tr h="503695">
                <a:tc>
                  <a:txBody>
                    <a:bodyPr/>
                    <a:lstStyle/>
                    <a:p>
                      <a:pPr marL="0" marR="0">
                        <a:spcBef>
                          <a:spcPts val="0"/>
                        </a:spcBef>
                        <a:spcAft>
                          <a:spcPts val="0"/>
                        </a:spcAft>
                      </a:pPr>
                      <a:r>
                        <a:rPr lang="en-US" sz="2000">
                          <a:latin typeface="Georgia" pitchFamily="18" charset="0"/>
                        </a:rPr>
                        <a:t>N-7</a:t>
                      </a:r>
                      <a:endParaRPr lang="en-US" sz="2000">
                        <a:latin typeface="Georgia" pitchFamily="18" charset="0"/>
                        <a:ea typeface="Calibri"/>
                        <a:cs typeface="Times New Roman"/>
                      </a:endParaRPr>
                    </a:p>
                  </a:txBody>
                  <a:tcPr marL="68580" marR="68580" marT="0" marB="0" anchor="ctr">
                    <a:solidFill>
                      <a:schemeClr val="accent6"/>
                    </a:solidFill>
                  </a:tcPr>
                </a:tc>
                <a:tc>
                  <a:txBody>
                    <a:bodyPr/>
                    <a:lstStyle/>
                    <a:p>
                      <a:pPr marL="0" marR="0">
                        <a:spcBef>
                          <a:spcPts val="0"/>
                        </a:spcBef>
                        <a:spcAft>
                          <a:spcPts val="0"/>
                        </a:spcAft>
                      </a:pPr>
                      <a:r>
                        <a:rPr lang="en-US" sz="2000">
                          <a:latin typeface="Georgia" pitchFamily="18" charset="0"/>
                        </a:rPr>
                        <a:t>Drinking Water Transmission Loss</a:t>
                      </a:r>
                      <a:endParaRPr lang="en-US" sz="2000">
                        <a:latin typeface="Georgia" pitchFamily="18" charset="0"/>
                        <a:ea typeface="Calibri"/>
                        <a:cs typeface="Times New Roman"/>
                      </a:endParaRPr>
                    </a:p>
                  </a:txBody>
                  <a:tcPr marL="68580" marR="68580" marT="0" marB="0" anchor="ctr">
                    <a:solidFill>
                      <a:schemeClr val="accent6"/>
                    </a:solidFill>
                  </a:tcPr>
                </a:tc>
              </a:tr>
              <a:tr h="503695">
                <a:tc>
                  <a:txBody>
                    <a:bodyPr/>
                    <a:lstStyle/>
                    <a:p>
                      <a:pPr marL="0" marR="0">
                        <a:spcBef>
                          <a:spcPts val="0"/>
                        </a:spcBef>
                        <a:spcAft>
                          <a:spcPts val="0"/>
                        </a:spcAft>
                      </a:pPr>
                      <a:r>
                        <a:rPr lang="en-US" sz="2000">
                          <a:latin typeface="Georgia" pitchFamily="18" charset="0"/>
                        </a:rPr>
                        <a:t>N-8</a:t>
                      </a:r>
                      <a:endParaRPr lang="en-US" sz="2000">
                        <a:latin typeface="Georgia" pitchFamily="18" charset="0"/>
                        <a:ea typeface="Calibri"/>
                        <a:cs typeface="Times New Roman"/>
                      </a:endParaRPr>
                    </a:p>
                  </a:txBody>
                  <a:tcPr marL="68580" marR="68580" marT="0" marB="0" anchor="ctr">
                    <a:solidFill>
                      <a:schemeClr val="accent4"/>
                    </a:solidFill>
                  </a:tcPr>
                </a:tc>
                <a:tc>
                  <a:txBody>
                    <a:bodyPr/>
                    <a:lstStyle/>
                    <a:p>
                      <a:pPr marL="0" marR="0">
                        <a:spcBef>
                          <a:spcPts val="0"/>
                        </a:spcBef>
                        <a:spcAft>
                          <a:spcPts val="0"/>
                        </a:spcAft>
                      </a:pPr>
                      <a:r>
                        <a:rPr lang="en-US" sz="2000" dirty="0">
                          <a:latin typeface="Georgia" pitchFamily="18" charset="0"/>
                        </a:rPr>
                        <a:t>Dry Weather Sanitary Sewer Overflows</a:t>
                      </a:r>
                      <a:endParaRPr lang="en-US" sz="2000" dirty="0">
                        <a:latin typeface="Georgia" pitchFamily="18" charset="0"/>
                        <a:ea typeface="Calibri"/>
                        <a:cs typeface="Times New Roman"/>
                      </a:endParaRPr>
                    </a:p>
                  </a:txBody>
                  <a:tcPr marL="68580" marR="68580" marT="0" marB="0" anchor="ctr">
                    <a:solidFill>
                      <a:schemeClr val="accent4"/>
                    </a:solidFill>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1143000"/>
          </a:xfrm>
        </p:spPr>
        <p:txBody>
          <a:bodyPr>
            <a:normAutofit/>
          </a:bodyPr>
          <a:lstStyle/>
          <a:p>
            <a:r>
              <a:rPr lang="en-US" dirty="0" smtClean="0">
                <a:latin typeface="Georgia" pitchFamily="18" charset="0"/>
              </a:rPr>
              <a:t>Non-Eligible Nutrient Discharges </a:t>
            </a:r>
            <a:endParaRPr lang="en-US" dirty="0">
              <a:latin typeface="Georgia" pitchFamily="18" charset="0"/>
            </a:endParaRPr>
          </a:p>
        </p:txBody>
      </p:sp>
      <p:sp>
        <p:nvSpPr>
          <p:cNvPr id="3" name="Content Placeholder 2"/>
          <p:cNvSpPr>
            <a:spLocks noGrp="1"/>
          </p:cNvSpPr>
          <p:nvPr>
            <p:ph idx="1"/>
          </p:nvPr>
        </p:nvSpPr>
        <p:spPr/>
        <p:txBody>
          <a:bodyPr>
            <a:normAutofit fontScale="77500" lnSpcReduction="20000"/>
          </a:bodyPr>
          <a:lstStyle/>
          <a:p>
            <a:pPr lvl="0"/>
            <a:r>
              <a:rPr lang="en-US" dirty="0" smtClean="0">
                <a:latin typeface="Georgia" pitchFamily="18" charset="0"/>
              </a:rPr>
              <a:t>Unexpected nutrient discharges from pipe breaks, spills, leaks and overflows that are </a:t>
            </a:r>
            <a:r>
              <a:rPr lang="en-US" u="sng" dirty="0" smtClean="0">
                <a:latin typeface="Georgia" pitchFamily="18" charset="0"/>
              </a:rPr>
              <a:t>reported</a:t>
            </a:r>
            <a:r>
              <a:rPr lang="en-US" dirty="0" smtClean="0">
                <a:latin typeface="Georgia" pitchFamily="18" charset="0"/>
              </a:rPr>
              <a:t> to the local authority by the public or first responders and require immediate emergency repairs to stop the discharge.  </a:t>
            </a:r>
          </a:p>
          <a:p>
            <a:pPr lvl="0"/>
            <a:r>
              <a:rPr lang="en-US" dirty="0" smtClean="0">
                <a:latin typeface="Georgia" pitchFamily="18" charset="0"/>
              </a:rPr>
              <a:t>Residential car washing</a:t>
            </a:r>
          </a:p>
          <a:p>
            <a:pPr lvl="0"/>
            <a:r>
              <a:rPr lang="en-US" dirty="0" smtClean="0">
                <a:latin typeface="Georgia" pitchFamily="18" charset="0"/>
              </a:rPr>
              <a:t>Transitory illicit discharges associated with power-washing, dumpster juice, transport accidents, and illegal sewage disposal by boats and RVs.</a:t>
            </a:r>
          </a:p>
          <a:p>
            <a:pPr lvl="0"/>
            <a:r>
              <a:rPr lang="en-US" dirty="0" smtClean="0">
                <a:latin typeface="Georgia" pitchFamily="18" charset="0"/>
              </a:rPr>
              <a:t>Wet Weather Sanitary Sewer Overflows</a:t>
            </a:r>
          </a:p>
          <a:p>
            <a:pPr lvl="0"/>
            <a:r>
              <a:rPr lang="en-US" dirty="0" smtClean="0">
                <a:latin typeface="Georgia" pitchFamily="18" charset="0"/>
              </a:rPr>
              <a:t>Catastrophic wet weather sanitary sewer overflows that exceed the sewer design capacity </a:t>
            </a:r>
          </a:p>
          <a:p>
            <a:pPr lvl="0"/>
            <a:r>
              <a:rPr lang="en-US" dirty="0" smtClean="0">
                <a:latin typeface="Georgia" pitchFamily="18" charset="0"/>
              </a:rPr>
              <a:t>Combined Sewer Overflows *  </a:t>
            </a:r>
          </a:p>
          <a:p>
            <a:pPr lvl="0"/>
            <a:r>
              <a:rPr lang="en-US" dirty="0" smtClean="0">
                <a:latin typeface="Georgia" pitchFamily="18" charset="0"/>
              </a:rPr>
              <a:t>Septic field discharges caused by system failure *</a:t>
            </a:r>
            <a:endParaRPr lang="en-US" dirty="0">
              <a:latin typeface="Georgia" pitchFamily="18" charset="0"/>
            </a:endParaRPr>
          </a:p>
        </p:txBody>
      </p:sp>
      <p:sp>
        <p:nvSpPr>
          <p:cNvPr id="4" name="Slide Number Placeholder 3"/>
          <p:cNvSpPr>
            <a:spLocks noGrp="1"/>
          </p:cNvSpPr>
          <p:nvPr>
            <p:ph type="sldNum" sz="quarter" idx="12"/>
          </p:nvPr>
        </p:nvSpPr>
        <p:spPr/>
        <p:txBody>
          <a:bodyPr/>
          <a:lstStyle/>
          <a:p>
            <a:fld id="{0B6F1F8A-B1B0-4C1A-B925-5C782D4D84C5}" type="slidenum">
              <a:rPr lang="en-US" smtClean="0"/>
              <a:pPr/>
              <a:t>31</a:t>
            </a:fld>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3600" dirty="0" smtClean="0">
                <a:latin typeface="Georgia" pitchFamily="18" charset="0"/>
              </a:rPr>
              <a:t>The Crediting Approach</a:t>
            </a:r>
            <a:endParaRPr lang="en-US" sz="3600" dirty="0">
              <a:latin typeface="Georgia" pitchFamily="18" charset="0"/>
            </a:endParaRPr>
          </a:p>
        </p:txBody>
      </p:sp>
      <p:sp>
        <p:nvSpPr>
          <p:cNvPr id="3" name="Content Placeholder 2"/>
          <p:cNvSpPr>
            <a:spLocks noGrp="1"/>
          </p:cNvSpPr>
          <p:nvPr>
            <p:ph idx="1"/>
          </p:nvPr>
        </p:nvSpPr>
        <p:spPr>
          <a:xfrm>
            <a:off x="457200" y="1219200"/>
            <a:ext cx="8229600" cy="4876800"/>
          </a:xfrm>
        </p:spPr>
        <p:txBody>
          <a:bodyPr>
            <a:normAutofit lnSpcReduction="10000"/>
          </a:bodyPr>
          <a:lstStyle/>
          <a:p>
            <a:pPr>
              <a:buNone/>
            </a:pPr>
            <a:r>
              <a:rPr lang="en-US" dirty="0">
                <a:latin typeface="Georgia" pitchFamily="18" charset="0"/>
              </a:rPr>
              <a:t>The guiding </a:t>
            </a:r>
            <a:r>
              <a:rPr lang="en-US" dirty="0" smtClean="0">
                <a:latin typeface="Georgia" pitchFamily="18" charset="0"/>
              </a:rPr>
              <a:t>principle is that </a:t>
            </a:r>
            <a:r>
              <a:rPr lang="en-US" dirty="0">
                <a:latin typeface="Georgia" pitchFamily="18" charset="0"/>
              </a:rPr>
              <a:t>elimination of </a:t>
            </a:r>
            <a:r>
              <a:rPr lang="en-US" dirty="0" smtClean="0">
                <a:latin typeface="Georgia" pitchFamily="18" charset="0"/>
              </a:rPr>
              <a:t>a discovered nutrient </a:t>
            </a:r>
            <a:r>
              <a:rPr lang="en-US" dirty="0">
                <a:latin typeface="Georgia" pitchFamily="18" charset="0"/>
              </a:rPr>
              <a:t>discharge could only be considered as a urban BMP, if they:</a:t>
            </a:r>
          </a:p>
          <a:p>
            <a:pPr lvl="1">
              <a:buFont typeface="Arial" pitchFamily="34" charset="0"/>
              <a:buChar char="•"/>
            </a:pPr>
            <a:r>
              <a:rPr lang="en-US" dirty="0" smtClean="0">
                <a:solidFill>
                  <a:srgbClr val="00B050"/>
                </a:solidFill>
                <a:latin typeface="Georgia" pitchFamily="18" charset="0"/>
              </a:rPr>
              <a:t>Are </a:t>
            </a:r>
            <a:r>
              <a:rPr lang="en-US" dirty="0">
                <a:solidFill>
                  <a:srgbClr val="00B050"/>
                </a:solidFill>
                <a:latin typeface="Georgia" pitchFamily="18" charset="0"/>
              </a:rPr>
              <a:t>detected and physically eliminated</a:t>
            </a:r>
          </a:p>
          <a:p>
            <a:pPr lvl="1">
              <a:buFont typeface="Arial" pitchFamily="34" charset="0"/>
              <a:buChar char="•"/>
            </a:pPr>
            <a:r>
              <a:rPr lang="en-US" dirty="0">
                <a:solidFill>
                  <a:srgbClr val="00B050"/>
                </a:solidFill>
                <a:latin typeface="Georgia" pitchFamily="18" charset="0"/>
              </a:rPr>
              <a:t>On-site sampling of the discharge that has been eliminated to define one or more of the following parameters -- nutrient concentration, flow rate and duration </a:t>
            </a:r>
            <a:endParaRPr lang="en-US" dirty="0" smtClean="0">
              <a:solidFill>
                <a:srgbClr val="00B050"/>
              </a:solidFill>
              <a:latin typeface="Georgia" pitchFamily="18" charset="0"/>
            </a:endParaRPr>
          </a:p>
          <a:p>
            <a:pPr lvl="1">
              <a:buFont typeface="Arial" pitchFamily="34" charset="0"/>
              <a:buChar char="•"/>
            </a:pPr>
            <a:r>
              <a:rPr lang="en-US" dirty="0" smtClean="0">
                <a:solidFill>
                  <a:srgbClr val="00B050"/>
                </a:solidFill>
                <a:latin typeface="Georgia" pitchFamily="18" charset="0"/>
              </a:rPr>
              <a:t>Subsequent </a:t>
            </a:r>
            <a:r>
              <a:rPr lang="en-US" dirty="0">
                <a:solidFill>
                  <a:srgbClr val="00B050"/>
                </a:solidFill>
                <a:latin typeface="Georgia" pitchFamily="18" charset="0"/>
              </a:rPr>
              <a:t>inspections and/or monitoring verify or otherwise confirm that discharge no longer exists</a:t>
            </a:r>
          </a:p>
          <a:p>
            <a:endParaRPr lang="en-US" dirty="0">
              <a:latin typeface="Georgia"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ChangeArrowheads="1"/>
          </p:cNvSpPr>
          <p:nvPr/>
        </p:nvSpPr>
        <p:spPr bwMode="auto">
          <a:xfrm>
            <a:off x="0" y="638175"/>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10" name="Diagram 9"/>
          <p:cNvGraphicFramePr/>
          <p:nvPr/>
        </p:nvGraphicFramePr>
        <p:xfrm>
          <a:off x="76200" y="1879600"/>
          <a:ext cx="8915400" cy="3098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5"/>
          <p:cNvSpPr>
            <a:spLocks noGrp="1"/>
          </p:cNvSpPr>
          <p:nvPr>
            <p:ph type="title"/>
          </p:nvPr>
        </p:nvSpPr>
        <p:spPr/>
        <p:txBody>
          <a:bodyPr>
            <a:normAutofit/>
          </a:bodyPr>
          <a:lstStyle/>
          <a:p>
            <a:r>
              <a:rPr lang="en-US" sz="3200" dirty="0" smtClean="0"/>
              <a:t>Empirical Approach to Crediting</a:t>
            </a:r>
            <a:endParaRPr lang="en-US" sz="32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normAutofit/>
          </a:bodyPr>
          <a:lstStyle/>
          <a:p>
            <a:r>
              <a:rPr lang="en-US" sz="3200" dirty="0" smtClean="0">
                <a:solidFill>
                  <a:schemeClr val="tx2"/>
                </a:solidFill>
                <a:latin typeface="Georgia" pitchFamily="18" charset="0"/>
              </a:rPr>
              <a:t>Data Requirements to Compute the Credits</a:t>
            </a:r>
            <a:endParaRPr lang="en-US" sz="3200" dirty="0">
              <a:solidFill>
                <a:schemeClr val="tx2"/>
              </a:solidFill>
              <a:latin typeface="Georgia" pitchFamily="18" charset="0"/>
            </a:endParaRPr>
          </a:p>
        </p:txBody>
      </p:sp>
      <p:graphicFrame>
        <p:nvGraphicFramePr>
          <p:cNvPr id="5" name="Content Placeholder 4"/>
          <p:cNvGraphicFramePr>
            <a:graphicFrameLocks noGrp="1"/>
          </p:cNvGraphicFramePr>
          <p:nvPr>
            <p:ph idx="1"/>
          </p:nvPr>
        </p:nvGraphicFramePr>
        <p:xfrm>
          <a:off x="228600" y="1102360"/>
          <a:ext cx="8763000" cy="4699000"/>
        </p:xfrm>
        <a:graphic>
          <a:graphicData uri="http://schemas.openxmlformats.org/drawingml/2006/table">
            <a:tbl>
              <a:tblPr firstRow="1" bandRow="1">
                <a:tableStyleId>{F5AB1C69-6EDB-4FF4-983F-18BD219EF322}</a:tableStyleId>
              </a:tblPr>
              <a:tblGrid>
                <a:gridCol w="617751"/>
                <a:gridCol w="3420849"/>
                <a:gridCol w="1066800"/>
                <a:gridCol w="1295400"/>
                <a:gridCol w="1143000"/>
                <a:gridCol w="1219200"/>
              </a:tblGrid>
              <a:tr h="370840">
                <a:tc gridSpan="6">
                  <a:txBody>
                    <a:bodyPr/>
                    <a:lstStyle/>
                    <a:p>
                      <a:pPr marL="0" marR="0" algn="ctr">
                        <a:spcBef>
                          <a:spcPts val="0"/>
                        </a:spcBef>
                        <a:spcAft>
                          <a:spcPts val="0"/>
                        </a:spcAft>
                      </a:pPr>
                      <a:r>
                        <a:rPr lang="en-US" sz="1800" dirty="0">
                          <a:latin typeface="Georgia" pitchFamily="18" charset="0"/>
                        </a:rPr>
                        <a:t>Table 5</a:t>
                      </a:r>
                    </a:p>
                    <a:p>
                      <a:pPr marL="0" marR="0" algn="ctr">
                        <a:spcBef>
                          <a:spcPts val="0"/>
                        </a:spcBef>
                        <a:spcAft>
                          <a:spcPts val="0"/>
                        </a:spcAft>
                      </a:pPr>
                      <a:r>
                        <a:rPr lang="en-US" sz="1800" dirty="0">
                          <a:latin typeface="Georgia" pitchFamily="18" charset="0"/>
                        </a:rPr>
                        <a:t>Data Requirements to Compute Reduction Credits</a:t>
                      </a:r>
                      <a:endParaRPr lang="en-US" sz="1800" dirty="0">
                        <a:latin typeface="Georgia" pitchFamily="18" charset="0"/>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70840">
                <a:tc>
                  <a:txBody>
                    <a:bodyPr/>
                    <a:lstStyle/>
                    <a:p>
                      <a:pPr marL="0" marR="0">
                        <a:spcBef>
                          <a:spcPts val="0"/>
                        </a:spcBef>
                        <a:spcAft>
                          <a:spcPts val="0"/>
                        </a:spcAft>
                      </a:pPr>
                      <a:r>
                        <a:rPr lang="en-US" sz="1800">
                          <a:latin typeface="Georgia" pitchFamily="18" charset="0"/>
                        </a:rPr>
                        <a:t>No.</a:t>
                      </a:r>
                      <a:endParaRPr lang="en-US" sz="1800">
                        <a:latin typeface="Georgia" pitchFamily="18" charset="0"/>
                        <a:ea typeface="Calibri"/>
                        <a:cs typeface="Times New Roman"/>
                      </a:endParaRPr>
                    </a:p>
                  </a:txBody>
                  <a:tcPr marL="68580" marR="68580" marT="0" marB="0"/>
                </a:tc>
                <a:tc>
                  <a:txBody>
                    <a:bodyPr/>
                    <a:lstStyle/>
                    <a:p>
                      <a:pPr marL="0" marR="0">
                        <a:spcBef>
                          <a:spcPts val="0"/>
                        </a:spcBef>
                        <a:spcAft>
                          <a:spcPts val="0"/>
                        </a:spcAft>
                      </a:pPr>
                      <a:r>
                        <a:rPr lang="en-US" sz="1800" dirty="0">
                          <a:latin typeface="Georgia" pitchFamily="18" charset="0"/>
                        </a:rPr>
                        <a:t>Discharge </a:t>
                      </a:r>
                    </a:p>
                    <a:p>
                      <a:pPr marL="0" marR="0">
                        <a:spcBef>
                          <a:spcPts val="0"/>
                        </a:spcBef>
                        <a:spcAft>
                          <a:spcPts val="0"/>
                        </a:spcAft>
                      </a:pPr>
                      <a:r>
                        <a:rPr lang="en-US" sz="1800" dirty="0">
                          <a:latin typeface="Georgia" pitchFamily="18" charset="0"/>
                        </a:rPr>
                        <a:t>Type</a:t>
                      </a:r>
                      <a:endParaRPr lang="en-US" sz="1800" dirty="0">
                        <a:latin typeface="Georgia" pitchFamily="18" charset="0"/>
                        <a:ea typeface="Calibri"/>
                        <a:cs typeface="Times New Roman"/>
                      </a:endParaRPr>
                    </a:p>
                  </a:txBody>
                  <a:tcPr marL="68580" marR="68580" marT="0" marB="0"/>
                </a:tc>
                <a:tc>
                  <a:txBody>
                    <a:bodyPr/>
                    <a:lstStyle/>
                    <a:p>
                      <a:pPr marL="0" marR="0">
                        <a:spcBef>
                          <a:spcPts val="0"/>
                        </a:spcBef>
                        <a:spcAft>
                          <a:spcPts val="0"/>
                        </a:spcAft>
                      </a:pPr>
                      <a:r>
                        <a:rPr lang="en-US" sz="1800">
                          <a:latin typeface="Georgia" pitchFamily="18" charset="0"/>
                        </a:rPr>
                        <a:t>Method</a:t>
                      </a:r>
                      <a:endParaRPr lang="en-US" sz="1800">
                        <a:latin typeface="Georgia" pitchFamily="18" charset="0"/>
                        <a:ea typeface="Calibri"/>
                        <a:cs typeface="Times New Roman"/>
                      </a:endParaRPr>
                    </a:p>
                  </a:txBody>
                  <a:tcPr marL="68580" marR="68580" marT="0" marB="0"/>
                </a:tc>
                <a:tc>
                  <a:txBody>
                    <a:bodyPr/>
                    <a:lstStyle/>
                    <a:p>
                      <a:pPr marL="0" marR="0">
                        <a:spcBef>
                          <a:spcPts val="0"/>
                        </a:spcBef>
                        <a:spcAft>
                          <a:spcPts val="0"/>
                        </a:spcAft>
                      </a:pPr>
                      <a:r>
                        <a:rPr lang="en-US" sz="1800">
                          <a:latin typeface="Georgia" pitchFamily="18" charset="0"/>
                        </a:rPr>
                        <a:t>Nutrients</a:t>
                      </a:r>
                      <a:endParaRPr lang="en-US" sz="1800">
                        <a:latin typeface="Georgia" pitchFamily="18" charset="0"/>
                        <a:ea typeface="Calibri"/>
                        <a:cs typeface="Times New Roman"/>
                      </a:endParaRPr>
                    </a:p>
                  </a:txBody>
                  <a:tcPr marL="68580" marR="68580" marT="0" marB="0"/>
                </a:tc>
                <a:tc>
                  <a:txBody>
                    <a:bodyPr/>
                    <a:lstStyle/>
                    <a:p>
                      <a:pPr marL="0" marR="0">
                        <a:spcBef>
                          <a:spcPts val="0"/>
                        </a:spcBef>
                        <a:spcAft>
                          <a:spcPts val="0"/>
                        </a:spcAft>
                      </a:pPr>
                      <a:r>
                        <a:rPr lang="en-US" sz="1800">
                          <a:latin typeface="Georgia" pitchFamily="18" charset="0"/>
                        </a:rPr>
                        <a:t>Flow Volume </a:t>
                      </a:r>
                      <a:endParaRPr lang="en-US" sz="1800">
                        <a:latin typeface="Georgia" pitchFamily="18" charset="0"/>
                        <a:ea typeface="Calibri"/>
                        <a:cs typeface="Times New Roman"/>
                      </a:endParaRPr>
                    </a:p>
                  </a:txBody>
                  <a:tcPr marL="68580" marR="68580" marT="0" marB="0"/>
                </a:tc>
                <a:tc>
                  <a:txBody>
                    <a:bodyPr/>
                    <a:lstStyle/>
                    <a:p>
                      <a:pPr marL="0" marR="0">
                        <a:spcBef>
                          <a:spcPts val="0"/>
                        </a:spcBef>
                        <a:spcAft>
                          <a:spcPts val="0"/>
                        </a:spcAft>
                      </a:pPr>
                      <a:r>
                        <a:rPr lang="en-US" sz="1800">
                          <a:latin typeface="Georgia" pitchFamily="18" charset="0"/>
                        </a:rPr>
                        <a:t>Flow Duration</a:t>
                      </a:r>
                      <a:endParaRPr lang="en-US" sz="1800">
                        <a:latin typeface="Georgia" pitchFamily="18" charset="0"/>
                        <a:ea typeface="Calibri"/>
                        <a:cs typeface="Times New Roman"/>
                      </a:endParaRPr>
                    </a:p>
                  </a:txBody>
                  <a:tcPr marL="68580" marR="68580" marT="0" marB="0"/>
                </a:tc>
              </a:tr>
              <a:tr h="370840">
                <a:tc>
                  <a:txBody>
                    <a:bodyPr/>
                    <a:lstStyle/>
                    <a:p>
                      <a:pPr marL="0" marR="0">
                        <a:spcBef>
                          <a:spcPts val="0"/>
                        </a:spcBef>
                        <a:spcAft>
                          <a:spcPts val="0"/>
                        </a:spcAft>
                      </a:pPr>
                      <a:r>
                        <a:rPr lang="en-US" sz="1800">
                          <a:latin typeface="Georgia" pitchFamily="18" charset="0"/>
                        </a:rPr>
                        <a:t>N-1</a:t>
                      </a:r>
                      <a:endParaRPr lang="en-US" sz="1800">
                        <a:latin typeface="Georgia" pitchFamily="18" charset="0"/>
                        <a:ea typeface="Calibri"/>
                        <a:cs typeface="Times New Roman"/>
                      </a:endParaRPr>
                    </a:p>
                  </a:txBody>
                  <a:tcPr marL="68580" marR="68580" marT="0" marB="0" anchor="ctr"/>
                </a:tc>
                <a:tc>
                  <a:txBody>
                    <a:bodyPr/>
                    <a:lstStyle/>
                    <a:p>
                      <a:pPr marL="0" marR="0">
                        <a:spcBef>
                          <a:spcPts val="0"/>
                        </a:spcBef>
                        <a:spcAft>
                          <a:spcPts val="0"/>
                        </a:spcAft>
                      </a:pPr>
                      <a:r>
                        <a:rPr lang="en-US" sz="1800">
                          <a:latin typeface="Georgia" pitchFamily="18" charset="0"/>
                        </a:rPr>
                        <a:t>Laundry Wash Water</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1</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S or D</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E or M</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E</a:t>
                      </a:r>
                      <a:endParaRPr lang="en-US" sz="1800">
                        <a:latin typeface="Georgia" pitchFamily="18" charset="0"/>
                        <a:ea typeface="Calibri"/>
                        <a:cs typeface="Times New Roman"/>
                      </a:endParaRPr>
                    </a:p>
                  </a:txBody>
                  <a:tcPr marL="68580" marR="68580" marT="0" marB="0" anchor="ctr"/>
                </a:tc>
              </a:tr>
              <a:tr h="370840">
                <a:tc>
                  <a:txBody>
                    <a:bodyPr/>
                    <a:lstStyle/>
                    <a:p>
                      <a:pPr marL="0" marR="0">
                        <a:spcBef>
                          <a:spcPts val="0"/>
                        </a:spcBef>
                        <a:spcAft>
                          <a:spcPts val="0"/>
                        </a:spcAft>
                      </a:pPr>
                      <a:r>
                        <a:rPr lang="en-US" sz="1800">
                          <a:latin typeface="Georgia" pitchFamily="18" charset="0"/>
                        </a:rPr>
                        <a:t>N-2</a:t>
                      </a:r>
                      <a:endParaRPr lang="en-US" sz="1800">
                        <a:latin typeface="Georgia" pitchFamily="18" charset="0"/>
                        <a:ea typeface="Calibri"/>
                        <a:cs typeface="Times New Roman"/>
                      </a:endParaRPr>
                    </a:p>
                  </a:txBody>
                  <a:tcPr marL="68580" marR="68580" marT="0" marB="0" anchor="ctr"/>
                </a:tc>
                <a:tc>
                  <a:txBody>
                    <a:bodyPr/>
                    <a:lstStyle/>
                    <a:p>
                      <a:pPr marL="0" marR="0">
                        <a:spcBef>
                          <a:spcPts val="0"/>
                        </a:spcBef>
                        <a:spcAft>
                          <a:spcPts val="0"/>
                        </a:spcAft>
                      </a:pPr>
                      <a:r>
                        <a:rPr lang="en-US" sz="1800">
                          <a:latin typeface="Georgia" pitchFamily="18" charset="0"/>
                        </a:rPr>
                        <a:t>Commercial Car Wash</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1</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S</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E or M</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E</a:t>
                      </a:r>
                      <a:endParaRPr lang="en-US" sz="1800">
                        <a:latin typeface="Georgia" pitchFamily="18" charset="0"/>
                        <a:ea typeface="Calibri"/>
                        <a:cs typeface="Times New Roman"/>
                      </a:endParaRPr>
                    </a:p>
                  </a:txBody>
                  <a:tcPr marL="68580" marR="68580" marT="0" marB="0" anchor="ctr"/>
                </a:tc>
              </a:tr>
              <a:tr h="370840">
                <a:tc>
                  <a:txBody>
                    <a:bodyPr/>
                    <a:lstStyle/>
                    <a:p>
                      <a:pPr marL="0" marR="0">
                        <a:spcBef>
                          <a:spcPts val="0"/>
                        </a:spcBef>
                        <a:spcAft>
                          <a:spcPts val="0"/>
                        </a:spcAft>
                      </a:pPr>
                      <a:r>
                        <a:rPr lang="en-US" sz="1800">
                          <a:latin typeface="Georgia" pitchFamily="18" charset="0"/>
                        </a:rPr>
                        <a:t>N-3</a:t>
                      </a:r>
                      <a:endParaRPr lang="en-US" sz="1800">
                        <a:latin typeface="Georgia" pitchFamily="18" charset="0"/>
                        <a:ea typeface="Calibri"/>
                        <a:cs typeface="Times New Roman"/>
                      </a:endParaRPr>
                    </a:p>
                  </a:txBody>
                  <a:tcPr marL="68580" marR="68580" marT="0" marB="0" anchor="ctr"/>
                </a:tc>
                <a:tc>
                  <a:txBody>
                    <a:bodyPr/>
                    <a:lstStyle/>
                    <a:p>
                      <a:pPr marL="0" marR="0">
                        <a:spcBef>
                          <a:spcPts val="0"/>
                        </a:spcBef>
                        <a:spcAft>
                          <a:spcPts val="0"/>
                        </a:spcAft>
                      </a:pPr>
                      <a:r>
                        <a:rPr lang="en-US" sz="1800">
                          <a:latin typeface="Georgia" pitchFamily="18" charset="0"/>
                        </a:rPr>
                        <a:t>Floor Drains</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1</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S</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E or M</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E</a:t>
                      </a:r>
                      <a:endParaRPr lang="en-US" sz="1800">
                        <a:latin typeface="Georgia" pitchFamily="18" charset="0"/>
                        <a:ea typeface="Calibri"/>
                        <a:cs typeface="Times New Roman"/>
                      </a:endParaRPr>
                    </a:p>
                  </a:txBody>
                  <a:tcPr marL="68580" marR="68580" marT="0" marB="0" anchor="ctr"/>
                </a:tc>
              </a:tr>
              <a:tr h="370840">
                <a:tc>
                  <a:txBody>
                    <a:bodyPr/>
                    <a:lstStyle/>
                    <a:p>
                      <a:pPr marL="0" marR="0">
                        <a:spcBef>
                          <a:spcPts val="0"/>
                        </a:spcBef>
                        <a:spcAft>
                          <a:spcPts val="0"/>
                        </a:spcAft>
                      </a:pPr>
                      <a:r>
                        <a:rPr lang="en-US" sz="1800">
                          <a:latin typeface="Georgia" pitchFamily="18" charset="0"/>
                        </a:rPr>
                        <a:t>N-4</a:t>
                      </a:r>
                      <a:endParaRPr lang="en-US" sz="1800">
                        <a:latin typeface="Georgia" pitchFamily="18" charset="0"/>
                        <a:ea typeface="Calibri"/>
                        <a:cs typeface="Times New Roman"/>
                      </a:endParaRPr>
                    </a:p>
                  </a:txBody>
                  <a:tcPr marL="68580" marR="68580" marT="0" marB="0" anchor="ctr"/>
                </a:tc>
                <a:tc>
                  <a:txBody>
                    <a:bodyPr/>
                    <a:lstStyle/>
                    <a:p>
                      <a:pPr marL="0" marR="0">
                        <a:spcBef>
                          <a:spcPts val="0"/>
                        </a:spcBef>
                        <a:spcAft>
                          <a:spcPts val="0"/>
                        </a:spcAft>
                      </a:pPr>
                      <a:r>
                        <a:rPr lang="en-US" sz="1800">
                          <a:latin typeface="Georgia" pitchFamily="18" charset="0"/>
                        </a:rPr>
                        <a:t>Misc. High Nutrient Discharges</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1</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S</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E or M</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E</a:t>
                      </a:r>
                      <a:endParaRPr lang="en-US" sz="1800">
                        <a:latin typeface="Georgia" pitchFamily="18" charset="0"/>
                        <a:ea typeface="Calibri"/>
                        <a:cs typeface="Times New Roman"/>
                      </a:endParaRPr>
                    </a:p>
                  </a:txBody>
                  <a:tcPr marL="68580" marR="68580" marT="0" marB="0" anchor="ctr"/>
                </a:tc>
              </a:tr>
              <a:tr h="370840">
                <a:tc>
                  <a:txBody>
                    <a:bodyPr/>
                    <a:lstStyle/>
                    <a:p>
                      <a:pPr marL="0" marR="0">
                        <a:spcBef>
                          <a:spcPts val="0"/>
                        </a:spcBef>
                        <a:spcAft>
                          <a:spcPts val="0"/>
                        </a:spcAft>
                      </a:pPr>
                      <a:r>
                        <a:rPr lang="en-US" sz="1800">
                          <a:latin typeface="Georgia" pitchFamily="18" charset="0"/>
                        </a:rPr>
                        <a:t>N-5</a:t>
                      </a:r>
                      <a:endParaRPr lang="en-US" sz="1800">
                        <a:latin typeface="Georgia" pitchFamily="18" charset="0"/>
                        <a:ea typeface="Calibri"/>
                        <a:cs typeface="Times New Roman"/>
                      </a:endParaRPr>
                    </a:p>
                  </a:txBody>
                  <a:tcPr marL="68580" marR="68580" marT="0" marB="0" anchor="ctr"/>
                </a:tc>
                <a:tc>
                  <a:txBody>
                    <a:bodyPr/>
                    <a:lstStyle/>
                    <a:p>
                      <a:pPr marL="0" marR="0">
                        <a:spcBef>
                          <a:spcPts val="0"/>
                        </a:spcBef>
                        <a:spcAft>
                          <a:spcPts val="0"/>
                        </a:spcAft>
                      </a:pPr>
                      <a:r>
                        <a:rPr lang="en-US" sz="1800">
                          <a:latin typeface="Georgia" pitchFamily="18" charset="0"/>
                        </a:rPr>
                        <a:t>Sanitary Direct Connection</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1</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S or D</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E or M</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E</a:t>
                      </a:r>
                      <a:endParaRPr lang="en-US" sz="1800">
                        <a:latin typeface="Georgia" pitchFamily="18" charset="0"/>
                        <a:ea typeface="Calibri"/>
                        <a:cs typeface="Times New Roman"/>
                      </a:endParaRPr>
                    </a:p>
                  </a:txBody>
                  <a:tcPr marL="68580" marR="68580" marT="0" marB="0" anchor="ctr"/>
                </a:tc>
              </a:tr>
              <a:tr h="370840">
                <a:tc>
                  <a:txBody>
                    <a:bodyPr/>
                    <a:lstStyle/>
                    <a:p>
                      <a:pPr marL="0" marR="0">
                        <a:spcBef>
                          <a:spcPts val="0"/>
                        </a:spcBef>
                        <a:spcAft>
                          <a:spcPts val="0"/>
                        </a:spcAft>
                      </a:pPr>
                      <a:r>
                        <a:rPr lang="en-US" sz="1800">
                          <a:latin typeface="Georgia" pitchFamily="18" charset="0"/>
                        </a:rPr>
                        <a:t>N-6</a:t>
                      </a:r>
                      <a:endParaRPr lang="en-US" sz="1800">
                        <a:latin typeface="Georgia" pitchFamily="18" charset="0"/>
                        <a:ea typeface="Calibri"/>
                        <a:cs typeface="Times New Roman"/>
                      </a:endParaRPr>
                    </a:p>
                  </a:txBody>
                  <a:tcPr marL="68580" marR="68580" marT="0" marB="0" anchor="ctr"/>
                </a:tc>
                <a:tc>
                  <a:txBody>
                    <a:bodyPr/>
                    <a:lstStyle/>
                    <a:p>
                      <a:pPr marL="0" marR="0">
                        <a:spcBef>
                          <a:spcPts val="0"/>
                        </a:spcBef>
                        <a:spcAft>
                          <a:spcPts val="0"/>
                        </a:spcAft>
                      </a:pPr>
                      <a:r>
                        <a:rPr lang="en-US" sz="1800">
                          <a:latin typeface="Georgia" pitchFamily="18" charset="0"/>
                        </a:rPr>
                        <a:t>Sewer Pipe Exfiltration</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2</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S or D</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M</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E</a:t>
                      </a:r>
                      <a:endParaRPr lang="en-US" sz="1800">
                        <a:latin typeface="Georgia" pitchFamily="18" charset="0"/>
                        <a:ea typeface="Calibri"/>
                        <a:cs typeface="Times New Roman"/>
                      </a:endParaRPr>
                    </a:p>
                  </a:txBody>
                  <a:tcPr marL="68580" marR="68580" marT="0" marB="0" anchor="ctr"/>
                </a:tc>
              </a:tr>
              <a:tr h="370840">
                <a:tc>
                  <a:txBody>
                    <a:bodyPr/>
                    <a:lstStyle/>
                    <a:p>
                      <a:pPr marL="0" marR="0">
                        <a:spcBef>
                          <a:spcPts val="0"/>
                        </a:spcBef>
                        <a:spcAft>
                          <a:spcPts val="0"/>
                        </a:spcAft>
                      </a:pPr>
                      <a:r>
                        <a:rPr lang="en-US" sz="1800">
                          <a:latin typeface="Georgia" pitchFamily="18" charset="0"/>
                        </a:rPr>
                        <a:t>N-7</a:t>
                      </a:r>
                      <a:endParaRPr lang="en-US" sz="1800">
                        <a:latin typeface="Georgia" pitchFamily="18" charset="0"/>
                        <a:ea typeface="Calibri"/>
                        <a:cs typeface="Times New Roman"/>
                      </a:endParaRPr>
                    </a:p>
                  </a:txBody>
                  <a:tcPr marL="68580" marR="68580" marT="0" marB="0" anchor="ctr"/>
                </a:tc>
                <a:tc>
                  <a:txBody>
                    <a:bodyPr/>
                    <a:lstStyle/>
                    <a:p>
                      <a:pPr marL="0" marR="0">
                        <a:spcBef>
                          <a:spcPts val="0"/>
                        </a:spcBef>
                        <a:spcAft>
                          <a:spcPts val="0"/>
                        </a:spcAft>
                      </a:pPr>
                      <a:r>
                        <a:rPr lang="en-US" sz="1800">
                          <a:latin typeface="Georgia" pitchFamily="18" charset="0"/>
                        </a:rPr>
                        <a:t>Drinking Water Transmission Loss</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2</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dirty="0">
                          <a:latin typeface="Georgia" pitchFamily="18" charset="0"/>
                        </a:rPr>
                        <a:t>S or D</a:t>
                      </a:r>
                      <a:endParaRPr lang="en-US" sz="1800" dirty="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M</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E</a:t>
                      </a:r>
                      <a:endParaRPr lang="en-US" sz="1800">
                        <a:latin typeface="Georgia" pitchFamily="18" charset="0"/>
                        <a:ea typeface="Calibri"/>
                        <a:cs typeface="Times New Roman"/>
                      </a:endParaRPr>
                    </a:p>
                  </a:txBody>
                  <a:tcPr marL="68580" marR="68580" marT="0" marB="0" anchor="ctr"/>
                </a:tc>
              </a:tr>
              <a:tr h="370840">
                <a:tc>
                  <a:txBody>
                    <a:bodyPr/>
                    <a:lstStyle/>
                    <a:p>
                      <a:pPr marL="0" marR="0">
                        <a:spcBef>
                          <a:spcPts val="0"/>
                        </a:spcBef>
                        <a:spcAft>
                          <a:spcPts val="0"/>
                        </a:spcAft>
                      </a:pPr>
                      <a:r>
                        <a:rPr lang="en-US" sz="1800">
                          <a:latin typeface="Georgia" pitchFamily="18" charset="0"/>
                        </a:rPr>
                        <a:t>N-8</a:t>
                      </a:r>
                      <a:endParaRPr lang="en-US" sz="1800">
                        <a:latin typeface="Georgia" pitchFamily="18" charset="0"/>
                        <a:ea typeface="Calibri"/>
                        <a:cs typeface="Times New Roman"/>
                      </a:endParaRPr>
                    </a:p>
                  </a:txBody>
                  <a:tcPr marL="68580" marR="68580" marT="0" marB="0" anchor="ctr"/>
                </a:tc>
                <a:tc>
                  <a:txBody>
                    <a:bodyPr/>
                    <a:lstStyle/>
                    <a:p>
                      <a:pPr marL="0" marR="0">
                        <a:spcBef>
                          <a:spcPts val="0"/>
                        </a:spcBef>
                        <a:spcAft>
                          <a:spcPts val="0"/>
                        </a:spcAft>
                      </a:pPr>
                      <a:r>
                        <a:rPr lang="en-US" sz="1800">
                          <a:latin typeface="Georgia" pitchFamily="18" charset="0"/>
                        </a:rPr>
                        <a:t>Dry Weather SSOs</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3</a:t>
                      </a:r>
                      <a:endParaRPr lang="en-US" sz="1800">
                        <a:latin typeface="Georgia" pitchFamily="18" charset="0"/>
                        <a:ea typeface="Calibri"/>
                        <a:cs typeface="Times New Roman"/>
                      </a:endParaRPr>
                    </a:p>
                  </a:txBody>
                  <a:tcPr marL="68580" marR="68580"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latin typeface="Georgia" pitchFamily="18" charset="0"/>
                        </a:rPr>
                        <a:t>S or D</a:t>
                      </a:r>
                      <a:endParaRPr lang="en-US" sz="1800" dirty="0" smtClean="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E</a:t>
                      </a:r>
                      <a:endParaRPr lang="en-US" sz="1800">
                        <a:latin typeface="Georgia" pitchFamily="18" charset="0"/>
                        <a:ea typeface="Calibri"/>
                        <a:cs typeface="Times New Roman"/>
                      </a:endParaRPr>
                    </a:p>
                  </a:txBody>
                  <a:tcPr marL="68580" marR="68580" marT="0" marB="0" anchor="ctr"/>
                </a:tc>
                <a:tc>
                  <a:txBody>
                    <a:bodyPr/>
                    <a:lstStyle/>
                    <a:p>
                      <a:pPr marL="0" marR="0" algn="ctr">
                        <a:spcBef>
                          <a:spcPts val="0"/>
                        </a:spcBef>
                        <a:spcAft>
                          <a:spcPts val="0"/>
                        </a:spcAft>
                      </a:pPr>
                      <a:r>
                        <a:rPr lang="en-US" sz="1800">
                          <a:latin typeface="Georgia" pitchFamily="18" charset="0"/>
                        </a:rPr>
                        <a:t>M</a:t>
                      </a:r>
                      <a:endParaRPr lang="en-US" sz="1800">
                        <a:latin typeface="Georgia" pitchFamily="18" charset="0"/>
                        <a:ea typeface="Calibri"/>
                        <a:cs typeface="Times New Roman"/>
                      </a:endParaRPr>
                    </a:p>
                  </a:txBody>
                  <a:tcPr marL="68580" marR="68580" marT="0" marB="0" anchor="ctr"/>
                </a:tc>
              </a:tr>
              <a:tr h="457200">
                <a:tc gridSpan="6">
                  <a:txBody>
                    <a:bodyPr/>
                    <a:lstStyle/>
                    <a:p>
                      <a:pPr marL="0" marR="0">
                        <a:spcBef>
                          <a:spcPts val="0"/>
                        </a:spcBef>
                        <a:spcAft>
                          <a:spcPts val="0"/>
                        </a:spcAft>
                      </a:pPr>
                      <a:r>
                        <a:rPr lang="en-US" sz="1600" dirty="0">
                          <a:latin typeface="Georgia" pitchFamily="18" charset="0"/>
                        </a:rPr>
                        <a:t>KEY: S= SAMPLE, D=Use DEFAULT VALUE, E=ESTIMATE, M= MEASURE</a:t>
                      </a:r>
                      <a:endParaRPr lang="en-US" sz="1600" dirty="0">
                        <a:latin typeface="Georgia" pitchFamily="18" charset="0"/>
                        <a:ea typeface="Calibri"/>
                        <a:cs typeface="Times New Roman"/>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bl>
          </a:graphicData>
        </a:graphic>
      </p:graphicFrame>
      <p:sp>
        <p:nvSpPr>
          <p:cNvPr id="4" name="Slide Number Placeholder 3"/>
          <p:cNvSpPr>
            <a:spLocks noGrp="1"/>
          </p:cNvSpPr>
          <p:nvPr>
            <p:ph type="sldNum" sz="quarter" idx="12"/>
          </p:nvPr>
        </p:nvSpPr>
        <p:spPr/>
        <p:txBody>
          <a:bodyPr/>
          <a:lstStyle/>
          <a:p>
            <a:fld id="{0B6F1F8A-B1B0-4C1A-B925-5C782D4D84C5}" type="slidenum">
              <a:rPr lang="en-US" smtClean="0"/>
              <a:pPr/>
              <a:t>34</a:t>
            </a:fld>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14400"/>
          </a:xfrm>
        </p:spPr>
        <p:txBody>
          <a:bodyPr>
            <a:normAutofit/>
          </a:bodyPr>
          <a:lstStyle/>
          <a:p>
            <a:r>
              <a:rPr lang="en-US" sz="3200" dirty="0" smtClean="0">
                <a:solidFill>
                  <a:srgbClr val="0070C0"/>
                </a:solidFill>
                <a:latin typeface="Georgia" pitchFamily="18" charset="0"/>
              </a:rPr>
              <a:t>N-1: Laundry Washwater</a:t>
            </a:r>
            <a:endParaRPr lang="en-US" sz="3200" dirty="0">
              <a:solidFill>
                <a:srgbClr val="0070C0"/>
              </a:solidFill>
              <a:latin typeface="Georgia" pitchFamily="18" charset="0"/>
            </a:endParaRPr>
          </a:p>
        </p:txBody>
      </p:sp>
      <p:sp>
        <p:nvSpPr>
          <p:cNvPr id="13" name="Content Placeholder 12"/>
          <p:cNvSpPr>
            <a:spLocks noGrp="1"/>
          </p:cNvSpPr>
          <p:nvPr>
            <p:ph sz="half" idx="2"/>
          </p:nvPr>
        </p:nvSpPr>
        <p:spPr>
          <a:xfrm>
            <a:off x="228600" y="4038600"/>
            <a:ext cx="4040188" cy="2514600"/>
          </a:xfrm>
        </p:spPr>
        <p:txBody>
          <a:bodyPr/>
          <a:lstStyle/>
          <a:p>
            <a:pPr>
              <a:buNone/>
            </a:pPr>
            <a:r>
              <a:rPr lang="en-US" i="1" dirty="0" smtClean="0"/>
              <a:t>Definition:</a:t>
            </a:r>
            <a:r>
              <a:rPr lang="en-US" dirty="0" smtClean="0"/>
              <a:t> Washwater flows that result in the discharge of washwater into the storm drain system. It may involve a residential situation or a commercial laundry operation.</a:t>
            </a:r>
            <a:endParaRPr lang="en-US" dirty="0"/>
          </a:p>
        </p:txBody>
      </p:sp>
      <p:sp>
        <p:nvSpPr>
          <p:cNvPr id="14" name="Text Placeholder 13"/>
          <p:cNvSpPr>
            <a:spLocks noGrp="1"/>
          </p:cNvSpPr>
          <p:nvPr>
            <p:ph type="body" sz="quarter" idx="3"/>
          </p:nvPr>
        </p:nvSpPr>
        <p:spPr>
          <a:xfrm>
            <a:off x="4645025" y="1143000"/>
            <a:ext cx="4041775" cy="639762"/>
          </a:xfrm>
        </p:spPr>
        <p:txBody>
          <a:bodyPr/>
          <a:lstStyle/>
          <a:p>
            <a:r>
              <a:rPr lang="en-US" dirty="0" smtClean="0">
                <a:solidFill>
                  <a:srgbClr val="00B050"/>
                </a:solidFill>
              </a:rPr>
              <a:t>DISCHARGE CHARACTERISTICS</a:t>
            </a:r>
          </a:p>
        </p:txBody>
      </p:sp>
      <p:sp>
        <p:nvSpPr>
          <p:cNvPr id="15" name="Content Placeholder 14"/>
          <p:cNvSpPr>
            <a:spLocks noGrp="1"/>
          </p:cNvSpPr>
          <p:nvPr>
            <p:ph sz="quarter" idx="4"/>
          </p:nvPr>
        </p:nvSpPr>
        <p:spPr>
          <a:xfrm>
            <a:off x="4645025" y="1782761"/>
            <a:ext cx="4041775" cy="4683125"/>
          </a:xfrm>
        </p:spPr>
        <p:txBody>
          <a:bodyPr>
            <a:normAutofit fontScale="77500" lnSpcReduction="20000"/>
          </a:bodyPr>
          <a:lstStyle/>
          <a:p>
            <a:r>
              <a:rPr lang="en-US" dirty="0" smtClean="0"/>
              <a:t>Intermittent discharge</a:t>
            </a:r>
          </a:p>
          <a:p>
            <a:endParaRPr lang="en-US" dirty="0" smtClean="0"/>
          </a:p>
          <a:p>
            <a:r>
              <a:rPr lang="en-US" dirty="0" smtClean="0"/>
              <a:t>Enters stream directly through straight pipe</a:t>
            </a:r>
          </a:p>
          <a:p>
            <a:endParaRPr lang="en-US" dirty="0" smtClean="0"/>
          </a:p>
          <a:p>
            <a:r>
              <a:rPr lang="en-US" dirty="0" smtClean="0"/>
              <a:t>Multiple Methods of Discovery</a:t>
            </a:r>
          </a:p>
          <a:p>
            <a:endParaRPr lang="en-US" dirty="0" smtClean="0"/>
          </a:p>
          <a:p>
            <a:r>
              <a:rPr lang="en-US" dirty="0" smtClean="0"/>
              <a:t>Regulated by MS4 Permit</a:t>
            </a:r>
          </a:p>
          <a:p>
            <a:endParaRPr lang="en-US" dirty="0" smtClean="0"/>
          </a:p>
          <a:p>
            <a:r>
              <a:rPr lang="en-US" dirty="0" smtClean="0"/>
              <a:t>Pipe reconnection to eliminate discharge</a:t>
            </a:r>
          </a:p>
          <a:p>
            <a:endParaRPr lang="en-US" dirty="0" smtClean="0"/>
          </a:p>
          <a:p>
            <a:r>
              <a:rPr lang="en-US" dirty="0" smtClean="0"/>
              <a:t>Protocol 1 used to calculate credit</a:t>
            </a:r>
          </a:p>
          <a:p>
            <a:endParaRPr lang="en-US" dirty="0" smtClean="0"/>
          </a:p>
          <a:p>
            <a:r>
              <a:rPr lang="en-US" dirty="0" smtClean="0"/>
              <a:t>Requires measurement or estimation of flow rate</a:t>
            </a:r>
          </a:p>
          <a:p>
            <a:endParaRPr lang="en-US" dirty="0" smtClean="0"/>
          </a:p>
          <a:p>
            <a:r>
              <a:rPr lang="en-US" dirty="0" smtClean="0"/>
              <a:t>Verification involves inspection confirming the reconnection</a:t>
            </a:r>
          </a:p>
          <a:p>
            <a:endParaRPr lang="en-US" dirty="0"/>
          </a:p>
        </p:txBody>
      </p:sp>
      <p:sp>
        <p:nvSpPr>
          <p:cNvPr id="4" name="Slide Number Placeholder 3"/>
          <p:cNvSpPr>
            <a:spLocks noGrp="1"/>
          </p:cNvSpPr>
          <p:nvPr>
            <p:ph type="sldNum" sz="quarter" idx="12"/>
          </p:nvPr>
        </p:nvSpPr>
        <p:spPr/>
        <p:txBody>
          <a:bodyPr/>
          <a:lstStyle/>
          <a:p>
            <a:fld id="{0B6F1F8A-B1B0-4C1A-B925-5C782D4D84C5}" type="slidenum">
              <a:rPr lang="en-US" smtClean="0"/>
              <a:pPr/>
              <a:t>35</a:t>
            </a:fld>
            <a:endParaRPr lang="en-US" dirty="0"/>
          </a:p>
        </p:txBody>
      </p:sp>
      <p:pic>
        <p:nvPicPr>
          <p:cNvPr id="20" name="Picture 19" descr="laundry_arlington.jpg"/>
          <p:cNvPicPr>
            <a:picLocks noChangeAspect="1"/>
          </p:cNvPicPr>
          <p:nvPr/>
        </p:nvPicPr>
        <p:blipFill>
          <a:blip r:embed="rId2" cstate="print"/>
          <a:stretch>
            <a:fillRect/>
          </a:stretch>
        </p:blipFill>
        <p:spPr>
          <a:xfrm>
            <a:off x="304800" y="1085850"/>
            <a:ext cx="3733800" cy="2800350"/>
          </a:xfrm>
          <a:prstGeom prst="rect">
            <a:avLst/>
          </a:prstGeom>
        </p:spPr>
      </p:pic>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Picture 7" descr="laundry_arlington.jpg"/>
          <p:cNvPicPr>
            <a:picLocks noChangeAspect="1"/>
          </p:cNvPicPr>
          <p:nvPr/>
        </p:nvPicPr>
        <p:blipFill>
          <a:blip r:embed="rId2" cstate="print"/>
          <a:stretch>
            <a:fillRect/>
          </a:stretch>
        </p:blipFill>
        <p:spPr>
          <a:xfrm>
            <a:off x="228600" y="1143000"/>
            <a:ext cx="3844415" cy="2590800"/>
          </a:xfrm>
          <a:prstGeom prst="rect">
            <a:avLst/>
          </a:prstGeom>
        </p:spPr>
      </p:pic>
      <p:sp>
        <p:nvSpPr>
          <p:cNvPr id="2" name="Title 1"/>
          <p:cNvSpPr>
            <a:spLocks noGrp="1"/>
          </p:cNvSpPr>
          <p:nvPr>
            <p:ph type="title"/>
          </p:nvPr>
        </p:nvSpPr>
        <p:spPr>
          <a:xfrm>
            <a:off x="457200" y="76200"/>
            <a:ext cx="8229600" cy="914400"/>
          </a:xfrm>
        </p:spPr>
        <p:txBody>
          <a:bodyPr>
            <a:normAutofit/>
          </a:bodyPr>
          <a:lstStyle/>
          <a:p>
            <a:r>
              <a:rPr lang="en-US" sz="3200" dirty="0" smtClean="0">
                <a:solidFill>
                  <a:srgbClr val="0070C0"/>
                </a:solidFill>
              </a:rPr>
              <a:t>N-2: Commercial Car Wash</a:t>
            </a:r>
            <a:endParaRPr lang="en-US" sz="3200" dirty="0">
              <a:solidFill>
                <a:srgbClr val="0070C0"/>
              </a:solidFill>
              <a:latin typeface="Georgia" pitchFamily="18" charset="0"/>
            </a:endParaRPr>
          </a:p>
        </p:txBody>
      </p:sp>
      <p:sp>
        <p:nvSpPr>
          <p:cNvPr id="13" name="Content Placeholder 12"/>
          <p:cNvSpPr>
            <a:spLocks noGrp="1"/>
          </p:cNvSpPr>
          <p:nvPr>
            <p:ph sz="half" idx="2"/>
          </p:nvPr>
        </p:nvSpPr>
        <p:spPr>
          <a:xfrm>
            <a:off x="152400" y="3886200"/>
            <a:ext cx="4040188" cy="2514600"/>
          </a:xfrm>
        </p:spPr>
        <p:txBody>
          <a:bodyPr/>
          <a:lstStyle/>
          <a:p>
            <a:pPr>
              <a:buNone/>
            </a:pPr>
            <a:r>
              <a:rPr lang="en-US" i="1" dirty="0" smtClean="0"/>
              <a:t>Definition:</a:t>
            </a:r>
            <a:r>
              <a:rPr lang="en-US" dirty="0" smtClean="0"/>
              <a:t> Washing of vehicles that results in the discharge of washwater into the storm drains system. It may involve a commercial car wash operation (fixed or mobile).</a:t>
            </a:r>
            <a:r>
              <a:rPr lang="en-US" i="1" dirty="0" smtClean="0"/>
              <a:t> </a:t>
            </a:r>
            <a:endParaRPr lang="en-US" dirty="0"/>
          </a:p>
        </p:txBody>
      </p:sp>
      <p:sp>
        <p:nvSpPr>
          <p:cNvPr id="14" name="Text Placeholder 13"/>
          <p:cNvSpPr>
            <a:spLocks noGrp="1"/>
          </p:cNvSpPr>
          <p:nvPr>
            <p:ph type="body" sz="quarter" idx="3"/>
          </p:nvPr>
        </p:nvSpPr>
        <p:spPr>
          <a:xfrm>
            <a:off x="4419601" y="1066800"/>
            <a:ext cx="4041775" cy="639762"/>
          </a:xfrm>
        </p:spPr>
        <p:txBody>
          <a:bodyPr/>
          <a:lstStyle/>
          <a:p>
            <a:r>
              <a:rPr lang="en-US" dirty="0" smtClean="0">
                <a:solidFill>
                  <a:srgbClr val="00B050"/>
                </a:solidFill>
              </a:rPr>
              <a:t>DISCHARGE CHARACTERISTICS</a:t>
            </a:r>
          </a:p>
        </p:txBody>
      </p:sp>
      <p:sp>
        <p:nvSpPr>
          <p:cNvPr id="15" name="Content Placeholder 14"/>
          <p:cNvSpPr>
            <a:spLocks noGrp="1"/>
          </p:cNvSpPr>
          <p:nvPr>
            <p:ph sz="quarter" idx="4"/>
          </p:nvPr>
        </p:nvSpPr>
        <p:spPr>
          <a:xfrm>
            <a:off x="4419601" y="1706561"/>
            <a:ext cx="4571999" cy="4618039"/>
          </a:xfrm>
        </p:spPr>
        <p:txBody>
          <a:bodyPr>
            <a:normAutofit fontScale="92500"/>
          </a:bodyPr>
          <a:lstStyle/>
          <a:p>
            <a:r>
              <a:rPr lang="en-US" sz="1600" dirty="0" smtClean="0"/>
              <a:t>Intermittent </a:t>
            </a:r>
          </a:p>
          <a:p>
            <a:pPr>
              <a:buNone/>
            </a:pPr>
            <a:endParaRPr lang="en-US" sz="1600" dirty="0" smtClean="0"/>
          </a:p>
          <a:p>
            <a:r>
              <a:rPr lang="en-US" sz="1600" dirty="0" smtClean="0"/>
              <a:t>Multiple Methods of Discovery</a:t>
            </a:r>
          </a:p>
          <a:p>
            <a:endParaRPr lang="en-US" sz="1600" dirty="0" smtClean="0"/>
          </a:p>
          <a:p>
            <a:r>
              <a:rPr lang="en-US" sz="1600" dirty="0" smtClean="0"/>
              <a:t>Regulated by MS4 Permit</a:t>
            </a:r>
          </a:p>
          <a:p>
            <a:endParaRPr lang="en-US" sz="1600" dirty="0" smtClean="0"/>
          </a:p>
          <a:p>
            <a:r>
              <a:rPr lang="en-US" sz="1600" dirty="0" smtClean="0"/>
              <a:t>Pipe reconnection to eliminate discharge</a:t>
            </a:r>
          </a:p>
          <a:p>
            <a:endParaRPr lang="en-US" sz="1600" dirty="0" smtClean="0"/>
          </a:p>
          <a:p>
            <a:r>
              <a:rPr lang="en-US" sz="1600" dirty="0" smtClean="0"/>
              <a:t>Protocol 1 used to calculate credit</a:t>
            </a:r>
          </a:p>
          <a:p>
            <a:endParaRPr lang="en-US" sz="1600" dirty="0" smtClean="0"/>
          </a:p>
          <a:p>
            <a:r>
              <a:rPr lang="en-US" sz="1600" dirty="0" smtClean="0"/>
              <a:t>Requires measurement of nutrient concentration and estimation of flow rate and duration</a:t>
            </a:r>
          </a:p>
          <a:p>
            <a:endParaRPr lang="en-US" sz="1600" dirty="0" smtClean="0"/>
          </a:p>
          <a:p>
            <a:r>
              <a:rPr lang="en-US" sz="1600" dirty="0" smtClean="0"/>
              <a:t>Verification includes: Confirmation inspection after reconnection AND confirmation screening during business hours</a:t>
            </a:r>
          </a:p>
        </p:txBody>
      </p:sp>
      <p:sp>
        <p:nvSpPr>
          <p:cNvPr id="4" name="Slide Number Placeholder 3"/>
          <p:cNvSpPr>
            <a:spLocks noGrp="1"/>
          </p:cNvSpPr>
          <p:nvPr>
            <p:ph type="sldNum" sz="quarter" idx="12"/>
          </p:nvPr>
        </p:nvSpPr>
        <p:spPr/>
        <p:txBody>
          <a:bodyPr/>
          <a:lstStyle/>
          <a:p>
            <a:fld id="{0B6F1F8A-B1B0-4C1A-B925-5C782D4D84C5}" type="slidenum">
              <a:rPr lang="en-US" smtClean="0"/>
              <a:pPr/>
              <a:t>36</a:t>
            </a:fld>
            <a:endParaRPr lang="en-US" dirty="0"/>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9" name="Picture 8" descr="laundry_arlington.jpg"/>
          <p:cNvPicPr>
            <a:picLocks noChangeAspect="1"/>
          </p:cNvPicPr>
          <p:nvPr/>
        </p:nvPicPr>
        <p:blipFill>
          <a:blip r:embed="rId2" cstate="print"/>
          <a:stretch>
            <a:fillRect/>
          </a:stretch>
        </p:blipFill>
        <p:spPr>
          <a:xfrm>
            <a:off x="228600" y="1143000"/>
            <a:ext cx="3886200" cy="2667000"/>
          </a:xfrm>
          <a:prstGeom prst="rect">
            <a:avLst/>
          </a:prstGeom>
        </p:spPr>
      </p:pic>
      <p:sp>
        <p:nvSpPr>
          <p:cNvPr id="2" name="Title 1"/>
          <p:cNvSpPr>
            <a:spLocks noGrp="1"/>
          </p:cNvSpPr>
          <p:nvPr>
            <p:ph type="title"/>
          </p:nvPr>
        </p:nvSpPr>
        <p:spPr>
          <a:xfrm>
            <a:off x="457200" y="76200"/>
            <a:ext cx="8229600" cy="914400"/>
          </a:xfrm>
        </p:spPr>
        <p:txBody>
          <a:bodyPr>
            <a:normAutofit/>
          </a:bodyPr>
          <a:lstStyle/>
          <a:p>
            <a:r>
              <a:rPr lang="en-US" sz="3200" dirty="0" smtClean="0">
                <a:solidFill>
                  <a:srgbClr val="0070C0"/>
                </a:solidFill>
              </a:rPr>
              <a:t>N-3: Floor Drains</a:t>
            </a:r>
            <a:endParaRPr lang="en-US" sz="3200" dirty="0">
              <a:solidFill>
                <a:srgbClr val="0070C0"/>
              </a:solidFill>
              <a:latin typeface="Georgia" pitchFamily="18" charset="0"/>
            </a:endParaRPr>
          </a:p>
        </p:txBody>
      </p:sp>
      <p:sp>
        <p:nvSpPr>
          <p:cNvPr id="13" name="Content Placeholder 12"/>
          <p:cNvSpPr>
            <a:spLocks noGrp="1"/>
          </p:cNvSpPr>
          <p:nvPr>
            <p:ph sz="half" idx="2"/>
          </p:nvPr>
        </p:nvSpPr>
        <p:spPr>
          <a:xfrm>
            <a:off x="152400" y="4038600"/>
            <a:ext cx="4040188" cy="2514600"/>
          </a:xfrm>
        </p:spPr>
        <p:txBody>
          <a:bodyPr/>
          <a:lstStyle/>
          <a:p>
            <a:pPr>
              <a:buNone/>
            </a:pPr>
            <a:r>
              <a:rPr lang="en-US" i="1" dirty="0" smtClean="0"/>
              <a:t>Definition:</a:t>
            </a:r>
            <a:r>
              <a:rPr lang="en-US" dirty="0" smtClean="0"/>
              <a:t> Floor or foundation drains illegally connected to the storm drain system. </a:t>
            </a:r>
            <a:endParaRPr lang="en-US" dirty="0"/>
          </a:p>
        </p:txBody>
      </p:sp>
      <p:sp>
        <p:nvSpPr>
          <p:cNvPr id="14" name="Text Placeholder 13"/>
          <p:cNvSpPr>
            <a:spLocks noGrp="1"/>
          </p:cNvSpPr>
          <p:nvPr>
            <p:ph type="body" sz="quarter" idx="3"/>
          </p:nvPr>
        </p:nvSpPr>
        <p:spPr>
          <a:xfrm>
            <a:off x="4419601" y="1066800"/>
            <a:ext cx="4041775" cy="639762"/>
          </a:xfrm>
        </p:spPr>
        <p:txBody>
          <a:bodyPr/>
          <a:lstStyle/>
          <a:p>
            <a:r>
              <a:rPr lang="en-US" dirty="0" smtClean="0">
                <a:solidFill>
                  <a:srgbClr val="00B050"/>
                </a:solidFill>
              </a:rPr>
              <a:t>DISCHARGE CHARACTERISTICS</a:t>
            </a:r>
          </a:p>
        </p:txBody>
      </p:sp>
      <p:sp>
        <p:nvSpPr>
          <p:cNvPr id="15" name="Content Placeholder 14"/>
          <p:cNvSpPr>
            <a:spLocks noGrp="1"/>
          </p:cNvSpPr>
          <p:nvPr>
            <p:ph sz="quarter" idx="4"/>
          </p:nvPr>
        </p:nvSpPr>
        <p:spPr>
          <a:xfrm>
            <a:off x="4419601" y="1706561"/>
            <a:ext cx="4571999" cy="4618039"/>
          </a:xfrm>
        </p:spPr>
        <p:txBody>
          <a:bodyPr>
            <a:normAutofit/>
          </a:bodyPr>
          <a:lstStyle/>
          <a:p>
            <a:r>
              <a:rPr lang="en-US" sz="1600" dirty="0" smtClean="0"/>
              <a:t>Intermittent </a:t>
            </a:r>
          </a:p>
          <a:p>
            <a:pPr>
              <a:buNone/>
            </a:pPr>
            <a:endParaRPr lang="en-US" sz="1600" dirty="0" smtClean="0"/>
          </a:p>
          <a:p>
            <a:r>
              <a:rPr lang="en-US" sz="1600" dirty="0" smtClean="0"/>
              <a:t>Multiple Methods of Discovery</a:t>
            </a:r>
          </a:p>
          <a:p>
            <a:endParaRPr lang="en-US" sz="1600" dirty="0" smtClean="0"/>
          </a:p>
          <a:p>
            <a:r>
              <a:rPr lang="en-US" sz="1600" dirty="0" smtClean="0"/>
              <a:t>Regulated by MS4 Permit</a:t>
            </a:r>
          </a:p>
          <a:p>
            <a:endParaRPr lang="en-US" sz="1600" dirty="0" smtClean="0"/>
          </a:p>
          <a:p>
            <a:r>
              <a:rPr lang="en-US" sz="1600" dirty="0" smtClean="0"/>
              <a:t>Pipe reconnection to eliminate discharge</a:t>
            </a:r>
          </a:p>
          <a:p>
            <a:pPr>
              <a:buNone/>
            </a:pPr>
            <a:endParaRPr lang="en-US" sz="1600" dirty="0" smtClean="0"/>
          </a:p>
          <a:p>
            <a:r>
              <a:rPr lang="en-US" sz="1600" dirty="0" smtClean="0"/>
              <a:t>Protocol 1 used to calculate credit</a:t>
            </a:r>
          </a:p>
          <a:p>
            <a:endParaRPr lang="en-US" sz="1600" dirty="0" smtClean="0"/>
          </a:p>
          <a:p>
            <a:r>
              <a:rPr lang="en-US" sz="1600" dirty="0" smtClean="0"/>
              <a:t>Requires measurement of nutrient concentration and estimation of flow rate and duration</a:t>
            </a:r>
          </a:p>
          <a:p>
            <a:endParaRPr lang="en-US" sz="1600" dirty="0" smtClean="0"/>
          </a:p>
          <a:p>
            <a:r>
              <a:rPr lang="en-US" sz="1600" dirty="0" smtClean="0"/>
              <a:t>Verification includes inspection confirming reconnection</a:t>
            </a:r>
          </a:p>
        </p:txBody>
      </p:sp>
      <p:sp>
        <p:nvSpPr>
          <p:cNvPr id="4" name="Slide Number Placeholder 3"/>
          <p:cNvSpPr>
            <a:spLocks noGrp="1"/>
          </p:cNvSpPr>
          <p:nvPr>
            <p:ph type="sldNum" sz="quarter" idx="12"/>
          </p:nvPr>
        </p:nvSpPr>
        <p:spPr/>
        <p:txBody>
          <a:bodyPr/>
          <a:lstStyle/>
          <a:p>
            <a:fld id="{0B6F1F8A-B1B0-4C1A-B925-5C782D4D84C5}" type="slidenum">
              <a:rPr lang="en-US" smtClean="0"/>
              <a:pPr/>
              <a:t>37</a:t>
            </a:fld>
            <a:endParaRPr lang="en-US" dirty="0"/>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normAutofit/>
          </a:bodyPr>
          <a:lstStyle/>
          <a:p>
            <a:r>
              <a:rPr lang="en-US" sz="2800" dirty="0" smtClean="0">
                <a:solidFill>
                  <a:srgbClr val="0070C0"/>
                </a:solidFill>
                <a:latin typeface="Georgia" pitchFamily="18" charset="0"/>
              </a:rPr>
              <a:t>N-4: Misc. High Nutrient Discharges</a:t>
            </a:r>
            <a:endParaRPr lang="en-US" sz="2800" dirty="0">
              <a:solidFill>
                <a:srgbClr val="0070C0"/>
              </a:solidFill>
              <a:latin typeface="Georgia" pitchFamily="18" charset="0"/>
            </a:endParaRPr>
          </a:p>
        </p:txBody>
      </p:sp>
      <p:sp>
        <p:nvSpPr>
          <p:cNvPr id="3" name="Content Placeholder 2"/>
          <p:cNvSpPr>
            <a:spLocks noGrp="1"/>
          </p:cNvSpPr>
          <p:nvPr>
            <p:ph idx="1"/>
          </p:nvPr>
        </p:nvSpPr>
        <p:spPr>
          <a:xfrm>
            <a:off x="93133" y="838200"/>
            <a:ext cx="5410200" cy="2590800"/>
          </a:xfrm>
        </p:spPr>
        <p:txBody>
          <a:bodyPr>
            <a:noAutofit/>
          </a:bodyPr>
          <a:lstStyle/>
          <a:p>
            <a:pPr>
              <a:buNone/>
            </a:pPr>
            <a:r>
              <a:rPr lang="en-US" sz="1800" i="1" dirty="0" smtClean="0">
                <a:latin typeface="Georgia" pitchFamily="18" charset="0"/>
              </a:rPr>
              <a:t>Definition:</a:t>
            </a:r>
            <a:r>
              <a:rPr lang="en-US" sz="1800" dirty="0" smtClean="0">
                <a:latin typeface="Georgia" pitchFamily="18" charset="0"/>
              </a:rPr>
              <a:t> This discharge category applies to other non-sanitary, high-nutrient discharges that are discovered during nutrient-based outfall screening. The most common so far has been nutrient-associated cleaning agents used to keep outdoor HVAC systems healthy. If other such discharges are discovered, then direct monitoring is required to establish the credit. </a:t>
            </a:r>
            <a:endParaRPr lang="en-US" sz="1800" dirty="0">
              <a:latin typeface="Georgia" pitchFamily="18" charset="0"/>
            </a:endParaRPr>
          </a:p>
        </p:txBody>
      </p:sp>
      <p:sp>
        <p:nvSpPr>
          <p:cNvPr id="4" name="Slide Number Placeholder 3"/>
          <p:cNvSpPr>
            <a:spLocks noGrp="1"/>
          </p:cNvSpPr>
          <p:nvPr>
            <p:ph type="sldNum" sz="quarter" idx="12"/>
          </p:nvPr>
        </p:nvSpPr>
        <p:spPr/>
        <p:txBody>
          <a:bodyPr/>
          <a:lstStyle/>
          <a:p>
            <a:fld id="{0B6F1F8A-B1B0-4C1A-B925-5C782D4D84C5}" type="slidenum">
              <a:rPr lang="en-US" smtClean="0"/>
              <a:pPr/>
              <a:t>38</a:t>
            </a:fld>
            <a:endParaRPr lang="en-US" dirty="0"/>
          </a:p>
        </p:txBody>
      </p:sp>
      <p:pic>
        <p:nvPicPr>
          <p:cNvPr id="8" name="Picture 7" descr="laundry_arlington.jpg"/>
          <p:cNvPicPr>
            <a:picLocks noChangeAspect="1"/>
          </p:cNvPicPr>
          <p:nvPr/>
        </p:nvPicPr>
        <p:blipFill>
          <a:blip r:embed="rId2" cstate="print"/>
          <a:stretch>
            <a:fillRect/>
          </a:stretch>
        </p:blipFill>
        <p:spPr>
          <a:xfrm>
            <a:off x="5596466" y="838200"/>
            <a:ext cx="3454400" cy="2590800"/>
          </a:xfrm>
          <a:prstGeom prst="rect">
            <a:avLst/>
          </a:prstGeom>
        </p:spPr>
      </p:pic>
      <p:sp>
        <p:nvSpPr>
          <p:cNvPr id="10" name="Content Placeholder 2"/>
          <p:cNvSpPr txBox="1">
            <a:spLocks/>
          </p:cNvSpPr>
          <p:nvPr/>
        </p:nvSpPr>
        <p:spPr>
          <a:xfrm>
            <a:off x="228600" y="3505200"/>
            <a:ext cx="8610600" cy="381000"/>
          </a:xfrm>
          <a:prstGeom prst="rect">
            <a:avLst/>
          </a:prstGeom>
        </p:spPr>
        <p:txBody>
          <a:bodyPr vert="horz" lIns="91440" tIns="45720" rIns="91440" bIns="45720" numCol="1" rtlCol="0">
            <a:normAutofit/>
          </a:bodyPr>
          <a:lstStyle/>
          <a:p>
            <a:pPr algn="ctr"/>
            <a:r>
              <a:rPr lang="en-US" sz="1600" b="1" dirty="0" smtClean="0">
                <a:solidFill>
                  <a:srgbClr val="00B050"/>
                </a:solidFill>
                <a:latin typeface="Georgia" pitchFamily="18" charset="0"/>
              </a:rPr>
              <a:t>DISCHARGE CHARACTERISTICS</a:t>
            </a:r>
          </a:p>
          <a:p>
            <a:pPr algn="ctr"/>
            <a:endParaRPr lang="en-US" sz="1600" dirty="0">
              <a:latin typeface="Georgia" pitchFamily="18" charset="0"/>
            </a:endParaRPr>
          </a:p>
        </p:txBody>
      </p:sp>
      <p:sp>
        <p:nvSpPr>
          <p:cNvPr id="11" name="Content Placeholder 2"/>
          <p:cNvSpPr txBox="1">
            <a:spLocks/>
          </p:cNvSpPr>
          <p:nvPr/>
        </p:nvSpPr>
        <p:spPr>
          <a:xfrm>
            <a:off x="203200" y="3886200"/>
            <a:ext cx="3962400" cy="2438400"/>
          </a:xfrm>
          <a:prstGeom prst="rect">
            <a:avLst/>
          </a:prstGeom>
        </p:spPr>
        <p:txBody>
          <a:bodyPr vert="horz" lIns="91440" tIns="45720" rIns="91440" bIns="45720" numCol="1" rtlCol="0">
            <a:normAutofit/>
          </a:bodyPr>
          <a:lstStyle/>
          <a:p>
            <a:pPr>
              <a:buFont typeface="Arial" pitchFamily="34" charset="0"/>
              <a:buChar char="•"/>
            </a:pPr>
            <a:r>
              <a:rPr lang="en-US" sz="1600" dirty="0" smtClean="0">
                <a:latin typeface="Georgia" pitchFamily="18" charset="0"/>
              </a:rPr>
              <a:t>Intermittent </a:t>
            </a:r>
          </a:p>
          <a:p>
            <a:pPr>
              <a:buFont typeface="Arial" pitchFamily="34" charset="0"/>
              <a:buChar char="•"/>
            </a:pPr>
            <a:endParaRPr lang="en-US" sz="1600" dirty="0" smtClean="0">
              <a:latin typeface="Georgia" pitchFamily="18" charset="0"/>
            </a:endParaRPr>
          </a:p>
          <a:p>
            <a:pPr>
              <a:buFont typeface="Arial" pitchFamily="34" charset="0"/>
              <a:buChar char="•"/>
            </a:pPr>
            <a:r>
              <a:rPr lang="en-US" sz="1600" dirty="0" smtClean="0">
                <a:latin typeface="Georgia" pitchFamily="18" charset="0"/>
              </a:rPr>
              <a:t>Indirect Entry through an inlet</a:t>
            </a:r>
          </a:p>
          <a:p>
            <a:pPr>
              <a:buFont typeface="Arial" pitchFamily="34" charset="0"/>
              <a:buChar char="•"/>
            </a:pPr>
            <a:endParaRPr lang="en-US" sz="1600" dirty="0" smtClean="0">
              <a:latin typeface="Georgia" pitchFamily="18" charset="0"/>
            </a:endParaRPr>
          </a:p>
          <a:p>
            <a:pPr>
              <a:buFont typeface="Arial" pitchFamily="34" charset="0"/>
              <a:buChar char="•"/>
            </a:pPr>
            <a:r>
              <a:rPr lang="en-US" sz="1600" dirty="0" smtClean="0">
                <a:latin typeface="Georgia" pitchFamily="18" charset="0"/>
              </a:rPr>
              <a:t>Methods of Discovery:</a:t>
            </a:r>
          </a:p>
          <a:p>
            <a:pPr lvl="1">
              <a:buFont typeface="Arial" pitchFamily="34" charset="0"/>
              <a:buChar char="•"/>
            </a:pPr>
            <a:r>
              <a:rPr lang="en-US" sz="1600" dirty="0" smtClean="0">
                <a:latin typeface="Georgia" pitchFamily="18" charset="0"/>
              </a:rPr>
              <a:t>Nutrient source sampling</a:t>
            </a:r>
          </a:p>
          <a:p>
            <a:pPr lvl="1">
              <a:buFont typeface="Arial" pitchFamily="34" charset="0"/>
              <a:buChar char="•"/>
            </a:pPr>
            <a:r>
              <a:rPr lang="en-US" sz="1600" dirty="0" smtClean="0">
                <a:latin typeface="Georgia" pitchFamily="18" charset="0"/>
              </a:rPr>
              <a:t>Rooftop inspection</a:t>
            </a:r>
          </a:p>
          <a:p>
            <a:pPr>
              <a:buFont typeface="Arial" pitchFamily="34" charset="0"/>
              <a:buChar char="•"/>
            </a:pPr>
            <a:endParaRPr lang="en-US" sz="1600" dirty="0" smtClean="0">
              <a:latin typeface="Georgia" pitchFamily="18" charset="0"/>
            </a:endParaRPr>
          </a:p>
          <a:p>
            <a:endParaRPr lang="en-US" sz="1600" dirty="0" smtClean="0">
              <a:latin typeface="Georgia" pitchFamily="18" charset="0"/>
            </a:endParaRPr>
          </a:p>
          <a:p>
            <a:pPr algn="ctr"/>
            <a:endParaRPr lang="en-US" sz="1600" dirty="0" smtClean="0">
              <a:latin typeface="Georgia" pitchFamily="18" charset="0"/>
            </a:endParaRPr>
          </a:p>
          <a:p>
            <a:pPr algn="ctr"/>
            <a:endParaRPr lang="en-US" sz="1600" dirty="0" smtClean="0">
              <a:latin typeface="Georgia" pitchFamily="18" charset="0"/>
            </a:endParaRPr>
          </a:p>
          <a:p>
            <a:pPr algn="ctr"/>
            <a:endParaRPr lang="en-US" sz="1600" dirty="0" smtClean="0">
              <a:latin typeface="Georgia" pitchFamily="18" charset="0"/>
            </a:endParaRPr>
          </a:p>
          <a:p>
            <a:pPr algn="ctr"/>
            <a:endParaRPr lang="en-US" sz="1600" dirty="0">
              <a:latin typeface="Georgia" pitchFamily="18" charset="0"/>
            </a:endParaRPr>
          </a:p>
        </p:txBody>
      </p:sp>
      <p:sp>
        <p:nvSpPr>
          <p:cNvPr id="12" name="Content Placeholder 2"/>
          <p:cNvSpPr txBox="1">
            <a:spLocks/>
          </p:cNvSpPr>
          <p:nvPr/>
        </p:nvSpPr>
        <p:spPr>
          <a:xfrm>
            <a:off x="4368800" y="3886200"/>
            <a:ext cx="4572000" cy="2438400"/>
          </a:xfrm>
          <a:prstGeom prst="rect">
            <a:avLst/>
          </a:prstGeom>
        </p:spPr>
        <p:txBody>
          <a:bodyPr vert="horz" lIns="91440" tIns="45720" rIns="91440" bIns="45720" numCol="1" rtlCol="0">
            <a:noAutofit/>
          </a:bodyPr>
          <a:lstStyle/>
          <a:p>
            <a:pPr>
              <a:buFont typeface="Arial" pitchFamily="34" charset="0"/>
              <a:buChar char="•"/>
            </a:pPr>
            <a:r>
              <a:rPr lang="en-US" sz="1600" dirty="0" smtClean="0">
                <a:latin typeface="Georgia" pitchFamily="18" charset="0"/>
              </a:rPr>
              <a:t>Pollution Prevention to eliminate discharge</a:t>
            </a:r>
          </a:p>
          <a:p>
            <a:pPr>
              <a:buFont typeface="Arial" pitchFamily="34" charset="0"/>
              <a:buChar char="•"/>
            </a:pPr>
            <a:endParaRPr lang="en-US" sz="1600" dirty="0" smtClean="0">
              <a:latin typeface="Georgia" pitchFamily="18" charset="0"/>
            </a:endParaRPr>
          </a:p>
          <a:p>
            <a:pPr>
              <a:buFont typeface="Arial" pitchFamily="34" charset="0"/>
              <a:buChar char="•"/>
            </a:pPr>
            <a:r>
              <a:rPr lang="en-US" sz="1600" dirty="0" smtClean="0">
                <a:latin typeface="Georgia" pitchFamily="18" charset="0"/>
              </a:rPr>
              <a:t>Protocol 1 used to calculate credit</a:t>
            </a:r>
          </a:p>
          <a:p>
            <a:pPr>
              <a:buFont typeface="Arial" pitchFamily="34" charset="0"/>
              <a:buChar char="•"/>
            </a:pPr>
            <a:endParaRPr lang="en-US" sz="1600" dirty="0" smtClean="0">
              <a:latin typeface="Georgia" pitchFamily="18" charset="0"/>
            </a:endParaRPr>
          </a:p>
          <a:p>
            <a:pPr>
              <a:buFont typeface="Arial" pitchFamily="34" charset="0"/>
              <a:buChar char="•"/>
            </a:pPr>
            <a:r>
              <a:rPr lang="en-US" sz="1600" dirty="0" smtClean="0">
                <a:latin typeface="Georgia" pitchFamily="18" charset="0"/>
              </a:rPr>
              <a:t>Requires nutrient concentration measurement and estimation of flow rate</a:t>
            </a:r>
          </a:p>
          <a:p>
            <a:pPr>
              <a:buFont typeface="Arial" pitchFamily="34" charset="0"/>
              <a:buChar char="•"/>
            </a:pPr>
            <a:endParaRPr lang="en-US" sz="1600" dirty="0" smtClean="0">
              <a:latin typeface="Georgia" pitchFamily="18" charset="0"/>
            </a:endParaRPr>
          </a:p>
          <a:p>
            <a:pPr>
              <a:buFont typeface="Arial" pitchFamily="34" charset="0"/>
              <a:buChar char="•"/>
            </a:pPr>
            <a:r>
              <a:rPr lang="en-US" sz="1600" dirty="0" smtClean="0">
                <a:latin typeface="Georgia" pitchFamily="18" charset="0"/>
              </a:rPr>
              <a:t>Verification methods are discharge dependent: </a:t>
            </a: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normAutofit/>
          </a:bodyPr>
          <a:lstStyle/>
          <a:p>
            <a:r>
              <a:rPr lang="en-US" sz="2800" dirty="0" smtClean="0">
                <a:solidFill>
                  <a:srgbClr val="0070C0"/>
                </a:solidFill>
                <a:latin typeface="Georgia" pitchFamily="18" charset="0"/>
              </a:rPr>
              <a:t>N-5: Sanitary Direct</a:t>
            </a:r>
            <a:endParaRPr lang="en-US" sz="2800" dirty="0">
              <a:solidFill>
                <a:srgbClr val="0070C0"/>
              </a:solidFill>
              <a:latin typeface="Georgia" pitchFamily="18" charset="0"/>
            </a:endParaRPr>
          </a:p>
        </p:txBody>
      </p:sp>
      <p:sp>
        <p:nvSpPr>
          <p:cNvPr id="3" name="Content Placeholder 2"/>
          <p:cNvSpPr>
            <a:spLocks noGrp="1"/>
          </p:cNvSpPr>
          <p:nvPr>
            <p:ph idx="1"/>
          </p:nvPr>
        </p:nvSpPr>
        <p:spPr>
          <a:xfrm>
            <a:off x="290786" y="838200"/>
            <a:ext cx="4572000" cy="2438400"/>
          </a:xfrm>
        </p:spPr>
        <p:txBody>
          <a:bodyPr>
            <a:noAutofit/>
          </a:bodyPr>
          <a:lstStyle/>
          <a:p>
            <a:pPr>
              <a:buNone/>
            </a:pPr>
            <a:r>
              <a:rPr lang="en-US" sz="1800" i="1" dirty="0" smtClean="0">
                <a:latin typeface="Georgia" pitchFamily="18" charset="0"/>
              </a:rPr>
              <a:t>Definition:</a:t>
            </a:r>
            <a:r>
              <a:rPr lang="en-US" sz="1800" dirty="0" smtClean="0">
                <a:latin typeface="Georgia" pitchFamily="18" charset="0"/>
              </a:rPr>
              <a:t> A sewer pipe that is improperly connected to the storm drain system either through a cross-connection or from a straight pipe. This discharge category produces a continuous discharge of raw sewage into the storm sewer system or directly to a stream.</a:t>
            </a:r>
            <a:endParaRPr lang="en-US" sz="1800" dirty="0">
              <a:latin typeface="Georgia" pitchFamily="18" charset="0"/>
            </a:endParaRPr>
          </a:p>
        </p:txBody>
      </p:sp>
      <p:sp>
        <p:nvSpPr>
          <p:cNvPr id="4" name="Slide Number Placeholder 3"/>
          <p:cNvSpPr>
            <a:spLocks noGrp="1"/>
          </p:cNvSpPr>
          <p:nvPr>
            <p:ph type="sldNum" sz="quarter" idx="12"/>
          </p:nvPr>
        </p:nvSpPr>
        <p:spPr/>
        <p:txBody>
          <a:bodyPr/>
          <a:lstStyle/>
          <a:p>
            <a:fld id="{0B6F1F8A-B1B0-4C1A-B925-5C782D4D84C5}" type="slidenum">
              <a:rPr lang="en-US" smtClean="0"/>
              <a:pPr/>
              <a:t>39</a:t>
            </a:fld>
            <a:endParaRPr lang="en-US" dirty="0"/>
          </a:p>
        </p:txBody>
      </p:sp>
      <p:pic>
        <p:nvPicPr>
          <p:cNvPr id="8" name="Picture 7" descr="laundry_arlington.jpg"/>
          <p:cNvPicPr>
            <a:picLocks noChangeAspect="1"/>
          </p:cNvPicPr>
          <p:nvPr/>
        </p:nvPicPr>
        <p:blipFill>
          <a:blip r:embed="rId2" cstate="print"/>
          <a:stretch>
            <a:fillRect/>
          </a:stretch>
        </p:blipFill>
        <p:spPr>
          <a:xfrm>
            <a:off x="5345179" y="838200"/>
            <a:ext cx="3316428" cy="2438400"/>
          </a:xfrm>
          <a:prstGeom prst="rect">
            <a:avLst/>
          </a:prstGeom>
        </p:spPr>
      </p:pic>
      <p:sp>
        <p:nvSpPr>
          <p:cNvPr id="10" name="Content Placeholder 2"/>
          <p:cNvSpPr txBox="1">
            <a:spLocks/>
          </p:cNvSpPr>
          <p:nvPr/>
        </p:nvSpPr>
        <p:spPr>
          <a:xfrm>
            <a:off x="228600" y="3352800"/>
            <a:ext cx="8610600" cy="381000"/>
          </a:xfrm>
          <a:prstGeom prst="rect">
            <a:avLst/>
          </a:prstGeom>
        </p:spPr>
        <p:txBody>
          <a:bodyPr vert="horz" lIns="91440" tIns="45720" rIns="91440" bIns="45720" numCol="1" rtlCol="0">
            <a:normAutofit/>
          </a:bodyPr>
          <a:lstStyle/>
          <a:p>
            <a:pPr algn="ctr"/>
            <a:r>
              <a:rPr lang="en-US" sz="1600" b="1" dirty="0" smtClean="0">
                <a:solidFill>
                  <a:srgbClr val="00B050"/>
                </a:solidFill>
                <a:latin typeface="Georgia" pitchFamily="18" charset="0"/>
              </a:rPr>
              <a:t>DISCHARGE CHARACTERISTICS</a:t>
            </a:r>
          </a:p>
          <a:p>
            <a:pPr algn="ctr"/>
            <a:endParaRPr lang="en-US" sz="1600" dirty="0">
              <a:latin typeface="Georgia" pitchFamily="18" charset="0"/>
            </a:endParaRPr>
          </a:p>
        </p:txBody>
      </p:sp>
      <p:sp>
        <p:nvSpPr>
          <p:cNvPr id="11" name="Content Placeholder 2"/>
          <p:cNvSpPr txBox="1">
            <a:spLocks/>
          </p:cNvSpPr>
          <p:nvPr/>
        </p:nvSpPr>
        <p:spPr>
          <a:xfrm>
            <a:off x="203200" y="3733800"/>
            <a:ext cx="3962400" cy="2514600"/>
          </a:xfrm>
          <a:prstGeom prst="rect">
            <a:avLst/>
          </a:prstGeom>
        </p:spPr>
        <p:txBody>
          <a:bodyPr vert="horz" lIns="91440" tIns="45720" rIns="91440" bIns="45720" numCol="1" rtlCol="0">
            <a:normAutofit/>
          </a:bodyPr>
          <a:lstStyle/>
          <a:p>
            <a:pPr>
              <a:buFont typeface="Arial" pitchFamily="34" charset="0"/>
              <a:buChar char="•"/>
            </a:pPr>
            <a:r>
              <a:rPr lang="en-US" sz="1600" dirty="0" smtClean="0">
                <a:latin typeface="Georgia" pitchFamily="18" charset="0"/>
              </a:rPr>
              <a:t>Continuous</a:t>
            </a:r>
          </a:p>
          <a:p>
            <a:pPr>
              <a:buFont typeface="Arial" pitchFamily="34" charset="0"/>
              <a:buChar char="•"/>
            </a:pPr>
            <a:endParaRPr lang="en-US" sz="1600" dirty="0" smtClean="0">
              <a:latin typeface="Georgia" pitchFamily="18" charset="0"/>
            </a:endParaRPr>
          </a:p>
          <a:p>
            <a:pPr>
              <a:buFont typeface="Arial" pitchFamily="34" charset="0"/>
              <a:buChar char="•"/>
            </a:pPr>
            <a:r>
              <a:rPr lang="en-US" sz="1600" dirty="0" smtClean="0">
                <a:latin typeface="Georgia" pitchFamily="18" charset="0"/>
              </a:rPr>
              <a:t>Direct Entry to storm sewer or stream</a:t>
            </a:r>
          </a:p>
          <a:p>
            <a:pPr>
              <a:buFont typeface="Arial" pitchFamily="34" charset="0"/>
              <a:buChar char="•"/>
            </a:pPr>
            <a:endParaRPr lang="en-US" sz="1600" dirty="0" smtClean="0">
              <a:latin typeface="Georgia" pitchFamily="18" charset="0"/>
            </a:endParaRPr>
          </a:p>
          <a:p>
            <a:pPr>
              <a:buFont typeface="Arial" pitchFamily="34" charset="0"/>
              <a:buChar char="•"/>
            </a:pPr>
            <a:r>
              <a:rPr lang="en-US" sz="1600" dirty="0" smtClean="0">
                <a:latin typeface="Georgia" pitchFamily="18" charset="0"/>
              </a:rPr>
              <a:t>Multiple Methods of Detection</a:t>
            </a:r>
          </a:p>
          <a:p>
            <a:pPr>
              <a:buFont typeface="Arial" pitchFamily="34" charset="0"/>
              <a:buChar char="•"/>
            </a:pPr>
            <a:endParaRPr lang="en-US" sz="1600" dirty="0" smtClean="0">
              <a:latin typeface="Georgia" pitchFamily="18" charset="0"/>
            </a:endParaRPr>
          </a:p>
          <a:p>
            <a:pPr>
              <a:buFont typeface="Arial" pitchFamily="34" charset="0"/>
              <a:buChar char="•"/>
            </a:pPr>
            <a:r>
              <a:rPr lang="en-US" sz="1600" dirty="0" smtClean="0">
                <a:latin typeface="Georgia" pitchFamily="18" charset="0"/>
              </a:rPr>
              <a:t>Regulated by MS4 Permit and/or WW permit</a:t>
            </a:r>
          </a:p>
          <a:p>
            <a:pPr>
              <a:buFont typeface="Arial" pitchFamily="34" charset="0"/>
              <a:buChar char="•"/>
            </a:pPr>
            <a:endParaRPr lang="en-US" sz="1600" dirty="0" smtClean="0">
              <a:latin typeface="Georgia" pitchFamily="18" charset="0"/>
            </a:endParaRPr>
          </a:p>
          <a:p>
            <a:endParaRPr lang="en-US" sz="1600" dirty="0" smtClean="0">
              <a:latin typeface="Georgia" pitchFamily="18" charset="0"/>
            </a:endParaRPr>
          </a:p>
          <a:p>
            <a:pPr algn="ctr"/>
            <a:endParaRPr lang="en-US" sz="1600" dirty="0" smtClean="0">
              <a:latin typeface="Georgia" pitchFamily="18" charset="0"/>
            </a:endParaRPr>
          </a:p>
          <a:p>
            <a:pPr algn="ctr"/>
            <a:endParaRPr lang="en-US" sz="1600" dirty="0" smtClean="0">
              <a:latin typeface="Georgia" pitchFamily="18" charset="0"/>
            </a:endParaRPr>
          </a:p>
          <a:p>
            <a:pPr algn="ctr"/>
            <a:endParaRPr lang="en-US" sz="1600" dirty="0" smtClean="0">
              <a:latin typeface="Georgia" pitchFamily="18" charset="0"/>
            </a:endParaRPr>
          </a:p>
          <a:p>
            <a:pPr algn="ctr"/>
            <a:endParaRPr lang="en-US" sz="1600" dirty="0">
              <a:latin typeface="Georgia" pitchFamily="18" charset="0"/>
            </a:endParaRPr>
          </a:p>
        </p:txBody>
      </p:sp>
      <p:sp>
        <p:nvSpPr>
          <p:cNvPr id="12" name="Content Placeholder 2"/>
          <p:cNvSpPr txBox="1">
            <a:spLocks/>
          </p:cNvSpPr>
          <p:nvPr/>
        </p:nvSpPr>
        <p:spPr>
          <a:xfrm>
            <a:off x="4368800" y="3733800"/>
            <a:ext cx="4572000" cy="2438400"/>
          </a:xfrm>
          <a:prstGeom prst="rect">
            <a:avLst/>
          </a:prstGeom>
        </p:spPr>
        <p:txBody>
          <a:bodyPr vert="horz" lIns="91440" tIns="45720" rIns="91440" bIns="45720" numCol="1" rtlCol="0">
            <a:noAutofit/>
          </a:bodyPr>
          <a:lstStyle/>
          <a:p>
            <a:pPr>
              <a:buFont typeface="Arial" pitchFamily="34" charset="0"/>
              <a:buChar char="•"/>
            </a:pPr>
            <a:r>
              <a:rPr lang="en-US" sz="1600" dirty="0" smtClean="0">
                <a:latin typeface="Georgia" pitchFamily="18" charset="0"/>
              </a:rPr>
              <a:t>Pipe reconnection to eliminate discharge</a:t>
            </a:r>
          </a:p>
          <a:p>
            <a:pPr>
              <a:buFont typeface="Arial" pitchFamily="34" charset="0"/>
              <a:buChar char="•"/>
            </a:pPr>
            <a:endParaRPr lang="en-US" sz="1600" dirty="0" smtClean="0">
              <a:latin typeface="Georgia" pitchFamily="18" charset="0"/>
            </a:endParaRPr>
          </a:p>
          <a:p>
            <a:pPr>
              <a:buFont typeface="Arial" pitchFamily="34" charset="0"/>
              <a:buChar char="•"/>
            </a:pPr>
            <a:r>
              <a:rPr lang="en-US" sz="1600" dirty="0" smtClean="0">
                <a:latin typeface="Georgia" pitchFamily="18" charset="0"/>
              </a:rPr>
              <a:t>Protocol 1 used to calculate credit</a:t>
            </a:r>
          </a:p>
          <a:p>
            <a:pPr>
              <a:buFont typeface="Arial" pitchFamily="34" charset="0"/>
              <a:buChar char="•"/>
            </a:pPr>
            <a:endParaRPr lang="en-US" sz="1600" dirty="0" smtClean="0">
              <a:latin typeface="Georgia" pitchFamily="18" charset="0"/>
            </a:endParaRPr>
          </a:p>
          <a:p>
            <a:pPr>
              <a:buFont typeface="Arial" pitchFamily="34" charset="0"/>
              <a:buChar char="•"/>
            </a:pPr>
            <a:r>
              <a:rPr lang="en-US" sz="1600" dirty="0" smtClean="0">
                <a:latin typeface="Georgia" pitchFamily="18" charset="0"/>
              </a:rPr>
              <a:t>Requires measurement of nutrient concentration</a:t>
            </a:r>
          </a:p>
          <a:p>
            <a:pPr>
              <a:buFont typeface="Arial" pitchFamily="34" charset="0"/>
              <a:buChar char="•"/>
            </a:pPr>
            <a:endParaRPr lang="en-US" sz="1600" dirty="0" smtClean="0">
              <a:latin typeface="Georgia" pitchFamily="18" charset="0"/>
            </a:endParaRPr>
          </a:p>
          <a:p>
            <a:pPr>
              <a:buFont typeface="Arial" pitchFamily="34" charset="0"/>
              <a:buChar char="•"/>
            </a:pPr>
            <a:r>
              <a:rPr lang="en-US" sz="1600" dirty="0" smtClean="0">
                <a:latin typeface="Georgia" pitchFamily="18" charset="0"/>
              </a:rPr>
              <a:t>Verification includes: Confirmation inspection after reconnection AND Outfall screening once a year for at least 3 years</a:t>
            </a: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Picture 7" descr="laundry_arlington.jpg"/>
          <p:cNvPicPr>
            <a:picLocks noChangeAspect="1"/>
          </p:cNvPicPr>
          <p:nvPr/>
        </p:nvPicPr>
        <p:blipFill>
          <a:blip r:embed="rId2" cstate="print"/>
          <a:stretch>
            <a:fillRect/>
          </a:stretch>
        </p:blipFill>
        <p:spPr>
          <a:xfrm>
            <a:off x="92331" y="1143000"/>
            <a:ext cx="4174869" cy="2677674"/>
          </a:xfrm>
          <a:prstGeom prst="rect">
            <a:avLst/>
          </a:prstGeom>
        </p:spPr>
      </p:pic>
      <p:sp>
        <p:nvSpPr>
          <p:cNvPr id="2" name="Title 1"/>
          <p:cNvSpPr>
            <a:spLocks noGrp="1"/>
          </p:cNvSpPr>
          <p:nvPr>
            <p:ph type="title"/>
          </p:nvPr>
        </p:nvSpPr>
        <p:spPr>
          <a:xfrm>
            <a:off x="457200" y="76200"/>
            <a:ext cx="8229600" cy="914400"/>
          </a:xfrm>
        </p:spPr>
        <p:txBody>
          <a:bodyPr>
            <a:normAutofit/>
          </a:bodyPr>
          <a:lstStyle/>
          <a:p>
            <a:r>
              <a:rPr lang="en-US" sz="3200" dirty="0" smtClean="0">
                <a:solidFill>
                  <a:schemeClr val="accent6">
                    <a:lumMod val="75000"/>
                  </a:schemeClr>
                </a:solidFill>
              </a:rPr>
              <a:t>N-6: Sewer pipe Exfiltration</a:t>
            </a:r>
            <a:endParaRPr lang="en-US" sz="3200" dirty="0">
              <a:solidFill>
                <a:srgbClr val="0070C0"/>
              </a:solidFill>
              <a:latin typeface="Georgia" pitchFamily="18" charset="0"/>
            </a:endParaRPr>
          </a:p>
        </p:txBody>
      </p:sp>
      <p:sp>
        <p:nvSpPr>
          <p:cNvPr id="13" name="Content Placeholder 12"/>
          <p:cNvSpPr>
            <a:spLocks noGrp="1"/>
          </p:cNvSpPr>
          <p:nvPr>
            <p:ph sz="half" idx="2"/>
          </p:nvPr>
        </p:nvSpPr>
        <p:spPr>
          <a:xfrm>
            <a:off x="152400" y="4038600"/>
            <a:ext cx="4040188" cy="2514600"/>
          </a:xfrm>
        </p:spPr>
        <p:txBody>
          <a:bodyPr/>
          <a:lstStyle/>
          <a:p>
            <a:pPr>
              <a:buNone/>
            </a:pPr>
            <a:r>
              <a:rPr lang="en-US" i="1" dirty="0" smtClean="0"/>
              <a:t>Definition:</a:t>
            </a:r>
            <a:r>
              <a:rPr lang="en-US" dirty="0" smtClean="0"/>
              <a:t> Loss of sewage from sanitary sewer pipes during dry weather through the groundwater matrix to the storm drain system as a result of cracks or leaks in sewer pipes.</a:t>
            </a:r>
            <a:endParaRPr lang="en-US" dirty="0"/>
          </a:p>
        </p:txBody>
      </p:sp>
      <p:sp>
        <p:nvSpPr>
          <p:cNvPr id="14" name="Text Placeholder 13"/>
          <p:cNvSpPr>
            <a:spLocks noGrp="1"/>
          </p:cNvSpPr>
          <p:nvPr>
            <p:ph type="body" sz="quarter" idx="3"/>
          </p:nvPr>
        </p:nvSpPr>
        <p:spPr>
          <a:xfrm>
            <a:off x="4419601" y="1066800"/>
            <a:ext cx="4041775" cy="639762"/>
          </a:xfrm>
        </p:spPr>
        <p:txBody>
          <a:bodyPr/>
          <a:lstStyle/>
          <a:p>
            <a:r>
              <a:rPr lang="en-US" dirty="0" smtClean="0">
                <a:solidFill>
                  <a:srgbClr val="00B050"/>
                </a:solidFill>
              </a:rPr>
              <a:t>DISCHARGE CHARACTERISTICS</a:t>
            </a:r>
          </a:p>
        </p:txBody>
      </p:sp>
      <p:sp>
        <p:nvSpPr>
          <p:cNvPr id="15" name="Content Placeholder 14"/>
          <p:cNvSpPr>
            <a:spLocks noGrp="1"/>
          </p:cNvSpPr>
          <p:nvPr>
            <p:ph sz="quarter" idx="4"/>
          </p:nvPr>
        </p:nvSpPr>
        <p:spPr>
          <a:xfrm>
            <a:off x="4419601" y="1706561"/>
            <a:ext cx="4571999" cy="4618039"/>
          </a:xfrm>
        </p:spPr>
        <p:txBody>
          <a:bodyPr>
            <a:normAutofit/>
          </a:bodyPr>
          <a:lstStyle/>
          <a:p>
            <a:r>
              <a:rPr lang="en-US" sz="1600" dirty="0" smtClean="0"/>
              <a:t>Continuous or Intermittent</a:t>
            </a:r>
          </a:p>
          <a:p>
            <a:endParaRPr lang="en-US" sz="1600" dirty="0" smtClean="0"/>
          </a:p>
          <a:p>
            <a:r>
              <a:rPr lang="en-US" sz="1600" dirty="0" smtClean="0"/>
              <a:t>Multiple Methods of Detection</a:t>
            </a:r>
          </a:p>
          <a:p>
            <a:endParaRPr lang="en-US" sz="1600" dirty="0" smtClean="0"/>
          </a:p>
          <a:p>
            <a:r>
              <a:rPr lang="en-US" sz="1600" dirty="0" smtClean="0"/>
              <a:t>Regulated by NPDES WW permit</a:t>
            </a:r>
          </a:p>
          <a:p>
            <a:endParaRPr lang="en-US" sz="1600" dirty="0" smtClean="0"/>
          </a:p>
          <a:p>
            <a:r>
              <a:rPr lang="en-US" sz="1600" dirty="0" smtClean="0"/>
              <a:t>Multiple Elimination Methods:</a:t>
            </a:r>
          </a:p>
          <a:p>
            <a:pPr lvl="1">
              <a:buFont typeface="Arial" pitchFamily="34" charset="0"/>
              <a:buChar char="•"/>
            </a:pPr>
            <a:r>
              <a:rPr lang="en-US" sz="1600" dirty="0" smtClean="0"/>
              <a:t>Slip-lining of Pipes</a:t>
            </a:r>
          </a:p>
          <a:p>
            <a:pPr lvl="1">
              <a:buFont typeface="Arial" pitchFamily="34" charset="0"/>
              <a:buChar char="•"/>
            </a:pPr>
            <a:r>
              <a:rPr lang="en-US" sz="1600" dirty="0" smtClean="0"/>
              <a:t>Pipe Replacement</a:t>
            </a:r>
          </a:p>
          <a:p>
            <a:pPr lvl="1">
              <a:buFont typeface="Arial" pitchFamily="34" charset="0"/>
              <a:buChar char="•"/>
            </a:pPr>
            <a:r>
              <a:rPr lang="en-US" sz="1600" dirty="0" smtClean="0"/>
              <a:t>Manhole Sealing</a:t>
            </a:r>
          </a:p>
          <a:p>
            <a:endParaRPr lang="en-US" sz="1600" dirty="0" smtClean="0"/>
          </a:p>
          <a:p>
            <a:r>
              <a:rPr lang="en-US" sz="1600" dirty="0" smtClean="0"/>
              <a:t>Protocol 2 used to calculate credit</a:t>
            </a:r>
          </a:p>
          <a:p>
            <a:endParaRPr lang="en-US" sz="1600" dirty="0" smtClean="0"/>
          </a:p>
          <a:p>
            <a:r>
              <a:rPr lang="en-US" sz="1600" dirty="0" smtClean="0"/>
              <a:t>Requires 6 </a:t>
            </a:r>
            <a:r>
              <a:rPr lang="en-US" sz="1600" dirty="0" err="1" smtClean="0"/>
              <a:t>mos</a:t>
            </a:r>
            <a:r>
              <a:rPr lang="en-US" sz="1600" dirty="0" smtClean="0"/>
              <a:t> of before and after sewer metering to measure flow and estimate conc.</a:t>
            </a:r>
          </a:p>
        </p:txBody>
      </p:sp>
      <p:sp>
        <p:nvSpPr>
          <p:cNvPr id="4" name="Slide Number Placeholder 3"/>
          <p:cNvSpPr>
            <a:spLocks noGrp="1"/>
          </p:cNvSpPr>
          <p:nvPr>
            <p:ph type="sldNum" sz="quarter" idx="12"/>
          </p:nvPr>
        </p:nvSpPr>
        <p:spPr/>
        <p:txBody>
          <a:bodyPr/>
          <a:lstStyle/>
          <a:p>
            <a:fld id="{0B6F1F8A-B1B0-4C1A-B925-5C782D4D84C5}" type="slidenum">
              <a:rPr lang="en-US" smtClean="0"/>
              <a:pPr/>
              <a:t>40</a:t>
            </a:fld>
            <a:endParaRPr lang="en-US" dirty="0"/>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14400"/>
          </a:xfrm>
        </p:spPr>
        <p:txBody>
          <a:bodyPr>
            <a:normAutofit/>
          </a:bodyPr>
          <a:lstStyle/>
          <a:p>
            <a:r>
              <a:rPr lang="en-US" sz="3200" dirty="0" smtClean="0">
                <a:solidFill>
                  <a:schemeClr val="accent6">
                    <a:lumMod val="75000"/>
                  </a:schemeClr>
                </a:solidFill>
              </a:rPr>
              <a:t>N-7: Drinking Water Transmission Loss</a:t>
            </a:r>
            <a:endParaRPr lang="en-US" sz="3200" dirty="0">
              <a:solidFill>
                <a:srgbClr val="0070C0"/>
              </a:solidFill>
              <a:latin typeface="Georgia" pitchFamily="18" charset="0"/>
            </a:endParaRPr>
          </a:p>
        </p:txBody>
      </p:sp>
      <p:sp>
        <p:nvSpPr>
          <p:cNvPr id="13" name="Content Placeholder 12"/>
          <p:cNvSpPr>
            <a:spLocks noGrp="1"/>
          </p:cNvSpPr>
          <p:nvPr>
            <p:ph sz="half" idx="2"/>
          </p:nvPr>
        </p:nvSpPr>
        <p:spPr>
          <a:xfrm>
            <a:off x="152400" y="4038600"/>
            <a:ext cx="4040188" cy="2286000"/>
          </a:xfrm>
        </p:spPr>
        <p:txBody>
          <a:bodyPr/>
          <a:lstStyle/>
          <a:p>
            <a:pPr>
              <a:buNone/>
            </a:pPr>
            <a:r>
              <a:rPr lang="en-US" i="1" dirty="0" smtClean="0"/>
              <a:t>Definition:</a:t>
            </a:r>
            <a:r>
              <a:rPr lang="en-US" dirty="0" smtClean="0"/>
              <a:t> The loss</a:t>
            </a:r>
            <a:r>
              <a:rPr lang="en-US" i="1" dirty="0" smtClean="0"/>
              <a:t> </a:t>
            </a:r>
            <a:r>
              <a:rPr lang="en-US" dirty="0" smtClean="0"/>
              <a:t>of</a:t>
            </a:r>
            <a:r>
              <a:rPr lang="en-US" i="1" dirty="0" smtClean="0"/>
              <a:t> </a:t>
            </a:r>
            <a:r>
              <a:rPr lang="en-US" dirty="0" smtClean="0"/>
              <a:t>drinking water as it is delivered in pipes to the consumer that reaches the stream through storm drain pipes and/or groundwater migration.</a:t>
            </a:r>
          </a:p>
        </p:txBody>
      </p:sp>
      <p:sp>
        <p:nvSpPr>
          <p:cNvPr id="14" name="Text Placeholder 13"/>
          <p:cNvSpPr>
            <a:spLocks noGrp="1"/>
          </p:cNvSpPr>
          <p:nvPr>
            <p:ph type="body" sz="quarter" idx="3"/>
          </p:nvPr>
        </p:nvSpPr>
        <p:spPr>
          <a:xfrm>
            <a:off x="4419601" y="1066800"/>
            <a:ext cx="4041775" cy="639762"/>
          </a:xfrm>
        </p:spPr>
        <p:txBody>
          <a:bodyPr/>
          <a:lstStyle/>
          <a:p>
            <a:r>
              <a:rPr lang="en-US" dirty="0" smtClean="0">
                <a:solidFill>
                  <a:srgbClr val="00B050"/>
                </a:solidFill>
              </a:rPr>
              <a:t>DISCHARGE CHARACTERISTICS</a:t>
            </a:r>
          </a:p>
        </p:txBody>
      </p:sp>
      <p:sp>
        <p:nvSpPr>
          <p:cNvPr id="15" name="Content Placeholder 14"/>
          <p:cNvSpPr>
            <a:spLocks noGrp="1"/>
          </p:cNvSpPr>
          <p:nvPr>
            <p:ph sz="quarter" idx="4"/>
          </p:nvPr>
        </p:nvSpPr>
        <p:spPr>
          <a:xfrm>
            <a:off x="4419601" y="1706561"/>
            <a:ext cx="4571999" cy="4618039"/>
          </a:xfrm>
        </p:spPr>
        <p:txBody>
          <a:bodyPr>
            <a:normAutofit fontScale="92500" lnSpcReduction="20000"/>
          </a:bodyPr>
          <a:lstStyle/>
          <a:p>
            <a:r>
              <a:rPr lang="en-US" sz="1600" dirty="0" smtClean="0"/>
              <a:t>Continuous</a:t>
            </a:r>
          </a:p>
          <a:p>
            <a:endParaRPr lang="en-US" sz="1600" dirty="0" smtClean="0"/>
          </a:p>
          <a:p>
            <a:r>
              <a:rPr lang="en-US" sz="1600" dirty="0" smtClean="0"/>
              <a:t>Regulated differently by each state</a:t>
            </a:r>
          </a:p>
          <a:p>
            <a:endParaRPr lang="en-US" sz="1600" dirty="0" smtClean="0"/>
          </a:p>
          <a:p>
            <a:r>
              <a:rPr lang="en-US" sz="1600" dirty="0" smtClean="0"/>
              <a:t>Multiple Elimination Methods:</a:t>
            </a:r>
          </a:p>
          <a:p>
            <a:pPr lvl="1">
              <a:buFont typeface="Georgia" pitchFamily="18" charset="0"/>
              <a:buChar char="–"/>
            </a:pPr>
            <a:r>
              <a:rPr lang="en-US" sz="1600" dirty="0" smtClean="0"/>
              <a:t>Slip-lining of Pipes</a:t>
            </a:r>
          </a:p>
          <a:p>
            <a:pPr lvl="1">
              <a:buFont typeface="Georgia" pitchFamily="18" charset="0"/>
              <a:buChar char="–"/>
            </a:pPr>
            <a:r>
              <a:rPr lang="en-US" sz="1600" dirty="0" smtClean="0"/>
              <a:t>Pipe Replacement</a:t>
            </a:r>
          </a:p>
          <a:p>
            <a:pPr lvl="1">
              <a:buFont typeface="Georgia" pitchFamily="18" charset="0"/>
              <a:buChar char="–"/>
            </a:pPr>
            <a:r>
              <a:rPr lang="en-US" sz="1600" dirty="0" smtClean="0"/>
              <a:t>Pipe upgrades</a:t>
            </a:r>
          </a:p>
          <a:p>
            <a:endParaRPr lang="en-US" sz="1600" dirty="0" smtClean="0"/>
          </a:p>
          <a:p>
            <a:r>
              <a:rPr lang="en-US" sz="1600" dirty="0" smtClean="0"/>
              <a:t>Protocol 2 used to calculate credit</a:t>
            </a:r>
          </a:p>
          <a:p>
            <a:endParaRPr lang="en-US" sz="1600" dirty="0" smtClean="0"/>
          </a:p>
          <a:p>
            <a:r>
              <a:rPr lang="en-US" sz="1600" dirty="0" smtClean="0"/>
              <a:t>Requires 6 </a:t>
            </a:r>
            <a:r>
              <a:rPr lang="en-US" sz="1600" dirty="0" err="1" smtClean="0"/>
              <a:t>mos</a:t>
            </a:r>
            <a:r>
              <a:rPr lang="en-US" sz="1600" dirty="0" smtClean="0"/>
              <a:t> of before and after sewer metering to measure flow</a:t>
            </a:r>
          </a:p>
          <a:p>
            <a:endParaRPr lang="en-US" sz="1600" dirty="0" smtClean="0"/>
          </a:p>
          <a:p>
            <a:r>
              <a:rPr lang="en-US" sz="1600" dirty="0" smtClean="0"/>
              <a:t>Nutrient concentrations derived from CCRs</a:t>
            </a:r>
          </a:p>
          <a:p>
            <a:endParaRPr lang="en-US" sz="1600" dirty="0" smtClean="0"/>
          </a:p>
          <a:p>
            <a:r>
              <a:rPr lang="en-US" sz="1600" dirty="0" smtClean="0"/>
              <a:t>Verification includes: </a:t>
            </a:r>
          </a:p>
          <a:p>
            <a:pPr lvl="1">
              <a:buFont typeface="Georgia" pitchFamily="18" charset="0"/>
              <a:buChar char="–"/>
            </a:pPr>
            <a:r>
              <a:rPr lang="en-US" sz="1600" dirty="0" smtClean="0"/>
              <a:t>Flow monitoring at the site of repair and above and below the problem water line for one year </a:t>
            </a:r>
          </a:p>
        </p:txBody>
      </p:sp>
      <p:sp>
        <p:nvSpPr>
          <p:cNvPr id="4" name="Slide Number Placeholder 3"/>
          <p:cNvSpPr>
            <a:spLocks noGrp="1"/>
          </p:cNvSpPr>
          <p:nvPr>
            <p:ph type="sldNum" sz="quarter" idx="12"/>
          </p:nvPr>
        </p:nvSpPr>
        <p:spPr/>
        <p:txBody>
          <a:bodyPr/>
          <a:lstStyle/>
          <a:p>
            <a:fld id="{0B6F1F8A-B1B0-4C1A-B925-5C782D4D84C5}" type="slidenum">
              <a:rPr lang="en-US" smtClean="0"/>
              <a:pPr/>
              <a:t>41</a:t>
            </a:fld>
            <a:endParaRPr lang="en-US" dirty="0"/>
          </a:p>
        </p:txBody>
      </p:sp>
      <p:pic>
        <p:nvPicPr>
          <p:cNvPr id="9" name="Picture 8" descr="laundry_arlington.jpg"/>
          <p:cNvPicPr>
            <a:picLocks noChangeAspect="1"/>
          </p:cNvPicPr>
          <p:nvPr/>
        </p:nvPicPr>
        <p:blipFill>
          <a:blip r:embed="rId2" cstate="print"/>
          <a:stretch>
            <a:fillRect/>
          </a:stretch>
        </p:blipFill>
        <p:spPr>
          <a:xfrm>
            <a:off x="304800" y="990599"/>
            <a:ext cx="3733800" cy="2803271"/>
          </a:xfrm>
          <a:prstGeom prst="rect">
            <a:avLst/>
          </a:prstGeom>
        </p:spPr>
      </p:pic>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laundry_arlington.jpg"/>
          <p:cNvPicPr>
            <a:picLocks noChangeAspect="1"/>
          </p:cNvPicPr>
          <p:nvPr/>
        </p:nvPicPr>
        <p:blipFill>
          <a:blip r:embed="rId2" cstate="print"/>
          <a:stretch>
            <a:fillRect/>
          </a:stretch>
        </p:blipFill>
        <p:spPr>
          <a:xfrm>
            <a:off x="304799" y="990600"/>
            <a:ext cx="3753361" cy="2819400"/>
          </a:xfrm>
          <a:prstGeom prst="rect">
            <a:avLst/>
          </a:prstGeom>
        </p:spPr>
      </p:pic>
      <p:sp>
        <p:nvSpPr>
          <p:cNvPr id="2" name="Title 1"/>
          <p:cNvSpPr>
            <a:spLocks noGrp="1"/>
          </p:cNvSpPr>
          <p:nvPr>
            <p:ph type="title"/>
          </p:nvPr>
        </p:nvSpPr>
        <p:spPr>
          <a:xfrm>
            <a:off x="457200" y="76200"/>
            <a:ext cx="8229600" cy="914400"/>
          </a:xfrm>
        </p:spPr>
        <p:txBody>
          <a:bodyPr>
            <a:normAutofit/>
          </a:bodyPr>
          <a:lstStyle/>
          <a:p>
            <a:r>
              <a:rPr lang="en-US" sz="3200" dirty="0" smtClean="0">
                <a:solidFill>
                  <a:srgbClr val="7030A0"/>
                </a:solidFill>
              </a:rPr>
              <a:t>N-8: Dry Weather SSOs</a:t>
            </a:r>
            <a:endParaRPr lang="en-US" sz="3200" dirty="0">
              <a:solidFill>
                <a:srgbClr val="0070C0"/>
              </a:solidFill>
              <a:latin typeface="Georgia" pitchFamily="18" charset="0"/>
            </a:endParaRPr>
          </a:p>
        </p:txBody>
      </p:sp>
      <p:sp>
        <p:nvSpPr>
          <p:cNvPr id="13" name="Content Placeholder 12"/>
          <p:cNvSpPr>
            <a:spLocks noGrp="1"/>
          </p:cNvSpPr>
          <p:nvPr>
            <p:ph sz="half" idx="2"/>
          </p:nvPr>
        </p:nvSpPr>
        <p:spPr>
          <a:xfrm>
            <a:off x="152400" y="4038600"/>
            <a:ext cx="4040188" cy="2286000"/>
          </a:xfrm>
        </p:spPr>
        <p:txBody>
          <a:bodyPr/>
          <a:lstStyle/>
          <a:p>
            <a:pPr>
              <a:buNone/>
            </a:pPr>
            <a:r>
              <a:rPr lang="en-US" i="1" dirty="0" smtClean="0"/>
              <a:t>Definition:</a:t>
            </a:r>
            <a:r>
              <a:rPr lang="en-US" dirty="0" smtClean="0"/>
              <a:t> A sanitary sewer overflow that occurs during dry weather periods as a function of either a blockage or failure of the sanitary sewer system.</a:t>
            </a:r>
          </a:p>
        </p:txBody>
      </p:sp>
      <p:sp>
        <p:nvSpPr>
          <p:cNvPr id="14" name="Text Placeholder 13"/>
          <p:cNvSpPr>
            <a:spLocks noGrp="1"/>
          </p:cNvSpPr>
          <p:nvPr>
            <p:ph type="body" sz="quarter" idx="3"/>
          </p:nvPr>
        </p:nvSpPr>
        <p:spPr>
          <a:xfrm>
            <a:off x="4419601" y="1066800"/>
            <a:ext cx="4041775" cy="639762"/>
          </a:xfrm>
        </p:spPr>
        <p:txBody>
          <a:bodyPr/>
          <a:lstStyle/>
          <a:p>
            <a:r>
              <a:rPr lang="en-US" dirty="0" smtClean="0">
                <a:solidFill>
                  <a:srgbClr val="00B050"/>
                </a:solidFill>
              </a:rPr>
              <a:t>DISCHARGE CHARACTERISTICS</a:t>
            </a:r>
          </a:p>
        </p:txBody>
      </p:sp>
      <p:sp>
        <p:nvSpPr>
          <p:cNvPr id="15" name="Content Placeholder 14"/>
          <p:cNvSpPr>
            <a:spLocks noGrp="1"/>
          </p:cNvSpPr>
          <p:nvPr>
            <p:ph sz="quarter" idx="4"/>
          </p:nvPr>
        </p:nvSpPr>
        <p:spPr>
          <a:xfrm>
            <a:off x="4419601" y="1706561"/>
            <a:ext cx="4571999" cy="4618039"/>
          </a:xfrm>
        </p:spPr>
        <p:txBody>
          <a:bodyPr>
            <a:normAutofit fontScale="92500" lnSpcReduction="20000"/>
          </a:bodyPr>
          <a:lstStyle/>
          <a:p>
            <a:r>
              <a:rPr lang="en-US" sz="1600" dirty="0" smtClean="0"/>
              <a:t>Transitory</a:t>
            </a:r>
          </a:p>
          <a:p>
            <a:endParaRPr lang="en-US" sz="1600" dirty="0" smtClean="0"/>
          </a:p>
          <a:p>
            <a:r>
              <a:rPr lang="en-US" sz="1600" dirty="0" smtClean="0"/>
              <a:t>Regulated by NPDES WW permit</a:t>
            </a:r>
          </a:p>
          <a:p>
            <a:endParaRPr lang="en-US" sz="1600" dirty="0" smtClean="0"/>
          </a:p>
          <a:p>
            <a:r>
              <a:rPr lang="en-US" sz="1600" dirty="0" smtClean="0"/>
              <a:t>Multiple Elimination Methods:</a:t>
            </a:r>
          </a:p>
          <a:p>
            <a:pPr lvl="1">
              <a:buFont typeface="Georgia" pitchFamily="18" charset="0"/>
              <a:buChar char="–"/>
            </a:pPr>
            <a:r>
              <a:rPr lang="en-US" sz="1600" dirty="0" smtClean="0"/>
              <a:t>FOG Reduction Programs</a:t>
            </a:r>
          </a:p>
          <a:p>
            <a:pPr lvl="1">
              <a:buFont typeface="Georgia" pitchFamily="18" charset="0"/>
              <a:buChar char="–"/>
            </a:pPr>
            <a:r>
              <a:rPr lang="en-US" sz="1600" dirty="0" smtClean="0"/>
              <a:t>Pretreatment Requirements</a:t>
            </a:r>
          </a:p>
          <a:p>
            <a:pPr lvl="1">
              <a:buFont typeface="Georgia" pitchFamily="18" charset="0"/>
              <a:buChar char="–"/>
            </a:pPr>
            <a:r>
              <a:rPr lang="en-US" sz="1600" dirty="0" smtClean="0"/>
              <a:t>Sewer Realignment</a:t>
            </a:r>
          </a:p>
          <a:p>
            <a:pPr lvl="1">
              <a:buFont typeface="Georgia" pitchFamily="18" charset="0"/>
              <a:buChar char="–"/>
            </a:pPr>
            <a:r>
              <a:rPr lang="en-US" sz="1600" dirty="0" smtClean="0"/>
              <a:t>Pipe Replacement</a:t>
            </a:r>
          </a:p>
          <a:p>
            <a:pPr lvl="1">
              <a:buFont typeface="Georgia" pitchFamily="18" charset="0"/>
              <a:buChar char="–"/>
            </a:pPr>
            <a:r>
              <a:rPr lang="en-US" sz="1600" dirty="0" smtClean="0"/>
              <a:t>Manhole Casing</a:t>
            </a:r>
          </a:p>
          <a:p>
            <a:endParaRPr lang="en-US" sz="1600" dirty="0" smtClean="0"/>
          </a:p>
          <a:p>
            <a:r>
              <a:rPr lang="en-US" sz="1600" dirty="0" smtClean="0"/>
              <a:t>Protocol 3 used to calculate credit</a:t>
            </a:r>
          </a:p>
          <a:p>
            <a:endParaRPr lang="en-US" sz="1600" dirty="0" smtClean="0"/>
          </a:p>
          <a:p>
            <a:pPr lvl="0"/>
            <a:r>
              <a:rPr lang="en-US" sz="1600" dirty="0" smtClean="0"/>
              <a:t>2 years of before and after tracking of the number and flow volume of overflows within the sewershed</a:t>
            </a:r>
          </a:p>
          <a:p>
            <a:endParaRPr lang="en-US" sz="1600" dirty="0" smtClean="0"/>
          </a:p>
          <a:p>
            <a:r>
              <a:rPr lang="en-US" sz="1600" dirty="0" smtClean="0"/>
              <a:t>Verification includes: </a:t>
            </a:r>
          </a:p>
          <a:p>
            <a:pPr lvl="1">
              <a:buFont typeface="Georgia" pitchFamily="18" charset="0"/>
              <a:buChar char="–"/>
            </a:pPr>
            <a:r>
              <a:rPr lang="en-US" sz="1600" dirty="0" smtClean="0"/>
              <a:t>See confirmation monitoring above </a:t>
            </a:r>
          </a:p>
        </p:txBody>
      </p:sp>
      <p:sp>
        <p:nvSpPr>
          <p:cNvPr id="4" name="Slide Number Placeholder 3"/>
          <p:cNvSpPr>
            <a:spLocks noGrp="1"/>
          </p:cNvSpPr>
          <p:nvPr>
            <p:ph type="sldNum" sz="quarter" idx="12"/>
          </p:nvPr>
        </p:nvSpPr>
        <p:spPr/>
        <p:txBody>
          <a:bodyPr/>
          <a:lstStyle/>
          <a:p>
            <a:fld id="{0B6F1F8A-B1B0-4C1A-B925-5C782D4D84C5}" type="slidenum">
              <a:rPr lang="en-US" smtClean="0"/>
              <a:pPr/>
              <a:t>42</a:t>
            </a:fld>
            <a:endParaRPr lang="en-US" dirty="0"/>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39762"/>
          </a:xfrm>
        </p:spPr>
        <p:txBody>
          <a:bodyPr>
            <a:noAutofit/>
          </a:bodyPr>
          <a:lstStyle/>
          <a:p>
            <a:r>
              <a:rPr lang="en-US" sz="4000" dirty="0" smtClean="0"/>
              <a:t>Questions</a:t>
            </a:r>
            <a:endParaRPr lang="en-US" sz="4000" dirty="0"/>
          </a:p>
        </p:txBody>
      </p:sp>
      <p:pic>
        <p:nvPicPr>
          <p:cNvPr id="4" name="Picture 3" descr="paint snohomish"/>
          <p:cNvPicPr>
            <a:picLocks noChangeAspect="1" noChangeArrowheads="1"/>
          </p:cNvPicPr>
          <p:nvPr/>
        </p:nvPicPr>
        <p:blipFill>
          <a:blip r:embed="rId2" cstate="print"/>
          <a:srcRect l="1738" t="14285" r="4372"/>
          <a:stretch>
            <a:fillRect/>
          </a:stretch>
        </p:blipFill>
        <p:spPr bwMode="auto">
          <a:xfrm>
            <a:off x="1541682" y="1017411"/>
            <a:ext cx="6060636" cy="5078589"/>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1_CBSTP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842</TotalTime>
  <Words>2366</Words>
  <Application>Microsoft Office PowerPoint</Application>
  <PresentationFormat>On-screen Show (4:3)</PresentationFormat>
  <Paragraphs>440</Paragraphs>
  <Slides>43</Slides>
  <Notes>4</Notes>
  <HiddenSlides>7</HiddenSlides>
  <MMClips>1</MMClips>
  <ScaleCrop>false</ScaleCrop>
  <HeadingPairs>
    <vt:vector size="4" baseType="variant">
      <vt:variant>
        <vt:lpstr>Theme</vt:lpstr>
      </vt:variant>
      <vt:variant>
        <vt:i4>5</vt:i4>
      </vt:variant>
      <vt:variant>
        <vt:lpstr>Slide Titles</vt:lpstr>
      </vt:variant>
      <vt:variant>
        <vt:i4>43</vt:i4>
      </vt:variant>
    </vt:vector>
  </HeadingPairs>
  <TitlesOfParts>
    <vt:vector size="48" baseType="lpstr">
      <vt:lpstr>1_CBSTP1</vt:lpstr>
      <vt:lpstr>1_Office Theme</vt:lpstr>
      <vt:lpstr>2_Office Theme</vt:lpstr>
      <vt:lpstr>4_Office Theme</vt:lpstr>
      <vt:lpstr>5_Office Theme</vt:lpstr>
      <vt:lpstr> Crediting Nutrient Discharges from Grey Infrastructure</vt:lpstr>
      <vt:lpstr>Today’s Agenda</vt:lpstr>
      <vt:lpstr> How Urban Land Cover is Represented in the Current Version of CBWM </vt:lpstr>
      <vt:lpstr>PowerPoint Presentation</vt:lpstr>
      <vt:lpstr>Major Findings</vt:lpstr>
      <vt:lpstr>Elimination of Discovered Nutrient Discharges From Grey Infrastructure</vt:lpstr>
      <vt:lpstr>Nutrient Discharges</vt:lpstr>
      <vt:lpstr>PowerPoint Presentation</vt:lpstr>
      <vt:lpstr>Discharge Detectives</vt:lpstr>
      <vt:lpstr>Discharge Detective Work</vt:lpstr>
      <vt:lpstr>Credit for Advanced MS4 Nutrient Discovery Programs</vt:lpstr>
      <vt:lpstr>Program Credit Defined  </vt:lpstr>
      <vt:lpstr>Qualifying Criteria for Advanced Programs</vt:lpstr>
      <vt:lpstr>Qualifying Criteria for Advanced Programs</vt:lpstr>
      <vt:lpstr>Qualifying Criteria for Advanced Programs</vt:lpstr>
      <vt:lpstr>IDDE Flow Chart  Modified from Brown et al, 2004</vt:lpstr>
      <vt:lpstr>Qualifying Criteria for Advanced Programs</vt:lpstr>
      <vt:lpstr>Qualifying Criteria for Advanced Programs</vt:lpstr>
      <vt:lpstr>Additional Qualifying Criteria</vt:lpstr>
      <vt:lpstr>Additional Qualifying Criteria</vt:lpstr>
      <vt:lpstr>Additional Qualifying Criteria</vt:lpstr>
      <vt:lpstr>Q: So I can get credit for my basic IDDE program??</vt:lpstr>
      <vt:lpstr>PowerPoint Presentation</vt:lpstr>
      <vt:lpstr>Programmatic Credit Design Example</vt:lpstr>
      <vt:lpstr>Programmatic Credit Design Example</vt:lpstr>
      <vt:lpstr>Reporting, Tracking and Verification of Advanced Program Credit </vt:lpstr>
      <vt:lpstr>Reporting, Tracking and Verification of Advanced Program Credit </vt:lpstr>
      <vt:lpstr>Management Significance</vt:lpstr>
      <vt:lpstr>PowerPoint Presentation</vt:lpstr>
      <vt:lpstr> 8 Individual Nutrient Discharges Credited </vt:lpstr>
      <vt:lpstr>Non-Eligible Nutrient Discharges </vt:lpstr>
      <vt:lpstr>The Crediting Approach</vt:lpstr>
      <vt:lpstr>Empirical Approach to Crediting</vt:lpstr>
      <vt:lpstr>Data Requirements to Compute the Credits</vt:lpstr>
      <vt:lpstr>N-1: Laundry Washwater</vt:lpstr>
      <vt:lpstr>N-2: Commercial Car Wash</vt:lpstr>
      <vt:lpstr>N-3: Floor Drains</vt:lpstr>
      <vt:lpstr>N-4: Misc. High Nutrient Discharges</vt:lpstr>
      <vt:lpstr>N-5: Sanitary Direct</vt:lpstr>
      <vt:lpstr>N-6: Sewer pipe Exfiltration</vt:lpstr>
      <vt:lpstr>N-7: Drinking Water Transmission Loss</vt:lpstr>
      <vt:lpstr>N-8: Dry Weather SSOs</vt:lpstr>
      <vt:lpstr>Questions</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Innovations in Green Infrastructure Series:  The Best Urban BMP in the Bay Award Contest</dc:title>
  <dc:creator>Cecilia</dc:creator>
  <cp:lastModifiedBy>Nasser Ameen</cp:lastModifiedBy>
  <cp:revision>86</cp:revision>
  <dcterms:created xsi:type="dcterms:W3CDTF">2015-01-07T16:45:29Z</dcterms:created>
  <dcterms:modified xsi:type="dcterms:W3CDTF">2015-03-03T15:21:50Z</dcterms:modified>
</cp:coreProperties>
</file>