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3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7" r:id="rId3"/>
    <p:sldId id="274" r:id="rId4"/>
    <p:sldId id="269" r:id="rId5"/>
    <p:sldId id="257" r:id="rId6"/>
    <p:sldId id="273" r:id="rId7"/>
    <p:sldId id="275" r:id="rId8"/>
    <p:sldId id="278" r:id="rId9"/>
    <p:sldId id="279" r:id="rId10"/>
    <p:sldId id="271" r:id="rId11"/>
    <p:sldId id="280" r:id="rId12"/>
    <p:sldId id="281" r:id="rId1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5032" autoAdjust="0"/>
  </p:normalViewPr>
  <p:slideViewPr>
    <p:cSldViewPr>
      <p:cViewPr varScale="1">
        <p:scale>
          <a:sx n="66" d="100"/>
          <a:sy n="66" d="100"/>
        </p:scale>
        <p:origin x="-557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 b="1" i="0" u="none" strike="noStrike" baseline="0" dirty="0">
                <a:effectLst/>
              </a:rPr>
              <a:t>Demographic Projections for COG Region Served by Major WWTPs (=&gt; 2 mgd</a:t>
            </a:r>
            <a:r>
              <a:rPr lang="en-US" sz="1400" b="1" i="0" u="none" strike="noStrike" baseline="0" dirty="0" smtClean="0">
                <a:effectLst/>
              </a:rPr>
              <a:t>)</a:t>
            </a:r>
          </a:p>
          <a:p>
            <a:pPr>
              <a:defRPr/>
            </a:pPr>
            <a:r>
              <a:rPr lang="en-US" sz="1400" b="1" i="0" u="none" strike="noStrike" baseline="0" dirty="0" smtClean="0">
                <a:effectLst/>
              </a:rPr>
              <a:t>Round 8.2</a:t>
            </a:r>
            <a:endParaRPr lang="en-US" sz="1200" dirty="0"/>
          </a:p>
        </c:rich>
      </c:tx>
      <c:layout>
        <c:manualLayout>
          <c:xMode val="edge"/>
          <c:yMode val="edge"/>
          <c:x val="9.9415810948497274E-2"/>
          <c:y val="3.007892434498319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1331633635241033"/>
          <c:y val="0.16723672698807385"/>
          <c:w val="0.65296954159799792"/>
          <c:h val="0.70689505917023521"/>
        </c:manualLayout>
      </c:layout>
      <c:lineChart>
        <c:grouping val="standard"/>
        <c:varyColors val="0"/>
        <c:ser>
          <c:idx val="0"/>
          <c:order val="0"/>
          <c:tx>
            <c:strRef>
              <c:f>[Book2]Sheet1!$M$1</c:f>
              <c:strCache>
                <c:ptCount val="1"/>
                <c:pt idx="0">
                  <c:v>Household</c:v>
                </c:pt>
              </c:strCache>
            </c:strRef>
          </c:tx>
          <c:cat>
            <c:numRef>
              <c:f>[Book2]Sheet1!$L$2:$L$9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</c:numCache>
            </c:numRef>
          </c:cat>
          <c:val>
            <c:numRef>
              <c:f>[Book2]Sheet1!$M$2:$M$9</c:f>
              <c:numCache>
                <c:formatCode>General</c:formatCode>
                <c:ptCount val="8"/>
                <c:pt idx="0">
                  <c:v>1665660</c:v>
                </c:pt>
                <c:pt idx="1">
                  <c:v>1680277</c:v>
                </c:pt>
                <c:pt idx="2">
                  <c:v>1789207</c:v>
                </c:pt>
                <c:pt idx="3">
                  <c:v>1887990</c:v>
                </c:pt>
                <c:pt idx="4">
                  <c:v>1987925</c:v>
                </c:pt>
                <c:pt idx="5">
                  <c:v>2074509</c:v>
                </c:pt>
                <c:pt idx="6">
                  <c:v>2152257</c:v>
                </c:pt>
                <c:pt idx="7">
                  <c:v>2225600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[Book2]Sheet1!$N$1</c:f>
              <c:strCache>
                <c:ptCount val="1"/>
                <c:pt idx="0">
                  <c:v>Employment (includes industrial, office, retail, &amp; others)</c:v>
                </c:pt>
              </c:strCache>
            </c:strRef>
          </c:tx>
          <c:cat>
            <c:numRef>
              <c:f>[Book2]Sheet1!$L$2:$L$9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</c:numCache>
            </c:numRef>
          </c:cat>
          <c:val>
            <c:numRef>
              <c:f>[Book2]Sheet1!$N$2:$N$9</c:f>
              <c:numCache>
                <c:formatCode>General</c:formatCode>
                <c:ptCount val="8"/>
                <c:pt idx="0">
                  <c:v>2808141</c:v>
                </c:pt>
                <c:pt idx="1">
                  <c:v>2826122</c:v>
                </c:pt>
                <c:pt idx="2">
                  <c:v>2998947</c:v>
                </c:pt>
                <c:pt idx="3">
                  <c:v>3250095</c:v>
                </c:pt>
                <c:pt idx="4">
                  <c:v>3471395</c:v>
                </c:pt>
                <c:pt idx="5">
                  <c:v>3675509</c:v>
                </c:pt>
                <c:pt idx="6">
                  <c:v>3848274</c:v>
                </c:pt>
                <c:pt idx="7">
                  <c:v>4034736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[Book2]Sheet1!$O$1</c:f>
              <c:strCache>
                <c:ptCount val="1"/>
                <c:pt idx="0">
                  <c:v>Population</c:v>
                </c:pt>
              </c:strCache>
            </c:strRef>
          </c:tx>
          <c:spPr>
            <a:ln w="31750" cmpd="sng">
              <a:solidFill>
                <a:schemeClr val="accent3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4.41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/>
                      <a:t>4.59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/>
                      <a:t>4.72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/>
                      <a:t>4.94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/>
                      <a:t>5.18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dirty="0"/>
                      <a:t>5.38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/>
                      <a:t>5.56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dirty="0"/>
                      <a:t>5.72</a:t>
                    </a:r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[Book2]Sheet1!$L$2:$L$9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</c:numCache>
            </c:numRef>
          </c:cat>
          <c:val>
            <c:numRef>
              <c:f>[Book2]Sheet1!$O$2:$O$9</c:f>
              <c:numCache>
                <c:formatCode>General</c:formatCode>
                <c:ptCount val="8"/>
                <c:pt idx="0">
                  <c:v>4408515</c:v>
                </c:pt>
                <c:pt idx="1">
                  <c:v>4458692</c:v>
                </c:pt>
                <c:pt idx="2">
                  <c:v>4718368</c:v>
                </c:pt>
                <c:pt idx="3">
                  <c:v>4942343</c:v>
                </c:pt>
                <c:pt idx="4">
                  <c:v>5177083</c:v>
                </c:pt>
                <c:pt idx="5">
                  <c:v>5376621</c:v>
                </c:pt>
                <c:pt idx="6">
                  <c:v>5552299</c:v>
                </c:pt>
                <c:pt idx="7">
                  <c:v>5718086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430464"/>
        <c:axId val="86432000"/>
      </c:lineChart>
      <c:catAx>
        <c:axId val="86430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86432000"/>
        <c:crosses val="autoZero"/>
        <c:auto val="1"/>
        <c:lblAlgn val="ctr"/>
        <c:lblOffset val="100"/>
        <c:noMultiLvlLbl val="0"/>
      </c:catAx>
      <c:valAx>
        <c:axId val="86432000"/>
        <c:scaling>
          <c:orientation val="minMax"/>
        </c:scaling>
        <c:delete val="0"/>
        <c:axPos val="l"/>
        <c:majorGridlines/>
        <c:numFmt formatCode="#,##0.00" sourceLinked="0"/>
        <c:majorTickMark val="none"/>
        <c:minorTickMark val="none"/>
        <c:tickLblPos val="nextTo"/>
        <c:crossAx val="86430464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7.5357664370665654E-3"/>
                <c:y val="0.47653524888336324"/>
              </c:manualLayout>
            </c:layout>
          </c:dispUnitsLbl>
        </c:dispUnits>
      </c:valAx>
    </c:plotArea>
    <c:legend>
      <c:legendPos val="r"/>
      <c:layout>
        <c:manualLayout>
          <c:xMode val="edge"/>
          <c:yMode val="edge"/>
          <c:x val="0.77975988242972305"/>
          <c:y val="0.35547801261684397"/>
          <c:w val="0.20831405913259055"/>
          <c:h val="0.44852917069576831"/>
        </c:manualLayout>
      </c:layout>
      <c:overlay val="1"/>
      <c:spPr>
        <a:ln>
          <a:noFill/>
        </a:ln>
      </c:spPr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0.39676</cdr:x>
      <cdr:y>0.9381</cdr:y>
    </cdr:from>
    <cdr:to>
      <cdr:x>0.48856</cdr:x>
      <cdr:y>0.98889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798072" y="5629275"/>
          <a:ext cx="878703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050" b="1" dirty="0"/>
            <a:t>Years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0.23148</cdr:x>
      <cdr:y>0.92208</cdr:y>
    </cdr:from>
    <cdr:to>
      <cdr:x>0.32407</cdr:x>
      <cdr:y>0.96104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05000" y="5410200"/>
          <a:ext cx="7620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100" dirty="0" smtClean="0"/>
            <a:t>2013</a:t>
          </a:r>
        </a:p>
      </cdr:txBody>
    </cdr:sp>
  </cdr:relSizeAnchor>
  <cdr:relSizeAnchor xmlns:cdr="http://schemas.openxmlformats.org/drawingml/2006/chartDrawing">
    <cdr:from>
      <cdr:x>0.49074</cdr:x>
      <cdr:y>0.92208</cdr:y>
    </cdr:from>
    <cdr:to>
      <cdr:x>0.7963</cdr:x>
      <cdr:y>0.98701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038600" y="5410200"/>
          <a:ext cx="2514600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100" dirty="0" smtClean="0"/>
            <a:t>2033 / </a:t>
          </a:r>
          <a:r>
            <a:rPr lang="en-US" dirty="0" smtClean="0"/>
            <a:t>20-year planning period</a:t>
          </a:r>
          <a:endParaRPr lang="en-US" sz="1100" dirty="0" smtClean="0"/>
        </a:p>
      </cdr:txBody>
    </cdr:sp>
  </cdr:relSizeAnchor>
  <cdr:relSizeAnchor xmlns:cdr="http://schemas.openxmlformats.org/drawingml/2006/chartDrawing">
    <cdr:from>
      <cdr:x>0</cdr:x>
      <cdr:y>0</cdr:y>
    </cdr:from>
    <cdr:to>
      <cdr:x>0.00148</cdr:x>
      <cdr:y>0.70136</cdr:y>
    </cdr:to>
    <cdr:pic>
      <cdr:nvPicPr>
        <cdr:cNvPr id="5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12193" cy="4115157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0.75926</cdr:x>
      <cdr:y>0.08974</cdr:y>
    </cdr:from>
    <cdr:to>
      <cdr:x>1</cdr:x>
      <cdr:y>0.35302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248400" y="533400"/>
          <a:ext cx="1981200" cy="156478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accent1">
              <a:shade val="50000"/>
            </a:schemeClr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Arial" pitchFamily="34" charset="0"/>
              <a:cs typeface="Arial" pitchFamily="34" charset="0"/>
            </a:rPr>
            <a:t>Significance to Bay</a:t>
          </a:r>
        </a:p>
        <a:p xmlns:a="http://schemas.openxmlformats.org/drawingml/2006/main">
          <a:endParaRPr lang="en-US" sz="1200" dirty="0" smtClean="0">
            <a:latin typeface="Arial" pitchFamily="34" charset="0"/>
            <a:cs typeface="Arial" pitchFamily="34" charset="0"/>
          </a:endParaRPr>
        </a:p>
        <a:p xmlns:a="http://schemas.openxmlformats.org/drawingml/2006/main">
          <a:r>
            <a:rPr lang="en-US" sz="1200" dirty="0" smtClean="0">
              <a:latin typeface="Arial" pitchFamily="34" charset="0"/>
              <a:cs typeface="Arial" pitchFamily="34" charset="0"/>
            </a:rPr>
            <a:t>Chesapeake Bay overall population – 17.5 Million</a:t>
          </a:r>
        </a:p>
        <a:p xmlns:a="http://schemas.openxmlformats.org/drawingml/2006/main">
          <a:endParaRPr lang="en-US" sz="1200" dirty="0">
            <a:latin typeface="Arial" pitchFamily="34" charset="0"/>
            <a:cs typeface="Arial" pitchFamily="34" charset="0"/>
          </a:endParaRPr>
        </a:p>
        <a:p xmlns:a="http://schemas.openxmlformats.org/drawingml/2006/main">
          <a:r>
            <a:rPr lang="en-US" sz="1200" dirty="0" smtClean="0">
              <a:latin typeface="Arial" pitchFamily="34" charset="0"/>
              <a:cs typeface="Arial" pitchFamily="34" charset="0"/>
            </a:rPr>
            <a:t>COG population approximately 30%</a:t>
          </a:r>
          <a:endParaRPr lang="en-US" sz="12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D82FE-EB81-4026-8ADA-21BD51ED8386}" type="datetimeFigureOut">
              <a:rPr lang="en-US" smtClean="0"/>
              <a:t>9/6/2013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 smtClean="0"/>
              <a:t>TechSc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B7070B-829B-4896-800B-D2FFFC65E5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8473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375F841-8362-4D50-A7F3-13AB50C04B34}" type="datetimeFigureOut">
              <a:rPr lang="en-US" smtClean="0"/>
              <a:pPr/>
              <a:t>9/6/2013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r>
              <a:rPr lang="en-US" dirty="0" smtClean="0"/>
              <a:t>TechSc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2309B60-FEB3-4625-96AB-410ABFCD5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73928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2309B60-FEB3-4625-96AB-410ABFCD5A8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599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09B60-FEB3-4625-96AB-410ABFCD5A8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05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pic>
        <p:nvPicPr>
          <p:cNvPr id="14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0"/>
            <a:ext cx="1143000" cy="87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4/25/13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BP TechSc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DB3B731-2299-4AE3-8F44-2862D806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775" r:id="rId12"/>
    <p:sldLayoutId id="2147483777" r:id="rId13"/>
    <p:sldLayoutId id="2147483778" r:id="rId14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spano@mwcog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611606"/>
            <a:ext cx="7772400" cy="2865393"/>
          </a:xfrm>
        </p:spPr>
        <p:txBody>
          <a:bodyPr>
            <a:normAutofit/>
          </a:bodyPr>
          <a:lstStyle/>
          <a:p>
            <a:r>
              <a:rPr lang="en-US" dirty="0" smtClean="0"/>
              <a:t>COG staff - Presentation to WRTC </a:t>
            </a:r>
          </a:p>
          <a:p>
            <a:r>
              <a:rPr lang="en-US" dirty="0" smtClean="0"/>
              <a:t>September 6, 2013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447800"/>
            <a:ext cx="87630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COG’s Round 8.2 Cooperative Forecast &amp;  </a:t>
            </a:r>
            <a:r>
              <a:rPr lang="en-US" dirty="0" smtClean="0"/>
              <a:t>Regional Wastewater Flow</a:t>
            </a:r>
            <a:r>
              <a:rPr lang="en-US" dirty="0" smtClean="0">
                <a:effectLst/>
              </a:rPr>
              <a:t> Projections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2162"/>
          </a:xfrm>
        </p:spPr>
        <p:txBody>
          <a:bodyPr/>
          <a:lstStyle/>
          <a:p>
            <a:r>
              <a:rPr lang="en-US" b="1" dirty="0" smtClean="0"/>
              <a:t>Overview</a:t>
            </a:r>
            <a:endParaRPr lang="en-US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533400" y="990600"/>
            <a:ext cx="8305800" cy="5257800"/>
          </a:xfrm>
        </p:spPr>
        <p:txBody>
          <a:bodyPr>
            <a:noAutofit/>
          </a:bodyPr>
          <a:lstStyle/>
          <a:p>
            <a:r>
              <a:rPr lang="en-US" sz="2800" dirty="0" smtClean="0"/>
              <a:t>COG’s Wastewater Treatment Plants</a:t>
            </a:r>
          </a:p>
          <a:p>
            <a:pPr lvl="1"/>
            <a:r>
              <a:rPr lang="en-US" dirty="0" smtClean="0"/>
              <a:t>Focus on Major Plants (defined as =&gt; 2 mgd)</a:t>
            </a:r>
          </a:p>
          <a:p>
            <a:pPr lvl="2"/>
            <a:r>
              <a:rPr lang="en-US" dirty="0" smtClean="0"/>
              <a:t>20 – Including both Dale Service Corp plants</a:t>
            </a:r>
          </a:p>
          <a:p>
            <a:pPr lvl="1"/>
            <a:r>
              <a:rPr lang="en-US" dirty="0" smtClean="0"/>
              <a:t>Service Area (SA) maps – being confirmed/updated</a:t>
            </a:r>
          </a:p>
          <a:p>
            <a:pPr lvl="2"/>
            <a:r>
              <a:rPr lang="en-US" dirty="0" smtClean="0"/>
              <a:t>SAs shown for Majors, though ‘Other’ still being refined</a:t>
            </a:r>
          </a:p>
          <a:p>
            <a:r>
              <a:rPr lang="en-US" sz="2800" dirty="0" smtClean="0"/>
              <a:t>COG’s Regional Cooperative Forecast Process</a:t>
            </a:r>
          </a:p>
          <a:p>
            <a:pPr lvl="1"/>
            <a:r>
              <a:rPr lang="en-US" dirty="0" smtClean="0"/>
              <a:t>Round 8.2 – recently adopted by COG Board</a:t>
            </a:r>
          </a:p>
          <a:p>
            <a:r>
              <a:rPr lang="en-US" sz="2800" dirty="0" smtClean="0"/>
              <a:t>COG’s Regional Wastewater Flow Forecast Model (RWFFM)</a:t>
            </a:r>
          </a:p>
          <a:p>
            <a:pPr lvl="1"/>
            <a:r>
              <a:rPr lang="en-US" dirty="0" smtClean="0"/>
              <a:t>Basic assumptions</a:t>
            </a:r>
          </a:p>
          <a:p>
            <a:pPr lvl="1"/>
            <a:r>
              <a:rPr lang="en-US" dirty="0" smtClean="0"/>
              <a:t>Demographic trends for Majors</a:t>
            </a:r>
          </a:p>
          <a:p>
            <a:pPr lvl="1"/>
            <a:r>
              <a:rPr lang="en-US" dirty="0" smtClean="0"/>
              <a:t>Flow projections – Unadjusted &amp; Adjusted</a:t>
            </a:r>
          </a:p>
          <a:p>
            <a:pPr lvl="2"/>
            <a:r>
              <a:rPr lang="en-US" dirty="0" smtClean="0"/>
              <a:t>Remaining regional capacity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985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146"/>
            <a:ext cx="58388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7153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457200"/>
            <a:ext cx="7772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/>
              <a:t>COG’s Regional</a:t>
            </a:r>
            <a:br>
              <a:rPr lang="en-US" sz="3600" b="1" dirty="0" smtClean="0"/>
            </a:br>
            <a:r>
              <a:rPr lang="en-US" sz="3600" b="1" dirty="0" smtClean="0"/>
              <a:t>Cooperative Forecast Process</a:t>
            </a:r>
            <a:endParaRPr lang="en-US" sz="3600" b="1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38200" y="1676400"/>
            <a:ext cx="7772400" cy="4572000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Round </a:t>
            </a:r>
            <a:r>
              <a:rPr lang="en-US" sz="3200" dirty="0"/>
              <a:t>8.2 Cooperative Forecast </a:t>
            </a:r>
            <a:r>
              <a:rPr lang="en-US" sz="3200" dirty="0" smtClean="0"/>
              <a:t>adopted </a:t>
            </a:r>
            <a:r>
              <a:rPr lang="en-US" sz="3200" dirty="0"/>
              <a:t>by </a:t>
            </a:r>
            <a:r>
              <a:rPr lang="en-US" sz="3200" dirty="0" smtClean="0"/>
              <a:t>COG </a:t>
            </a:r>
            <a:r>
              <a:rPr lang="en-US" sz="3200" dirty="0"/>
              <a:t>Board on July 10, 2013</a:t>
            </a:r>
          </a:p>
          <a:p>
            <a:r>
              <a:rPr lang="en-US" sz="3200" dirty="0" smtClean="0"/>
              <a:t>Demographic projections are based on Jurisdictions’ forecasts and are within 3 percent of the econometric model projections</a:t>
            </a:r>
          </a:p>
          <a:p>
            <a:pPr lvl="1"/>
            <a:r>
              <a:rPr lang="en-US" sz="3000" dirty="0" smtClean="0"/>
              <a:t>Population, employment, and households</a:t>
            </a:r>
          </a:p>
          <a:p>
            <a:r>
              <a:rPr lang="en-US" sz="3200" dirty="0" smtClean="0"/>
              <a:t>Demographic information is allocated from Transportation Analysis Zones (TAZs) to </a:t>
            </a:r>
            <a:r>
              <a:rPr lang="en-US" sz="3200" dirty="0"/>
              <a:t>the appropriate </a:t>
            </a:r>
            <a:r>
              <a:rPr lang="en-US" sz="3200" dirty="0" smtClean="0"/>
              <a:t>wastewater service areas (i.e., sewersheds </a:t>
            </a:r>
            <a:r>
              <a:rPr lang="en-US" sz="3200" dirty="0"/>
              <a:t>and </a:t>
            </a:r>
            <a:r>
              <a:rPr lang="en-US" sz="3200" dirty="0" smtClean="0"/>
              <a:t>sub-sewersheds</a:t>
            </a:r>
            <a:r>
              <a:rPr lang="en-US" sz="3200" dirty="0"/>
              <a:t>)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COG’s RWFFM – Basic Assumptions</a:t>
            </a:r>
            <a:endParaRPr lang="en-US" sz="3600" b="1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000" y="838200"/>
            <a:ext cx="7772400" cy="4572000"/>
          </a:xfrm>
        </p:spPr>
        <p:txBody>
          <a:bodyPr>
            <a:normAutofit/>
          </a:bodyPr>
          <a:lstStyle/>
          <a:p>
            <a:r>
              <a:rPr lang="en-US" dirty="0" smtClean="0"/>
              <a:t>Regional model grown from original Blue Plains work</a:t>
            </a:r>
          </a:p>
          <a:p>
            <a:r>
              <a:rPr lang="en-US" dirty="0" smtClean="0"/>
              <a:t>Wastewater </a:t>
            </a:r>
            <a:r>
              <a:rPr lang="en-US" dirty="0"/>
              <a:t>projections </a:t>
            </a:r>
            <a:r>
              <a:rPr lang="en-US" dirty="0" smtClean="0"/>
              <a:t>derived employment &amp; households and Flow Factors (not population)</a:t>
            </a:r>
            <a:endParaRPr lang="en-US" dirty="0"/>
          </a:p>
          <a:p>
            <a:r>
              <a:rPr lang="en-US" dirty="0" smtClean="0"/>
              <a:t>Black &amp; Veatch updated Base Year Flows (BYF) &amp; flow factors for Blue Plains in 2010</a:t>
            </a:r>
          </a:p>
          <a:p>
            <a:pPr lvl="1"/>
            <a:r>
              <a:rPr lang="en-US" dirty="0" smtClean="0"/>
              <a:t>2009 BYFs are actual annual average flows </a:t>
            </a:r>
          </a:p>
          <a:p>
            <a:pPr lvl="1"/>
            <a:r>
              <a:rPr lang="en-US" dirty="0" smtClean="0"/>
              <a:t>I/I </a:t>
            </a:r>
            <a:r>
              <a:rPr lang="en-US" dirty="0"/>
              <a:t>rate of 44% of incremental sanitary flow remained the </a:t>
            </a:r>
            <a:r>
              <a:rPr lang="en-US" dirty="0" smtClean="0"/>
              <a:t>same</a:t>
            </a:r>
            <a:endParaRPr lang="en-US" dirty="0"/>
          </a:p>
          <a:p>
            <a:r>
              <a:rPr lang="en-US" dirty="0" smtClean="0"/>
              <a:t>Used Ffx #’s for VA plants &amp; WSSC #’s for MD plants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819919"/>
              </p:ext>
            </p:extLst>
          </p:nvPr>
        </p:nvGraphicFramePr>
        <p:xfrm>
          <a:off x="609600" y="4343400"/>
          <a:ext cx="7924799" cy="181416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752600"/>
                <a:gridCol w="1219200"/>
                <a:gridCol w="1143000"/>
                <a:gridCol w="1066800"/>
                <a:gridCol w="1055985"/>
                <a:gridCol w="830825"/>
                <a:gridCol w="856389"/>
              </a:tblGrid>
              <a:tr h="351125">
                <a:tc gridSpan="7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Table ES-2 – 2009 </a:t>
                      </a:r>
                      <a:r>
                        <a:rPr lang="en-US" sz="1600" dirty="0" smtClean="0">
                          <a:effectLst/>
                        </a:rPr>
                        <a:t> Approved  </a:t>
                      </a:r>
                      <a:r>
                        <a:rPr lang="en-US" sz="1600" dirty="0">
                          <a:effectLst/>
                        </a:rPr>
                        <a:t>Flow </a:t>
                      </a:r>
                      <a:r>
                        <a:rPr lang="en-US" sz="1600" dirty="0" smtClean="0">
                          <a:effectLst/>
                        </a:rPr>
                        <a:t>Factors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488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Category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Fairfax County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WSSC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Loudoun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Water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District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Dulles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VA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Vienna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VA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511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Household (gpd/unit)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150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180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185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170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NA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170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5112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Employment (gpd/employee)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30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28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25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25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48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21-50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0" dirty="0"/>
              <a:t/>
            </a:r>
            <a:br>
              <a:rPr lang="en-US" b="0" dirty="0"/>
            </a:br>
            <a:r>
              <a:rPr lang="en-US" b="0" dirty="0"/>
              <a:t> </a:t>
            </a:r>
            <a:endParaRPr lang="en-US" sz="31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84372902"/>
              </p:ext>
            </p:extLst>
          </p:nvPr>
        </p:nvGraphicFramePr>
        <p:xfrm>
          <a:off x="533400" y="304800"/>
          <a:ext cx="82296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2743200" y="1600200"/>
            <a:ext cx="0" cy="411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410200" y="1600200"/>
            <a:ext cx="0" cy="411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Callout 7"/>
          <p:cNvSpPr/>
          <p:nvPr/>
        </p:nvSpPr>
        <p:spPr>
          <a:xfrm>
            <a:off x="2362200" y="1803040"/>
            <a:ext cx="1295400" cy="599941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Arial" pitchFamily="34" charset="0"/>
                <a:cs typeface="Arial" pitchFamily="34" charset="0"/>
              </a:rPr>
              <a:t>COG Total</a:t>
            </a:r>
          </a:p>
          <a:p>
            <a:pPr algn="ctr"/>
            <a:r>
              <a:rPr lang="en-US" sz="1200" dirty="0" smtClean="0">
                <a:latin typeface="Arial" pitchFamily="34" charset="0"/>
                <a:cs typeface="Arial" pitchFamily="34" charset="0"/>
              </a:rPr>
              <a:t>5 million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998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COG Major WWTPs &amp; </a:t>
            </a:r>
            <a:br>
              <a:rPr lang="en-US" b="1" dirty="0" smtClean="0"/>
            </a:br>
            <a:r>
              <a:rPr lang="en-US" b="1" dirty="0" smtClean="0"/>
              <a:t>‘Unadjusted’ Flow Projections (Draft)</a:t>
            </a:r>
            <a:endParaRPr lang="en-US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819141" y="6128266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Unadjusted flows reflect only impact of demographic trends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7800"/>
            <a:ext cx="8534400" cy="4680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1670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COG Major WWTPs &amp; </a:t>
            </a:r>
            <a:br>
              <a:rPr lang="en-US" b="1" dirty="0" smtClean="0"/>
            </a:br>
            <a:r>
              <a:rPr lang="en-US" b="1" dirty="0" smtClean="0"/>
              <a:t>‘Unadjusted’ Flow Projections (Draft)</a:t>
            </a:r>
            <a:endParaRPr lang="en-US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097" y="2064737"/>
            <a:ext cx="6584251" cy="3718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828800" y="59436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Unadjusted flows reflect only impact of demographic trends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62700" y="1329623"/>
            <a:ext cx="2362200" cy="646331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Total Regional Capacity (for Majors) – 776 mgd</a:t>
            </a:r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6705600" y="1975954"/>
            <a:ext cx="762000" cy="6148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1837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COG Major WWTPs &amp; </a:t>
            </a:r>
            <a:br>
              <a:rPr lang="en-US" b="1" dirty="0" smtClean="0"/>
            </a:br>
            <a:r>
              <a:rPr lang="en-US" b="1" dirty="0" smtClean="0"/>
              <a:t>‘Adjusted’ Flow Projections (Draft)</a:t>
            </a:r>
            <a:endParaRPr lang="en-US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676400" y="5943600"/>
            <a:ext cx="617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Adjusted flows reflect impact of (significant) flow reductions &amp; flow diversions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461715" y="1401289"/>
            <a:ext cx="2362200" cy="646331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Total Regional Capacity (for Majors) – 776 mgd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199" y="2224718"/>
            <a:ext cx="6846401" cy="3718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H="1">
            <a:off x="7061915" y="2057400"/>
            <a:ext cx="762000" cy="6148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Callout 11"/>
          <p:cNvSpPr/>
          <p:nvPr/>
        </p:nvSpPr>
        <p:spPr>
          <a:xfrm>
            <a:off x="7748251" y="1907623"/>
            <a:ext cx="1295400" cy="914400"/>
          </a:xfrm>
          <a:prstGeom prst="wedgeEllipseCallout">
            <a:avLst>
              <a:gd name="adj1" fmla="val -74520"/>
              <a:gd name="adj2" fmla="val 4559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latin typeface="Arial" pitchFamily="34" charset="0"/>
                <a:cs typeface="Arial" pitchFamily="34" charset="0"/>
              </a:rPr>
              <a:t>718 mgd  = 93% of Total Capacity</a:t>
            </a:r>
          </a:p>
        </p:txBody>
      </p:sp>
    </p:spTree>
    <p:extLst>
      <p:ext uri="{BB962C8B-B14F-4D97-AF65-F5344CB8AC3E}">
        <p14:creationId xmlns:p14="http://schemas.microsoft.com/office/powerpoint/2010/main" val="671251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685800"/>
            <a:ext cx="3520440" cy="5440680"/>
          </a:xfrm>
        </p:spPr>
      </p:pic>
      <p:sp>
        <p:nvSpPr>
          <p:cNvPr id="2" name="TextBox 1"/>
          <p:cNvSpPr txBox="1"/>
          <p:nvPr/>
        </p:nvSpPr>
        <p:spPr>
          <a:xfrm>
            <a:off x="5410200" y="1676400"/>
            <a:ext cx="3200400" cy="138499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COG’s Region Forward and Economy Forward initiatives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09400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2162"/>
          </a:xfrm>
        </p:spPr>
        <p:txBody>
          <a:bodyPr/>
          <a:lstStyle/>
          <a:p>
            <a:r>
              <a:rPr lang="en-US" b="1" dirty="0" smtClean="0"/>
              <a:t>Next Steps</a:t>
            </a:r>
            <a:endParaRPr lang="en-US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914400" y="990600"/>
            <a:ext cx="7772400" cy="50292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Continue to verify with WWTP operators:</a:t>
            </a:r>
          </a:p>
          <a:p>
            <a:pPr lvl="1"/>
            <a:r>
              <a:rPr lang="en-US" sz="2800" dirty="0" smtClean="0"/>
              <a:t>WWTP service area maps</a:t>
            </a:r>
          </a:p>
          <a:p>
            <a:pPr lvl="1"/>
            <a:r>
              <a:rPr lang="en-US" sz="2800" dirty="0" smtClean="0"/>
              <a:t>Flow projections/assumptions</a:t>
            </a:r>
          </a:p>
          <a:p>
            <a:pPr lvl="1"/>
            <a:r>
              <a:rPr lang="en-US" sz="2800" dirty="0" smtClean="0"/>
              <a:t>Refine maps re: septic/distributed systems vs. non-sewered areas</a:t>
            </a:r>
          </a:p>
          <a:p>
            <a:r>
              <a:rPr lang="en-US" sz="2800" dirty="0" smtClean="0"/>
              <a:t>Present overall/regional findings to CBPC (9/20/13)</a:t>
            </a:r>
          </a:p>
          <a:p>
            <a:r>
              <a:rPr lang="en-US" sz="2800" dirty="0" smtClean="0"/>
              <a:t>Region Forward</a:t>
            </a:r>
          </a:p>
          <a:p>
            <a:pPr lvl="1"/>
            <a:r>
              <a:rPr lang="en-US" sz="2800" dirty="0" smtClean="0"/>
              <a:t>Report on ‘percent wastewater capacity’ findings</a:t>
            </a:r>
          </a:p>
          <a:p>
            <a:pPr lvl="1"/>
            <a:r>
              <a:rPr lang="en-US" sz="2800" dirty="0" smtClean="0"/>
              <a:t>Overall RAC’s on WWTP Service Areas</a:t>
            </a:r>
          </a:p>
          <a:p>
            <a:r>
              <a:rPr lang="en-US" sz="3000" dirty="0" smtClean="0"/>
              <a:t>Flow vs. Load Capacity Analysis</a:t>
            </a:r>
          </a:p>
          <a:p>
            <a:pPr lvl="1"/>
            <a:r>
              <a:rPr lang="en-US" sz="2800" dirty="0" smtClean="0"/>
              <a:t>Outgrowth of work being done for Blue Plains Users</a:t>
            </a:r>
          </a:p>
          <a:p>
            <a:pPr marL="32004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611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62"/>
          </a:xfrm>
        </p:spPr>
        <p:txBody>
          <a:bodyPr/>
          <a:lstStyle/>
          <a:p>
            <a:r>
              <a:rPr lang="en-US" b="1" dirty="0" smtClean="0"/>
              <a:t>Wrap-up</a:t>
            </a:r>
            <a:endParaRPr lang="en-US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9/6/13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3B731-2299-4AE3-8F44-2862D806ED0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85800" y="1066800"/>
            <a:ext cx="80010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Questions?</a:t>
            </a:r>
          </a:p>
          <a:p>
            <a:r>
              <a:rPr lang="en-US" dirty="0" smtClean="0"/>
              <a:t>Ideas?</a:t>
            </a:r>
          </a:p>
          <a:p>
            <a:endParaRPr lang="en-US" sz="1000" dirty="0"/>
          </a:p>
          <a:p>
            <a:r>
              <a:rPr lang="en-US" dirty="0" smtClean="0"/>
              <a:t>Additional presentations:</a:t>
            </a:r>
          </a:p>
          <a:p>
            <a:pPr lvl="1"/>
            <a:r>
              <a:rPr lang="en-US" dirty="0" smtClean="0"/>
              <a:t>COG’s Cooperative Forecast process</a:t>
            </a:r>
          </a:p>
          <a:p>
            <a:pPr lvl="1"/>
            <a:r>
              <a:rPr lang="en-US" dirty="0" smtClean="0"/>
              <a:t>COG’s RWFFM</a:t>
            </a:r>
          </a:p>
          <a:p>
            <a:pPr lvl="1"/>
            <a:r>
              <a:rPr lang="en-US" dirty="0"/>
              <a:t>CBP’s use to characterize/project </a:t>
            </a:r>
            <a:r>
              <a:rPr lang="en-US" dirty="0" smtClean="0"/>
              <a:t>growth</a:t>
            </a:r>
          </a:p>
          <a:p>
            <a:pPr lvl="1"/>
            <a:endParaRPr lang="en-US" sz="1000" dirty="0"/>
          </a:p>
          <a:p>
            <a:r>
              <a:rPr lang="en-US" dirty="0" smtClean="0">
                <a:solidFill>
                  <a:srgbClr val="0070C0"/>
                </a:solidFill>
              </a:rPr>
              <a:t>Many thanks for teamed effort – Mukhtar Ibrahim, Nasser Ameen, &amp; Lana Sindler</a:t>
            </a:r>
          </a:p>
          <a:p>
            <a:endParaRPr lang="en-US" sz="1000" dirty="0" smtClean="0"/>
          </a:p>
          <a:p>
            <a:r>
              <a:rPr lang="en-US" b="1" dirty="0" smtClean="0"/>
              <a:t>Contact:  </a:t>
            </a:r>
            <a:r>
              <a:rPr lang="en-US" dirty="0" smtClean="0"/>
              <a:t>Tanya Spano (202) 962-3776 / </a:t>
            </a:r>
            <a:r>
              <a:rPr lang="en-US" dirty="0" smtClean="0">
                <a:hlinkClick r:id="rId2"/>
              </a:rPr>
              <a:t>tspano@mwcog.org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4971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1582</TotalTime>
  <Words>539</Words>
  <Application>Microsoft Office PowerPoint</Application>
  <PresentationFormat>On-screen Show (4:3)</PresentationFormat>
  <Paragraphs>144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Equity</vt:lpstr>
      <vt:lpstr> COG’s Round 8.2 Cooperative Forecast &amp;  Regional Wastewater Flow Projections</vt:lpstr>
      <vt:lpstr>Overview</vt:lpstr>
      <vt:lpstr>PowerPoint Presentation</vt:lpstr>
      <vt:lpstr>COG’s Regional Cooperative Forecast Process</vt:lpstr>
      <vt:lpstr>COG’s RWFFM – Basic Assumptions</vt:lpstr>
      <vt:lpstr>  </vt:lpstr>
      <vt:lpstr>COG Major WWTPs &amp;  ‘Unadjusted’ Flow Projections (Draft)</vt:lpstr>
      <vt:lpstr>COG Major WWTPs &amp;  ‘Unadjusted’ Flow Projections (Draft)</vt:lpstr>
      <vt:lpstr>COG Major WWTPs &amp;  ‘Adjusted’ Flow Projections (Draft)</vt:lpstr>
      <vt:lpstr>PowerPoint Presentation</vt:lpstr>
      <vt:lpstr>Next Steps</vt:lpstr>
      <vt:lpstr>Wrap-up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BPSA Flow Management Efforts &amp; Round 8.1 Flow Projections</dc:title>
  <dc:creator>Lana Sindler</dc:creator>
  <cp:lastModifiedBy>Lana Sindler</cp:lastModifiedBy>
  <cp:revision>76</cp:revision>
  <cp:lastPrinted>2013-09-06T11:22:20Z</cp:lastPrinted>
  <dcterms:created xsi:type="dcterms:W3CDTF">2013-03-25T15:23:34Z</dcterms:created>
  <dcterms:modified xsi:type="dcterms:W3CDTF">2013-09-06T13:06:46Z</dcterms:modified>
</cp:coreProperties>
</file>