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2" r:id="rId2"/>
  </p:sldMasterIdLst>
  <p:notesMasterIdLst>
    <p:notesMasterId r:id="rId17"/>
  </p:notesMasterIdLst>
  <p:sldIdLst>
    <p:sldId id="258" r:id="rId3"/>
    <p:sldId id="298" r:id="rId4"/>
    <p:sldId id="286" r:id="rId5"/>
    <p:sldId id="299" r:id="rId6"/>
    <p:sldId id="287" r:id="rId7"/>
    <p:sldId id="297" r:id="rId8"/>
    <p:sldId id="306" r:id="rId9"/>
    <p:sldId id="305" r:id="rId10"/>
    <p:sldId id="296" r:id="rId11"/>
    <p:sldId id="303" r:id="rId12"/>
    <p:sldId id="300" r:id="rId13"/>
    <p:sldId id="301" r:id="rId14"/>
    <p:sldId id="302" r:id="rId15"/>
    <p:sldId id="304" r:id="rId16"/>
  </p:sldIdLst>
  <p:sldSz cx="9144000" cy="6858000" type="screen4x3"/>
  <p:notesSz cx="7010400" cy="92233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72" autoAdjust="0"/>
    <p:restoredTop sz="94590" autoAdjust="0"/>
  </p:normalViewPr>
  <p:slideViewPr>
    <p:cSldViewPr>
      <p:cViewPr>
        <p:scale>
          <a:sx n="93" d="100"/>
          <a:sy n="93" d="100"/>
        </p:scale>
        <p:origin x="-114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37840" cy="461169"/>
          </a:xfrm>
          <a:prstGeom prst="rect">
            <a:avLst/>
          </a:prstGeom>
        </p:spPr>
        <p:txBody>
          <a:bodyPr vert="horz" lIns="92757" tIns="46378" rIns="92757" bIns="46378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0938" y="0"/>
            <a:ext cx="3037840" cy="461169"/>
          </a:xfrm>
          <a:prstGeom prst="rect">
            <a:avLst/>
          </a:prstGeom>
        </p:spPr>
        <p:txBody>
          <a:bodyPr vert="horz" lIns="92757" tIns="46378" rIns="92757" bIns="46378" rtlCol="0"/>
          <a:lstStyle>
            <a:lvl1pPr algn="r">
              <a:defRPr sz="1200"/>
            </a:lvl1pPr>
          </a:lstStyle>
          <a:p>
            <a:fld id="{6AF33017-85C9-4A6E-A763-A60364F3D978}" type="datetimeFigureOut">
              <a:rPr lang="en-US" smtClean="0"/>
              <a:pPr/>
              <a:t>11/19/2013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98563" y="692150"/>
            <a:ext cx="4613275" cy="34591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757" tIns="46378" rIns="92757" bIns="46378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1040" y="4381103"/>
            <a:ext cx="5608320" cy="4150519"/>
          </a:xfrm>
          <a:prstGeom prst="rect">
            <a:avLst/>
          </a:prstGeom>
        </p:spPr>
        <p:txBody>
          <a:bodyPr vert="horz" lIns="92757" tIns="46378" rIns="92757" bIns="46378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760605"/>
            <a:ext cx="3037840" cy="461169"/>
          </a:xfrm>
          <a:prstGeom prst="rect">
            <a:avLst/>
          </a:prstGeom>
        </p:spPr>
        <p:txBody>
          <a:bodyPr vert="horz" lIns="92757" tIns="46378" rIns="92757" bIns="46378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0938" y="8760605"/>
            <a:ext cx="3037840" cy="461169"/>
          </a:xfrm>
          <a:prstGeom prst="rect">
            <a:avLst/>
          </a:prstGeom>
        </p:spPr>
        <p:txBody>
          <a:bodyPr vert="horz" lIns="92757" tIns="46378" rIns="92757" bIns="46378" rtlCol="0" anchor="b"/>
          <a:lstStyle>
            <a:lvl1pPr algn="r">
              <a:defRPr sz="1200"/>
            </a:lvl1pPr>
          </a:lstStyle>
          <a:p>
            <a:fld id="{3087903C-3A96-44B9-A021-38B979781C18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943742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6ED4BE14-6986-42AC-949B-641BBBECD7C1}" type="slidenum">
              <a:rPr lang="en-US" smtClean="0"/>
              <a:pPr>
                <a:defRPr/>
              </a:pPr>
              <a:t>1</a:t>
            </a:fld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4" Type="http://schemas.openxmlformats.org/officeDocument/2006/relationships/image" Target="../media/image4.png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E3B8CA-D5B0-4DA3-A821-303FCE4D92A7}" type="datetimeFigureOut">
              <a:rPr lang="en-US" smtClean="0"/>
              <a:pPr/>
              <a:t>11/19/2013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27DE7F-2523-4BB0-AD8A-CDE29F227C54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E3B8CA-D5B0-4DA3-A821-303FCE4D92A7}" type="datetimeFigureOut">
              <a:rPr lang="en-US" smtClean="0"/>
              <a:pPr/>
              <a:t>11/19/2013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27DE7F-2523-4BB0-AD8A-CDE29F227C54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E3B8CA-D5B0-4DA3-A821-303FCE4D92A7}" type="datetimeFigureOut">
              <a:rPr lang="en-US" smtClean="0"/>
              <a:pPr/>
              <a:t>11/19/2013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27DE7F-2523-4BB0-AD8A-CDE29F227C54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E3B8CA-D5B0-4DA3-A821-303FCE4D92A7}" type="datetimeFigureOut">
              <a:rPr lang="en-US" smtClean="0"/>
              <a:pPr/>
              <a:t>11/19/2013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27DE7F-2523-4BB0-AD8A-CDE29F227C54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E3B8CA-D5B0-4DA3-A821-303FCE4D92A7}" type="datetimeFigureOut">
              <a:rPr lang="en-US" smtClean="0"/>
              <a:pPr/>
              <a:t>11/19/2013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27DE7F-2523-4BB0-AD8A-CDE29F227C54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E3B8CA-D5B0-4DA3-A821-303FCE4D92A7}" type="datetimeFigureOut">
              <a:rPr lang="en-US" smtClean="0"/>
              <a:pPr/>
              <a:t>11/19/2013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27DE7F-2523-4BB0-AD8A-CDE29F227C54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E3B8CA-D5B0-4DA3-A821-303FCE4D92A7}" type="datetimeFigureOut">
              <a:rPr lang="en-US" smtClean="0"/>
              <a:pPr/>
              <a:t>11/19/2013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27DE7F-2523-4BB0-AD8A-CDE29F227C54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E3B8CA-D5B0-4DA3-A821-303FCE4D92A7}" type="datetimeFigureOut">
              <a:rPr lang="en-US" smtClean="0"/>
              <a:pPr/>
              <a:t>11/19/2013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27DE7F-2523-4BB0-AD8A-CDE29F227C54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E3B8CA-D5B0-4DA3-A821-303FCE4D92A7}" type="datetimeFigureOut">
              <a:rPr lang="en-US" smtClean="0"/>
              <a:pPr/>
              <a:t>11/19/2013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27DE7F-2523-4BB0-AD8A-CDE29F227C54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E3B8CA-D5B0-4DA3-A821-303FCE4D92A7}" type="datetimeFigureOut">
              <a:rPr lang="en-US" smtClean="0"/>
              <a:pPr/>
              <a:t>11/19/2013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27DE7F-2523-4BB0-AD8A-CDE29F227C54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E3B8CA-D5B0-4DA3-A821-303FCE4D92A7}" type="datetimeFigureOut">
              <a:rPr lang="en-US" smtClean="0"/>
              <a:pPr/>
              <a:t>11/19/2013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27DE7F-2523-4BB0-AD8A-CDE29F227C54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6200" y="76200"/>
            <a:ext cx="8991600" cy="67056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838200"/>
            <a:ext cx="7772400" cy="14700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2362200"/>
            <a:ext cx="64008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 smtClean="0"/>
              <a:t>Click to edit Master subtitle style</a:t>
            </a:r>
            <a:endParaRPr lang="en-US" dirty="0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0077A286-22CD-4783-8DEA-741186138D18}" type="datetime1">
              <a:rPr lang="en-US">
                <a:solidFill>
                  <a:prstClr val="black"/>
                </a:solidFill>
              </a:rPr>
              <a:pPr>
                <a:defRPr/>
              </a:pPr>
              <a:t>11/19/2013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40080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dirty="0">
                <a:latin typeface="+mn-lt"/>
              </a:defRPr>
            </a:lvl1pPr>
          </a:lstStyle>
          <a:p>
            <a:pPr>
              <a:defRPr/>
            </a:pP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64DC81-6CB1-4F64-B801-60E50315E341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9" name="Picture 69" descr="graystone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28001" y="6324600"/>
            <a:ext cx="863599" cy="4160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6200" y="76200"/>
            <a:ext cx="8991600" cy="67056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pic>
        <p:nvPicPr>
          <p:cNvPr id="6" name="Picture 4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200" y="676275"/>
            <a:ext cx="695325" cy="69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76200" y="655638"/>
            <a:ext cx="8988552" cy="715962"/>
          </a:xfrm>
          <a:solidFill>
            <a:schemeClr val="tx2"/>
          </a:solidFill>
          <a:ln>
            <a:noFill/>
          </a:ln>
        </p:spPr>
        <p:txBody>
          <a:bodyPr>
            <a:normAutofit/>
          </a:bodyPr>
          <a:lstStyle>
            <a:lvl1pPr algn="l">
              <a:defRPr sz="2400" baseline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dirty="0" smtClean="0"/>
              <a:t>	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24000"/>
            <a:ext cx="8229600" cy="4602163"/>
          </a:xfrm>
        </p:spPr>
        <p:txBody>
          <a:bodyPr>
            <a:normAutofit/>
          </a:bodyPr>
          <a:lstStyle>
            <a:lvl1pPr>
              <a:buClr>
                <a:schemeClr val="tx1"/>
              </a:buClr>
              <a:defRPr sz="2400">
                <a:solidFill>
                  <a:schemeClr val="tx2"/>
                </a:solidFill>
                <a:latin typeface="+mn-lt"/>
              </a:defRPr>
            </a:lvl1pPr>
            <a:lvl2pPr>
              <a:defRPr sz="2000">
                <a:latin typeface="+mn-lt"/>
              </a:defRPr>
            </a:lvl2pPr>
            <a:lvl3pPr>
              <a:defRPr sz="1800">
                <a:latin typeface="+mn-lt"/>
              </a:defRPr>
            </a:lvl3pPr>
            <a:lvl4pPr>
              <a:defRPr sz="1600">
                <a:latin typeface="+mn-lt"/>
              </a:defRPr>
            </a:lvl4pPr>
            <a:lvl5pPr>
              <a:defRPr sz="1600">
                <a:latin typeface="+mn-lt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CAAF6B-C244-4C66-B33E-B3CB3E5B74F8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" name="Picture 69" descr="graystone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128001" y="6324600"/>
            <a:ext cx="863599" cy="4160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8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6200" y="658368"/>
            <a:ext cx="722742" cy="713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6200" y="76200"/>
            <a:ext cx="8991600" cy="67056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748311D9-1306-4270-AC4F-FAF0A867A697}" type="datetime1">
              <a:rPr lang="en-US">
                <a:solidFill>
                  <a:prstClr val="black"/>
                </a:solidFill>
              </a:rPr>
              <a:pPr>
                <a:defRPr/>
              </a:pPr>
              <a:t>11/19/2013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 dirty="0">
                <a:latin typeface="+mn-lt"/>
              </a:defRPr>
            </a:lvl1pPr>
          </a:lstStyle>
          <a:p>
            <a:pPr>
              <a:defRPr/>
            </a:pP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BA90E97-DCC4-4544-8210-9C8A63F90A83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9" name="Picture 69" descr="graystone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28001" y="6324600"/>
            <a:ext cx="863599" cy="4160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76200" y="76200"/>
            <a:ext cx="8991600" cy="67056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>
                <a:latin typeface="+mn-lt"/>
              </a:defRPr>
            </a:lvl1pPr>
            <a:lvl2pPr>
              <a:defRPr sz="2400">
                <a:latin typeface="+mn-lt"/>
              </a:defRPr>
            </a:lvl2pPr>
            <a:lvl3pPr>
              <a:defRPr sz="2000">
                <a:latin typeface="+mn-lt"/>
              </a:defRPr>
            </a:lvl3pPr>
            <a:lvl4pPr>
              <a:defRPr sz="1800">
                <a:latin typeface="+mn-lt"/>
              </a:defRPr>
            </a:lvl4pPr>
            <a:lvl5pPr>
              <a:defRPr sz="1800">
                <a:latin typeface="+mn-lt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>
                <a:latin typeface="+mn-lt"/>
              </a:defRPr>
            </a:lvl1pPr>
            <a:lvl2pPr>
              <a:defRPr sz="2400">
                <a:latin typeface="+mn-lt"/>
              </a:defRPr>
            </a:lvl2pPr>
            <a:lvl3pPr>
              <a:defRPr sz="2000">
                <a:latin typeface="+mn-lt"/>
              </a:defRPr>
            </a:lvl3pPr>
            <a:lvl4pPr>
              <a:defRPr sz="1800">
                <a:latin typeface="+mn-lt"/>
              </a:defRPr>
            </a:lvl4pPr>
            <a:lvl5pPr>
              <a:defRPr sz="1800">
                <a:latin typeface="+mn-lt"/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8EC5AAEB-DA3D-49AD-BC07-32A9F5FA8EEA}" type="datetime1">
              <a:rPr lang="en-US">
                <a:solidFill>
                  <a:prstClr val="black"/>
                </a:solidFill>
              </a:rPr>
              <a:pPr>
                <a:defRPr/>
              </a:pPr>
              <a:t>11/19/2013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F10E34-ED8F-4B56-9C57-121D68189C6D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0" name="Picture 69" descr="graystone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28001" y="6324600"/>
            <a:ext cx="863599" cy="4160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76200" y="76200"/>
            <a:ext cx="8991600" cy="67056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>
                <a:latin typeface="+mn-lt"/>
              </a:defRPr>
            </a:lvl1pPr>
            <a:lvl2pPr>
              <a:defRPr sz="2000">
                <a:latin typeface="+mn-lt"/>
              </a:defRPr>
            </a:lvl2pPr>
            <a:lvl3pPr>
              <a:defRPr sz="1800">
                <a:latin typeface="+mn-lt"/>
              </a:defRPr>
            </a:lvl3pPr>
            <a:lvl4pPr>
              <a:defRPr sz="1600">
                <a:latin typeface="+mn-lt"/>
              </a:defRPr>
            </a:lvl4pPr>
            <a:lvl5pPr>
              <a:defRPr sz="1600">
                <a:latin typeface="+mn-lt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>
                <a:latin typeface="+mn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>
                <a:latin typeface="+mn-lt"/>
              </a:defRPr>
            </a:lvl1pPr>
            <a:lvl2pPr>
              <a:defRPr sz="2000">
                <a:latin typeface="+mn-lt"/>
              </a:defRPr>
            </a:lvl2pPr>
            <a:lvl3pPr>
              <a:defRPr sz="1800">
                <a:latin typeface="+mn-lt"/>
              </a:defRPr>
            </a:lvl3pPr>
            <a:lvl4pPr>
              <a:defRPr sz="1600">
                <a:latin typeface="+mn-lt"/>
              </a:defRPr>
            </a:lvl4pPr>
            <a:lvl5pPr>
              <a:defRPr sz="1600">
                <a:latin typeface="+mn-lt"/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9" name="Date Placeholder 6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68C5FF63-003F-4749-A61D-56A8CF564D30}" type="datetime1">
              <a:rPr lang="en-US">
                <a:solidFill>
                  <a:prstClr val="black"/>
                </a:solidFill>
              </a:rPr>
              <a:pPr>
                <a:defRPr/>
              </a:pPr>
              <a:t>11/19/2013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0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11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C7FC55-96E3-4560-A6B3-642F65F50CBC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2" name="Picture 69" descr="graystone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28001" y="6324600"/>
            <a:ext cx="863599" cy="4160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6200" y="76200"/>
            <a:ext cx="8991600" cy="67056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A2374B8A-D32E-40A2-816F-06A6BDB2F318}" type="datetime1">
              <a:rPr lang="en-US">
                <a:solidFill>
                  <a:prstClr val="black"/>
                </a:solidFill>
              </a:rPr>
              <a:pPr>
                <a:defRPr/>
              </a:pPr>
              <a:t>11/19/2013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5B342A-0970-40A9-AA95-954073BA6453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" name="Picture 69" descr="graystone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28001" y="6324600"/>
            <a:ext cx="863599" cy="4160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76200" y="76200"/>
            <a:ext cx="8991600" cy="67056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4" name="Date Placeholder 1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2C415E7E-EF92-44B2-9868-0E377379DF94}" type="datetime1">
              <a:rPr lang="en-US">
                <a:solidFill>
                  <a:prstClr val="black"/>
                </a:solidFill>
              </a:rPr>
              <a:pPr>
                <a:defRPr/>
              </a:pPr>
              <a:t>11/19/2013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5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6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981494-F7B6-4503-89F3-547ED8C560A8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" name="Picture 69" descr="graystone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28001" y="6324600"/>
            <a:ext cx="863599" cy="4160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76200" y="76200"/>
            <a:ext cx="8991600" cy="67056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>
                <a:latin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>
                <a:latin typeface="+mn-lt"/>
              </a:defRPr>
            </a:lvl1pPr>
            <a:lvl2pPr>
              <a:defRPr sz="2800">
                <a:latin typeface="+mn-lt"/>
              </a:defRPr>
            </a:lvl2pPr>
            <a:lvl3pPr>
              <a:defRPr sz="2400">
                <a:latin typeface="+mn-lt"/>
              </a:defRPr>
            </a:lvl3pPr>
            <a:lvl4pPr>
              <a:defRPr sz="2000">
                <a:latin typeface="+mn-lt"/>
              </a:defRPr>
            </a:lvl4pPr>
            <a:lvl5pPr>
              <a:defRPr sz="2000">
                <a:latin typeface="+mn-lt"/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>
                <a:latin typeface="+mn-lt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3E347F3D-9EDF-4F95-8A32-32F3294FA093}" type="datetime1">
              <a:rPr lang="en-US">
                <a:solidFill>
                  <a:prstClr val="black"/>
                </a:solidFill>
              </a:rPr>
              <a:pPr>
                <a:defRPr/>
              </a:pPr>
              <a:t>11/19/2013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CC64FA-2AC4-403B-BFF4-444B0DD9C6D8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0" name="Picture 69" descr="graystone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28001" y="6324600"/>
            <a:ext cx="863599" cy="4160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76200" y="76200"/>
            <a:ext cx="8991600" cy="67056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>
                <a:latin typeface="+mn-l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>
                <a:latin typeface="Garamond" pitchFamily="18" charset="0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8D3B2103-B4A2-4C43-8BEB-A3C1B8024178}" type="datetime1">
              <a:rPr lang="en-US">
                <a:solidFill>
                  <a:prstClr val="black"/>
                </a:solidFill>
              </a:rPr>
              <a:pPr>
                <a:defRPr/>
              </a:pPr>
              <a:t>11/19/2013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8FCB97-8C66-4D6E-8B18-9C4322BFF81C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0" name="Picture 69" descr="graystone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28001" y="6324600"/>
            <a:ext cx="863599" cy="4160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6200" y="76200"/>
            <a:ext cx="8991600" cy="67056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3C29D03F-FC93-4038-8F1D-4DE47922F5CB}" type="datetime1">
              <a:rPr lang="en-US">
                <a:solidFill>
                  <a:prstClr val="black"/>
                </a:solidFill>
              </a:rPr>
              <a:pPr>
                <a:defRPr/>
              </a:pPr>
              <a:t>11/19/2013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B5579F-B662-4646-9C0D-B68B8AC1CC7D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9" name="Picture 69" descr="graystone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28001" y="6324600"/>
            <a:ext cx="863599" cy="4160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76200" y="76200"/>
            <a:ext cx="8991600" cy="67056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>
              <a:defRPr>
                <a:latin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lvl1pPr>
              <a:defRPr>
                <a:latin typeface="+mn-lt"/>
              </a:defRPr>
            </a:lvl1pPr>
            <a:lvl2pPr>
              <a:defRPr>
                <a:latin typeface="+mn-lt"/>
              </a:defRPr>
            </a:lvl2pPr>
            <a:lvl3pPr>
              <a:defRPr>
                <a:latin typeface="+mn-lt"/>
              </a:defRPr>
            </a:lvl3pPr>
            <a:lvl4pPr>
              <a:defRPr>
                <a:latin typeface="+mn-lt"/>
              </a:defRPr>
            </a:lvl4pPr>
            <a:lvl5pPr>
              <a:defRPr>
                <a:latin typeface="+mn-lt"/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Date Placeholder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fld id="{6FB4DE1F-86AF-49FF-8987-01E0F20BFFEF}" type="datetime1">
              <a:rPr lang="en-US">
                <a:solidFill>
                  <a:prstClr val="black"/>
                </a:solidFill>
              </a:rPr>
              <a:pPr>
                <a:defRPr/>
              </a:pPr>
              <a:t>11/19/2013</a:t>
            </a:fld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7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>
            <a:lvl1pPr fontAlgn="auto">
              <a:spcBef>
                <a:spcPts val="0"/>
              </a:spcBef>
              <a:spcAft>
                <a:spcPts val="0"/>
              </a:spcAft>
              <a:defRPr>
                <a:latin typeface="+mn-lt"/>
              </a:defRPr>
            </a:lvl1pPr>
          </a:lstStyle>
          <a:p>
            <a:pPr>
              <a:defRPr/>
            </a:pPr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8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AF2475-B6AB-4B01-A626-B86268926E24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9" name="Picture 69" descr="graystone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128001" y="6324600"/>
            <a:ext cx="863599" cy="4160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E3B8CA-D5B0-4DA3-A821-303FCE4D92A7}" type="datetimeFigureOut">
              <a:rPr lang="en-US" smtClean="0"/>
              <a:pPr/>
              <a:t>11/19/2013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27DE7F-2523-4BB0-AD8A-CDE29F227C54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96838" y="76200"/>
            <a:ext cx="8970962" cy="6669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7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8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200" y="6416675"/>
            <a:ext cx="1447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Times New Roman" pitchFamily="18" charset="0"/>
                <a:cs typeface="Times New Roman" pitchFamily="18" charset="0"/>
              </a:defRPr>
            </a:lvl1pPr>
          </a:lstStyle>
          <a:p>
            <a:pPr>
              <a:defRPr/>
            </a:pPr>
            <a:fld id="{66289210-5C89-4CBD-B93F-330E9D286630}" type="slidenum">
              <a:rPr lang="en-U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‹#›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6200" y="76200"/>
            <a:ext cx="8991600" cy="67056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 dirty="0">
              <a:solidFill>
                <a:prstClr val="white"/>
              </a:solidFill>
            </a:endParaRPr>
          </a:p>
        </p:txBody>
      </p:sp>
      <p:pic>
        <p:nvPicPr>
          <p:cNvPr id="9" name="Picture 69" descr="graystone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8128001" y="6324600"/>
            <a:ext cx="863599" cy="4160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hdr="0" ftr="0" dt="0"/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n-lt"/>
          <a:ea typeface="+mj-ea"/>
          <a:cs typeface="Times New Roman" pitchFamily="18" charset="0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Palatino Linotype" pitchFamily="18" charset="0"/>
          <a:cs typeface="Times New Roman" pitchFamily="18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Palatino Linotype" pitchFamily="18" charset="0"/>
          <a:cs typeface="Times New Roman" pitchFamily="18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Palatino Linotype" pitchFamily="18" charset="0"/>
          <a:cs typeface="Times New Roman" pitchFamily="18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Palatino Linotype" pitchFamily="18" charset="0"/>
          <a:cs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Palatino Linotype" pitchFamily="18" charset="0"/>
          <a:cs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Palatino Linotype" pitchFamily="18" charset="0"/>
          <a:cs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Palatino Linotype" pitchFamily="18" charset="0"/>
          <a:cs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Palatino Linotype" pitchFamily="18" charset="0"/>
          <a:cs typeface="Times New Roman" pitchFamily="18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Times New Roman" pitchFamily="18" charset="0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Times New Roman" pitchFamily="18" charset="0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Times New Roman" pitchFamily="18" charset="0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Times New Roman" pitchFamily="18" charset="0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Times New Roman" pitchFamily="18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tif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6838" y="76200"/>
            <a:ext cx="8970962" cy="6669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361" name="Title 1"/>
          <p:cNvSpPr>
            <a:spLocks noGrp="1"/>
          </p:cNvSpPr>
          <p:nvPr>
            <p:ph type="ctrTitle"/>
          </p:nvPr>
        </p:nvSpPr>
        <p:spPr>
          <a:xfrm>
            <a:off x="76200" y="2209800"/>
            <a:ext cx="8991600" cy="1828800"/>
          </a:xfrm>
          <a:solidFill>
            <a:schemeClr val="tx2"/>
          </a:solidFill>
        </p:spPr>
        <p:txBody>
          <a:bodyPr tIns="0" bIns="274320"/>
          <a:lstStyle/>
          <a:p>
            <a:pPr algn="r"/>
            <a:r>
              <a:rPr lang="en-US" sz="2400" dirty="0" smtClean="0">
                <a:solidFill>
                  <a:schemeClr val="bg1"/>
                </a:solidFill>
              </a:rPr>
              <a:t>	</a:t>
            </a:r>
            <a:endParaRPr lang="en-US" sz="2400" i="1" dirty="0" smtClean="0">
              <a:solidFill>
                <a:schemeClr val="bg1"/>
              </a:solidFill>
              <a:latin typeface="+mn-lt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3810000" y="6172200"/>
            <a:ext cx="5105400" cy="60960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76200" y="76200"/>
            <a:ext cx="8991600" cy="6705600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5365" name="Subtitle 2"/>
          <p:cNvSpPr>
            <a:spLocks noGrp="1"/>
          </p:cNvSpPr>
          <p:nvPr>
            <p:ph type="subTitle" idx="1"/>
          </p:nvPr>
        </p:nvSpPr>
        <p:spPr>
          <a:xfrm>
            <a:off x="152400" y="4419600"/>
            <a:ext cx="8153400" cy="2209800"/>
          </a:xfrm>
        </p:spPr>
        <p:txBody>
          <a:bodyPr lIns="137160"/>
          <a:lstStyle/>
          <a:p>
            <a:pPr algn="r"/>
            <a:endParaRPr lang="en-US" sz="1100" b="1" dirty="0" smtClean="0">
              <a:solidFill>
                <a:schemeClr val="tx2"/>
              </a:solidFill>
              <a:latin typeface="+mn-lt"/>
            </a:endParaRPr>
          </a:p>
          <a:p>
            <a:pPr algn="r"/>
            <a:r>
              <a:rPr lang="en-US" sz="2000" dirty="0" smtClean="0">
                <a:solidFill>
                  <a:schemeClr val="tx2"/>
                </a:solidFill>
              </a:rPr>
              <a:t>Sustainable Development</a:t>
            </a:r>
          </a:p>
          <a:p>
            <a:pPr algn="r"/>
            <a:r>
              <a:rPr lang="en-US" sz="2000" dirty="0" smtClean="0">
                <a:solidFill>
                  <a:schemeClr val="tx2"/>
                </a:solidFill>
              </a:rPr>
              <a:t>November 20, 2013</a:t>
            </a:r>
          </a:p>
          <a:p>
            <a:pPr algn="r"/>
            <a:endParaRPr lang="en-US" sz="1100" dirty="0" smtClean="0">
              <a:solidFill>
                <a:schemeClr val="tx2"/>
              </a:solidFill>
              <a:latin typeface="+mn-lt"/>
            </a:endParaRPr>
          </a:p>
          <a:p>
            <a:pPr algn="r"/>
            <a:endParaRPr lang="en-US" sz="1100" dirty="0" smtClean="0">
              <a:solidFill>
                <a:schemeClr val="tx2"/>
              </a:solidFill>
            </a:endParaRPr>
          </a:p>
          <a:p>
            <a:pPr algn="r"/>
            <a:endParaRPr lang="en-US" sz="700" b="1" dirty="0" smtClean="0">
              <a:solidFill>
                <a:schemeClr val="tx2"/>
              </a:solidFill>
              <a:latin typeface="+mn-lt"/>
            </a:endParaRPr>
          </a:p>
          <a:p>
            <a:pPr algn="r"/>
            <a:endParaRPr lang="en-US" sz="400" i="1" dirty="0" smtClean="0">
              <a:solidFill>
                <a:schemeClr val="tx2"/>
              </a:solidFill>
              <a:latin typeface="+mn-lt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0" y="2286000"/>
            <a:ext cx="9144000" cy="14478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endParaRPr lang="en-US" sz="1600" i="1" dirty="0">
              <a:latin typeface="Garamond" pitchFamily="18" charset="0"/>
            </a:endParaRPr>
          </a:p>
        </p:txBody>
      </p:sp>
      <p:pic>
        <p:nvPicPr>
          <p:cNvPr id="8" name="Picture 7" descr="Buchanan_Logo.t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590800" y="2438400"/>
            <a:ext cx="3757808" cy="1371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Bowie Corporate Center – Bowie, MD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ACAAF6B-C244-4C66-B33E-B3CB3E5B74F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1026" name="Picture 2" descr="J:\PROJECT PICTURES\Bowie -Retouched Images\Bowie-23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894" y="1523999"/>
            <a:ext cx="8720213" cy="51931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5600" y="5105399"/>
            <a:ext cx="2209800" cy="16053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623578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Bowie Corporate Center – Bowie, MD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ACAAF6B-C244-4C66-B33E-B3CB3E5B74F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3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US" dirty="0" smtClean="0"/>
              <a:t>Sustainable Features:</a:t>
            </a:r>
          </a:p>
          <a:p>
            <a:r>
              <a:rPr lang="en-US" dirty="0" smtClean="0"/>
              <a:t>Named Best </a:t>
            </a:r>
            <a:r>
              <a:rPr lang="en-US" dirty="0"/>
              <a:t>Suburban Office Building </a:t>
            </a:r>
            <a:r>
              <a:rPr lang="en-US" dirty="0" smtClean="0"/>
              <a:t>and </a:t>
            </a:r>
            <a:r>
              <a:rPr lang="en-US" dirty="0"/>
              <a:t>Best Environmentally Friendly Building </a:t>
            </a:r>
            <a:r>
              <a:rPr lang="en-US" dirty="0" smtClean="0"/>
              <a:t>in 2007 by </a:t>
            </a:r>
            <a:r>
              <a:rPr lang="en-US" dirty="0"/>
              <a:t>the </a:t>
            </a:r>
            <a:r>
              <a:rPr lang="en-US" dirty="0" smtClean="0"/>
              <a:t>Maryland/DC </a:t>
            </a:r>
            <a:r>
              <a:rPr lang="en-US" dirty="0"/>
              <a:t>Chapter of </a:t>
            </a:r>
            <a:r>
              <a:rPr lang="en-US" dirty="0" smtClean="0"/>
              <a:t>NAIOP.</a:t>
            </a:r>
          </a:p>
          <a:p>
            <a:r>
              <a:rPr lang="en-US" dirty="0" smtClean="0"/>
              <a:t>Located </a:t>
            </a:r>
            <a:r>
              <a:rPr lang="en-US" dirty="0"/>
              <a:t>across the street from </a:t>
            </a:r>
            <a:r>
              <a:rPr lang="en-US" dirty="0" smtClean="0"/>
              <a:t>Bowie </a:t>
            </a:r>
            <a:r>
              <a:rPr lang="en-US" dirty="0"/>
              <a:t>Town Center </a:t>
            </a:r>
            <a:r>
              <a:rPr lang="en-US" dirty="0" smtClean="0"/>
              <a:t>offering quick </a:t>
            </a:r>
            <a:r>
              <a:rPr lang="en-US" dirty="0"/>
              <a:t>and easy access to Route 50 via MD 197 and MD 3. </a:t>
            </a:r>
          </a:p>
          <a:p>
            <a:r>
              <a:rPr lang="en-US" dirty="0" smtClean="0"/>
              <a:t>Bus </a:t>
            </a:r>
            <a:r>
              <a:rPr lang="en-US" dirty="0"/>
              <a:t>service in front of the building to the New Carrollton Metrorail station.</a:t>
            </a:r>
            <a:endParaRPr lang="en-US" dirty="0" smtClean="0"/>
          </a:p>
          <a:p>
            <a:r>
              <a:rPr lang="en-US" dirty="0"/>
              <a:t>High performance features such as enhanced indoor air quality, </a:t>
            </a:r>
            <a:r>
              <a:rPr lang="en-US" dirty="0" smtClean="0"/>
              <a:t>day lighting, </a:t>
            </a:r>
            <a:r>
              <a:rPr lang="en-US" dirty="0"/>
              <a:t>low emitting materials, and water-conserving plumbing </a:t>
            </a:r>
            <a:r>
              <a:rPr lang="en-US" dirty="0" smtClean="0"/>
              <a:t>fixtures.</a:t>
            </a:r>
          </a:p>
          <a:p>
            <a:r>
              <a:rPr lang="en-US" dirty="0"/>
              <a:t>B</a:t>
            </a:r>
            <a:r>
              <a:rPr lang="en-US" dirty="0" smtClean="0"/>
              <a:t>ike </a:t>
            </a:r>
            <a:r>
              <a:rPr lang="en-US" dirty="0"/>
              <a:t>racks, </a:t>
            </a:r>
            <a:r>
              <a:rPr lang="en-US" dirty="0" smtClean="0"/>
              <a:t>preferred parking </a:t>
            </a:r>
            <a:r>
              <a:rPr lang="en-US" dirty="0"/>
              <a:t>for hybrid vehicles and an exercise room with </a:t>
            </a:r>
            <a:r>
              <a:rPr lang="en-US" dirty="0" smtClean="0"/>
              <a:t>showers.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Suburban Development – A Mix of Uses vs. Mixed-Use – Arcola Center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ACAAF6B-C244-4C66-B33E-B3CB3E5B74F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4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24" t="3206" r="4308" b="9415"/>
          <a:stretch/>
        </p:blipFill>
        <p:spPr bwMode="auto">
          <a:xfrm>
            <a:off x="2171700" y="1447800"/>
            <a:ext cx="4800600" cy="53386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793995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Suburban Development – A Mix of Uses vs. Mixed-Use – Heritage Hunt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ACAAF6B-C244-4C66-B33E-B3CB3E5B74F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2050" name="Picture 2" descr="C:\Users\Kingsley.McAdam.BUCHANAN\Documents\Heritage Hunt\HHC Overall REVISED 11.26.12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471" t="3046" r="7138" b="12302"/>
          <a:stretch/>
        </p:blipFill>
        <p:spPr bwMode="auto">
          <a:xfrm>
            <a:off x="419101" y="1430778"/>
            <a:ext cx="8305799" cy="5266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Kingsley @ 500 Madison – Old Town Alexandria, VA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ACAAF6B-C244-4C66-B33E-B3CB3E5B74F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6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193" t="23002"/>
          <a:stretch/>
        </p:blipFill>
        <p:spPr bwMode="auto">
          <a:xfrm>
            <a:off x="822345" y="1524000"/>
            <a:ext cx="7499310" cy="50553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26822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Kingsley @ 500 Madison – Old Town Alexandria, VA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ACAAF6B-C244-4C66-B33E-B3CB3E5B74F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7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611"/>
          <a:stretch/>
        </p:blipFill>
        <p:spPr bwMode="auto">
          <a:xfrm>
            <a:off x="2038350" y="1473200"/>
            <a:ext cx="5067300" cy="52631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86648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Kingsley @ 500 Madison – Old Town Alexandria, VA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ACAAF6B-C244-4C66-B33E-B3CB3E5B74F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8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2170" y="1523999"/>
            <a:ext cx="8299660" cy="5259441"/>
          </a:xfrm>
        </p:spPr>
      </p:pic>
    </p:spTree>
    <p:extLst>
      <p:ext uri="{BB962C8B-B14F-4D97-AF65-F5344CB8AC3E}">
        <p14:creationId xmlns:p14="http://schemas.microsoft.com/office/powerpoint/2010/main" val="913453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The Kingsley @ 500 Madison – Old Town Alexandria, VA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ACAAF6B-C244-4C66-B33E-B3CB3E5B74F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9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US" dirty="0" smtClean="0"/>
              <a:t>Sustainable Features:</a:t>
            </a:r>
          </a:p>
          <a:p>
            <a:r>
              <a:rPr lang="en-US" dirty="0" smtClean="0"/>
              <a:t>Redevelopment of existing dilapidated buildings &amp; contaminated site, asbestos remediation in existing buildings.</a:t>
            </a:r>
          </a:p>
          <a:p>
            <a:r>
              <a:rPr lang="en-US" dirty="0" smtClean="0"/>
              <a:t>Both multifamily &amp; Harris Teeter seeking LEED Silver Certification.</a:t>
            </a:r>
          </a:p>
          <a:p>
            <a:r>
              <a:rPr lang="en-US" dirty="0" smtClean="0"/>
              <a:t>Building not designed with a continuous dewatering system.</a:t>
            </a:r>
          </a:p>
          <a:p>
            <a:r>
              <a:rPr lang="en-US" dirty="0" smtClean="0"/>
              <a:t>Repurposing storm water and condensate from rooftop units for landscape irrigation and hose bibs for cleaning sidewalks.</a:t>
            </a:r>
          </a:p>
          <a:p>
            <a:r>
              <a:rPr lang="en-US" dirty="0" smtClean="0"/>
              <a:t>Energy Star appliances and </a:t>
            </a:r>
            <a:r>
              <a:rPr lang="en-US" dirty="0" err="1" smtClean="0"/>
              <a:t>WaterSense</a:t>
            </a:r>
            <a:r>
              <a:rPr lang="en-US" dirty="0" smtClean="0"/>
              <a:t> plumbing fixtures.</a:t>
            </a:r>
          </a:p>
          <a:p>
            <a:r>
              <a:rPr lang="en-US" dirty="0" smtClean="0"/>
              <a:t>6 blocks from Metro. </a:t>
            </a:r>
          </a:p>
          <a:p>
            <a:r>
              <a:rPr lang="en-US" dirty="0" smtClean="0"/>
              <a:t>3 blocks from Mount Vernon bike trail, onsite Capital </a:t>
            </a:r>
            <a:r>
              <a:rPr lang="en-US" dirty="0" err="1" smtClean="0"/>
              <a:t>BikeShare</a:t>
            </a:r>
            <a:r>
              <a:rPr lang="en-US" dirty="0" smtClean="0"/>
              <a:t>, onsite bike storage lockers and repair shop.</a:t>
            </a:r>
          </a:p>
          <a:p>
            <a:r>
              <a:rPr lang="en-US" dirty="0" smtClean="0"/>
              <a:t>Building will contain </a:t>
            </a:r>
            <a:r>
              <a:rPr lang="en-US" dirty="0" smtClean="0"/>
              <a:t>preferred </a:t>
            </a:r>
            <a:r>
              <a:rPr lang="en-US" dirty="0" smtClean="0"/>
              <a:t>parking for hybrid and electric vehicles as well as vehicle charging stations.</a:t>
            </a:r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930160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Waterford Hills– Germantown, MD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ACAAF6B-C244-4C66-B33E-B3CB3E5B74F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10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6148" name="Picture 4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51" t="14740" r="6718" b="6389"/>
          <a:stretch/>
        </p:blipFill>
        <p:spPr bwMode="auto">
          <a:xfrm>
            <a:off x="952802" y="1524001"/>
            <a:ext cx="7238396" cy="52296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575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Waterford Hills– Germantown, MD – Townhouses, Multifamily &amp; Retail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ACAAF6B-C244-4C66-B33E-B3CB3E5B74F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11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884"/>
          <a:stretch/>
        </p:blipFill>
        <p:spPr bwMode="auto">
          <a:xfrm>
            <a:off x="507929" y="1447801"/>
            <a:ext cx="8128142" cy="52900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6102805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Waterford Hills– Germantown, MD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ACAAF6B-C244-4C66-B33E-B3CB3E5B74F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12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dirty="0"/>
              <a:t>Sustainable Features:</a:t>
            </a:r>
          </a:p>
          <a:p>
            <a:r>
              <a:rPr lang="en-US" dirty="0"/>
              <a:t>Adjacent to MARC station and existing retail and commercial services.</a:t>
            </a:r>
          </a:p>
          <a:p>
            <a:r>
              <a:rPr lang="en-US" dirty="0" smtClean="0"/>
              <a:t>Remediation of a very contaminated site that was used for construction dumping.</a:t>
            </a:r>
          </a:p>
          <a:p>
            <a:r>
              <a:rPr lang="en-US" dirty="0" smtClean="0"/>
              <a:t>Revised site plan with contract purchaser for multifamily units to build 5 story LEED instead of 4 story, non-certified buildings.</a:t>
            </a:r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7201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Glenmont Metro Site – Glenmont, MD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ACAAF6B-C244-4C66-B33E-B3CB3E5B74F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13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5123" name="Picture 3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90" t="14977" r="6989" b="6376"/>
          <a:stretch/>
        </p:blipFill>
        <p:spPr bwMode="auto">
          <a:xfrm>
            <a:off x="914400" y="1447799"/>
            <a:ext cx="7315200" cy="52890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74800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Glenmont Metro Site – Glenmont, MD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4ACAAF6B-C244-4C66-B33E-B3CB3E5B74F8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14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0100" y="1447799"/>
            <a:ext cx="7543800" cy="52594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5208056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359</TotalTime>
  <Words>392</Words>
  <Application>Microsoft Office PowerPoint</Application>
  <PresentationFormat>On-screen Show (4:3)</PresentationFormat>
  <Paragraphs>52</Paragraphs>
  <Slides>14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14</vt:i4>
      </vt:variant>
    </vt:vector>
  </HeadingPairs>
  <TitlesOfParts>
    <vt:vector size="16" baseType="lpstr">
      <vt:lpstr>Office Theme</vt:lpstr>
      <vt:lpstr>2_Office Theme</vt:lpstr>
      <vt:lpstr> </vt:lpstr>
      <vt:lpstr>Bowie Corporate Center – Bowie, MD</vt:lpstr>
      <vt:lpstr>Bowie Corporate Center – Bowie, MD</vt:lpstr>
      <vt:lpstr>Suburban Development – A Mix of Uses vs. Mixed-Use – Arcola Center</vt:lpstr>
      <vt:lpstr>Suburban Development – A Mix of Uses vs. Mixed-Use – Heritage Hunt</vt:lpstr>
      <vt:lpstr>The Kingsley @ 500 Madison – Old Town Alexandria, VA</vt:lpstr>
      <vt:lpstr>The Kingsley @ 500 Madison – Old Town Alexandria, VA</vt:lpstr>
      <vt:lpstr>The Kingsley @ 500 Madison – Old Town Alexandria, VA</vt:lpstr>
      <vt:lpstr>The Kingsley @ 500 Madison – Old Town Alexandria, VA</vt:lpstr>
      <vt:lpstr>Waterford Hills– Germantown, MD</vt:lpstr>
      <vt:lpstr>Waterford Hills– Germantown, MD – Townhouses, Multifamily &amp; Retail</vt:lpstr>
      <vt:lpstr>Waterford Hills– Germantown, MD</vt:lpstr>
      <vt:lpstr>Glenmont Metro Site – Glenmont, MD</vt:lpstr>
      <vt:lpstr>Glenmont Metro Site – Glenmont, MD</vt:lpstr>
    </vt:vector>
  </TitlesOfParts>
  <Company>Buchanan Partners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 </dc:title>
  <dc:creator>Kingsley McAdam</dc:creator>
  <cp:lastModifiedBy>Isabel Ricker</cp:lastModifiedBy>
  <cp:revision>45</cp:revision>
  <dcterms:created xsi:type="dcterms:W3CDTF">2010-11-11T13:55:29Z</dcterms:created>
  <dcterms:modified xsi:type="dcterms:W3CDTF">2013-11-19T20:01:54Z</dcterms:modified>
</cp:coreProperties>
</file>