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6" r:id="rId2"/>
    <p:sldId id="257" r:id="rId3"/>
    <p:sldId id="282" r:id="rId4"/>
    <p:sldId id="283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1" r:id="rId16"/>
    <p:sldId id="270" r:id="rId17"/>
    <p:sldId id="272" r:id="rId18"/>
    <p:sldId id="273" r:id="rId19"/>
    <p:sldId id="274" r:id="rId20"/>
    <p:sldId id="276" r:id="rId21"/>
    <p:sldId id="275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-102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60E8E4-22C1-46B0-BD5C-853EFC9E9D76}" type="datetimeFigureOut">
              <a:rPr lang="en-US" smtClean="0"/>
              <a:t>9/14/2010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2E1DE8-F406-4CBE-A2CE-34216941622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0079EFA-9E99-40CC-B8CB-493E86B37A4D}" type="datetimeFigureOut">
              <a:rPr lang="en-US" smtClean="0"/>
              <a:pPr/>
              <a:t>9/14/2010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62DFF90-660E-43AE-A1FF-FEE78B03AC0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34720" y="4415790"/>
            <a:ext cx="5140960" cy="418338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18F3-B2AA-44D0-A861-54B4B221BEB8}" type="datetimeFigureOut">
              <a:rPr lang="en-US" smtClean="0"/>
              <a:pPr/>
              <a:t>9/14/2010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9B948-EA27-4134-9BD4-0A0A20378F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18F3-B2AA-44D0-A861-54B4B221BEB8}" type="datetimeFigureOut">
              <a:rPr lang="en-US" smtClean="0"/>
              <a:pPr/>
              <a:t>9/14/2010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9B948-EA27-4134-9BD4-0A0A20378F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18F3-B2AA-44D0-A861-54B4B221BEB8}" type="datetimeFigureOut">
              <a:rPr lang="en-US" smtClean="0"/>
              <a:pPr/>
              <a:t>9/14/2010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A49B948-EA27-4134-9BD4-0A0A20378F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18F3-B2AA-44D0-A861-54B4B221BEB8}" type="datetimeFigureOut">
              <a:rPr lang="en-US" smtClean="0"/>
              <a:pPr/>
              <a:t>9/14/2010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9B948-EA27-4134-9BD4-0A0A20378F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18F3-B2AA-44D0-A861-54B4B221BEB8}" type="datetimeFigureOut">
              <a:rPr lang="en-US" smtClean="0"/>
              <a:pPr/>
              <a:t>9/14/2010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9B948-EA27-4134-9BD4-0A0A20378F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18F3-B2AA-44D0-A861-54B4B221BEB8}" type="datetimeFigureOut">
              <a:rPr lang="en-US" smtClean="0"/>
              <a:pPr/>
              <a:t>9/14/2010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9B948-EA27-4134-9BD4-0A0A20378F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18F3-B2AA-44D0-A861-54B4B221BEB8}" type="datetimeFigureOut">
              <a:rPr lang="en-US" smtClean="0"/>
              <a:pPr/>
              <a:t>9/14/2010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9B948-EA27-4134-9BD4-0A0A20378F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18F3-B2AA-44D0-A861-54B4B221BEB8}" type="datetimeFigureOut">
              <a:rPr lang="en-US" smtClean="0"/>
              <a:pPr/>
              <a:t>9/14/2010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9B948-EA27-4134-9BD4-0A0A20378F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18F3-B2AA-44D0-A861-54B4B221BEB8}" type="datetimeFigureOut">
              <a:rPr lang="en-US" smtClean="0"/>
              <a:pPr/>
              <a:t>9/14/2010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9B948-EA27-4134-9BD4-0A0A20378F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18F3-B2AA-44D0-A861-54B4B221BEB8}" type="datetimeFigureOut">
              <a:rPr lang="en-US" smtClean="0"/>
              <a:pPr/>
              <a:t>9/14/2010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9B948-EA27-4134-9BD4-0A0A20378F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18F3-B2AA-44D0-A861-54B4B221BEB8}" type="datetimeFigureOut">
              <a:rPr lang="en-US" smtClean="0"/>
              <a:pPr/>
              <a:t>9/14/2010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9B948-EA27-4134-9BD4-0A0A20378F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C3C18F3-B2AA-44D0-A861-54B4B221BEB8}" type="datetimeFigureOut">
              <a:rPr lang="en-US" smtClean="0"/>
              <a:pPr/>
              <a:t>9/14/2010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A49B948-EA27-4134-9BD4-0A0A20378FB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ker.com/clipart-2766.html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jpe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6000" dirty="0" smtClean="0"/>
              <a:t>Getting to 30%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4000" dirty="0" smtClean="0"/>
              <a:t>Ensuring a Smooth Transition </a:t>
            </a:r>
            <a:br>
              <a:rPr lang="en-US" sz="4000" dirty="0" smtClean="0"/>
            </a:br>
            <a:r>
              <a:rPr lang="en-US" sz="4000" dirty="0" smtClean="0"/>
              <a:t>to a More Efficient Future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>
                <a:latin typeface="+mj-lt"/>
              </a:rPr>
              <a:t>Eric Lacey</a:t>
            </a:r>
          </a:p>
          <a:p>
            <a:r>
              <a:rPr lang="en-US" dirty="0" smtClean="0">
                <a:latin typeface="+mj-lt"/>
              </a:rPr>
              <a:t>Responsible Energy Codes Alliance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r>
              <a:rPr lang="en-US" b="1" dirty="0" smtClean="0">
                <a:latin typeface="+mj-lt"/>
              </a:rPr>
              <a:t>RECA</a:t>
            </a:r>
            <a:r>
              <a:rPr lang="en-US" dirty="0" smtClean="0">
                <a:latin typeface="+mj-lt"/>
              </a:rPr>
              <a:t> is a broad coalition of energy efficiency professionals, regional organizations, product and equipment manufacturers, trade associations, and environmental organizations that promote the adoption and implementation of the most recent version of the </a:t>
            </a:r>
            <a:r>
              <a:rPr lang="en-US" i="1" dirty="0" smtClean="0">
                <a:latin typeface="+mj-lt"/>
              </a:rPr>
              <a:t>IECC</a:t>
            </a:r>
            <a:r>
              <a:rPr lang="en-US" dirty="0" smtClean="0">
                <a:latin typeface="+mj-lt"/>
              </a:rPr>
              <a:t> nationwide. </a:t>
            </a:r>
          </a:p>
          <a:p>
            <a:endParaRPr lang="en-US" dirty="0" smtClean="0">
              <a:latin typeface="+mj-lt"/>
            </a:endParaRPr>
          </a:p>
          <a:p>
            <a:r>
              <a:rPr lang="en-US" b="1" dirty="0" smtClean="0">
                <a:latin typeface="+mj-lt"/>
              </a:rPr>
              <a:t>EECC</a:t>
            </a:r>
            <a:r>
              <a:rPr lang="en-US" dirty="0" smtClean="0">
                <a:latin typeface="+mj-lt"/>
              </a:rPr>
              <a:t> is a diverse set of state and local governments, energy efficiency advocates, energy consumers, environmental groups and industry experts who joined forces in mid-2007, creating the Energy Efficient Codes Coalition to mount a comprehensive, integrated effort to achieve an initial 30% boost in the energy efficiency of the 2009 International Energy Conservation Code (IECC) over its 2006 counterpart.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 Code Development</a:t>
            </a:r>
            <a:endParaRPr lang="en-US" dirty="0"/>
          </a:p>
        </p:txBody>
      </p:sp>
      <p:pic>
        <p:nvPicPr>
          <p:cNvPr id="1026" name="Picture 2" descr="http://3.bp.blogspot.com/_49dPkmfEcdM/SxN04PA5xyI/AAAAAAAAADA/QEXmaq3b_Nc/s1600/school_of_athens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1371600"/>
            <a:ext cx="6934200" cy="46489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 Code Development</a:t>
            </a:r>
            <a:endParaRPr lang="en-US" dirty="0"/>
          </a:p>
        </p:txBody>
      </p:sp>
      <p:pic>
        <p:nvPicPr>
          <p:cNvPr id="4" name="Picture 4" descr="http://www.art-prints-on-demand.com/kunst/edgar_samuel_paxon/custers_last_stan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1447800"/>
            <a:ext cx="6895219" cy="487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AutoShape 3"/>
          <p:cNvSpPr>
            <a:spLocks noChangeArrowheads="1"/>
          </p:cNvSpPr>
          <p:nvPr/>
        </p:nvSpPr>
        <p:spPr bwMode="auto">
          <a:xfrm>
            <a:off x="228600" y="2438400"/>
            <a:ext cx="3581400" cy="762000"/>
          </a:xfrm>
          <a:prstGeom prst="flowChartAlternateProcess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2400" dirty="0">
                <a:latin typeface="+mj-lt"/>
              </a:rPr>
              <a:t>Code Development </a:t>
            </a:r>
          </a:p>
          <a:p>
            <a:pPr algn="ctr"/>
            <a:r>
              <a:rPr lang="en-US" sz="2400" dirty="0" smtClean="0">
                <a:latin typeface="+mj-lt"/>
              </a:rPr>
              <a:t>Committee Hearing</a:t>
            </a:r>
            <a:endParaRPr lang="en-US" sz="2400" dirty="0">
              <a:latin typeface="+mj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 Code Development</a:t>
            </a:r>
            <a:endParaRPr lang="en-US" dirty="0"/>
          </a:p>
        </p:txBody>
      </p:sp>
      <p:sp>
        <p:nvSpPr>
          <p:cNvPr id="13" name="AutoShape 3"/>
          <p:cNvSpPr>
            <a:spLocks noChangeArrowheads="1"/>
          </p:cNvSpPr>
          <p:nvPr/>
        </p:nvSpPr>
        <p:spPr bwMode="auto">
          <a:xfrm>
            <a:off x="228600" y="3429000"/>
            <a:ext cx="3581400" cy="762000"/>
          </a:xfrm>
          <a:prstGeom prst="flowChartAlternateProcess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2400" dirty="0" smtClean="0">
                <a:latin typeface="+mj-lt"/>
              </a:rPr>
              <a:t>Public Comments</a:t>
            </a:r>
            <a:endParaRPr lang="en-US" sz="2400" dirty="0">
              <a:latin typeface="+mj-lt"/>
            </a:endParaRPr>
          </a:p>
        </p:txBody>
      </p:sp>
      <p:sp>
        <p:nvSpPr>
          <p:cNvPr id="14" name="AutoShape 3"/>
          <p:cNvSpPr>
            <a:spLocks noChangeArrowheads="1"/>
          </p:cNvSpPr>
          <p:nvPr/>
        </p:nvSpPr>
        <p:spPr bwMode="auto">
          <a:xfrm>
            <a:off x="228600" y="1447800"/>
            <a:ext cx="3581400" cy="762000"/>
          </a:xfrm>
          <a:prstGeom prst="flowChartAlternateProcess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2400" dirty="0">
                <a:latin typeface="+mj-lt"/>
              </a:rPr>
              <a:t>Code </a:t>
            </a:r>
            <a:r>
              <a:rPr lang="en-US" sz="2400" dirty="0" smtClean="0">
                <a:latin typeface="+mj-lt"/>
              </a:rPr>
              <a:t>Change </a:t>
            </a:r>
          </a:p>
          <a:p>
            <a:pPr algn="ctr"/>
            <a:r>
              <a:rPr lang="en-US" sz="2400" dirty="0" smtClean="0">
                <a:latin typeface="+mj-lt"/>
              </a:rPr>
              <a:t>Proposals Submitted</a:t>
            </a:r>
            <a:endParaRPr lang="en-US" sz="2400" dirty="0">
              <a:latin typeface="+mj-lt"/>
            </a:endParaRPr>
          </a:p>
        </p:txBody>
      </p:sp>
      <p:sp>
        <p:nvSpPr>
          <p:cNvPr id="15" name="AutoShape 3"/>
          <p:cNvSpPr>
            <a:spLocks noChangeArrowheads="1"/>
          </p:cNvSpPr>
          <p:nvPr/>
        </p:nvSpPr>
        <p:spPr bwMode="auto">
          <a:xfrm>
            <a:off x="228600" y="4419600"/>
            <a:ext cx="3581400" cy="762000"/>
          </a:xfrm>
          <a:prstGeom prst="flowChartAlternateProcess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2400" dirty="0" smtClean="0">
                <a:latin typeface="+mj-lt"/>
              </a:rPr>
              <a:t>Final Action Hearing</a:t>
            </a:r>
            <a:endParaRPr lang="en-US" sz="2400" dirty="0">
              <a:latin typeface="+mj-lt"/>
            </a:endParaRPr>
          </a:p>
        </p:txBody>
      </p:sp>
      <p:sp>
        <p:nvSpPr>
          <p:cNvPr id="16" name="AutoShape 3"/>
          <p:cNvSpPr>
            <a:spLocks noChangeArrowheads="1"/>
          </p:cNvSpPr>
          <p:nvPr/>
        </p:nvSpPr>
        <p:spPr bwMode="auto">
          <a:xfrm>
            <a:off x="228600" y="5486400"/>
            <a:ext cx="3581400" cy="762000"/>
          </a:xfrm>
          <a:prstGeom prst="flowChartAlternateProcess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2400" dirty="0" smtClean="0">
                <a:latin typeface="+mj-lt"/>
              </a:rPr>
              <a:t>New Model </a:t>
            </a:r>
          </a:p>
          <a:p>
            <a:pPr algn="ctr"/>
            <a:r>
              <a:rPr lang="en-US" sz="2400" dirty="0" smtClean="0">
                <a:latin typeface="+mj-lt"/>
              </a:rPr>
              <a:t>Code Published</a:t>
            </a:r>
            <a:endParaRPr lang="en-US" sz="2400" dirty="0">
              <a:latin typeface="+mj-lt"/>
            </a:endParaRPr>
          </a:p>
        </p:txBody>
      </p:sp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2514600"/>
            <a:ext cx="2947510" cy="38204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63500" dir="2212194" algn="ctr" rotWithShape="0">
              <a:schemeClr val="tx1"/>
            </a:outerShdw>
          </a:effectLst>
        </p:spPr>
      </p:pic>
      <p:sp>
        <p:nvSpPr>
          <p:cNvPr id="18" name="Right Arrow 17"/>
          <p:cNvSpPr/>
          <p:nvPr/>
        </p:nvSpPr>
        <p:spPr>
          <a:xfrm>
            <a:off x="4267200" y="5638800"/>
            <a:ext cx="11430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Summary and Sample Ballot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>
                <a:latin typeface="+mj-lt"/>
              </a:rPr>
              <a:t>Summary Description</a:t>
            </a:r>
          </a:p>
          <a:p>
            <a:r>
              <a:rPr lang="en-US" dirty="0" smtClean="0">
                <a:latin typeface="+mj-lt"/>
              </a:rPr>
              <a:t>Committee Recommendation</a:t>
            </a:r>
          </a:p>
          <a:p>
            <a:r>
              <a:rPr lang="en-US" dirty="0" smtClean="0">
                <a:latin typeface="+mj-lt"/>
              </a:rPr>
              <a:t>Summary of Public Comments</a:t>
            </a:r>
          </a:p>
          <a:p>
            <a:r>
              <a:rPr lang="en-US" dirty="0" smtClean="0">
                <a:latin typeface="+mj-lt"/>
              </a:rPr>
              <a:t>Final Action Recommendation</a:t>
            </a:r>
            <a:endParaRPr lang="en-US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1600200"/>
            <a:ext cx="3429000" cy="452124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Action Hearing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dirty="0" smtClean="0">
                <a:latin typeface="+mj-lt"/>
              </a:rPr>
              <a:t>Three Categories of Proposals</a:t>
            </a:r>
          </a:p>
          <a:p>
            <a:pPr algn="ctr">
              <a:buNone/>
            </a:pPr>
            <a:endParaRPr lang="en-US" dirty="0" smtClean="0">
              <a:latin typeface="+mj-lt"/>
            </a:endParaRPr>
          </a:p>
          <a:p>
            <a:pPr marL="880110" indent="-742950">
              <a:buFont typeface="+mj-lt"/>
              <a:buAutoNum type="arabicPeriod"/>
            </a:pPr>
            <a:r>
              <a:rPr lang="en-US" sz="4000" dirty="0" smtClean="0">
                <a:latin typeface="+mj-lt"/>
              </a:rPr>
              <a:t>Residential</a:t>
            </a:r>
          </a:p>
          <a:p>
            <a:pPr marL="880110" indent="-742950">
              <a:buFont typeface="+mj-lt"/>
              <a:buAutoNum type="arabicPeriod"/>
            </a:pPr>
            <a:r>
              <a:rPr lang="en-US" sz="4000" dirty="0" smtClean="0">
                <a:latin typeface="+mj-lt"/>
              </a:rPr>
              <a:t>Commercial</a:t>
            </a:r>
          </a:p>
          <a:p>
            <a:pPr marL="880110" indent="-742950">
              <a:buFont typeface="+mj-lt"/>
              <a:buAutoNum type="arabicPeriod"/>
            </a:pPr>
            <a:r>
              <a:rPr lang="en-US" sz="4000" dirty="0" smtClean="0">
                <a:latin typeface="+mj-lt"/>
              </a:rPr>
              <a:t>RE 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609600"/>
            <a:ext cx="8229600" cy="1295400"/>
          </a:xfrm>
        </p:spPr>
        <p:txBody>
          <a:bodyPr/>
          <a:lstStyle/>
          <a:p>
            <a:r>
              <a:rPr lang="en-US" dirty="0" smtClean="0">
                <a:effectLst/>
              </a:rPr>
              <a:t>1.  R</a:t>
            </a:r>
            <a:r>
              <a:rPr lang="en-US" cap="none" dirty="0" smtClean="0">
                <a:effectLst/>
              </a:rPr>
              <a:t>esidential</a:t>
            </a:r>
            <a:endParaRPr lang="en-US" dirty="0">
              <a:effectLst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057400"/>
            <a:ext cx="6400800" cy="4038600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Potential for 30% and more</a:t>
            </a:r>
            <a:endParaRPr lang="en-US" dirty="0">
              <a:latin typeface="+mj-lt"/>
            </a:endParaRPr>
          </a:p>
        </p:txBody>
      </p:sp>
      <p:pic>
        <p:nvPicPr>
          <p:cNvPr id="21506" name="Picture 2" descr="http://resourcecenter.pnl.gov/cocoon/morf/ResourceCenter/dbimages/full/8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2971800"/>
            <a:ext cx="4762500" cy="3143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Residential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600" dirty="0" smtClean="0">
                <a:latin typeface="+mj-lt"/>
              </a:rPr>
              <a:t>3 Package Proposals</a:t>
            </a:r>
          </a:p>
          <a:p>
            <a:pPr>
              <a:buNone/>
            </a:pPr>
            <a:endParaRPr lang="en-US" sz="3600" dirty="0" smtClean="0">
              <a:latin typeface="+mj-lt"/>
            </a:endParaRPr>
          </a:p>
          <a:p>
            <a:pPr>
              <a:buBlip>
                <a:blip r:embed="rId3"/>
              </a:buBlip>
            </a:pPr>
            <a:r>
              <a:rPr lang="en-US" sz="3600" dirty="0" smtClean="0">
                <a:latin typeface="+mj-lt"/>
              </a:rPr>
              <a:t>DOE (EC 13)</a:t>
            </a:r>
          </a:p>
          <a:p>
            <a:pPr>
              <a:buBlip>
                <a:blip r:embed="rId3"/>
              </a:buBlip>
            </a:pPr>
            <a:r>
              <a:rPr lang="en-US" sz="3600" dirty="0" smtClean="0">
                <a:latin typeface="+mj-lt"/>
              </a:rPr>
              <a:t>EECC (EC 25)</a:t>
            </a:r>
          </a:p>
          <a:p>
            <a:pPr>
              <a:buBlip>
                <a:blip r:embed="rId4"/>
              </a:buBlip>
            </a:pPr>
            <a:r>
              <a:rPr lang="en-US" sz="3600" dirty="0" smtClean="0">
                <a:latin typeface="+mj-lt"/>
              </a:rPr>
              <a:t>NAHB (EC 16)</a:t>
            </a:r>
            <a:endParaRPr lang="en-US" sz="3600" dirty="0">
              <a:latin typeface="+mj-l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Residential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en-US" sz="3600" dirty="0" smtClean="0">
                <a:latin typeface="+mj-lt"/>
              </a:rPr>
              <a:t>Original EC 13</a:t>
            </a:r>
          </a:p>
          <a:p>
            <a:r>
              <a:rPr lang="en-US" dirty="0" smtClean="0">
                <a:latin typeface="+mj-lt"/>
              </a:rPr>
              <a:t>Better windows, skylights, insulation</a:t>
            </a:r>
          </a:p>
          <a:p>
            <a:r>
              <a:rPr lang="en-US" dirty="0" smtClean="0">
                <a:latin typeface="+mj-lt"/>
              </a:rPr>
              <a:t>Hot water system upgrades</a:t>
            </a:r>
          </a:p>
          <a:p>
            <a:r>
              <a:rPr lang="en-US" dirty="0" smtClean="0">
                <a:latin typeface="+mj-lt"/>
              </a:rPr>
              <a:t>High efficiency lighting upgrade</a:t>
            </a:r>
          </a:p>
          <a:p>
            <a:r>
              <a:rPr lang="en-US" dirty="0" smtClean="0">
                <a:latin typeface="+mj-lt"/>
              </a:rPr>
              <a:t>Tighter air leakage and ducts</a:t>
            </a:r>
          </a:p>
          <a:p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Potential legal challenge over preemption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Residential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en-US" sz="3600" dirty="0" smtClean="0">
                <a:latin typeface="+mj-lt"/>
              </a:rPr>
              <a:t>EC 13 + Public Comment 11 (EECC)</a:t>
            </a:r>
          </a:p>
          <a:p>
            <a:r>
              <a:rPr lang="en-US" dirty="0" smtClean="0">
                <a:latin typeface="+mj-lt"/>
              </a:rPr>
              <a:t>Removes mechanical equipment provisions to protect against legal challenge and to ensure smooth implementation into states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Residential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en-US" sz="3600" dirty="0" smtClean="0">
                <a:latin typeface="+mj-lt"/>
              </a:rPr>
              <a:t>EC 25 – Core of the EECC 30% Solution</a:t>
            </a:r>
          </a:p>
          <a:p>
            <a:r>
              <a:rPr lang="en-US" dirty="0" smtClean="0">
                <a:latin typeface="+mj-lt"/>
              </a:rPr>
              <a:t>Parallels EC 13 in form and substance, but contains additional enhancements:</a:t>
            </a:r>
          </a:p>
          <a:p>
            <a:pPr lvl="1"/>
            <a:r>
              <a:rPr lang="en-US" dirty="0" smtClean="0">
                <a:latin typeface="+mj-lt"/>
              </a:rPr>
              <a:t>Stronger insulation and window &amp; door requirements</a:t>
            </a:r>
          </a:p>
          <a:p>
            <a:pPr lvl="1"/>
            <a:r>
              <a:rPr lang="en-US" dirty="0" smtClean="0">
                <a:latin typeface="+mj-lt"/>
              </a:rPr>
              <a:t>Improved air sealing inspection requirements</a:t>
            </a:r>
          </a:p>
          <a:p>
            <a:pPr lvl="1"/>
            <a:r>
              <a:rPr lang="en-US" dirty="0" smtClean="0">
                <a:latin typeface="+mj-lt"/>
              </a:rPr>
              <a:t>Focus on consistency and simplicity</a:t>
            </a:r>
          </a:p>
          <a:p>
            <a:r>
              <a:rPr lang="en-US" dirty="0" smtClean="0">
                <a:latin typeface="+mj-lt"/>
              </a:rPr>
              <a:t>Additional strengthening proposals can be added on for additional efficiency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Residential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en-US" sz="3600" dirty="0" smtClean="0">
                <a:latin typeface="+mj-lt"/>
              </a:rPr>
              <a:t>Complete EECC 30% Solution 2012</a:t>
            </a:r>
          </a:p>
          <a:p>
            <a:r>
              <a:rPr lang="en-US" dirty="0" smtClean="0">
                <a:latin typeface="+mj-lt"/>
              </a:rPr>
              <a:t>EC 25 Public Comment 3 (EECC revisions)</a:t>
            </a:r>
          </a:p>
          <a:p>
            <a:r>
              <a:rPr lang="en-US" dirty="0" smtClean="0">
                <a:latin typeface="+mj-lt"/>
              </a:rPr>
              <a:t>Individual EECC Proposals that make up the core</a:t>
            </a:r>
          </a:p>
          <a:p>
            <a:r>
              <a:rPr lang="en-US" dirty="0" smtClean="0">
                <a:latin typeface="+mj-lt"/>
              </a:rPr>
              <a:t>EECC Proposals that go beyond 30%</a:t>
            </a:r>
          </a:p>
          <a:p>
            <a:r>
              <a:rPr lang="en-US" dirty="0" smtClean="0">
                <a:latin typeface="+mj-lt"/>
              </a:rPr>
              <a:t>Proposals refined by EECC Public Comments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Residential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en-US" sz="3600" dirty="0" smtClean="0">
                <a:latin typeface="+mj-lt"/>
              </a:rPr>
              <a:t>EC 16 – NAHB</a:t>
            </a:r>
          </a:p>
          <a:p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All or nothing approach makes upgrades difficult</a:t>
            </a:r>
          </a:p>
          <a:p>
            <a:r>
              <a:rPr lang="en-US" dirty="0" smtClean="0">
                <a:latin typeface="+mj-lt"/>
              </a:rPr>
              <a:t>Code is frozen at &lt; 30%</a:t>
            </a:r>
          </a:p>
          <a:p>
            <a:r>
              <a:rPr lang="en-US" dirty="0" smtClean="0">
                <a:latin typeface="+mj-lt"/>
              </a:rPr>
              <a:t>Retraining of code officials</a:t>
            </a:r>
          </a:p>
          <a:p>
            <a:r>
              <a:rPr lang="en-US" dirty="0" smtClean="0">
                <a:latin typeface="+mj-lt"/>
              </a:rPr>
              <a:t>Unclear impact on ARRA 90% Compliance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Residential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229600" cy="750887"/>
          </a:xfrm>
        </p:spPr>
        <p:txBody>
          <a:bodyPr>
            <a:normAutofit/>
          </a:bodyPr>
          <a:lstStyle/>
          <a:p>
            <a:pPr algn="ctr"/>
            <a:r>
              <a:rPr lang="en-US" sz="3200" cap="none" dirty="0" smtClean="0">
                <a:latin typeface="+mj-lt"/>
              </a:rPr>
              <a:t>Key Insulation Proposals</a:t>
            </a:r>
            <a:endParaRPr lang="en-US" sz="3200" cap="none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763963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r>
              <a:rPr lang="en-US" sz="2800" dirty="0" smtClean="0">
                <a:latin typeface="+mj-lt"/>
              </a:rPr>
              <a:t>Ceiling insulation in climate zones 2-5, 7-8</a:t>
            </a:r>
          </a:p>
          <a:p>
            <a:r>
              <a:rPr lang="en-US" sz="2800" dirty="0" smtClean="0">
                <a:latin typeface="+mj-lt"/>
              </a:rPr>
              <a:t>Wall insulation in climate zones 3-4, 6-8</a:t>
            </a:r>
          </a:p>
          <a:p>
            <a:r>
              <a:rPr lang="en-US" sz="2800" dirty="0" smtClean="0">
                <a:latin typeface="+mj-lt"/>
              </a:rPr>
              <a:t>Basement wall insulation in climate zones 5-8</a:t>
            </a:r>
          </a:p>
          <a:p>
            <a:r>
              <a:rPr lang="en-US" sz="2800" dirty="0" smtClean="0">
                <a:latin typeface="+mj-lt"/>
              </a:rPr>
              <a:t>Calculation Methods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4191001" y="2362200"/>
            <a:ext cx="4495799" cy="3763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+mj-lt"/>
              </a:rPr>
              <a:t>EC 45, EC 46</a:t>
            </a:r>
          </a:p>
          <a:p>
            <a:endParaRPr lang="en-US" sz="2800" dirty="0" smtClean="0">
              <a:latin typeface="+mj-lt"/>
            </a:endParaRP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+mj-lt"/>
              </a:rPr>
              <a:t>EC 47, EC 48</a:t>
            </a:r>
          </a:p>
          <a:p>
            <a:endParaRPr lang="en-US" sz="2800" dirty="0" smtClean="0">
              <a:latin typeface="+mj-lt"/>
            </a:endParaRP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+mj-lt"/>
              </a:rPr>
              <a:t>EC 50</a:t>
            </a:r>
          </a:p>
          <a:p>
            <a:endParaRPr lang="en-US" sz="2800" dirty="0" smtClean="0">
              <a:latin typeface="+mj-lt"/>
            </a:endParaRP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+mj-lt"/>
              </a:rPr>
              <a:t>EC 57</a:t>
            </a:r>
            <a:endParaRPr lang="en-US" sz="2800" dirty="0">
              <a:latin typeface="+mj-lt"/>
            </a:endParaRPr>
          </a:p>
        </p:txBody>
      </p:sp>
      <p:pic>
        <p:nvPicPr>
          <p:cNvPr id="12290" name="Picture 2" descr="http://nwbuilderservices.com/images/insulation_inst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4924" y="3886200"/>
            <a:ext cx="2042398" cy="24987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Residential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229600" cy="750887"/>
          </a:xfrm>
        </p:spPr>
        <p:txBody>
          <a:bodyPr>
            <a:normAutofit/>
          </a:bodyPr>
          <a:lstStyle/>
          <a:p>
            <a:pPr algn="ctr"/>
            <a:r>
              <a:rPr lang="en-US" sz="3200" cap="none" dirty="0" smtClean="0">
                <a:latin typeface="+mj-lt"/>
              </a:rPr>
              <a:t>Key Window, Door, and Skylight Proposals</a:t>
            </a:r>
            <a:endParaRPr lang="en-US" sz="3200" cap="none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581400" cy="3763963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r>
              <a:rPr lang="en-US" sz="2800" dirty="0" smtClean="0">
                <a:latin typeface="+mj-lt"/>
              </a:rPr>
              <a:t>Lower U-factors in all climate zones</a:t>
            </a:r>
          </a:p>
          <a:p>
            <a:r>
              <a:rPr lang="en-US" sz="2800" dirty="0" smtClean="0">
                <a:latin typeface="+mj-lt"/>
              </a:rPr>
              <a:t>Lower SHGC in climate zones 1-4</a:t>
            </a:r>
          </a:p>
          <a:p>
            <a:r>
              <a:rPr lang="en-US" sz="2800" dirty="0" smtClean="0">
                <a:latin typeface="+mj-lt"/>
              </a:rPr>
              <a:t>Improved sunrooms</a:t>
            </a:r>
          </a:p>
          <a:p>
            <a:r>
              <a:rPr lang="en-US" sz="2800" dirty="0" smtClean="0">
                <a:latin typeface="+mj-lt"/>
              </a:rPr>
              <a:t>Improved fenestration trade-off maximums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4267201" y="2362200"/>
            <a:ext cx="4419599" cy="3763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+mj-lt"/>
              </a:rPr>
              <a:t>EC 34, EC 39, </a:t>
            </a:r>
          </a:p>
          <a:p>
            <a:pPr>
              <a:buNone/>
            </a:pPr>
            <a:endParaRPr/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+mj-lt"/>
              </a:rPr>
              <a:t>EC 41, EC 42</a:t>
            </a:r>
          </a:p>
          <a:p>
            <a:pPr>
              <a:buNone/>
            </a:pPr>
            <a:endParaRPr/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+mj-lt"/>
              </a:rPr>
              <a:t>EC 68</a:t>
            </a:r>
            <a:endParaRPr lang="en-US" sz="4400" dirty="0" smtClean="0">
              <a:latin typeface="+mj-lt"/>
            </a:endParaRP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+mj-lt"/>
              </a:rPr>
              <a:t>EC 96</a:t>
            </a:r>
          </a:p>
          <a:p>
            <a:pPr>
              <a:buNone/>
            </a:pPr>
            <a:endParaRPr lang="en-US" sz="2800" dirty="0">
              <a:latin typeface="+mj-lt"/>
            </a:endParaRPr>
          </a:p>
        </p:txBody>
      </p:sp>
      <p:pic>
        <p:nvPicPr>
          <p:cNvPr id="13314" name="Picture 2" descr="http://www.randkbuildingsupplies.com/Images/Body%20Images/windowsbo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3858726"/>
            <a:ext cx="2085974" cy="25325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Residential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229600" cy="750887"/>
          </a:xfrm>
        </p:spPr>
        <p:txBody>
          <a:bodyPr>
            <a:normAutofit/>
          </a:bodyPr>
          <a:lstStyle/>
          <a:p>
            <a:pPr algn="ctr"/>
            <a:r>
              <a:rPr lang="en-US" sz="3200" cap="none" dirty="0" smtClean="0">
                <a:latin typeface="+mj-lt"/>
              </a:rPr>
              <a:t>Duct and Air Leakage Proposals</a:t>
            </a:r>
            <a:endParaRPr lang="en-US" sz="3200" cap="none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763963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r>
              <a:rPr lang="en-US" sz="2800" dirty="0" smtClean="0">
                <a:latin typeface="+mj-lt"/>
              </a:rPr>
              <a:t>EECC improved air leakage testing &amp; inspection</a:t>
            </a:r>
          </a:p>
          <a:p>
            <a:r>
              <a:rPr lang="en-US" sz="2800" dirty="0" smtClean="0">
                <a:latin typeface="+mj-lt"/>
              </a:rPr>
              <a:t>DOE air leakage and testing (prefer EECC)</a:t>
            </a:r>
          </a:p>
          <a:p>
            <a:r>
              <a:rPr lang="en-US" sz="2800" dirty="0" smtClean="0">
                <a:latin typeface="+mj-lt"/>
              </a:rPr>
              <a:t>EECC Improved duct tightness</a:t>
            </a:r>
          </a:p>
          <a:p>
            <a:r>
              <a:rPr lang="en-US" sz="2800" dirty="0" smtClean="0">
                <a:latin typeface="+mj-lt"/>
              </a:rPr>
              <a:t>DOE duct tightness (prefer EECC)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4267201" y="2362200"/>
            <a:ext cx="4419600" cy="3763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+mj-lt"/>
              </a:rPr>
              <a:t>EC 81</a:t>
            </a:r>
          </a:p>
          <a:p>
            <a:endParaRPr lang="en-US" sz="2800" dirty="0" smtClean="0">
              <a:latin typeface="+mj-lt"/>
            </a:endParaRP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+mj-lt"/>
              </a:rPr>
              <a:t>EC 79</a:t>
            </a:r>
          </a:p>
          <a:p>
            <a:endParaRPr lang="en-US" sz="2800" dirty="0" smtClean="0">
              <a:latin typeface="+mj-lt"/>
            </a:endParaRP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+mj-lt"/>
              </a:rPr>
              <a:t>EC 103</a:t>
            </a:r>
          </a:p>
          <a:p>
            <a:endParaRPr lang="en-US" sz="2800" dirty="0" smtClean="0">
              <a:latin typeface="+mj-lt"/>
            </a:endParaRP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+mj-lt"/>
              </a:rPr>
              <a:t>EC 107</a:t>
            </a:r>
            <a:endParaRPr lang="en-US" sz="2800" dirty="0">
              <a:latin typeface="+mj-lt"/>
            </a:endParaRPr>
          </a:p>
        </p:txBody>
      </p:sp>
      <p:pic>
        <p:nvPicPr>
          <p:cNvPr id="6" name="Picture 6" descr="air_ducts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4191000"/>
            <a:ext cx="2540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Residential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8229600" cy="750887"/>
          </a:xfrm>
        </p:spPr>
        <p:txBody>
          <a:bodyPr>
            <a:normAutofit/>
          </a:bodyPr>
          <a:lstStyle/>
          <a:p>
            <a:pPr algn="ctr"/>
            <a:r>
              <a:rPr lang="en-US" sz="3200" cap="none" dirty="0" smtClean="0">
                <a:latin typeface="+mj-lt"/>
              </a:rPr>
              <a:t>System Efficiency</a:t>
            </a:r>
            <a:endParaRPr lang="en-US" sz="3200" cap="none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429000" cy="3763963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r>
              <a:rPr lang="en-US" sz="2800" dirty="0" smtClean="0">
                <a:latin typeface="+mj-lt"/>
              </a:rPr>
              <a:t>Ducts in conditioned space or efficient equipment</a:t>
            </a:r>
          </a:p>
          <a:p>
            <a:r>
              <a:rPr lang="en-US" sz="2800" dirty="0" smtClean="0">
                <a:latin typeface="+mj-lt"/>
              </a:rPr>
              <a:t>Programmable thermostat &amp; zones</a:t>
            </a:r>
          </a:p>
          <a:p>
            <a:r>
              <a:rPr lang="en-US" sz="2800" dirty="0" smtClean="0">
                <a:latin typeface="+mj-lt"/>
              </a:rPr>
              <a:t>Hot water heating</a:t>
            </a:r>
          </a:p>
          <a:p>
            <a:r>
              <a:rPr lang="en-US" sz="2800" dirty="0" smtClean="0">
                <a:latin typeface="+mj-lt"/>
              </a:rPr>
              <a:t>HVAC sizing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4038600" y="2362200"/>
            <a:ext cx="4724399" cy="3763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+mj-lt"/>
              </a:rPr>
              <a:t>EC 126 (P.C. 1)</a:t>
            </a:r>
          </a:p>
          <a:p>
            <a:endParaRPr lang="en-US" sz="2800" dirty="0" smtClean="0">
              <a:latin typeface="+mj-lt"/>
            </a:endParaRPr>
          </a:p>
          <a:p>
            <a:endParaRPr lang="en-US" sz="1800" dirty="0" smtClean="0">
              <a:latin typeface="+mj-lt"/>
            </a:endParaRP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+mj-lt"/>
              </a:rPr>
              <a:t>EC 100, EC 101</a:t>
            </a:r>
          </a:p>
          <a:p>
            <a:pPr>
              <a:buNone/>
            </a:pPr>
            <a:endParaRPr/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+mj-lt"/>
              </a:rPr>
              <a:t>EC 114, EC 112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smtClean="0">
                <a:latin typeface="+mj-lt"/>
              </a:rPr>
              <a:t>EC 121, EC 108</a:t>
            </a:r>
          </a:p>
        </p:txBody>
      </p:sp>
      <p:pic>
        <p:nvPicPr>
          <p:cNvPr id="10242" name="Picture 2" descr="http://resourcecenter.pnl.gov/cocoon/morf/ResourceCenter/dbimages/full/12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400" y="3505200"/>
            <a:ext cx="1787485" cy="2616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Residential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28956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2800" dirty="0" smtClean="0">
                <a:latin typeface="+mj-lt"/>
              </a:rPr>
              <a:t>Return of HVAC Trade-off removed in 2009</a:t>
            </a:r>
          </a:p>
          <a:p>
            <a:r>
              <a:rPr lang="en-US" sz="2800" dirty="0" smtClean="0">
                <a:latin typeface="+mj-lt"/>
              </a:rPr>
              <a:t>Elimination of fenestration U-factor and SHGC maximums</a:t>
            </a:r>
          </a:p>
          <a:p>
            <a:r>
              <a:rPr lang="en-US" sz="2800" dirty="0" smtClean="0">
                <a:latin typeface="+mj-lt"/>
              </a:rPr>
              <a:t>Unnecessary Trade-downs such as residential projection factor trade-offs, product specific requirements</a:t>
            </a:r>
          </a:p>
          <a:p>
            <a:pPr>
              <a:buNone/>
            </a:pPr>
            <a:endParaRPr lang="en-US" sz="2800" dirty="0" smtClean="0">
              <a:latin typeface="+mj-lt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4294967295"/>
          </p:nvPr>
        </p:nvSpPr>
        <p:spPr>
          <a:xfrm>
            <a:off x="0" y="1535113"/>
            <a:ext cx="8229600" cy="75088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200" cap="none" dirty="0" smtClean="0">
                <a:latin typeface="+mj-lt"/>
              </a:rPr>
              <a:t>Negative Proposals</a:t>
            </a:r>
            <a:endParaRPr lang="en-US" sz="3200" cap="none" dirty="0">
              <a:latin typeface="+mj-lt"/>
            </a:endParaRPr>
          </a:p>
        </p:txBody>
      </p:sp>
      <p:pic>
        <p:nvPicPr>
          <p:cNvPr id="9218" name="Picture 2" descr="Stop Sign Clip Art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61500" y="-20513675"/>
            <a:ext cx="2857500" cy="2857500"/>
          </a:xfrm>
          <a:prstGeom prst="rect">
            <a:avLst/>
          </a:prstGeom>
          <a:noFill/>
        </p:spPr>
      </p:pic>
      <p:pic>
        <p:nvPicPr>
          <p:cNvPr id="9220" name="Picture 4" descr="Stop Sign Clip Art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61500" y="-20513675"/>
            <a:ext cx="2857500" cy="2857500"/>
          </a:xfrm>
          <a:prstGeom prst="rect">
            <a:avLst/>
          </a:prstGeom>
          <a:noFill/>
        </p:spPr>
      </p:pic>
      <p:pic>
        <p:nvPicPr>
          <p:cNvPr id="9222" name="Picture 6" descr="Stop Sign Clip Art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61500" y="-20513675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81000"/>
            <a:ext cx="8229600" cy="1143000"/>
          </a:xfrm>
        </p:spPr>
        <p:txBody>
          <a:bodyPr/>
          <a:lstStyle/>
          <a:p>
            <a:r>
              <a:rPr lang="en-US" dirty="0" smtClean="0">
                <a:effectLst/>
              </a:rPr>
              <a:t>2.  C</a:t>
            </a:r>
            <a:r>
              <a:rPr lang="en-US" cap="none" dirty="0" smtClean="0">
                <a:effectLst/>
              </a:rPr>
              <a:t>ommercial</a:t>
            </a:r>
            <a:endParaRPr lang="en-US" dirty="0">
              <a:effectLst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1524000"/>
            <a:ext cx="6400800" cy="4724400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Potential for 30% and more</a:t>
            </a:r>
            <a:endParaRPr lang="en-US" dirty="0">
              <a:latin typeface="+mj-lt"/>
            </a:endParaRPr>
          </a:p>
        </p:txBody>
      </p:sp>
      <p:pic>
        <p:nvPicPr>
          <p:cNvPr id="8194" name="Picture 2" descr="http://resourcecenter.pnl.gov/cocoon/morf/ResourceCenter/dbimages/full/12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2514600"/>
            <a:ext cx="5121275" cy="34744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Commercial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2800" dirty="0" smtClean="0">
                <a:latin typeface="+mj-lt"/>
              </a:rPr>
              <a:t>EECC Summary &amp; Sample Ballot will have recommendations for commercial proposals as well.</a:t>
            </a:r>
          </a:p>
          <a:p>
            <a:r>
              <a:rPr lang="en-US" dirty="0" smtClean="0">
                <a:latin typeface="+mj-lt"/>
              </a:rPr>
              <a:t>EECC Supporters also have commercial proposals and public comments.  These go through an identical vetting process by the EECC Technical Committee</a:t>
            </a:r>
          </a:p>
          <a:p>
            <a:r>
              <a:rPr lang="en-US" sz="2800" dirty="0" smtClean="0">
                <a:latin typeface="+mj-lt"/>
              </a:rPr>
              <a:t>Priority on efficiency, consistency, and seamless compliance/enforcement.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958850"/>
          </a:xfrm>
        </p:spPr>
        <p:txBody>
          <a:bodyPr/>
          <a:lstStyle/>
          <a:p>
            <a:r>
              <a:rPr lang="en-US" dirty="0" smtClean="0">
                <a:effectLst/>
              </a:rPr>
              <a:t>3.  RE 4</a:t>
            </a:r>
            <a:endParaRPr lang="en-US" dirty="0">
              <a:effectLst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2057400"/>
            <a:ext cx="8229600" cy="750887"/>
          </a:xfrm>
        </p:spPr>
        <p:txBody>
          <a:bodyPr/>
          <a:lstStyle/>
          <a:p>
            <a:pPr algn="ctr"/>
            <a:r>
              <a:rPr lang="en-US" dirty="0" smtClean="0">
                <a:latin typeface="+mj-lt"/>
              </a:rPr>
              <a:t>Consistency Among Codes</a:t>
            </a:r>
          </a:p>
          <a:p>
            <a:pPr algn="ctr"/>
            <a:endParaRPr lang="en-US" dirty="0"/>
          </a:p>
        </p:txBody>
      </p:sp>
      <p:pic>
        <p:nvPicPr>
          <p:cNvPr id="6146" name="Picture 2" descr="http://www.buildersbooksource.com/booksite/images/items/97815800172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2940" y="3352800"/>
            <a:ext cx="2323578" cy="2827020"/>
          </a:xfrm>
          <a:prstGeom prst="rect">
            <a:avLst/>
          </a:prstGeom>
          <a:noFill/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600" y="3352800"/>
            <a:ext cx="2124468" cy="2753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63500" dir="2212194" algn="ctr" rotWithShape="0">
              <a:schemeClr val="tx1"/>
            </a:outerShdw>
          </a:effectLst>
        </p:spPr>
      </p:pic>
      <p:pic>
        <p:nvPicPr>
          <p:cNvPr id="6150" name="Picture 6" descr="http://cdn2.ioffer.com/img/item/161/251/347/0B03NK8EnknNmfp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5200" y="3352800"/>
            <a:ext cx="2260907" cy="2803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dirty="0" smtClean="0">
                <a:latin typeface="+mj-lt"/>
              </a:rPr>
              <a:t>IRC/IECC Overlap</a:t>
            </a:r>
          </a:p>
          <a:p>
            <a:r>
              <a:rPr lang="en-US" sz="3600" dirty="0" smtClean="0">
                <a:latin typeface="+mj-lt"/>
              </a:rPr>
              <a:t>DOE: 2009 IRC is Weaker than 2009 IECC</a:t>
            </a:r>
          </a:p>
          <a:p>
            <a:r>
              <a:rPr lang="en-US" sz="3600" dirty="0" smtClean="0">
                <a:latin typeface="+mj-lt"/>
              </a:rPr>
              <a:t>Recovery Act Implications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n-US" sz="3600" dirty="0" smtClean="0">
                <a:latin typeface="+mj-lt"/>
              </a:rPr>
              <a:t>Solution: Borrow from MD, GA, NJ, and others</a:t>
            </a:r>
          </a:p>
          <a:p>
            <a:r>
              <a:rPr lang="en-US" sz="3600" dirty="0" smtClean="0">
                <a:latin typeface="+mj-lt"/>
              </a:rPr>
              <a:t>IRC Chapter 11 (energy) is replaced with reference to IECC requirements.</a:t>
            </a:r>
          </a:p>
          <a:p>
            <a:r>
              <a:rPr lang="en-US" sz="3600" dirty="0" smtClean="0">
                <a:latin typeface="+mj-lt"/>
              </a:rPr>
              <a:t>Result: IECC, IRC, and IBC contain identical energy efficiency requirements</a:t>
            </a:r>
          </a:p>
          <a:p>
            <a:r>
              <a:rPr lang="en-US" sz="3600" dirty="0" smtClean="0">
                <a:latin typeface="+mj-lt"/>
              </a:rPr>
              <a:t>RE 4 is preferred, RE 2 is a backstop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n-US" sz="3200" dirty="0" smtClean="0">
                <a:latin typeface="+mj-lt"/>
              </a:rPr>
              <a:t>30% (and more) is within reach.</a:t>
            </a:r>
          </a:p>
        </p:txBody>
      </p:sp>
      <p:pic>
        <p:nvPicPr>
          <p:cNvPr id="5" name="Picture 2" descr="C:\Users\Harry\Favorites\Documents\DOE Codes\Residential Codes Savings F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2286000"/>
            <a:ext cx="7010400" cy="3768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914400"/>
          </a:xfrm>
        </p:spPr>
        <p:txBody>
          <a:bodyPr>
            <a:normAutofit/>
          </a:bodyPr>
          <a:lstStyle/>
          <a:p>
            <a:r>
              <a:rPr lang="en-US" sz="6000" dirty="0" smtClean="0"/>
              <a:t>Contacts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8229600" cy="3581400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+mj-lt"/>
              </a:rPr>
              <a:t>Eric Lacey, Responsible Energy Codes Alliance</a:t>
            </a:r>
          </a:p>
          <a:p>
            <a:pPr algn="l"/>
            <a:r>
              <a:rPr lang="en-US" dirty="0" smtClean="0">
                <a:latin typeface="+mj-lt"/>
              </a:rPr>
              <a:t>202-339-6366</a:t>
            </a:r>
          </a:p>
          <a:p>
            <a:pPr algn="l"/>
            <a:r>
              <a:rPr lang="en-US" dirty="0" smtClean="0">
                <a:solidFill>
                  <a:schemeClr val="tx1">
                    <a:lumMod val="95000"/>
                  </a:schemeClr>
                </a:solidFill>
                <a:latin typeface="+mj-lt"/>
              </a:rPr>
              <a:t>eric@reca-codes.com      www.reca-codes.com</a:t>
            </a:r>
          </a:p>
          <a:p>
            <a:pPr algn="l"/>
            <a:r>
              <a:rPr lang="en-US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+mj-lt"/>
              </a:rPr>
              <a:t>Bill Fay, Energy Efficient Codes Coalition</a:t>
            </a:r>
          </a:p>
          <a:p>
            <a:pPr algn="l"/>
            <a:r>
              <a:rPr lang="en-US" dirty="0" smtClean="0">
                <a:latin typeface="+mj-lt"/>
              </a:rPr>
              <a:t>202-857-0666</a:t>
            </a:r>
          </a:p>
          <a:p>
            <a:pPr algn="l"/>
            <a:r>
              <a:rPr lang="en-US" dirty="0" smtClean="0">
                <a:latin typeface="+mj-lt"/>
              </a:rPr>
              <a:t>bfay@ase.org      www.thirtypercentsolution.org </a:t>
            </a:r>
          </a:p>
          <a:p>
            <a:pPr algn="l"/>
            <a:endParaRPr lang="en-US" dirty="0" smtClean="0">
              <a:latin typeface="+mj-lt"/>
            </a:endParaRPr>
          </a:p>
          <a:p>
            <a:pPr algn="l"/>
            <a:endParaRPr lang="en-US" dirty="0" smtClean="0">
              <a:latin typeface="+mj-lt"/>
            </a:endParaRPr>
          </a:p>
        </p:txBody>
      </p:sp>
    </p:spTree>
  </p:cSld>
  <p:clrMapOvr>
    <a:masterClrMapping/>
  </p:clrMapOvr>
  <p:transition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729</Words>
  <Application>Microsoft Office PowerPoint</Application>
  <PresentationFormat>On-screen Show (4:3)</PresentationFormat>
  <Paragraphs>151</Paragraphs>
  <Slides>26</Slides>
  <Notes>26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Apex</vt:lpstr>
      <vt:lpstr>Getting to 30% Ensuring a Smooth Transition  to a More Efficient Future</vt:lpstr>
      <vt:lpstr>Introductions</vt:lpstr>
      <vt:lpstr>Model Code Development</vt:lpstr>
      <vt:lpstr>Model Code Development</vt:lpstr>
      <vt:lpstr>Model Code Development</vt:lpstr>
      <vt:lpstr>Summary and Sample Ballot</vt:lpstr>
      <vt:lpstr>Final Action Hearing</vt:lpstr>
      <vt:lpstr>1.  Residential</vt:lpstr>
      <vt:lpstr>Residential</vt:lpstr>
      <vt:lpstr>Residential</vt:lpstr>
      <vt:lpstr>Residential</vt:lpstr>
      <vt:lpstr>Residential</vt:lpstr>
      <vt:lpstr>Residential</vt:lpstr>
      <vt:lpstr>Residential</vt:lpstr>
      <vt:lpstr>Residential</vt:lpstr>
      <vt:lpstr>Residential</vt:lpstr>
      <vt:lpstr>Residential</vt:lpstr>
      <vt:lpstr>Residential</vt:lpstr>
      <vt:lpstr>Residential</vt:lpstr>
      <vt:lpstr>2.  Commercial</vt:lpstr>
      <vt:lpstr>Commercial</vt:lpstr>
      <vt:lpstr>3.  RE 4</vt:lpstr>
      <vt:lpstr>RE 4</vt:lpstr>
      <vt:lpstr>RE 4</vt:lpstr>
      <vt:lpstr>Conclusion</vt:lpstr>
      <vt:lpstr>Contacts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Getting to 30% Ensuring a Smooth Transition  to a More Efficient Future</dc:title>
  <dc:creator>Leah Boggs</dc:creator>
  <cp:lastModifiedBy>lboggs</cp:lastModifiedBy>
  <cp:revision>1</cp:revision>
  <dcterms:modified xsi:type="dcterms:W3CDTF">2010-09-14T12:49:25Z</dcterms:modified>
</cp:coreProperties>
</file>