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00FFFF"/>
    <a:srgbClr val="0041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718" autoAdjust="0"/>
  </p:normalViewPr>
  <p:slideViewPr>
    <p:cSldViewPr>
      <p:cViewPr>
        <p:scale>
          <a:sx n="85" d="100"/>
          <a:sy n="85" d="100"/>
        </p:scale>
        <p:origin x="-86" y="-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fontAlgn="auto">
              <a:spcBef>
                <a:spcPts val="0"/>
              </a:spcBef>
              <a:spcAft>
                <a:spcPts val="0"/>
              </a:spcAft>
              <a:defRPr sz="1200" smtClean="0">
                <a:latin typeface="+mn-lt"/>
              </a:defRPr>
            </a:lvl1pPr>
          </a:lstStyle>
          <a:p>
            <a:pPr>
              <a:defRPr/>
            </a:pPr>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3D1AD34E-A584-45C6-81B9-925269CE1337}" type="datetimeFigureOut">
              <a:rPr lang="en-US"/>
              <a:pPr>
                <a:defRPr/>
              </a:pPr>
              <a:t>10/8/2014</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fontAlgn="auto">
              <a:spcBef>
                <a:spcPts val="0"/>
              </a:spcBef>
              <a:spcAft>
                <a:spcPts val="0"/>
              </a:spcAft>
              <a:defRPr sz="1200" smtClean="0">
                <a:latin typeface="+mn-lt"/>
              </a:defRPr>
            </a:lvl1pPr>
          </a:lstStyle>
          <a:p>
            <a:pPr>
              <a:defRPr/>
            </a:pPr>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D0842A38-2E82-4A17-81C3-CF2CDA02175C}" type="slidenum">
              <a:rPr lang="en-US"/>
              <a:pPr>
                <a:defRPr/>
              </a:pPr>
              <a:t>‹#›</a:t>
            </a:fld>
            <a:endParaRPr lang="en-US"/>
          </a:p>
        </p:txBody>
      </p:sp>
    </p:spTree>
    <p:extLst>
      <p:ext uri="{BB962C8B-B14F-4D97-AF65-F5344CB8AC3E}">
        <p14:creationId xmlns:p14="http://schemas.microsoft.com/office/powerpoint/2010/main" val="1278027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3177" tIns="46589" rIns="93177" bIns="46589" rtlCol="0"/>
          <a:lstStyle>
            <a:lvl1pPr algn="l" fontAlgn="auto">
              <a:spcBef>
                <a:spcPts val="0"/>
              </a:spcBef>
              <a:spcAft>
                <a:spcPts val="0"/>
              </a:spcAft>
              <a:defRPr sz="1200" smtClean="0">
                <a:latin typeface="+mn-lt"/>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3177" tIns="46589" rIns="93177" bIns="46589" rtlCol="0"/>
          <a:lstStyle>
            <a:lvl1pPr algn="r" fontAlgn="auto">
              <a:spcBef>
                <a:spcPts val="0"/>
              </a:spcBef>
              <a:spcAft>
                <a:spcPts val="0"/>
              </a:spcAft>
              <a:defRPr sz="1200" smtClean="0">
                <a:latin typeface="+mn-lt"/>
              </a:defRPr>
            </a:lvl1pPr>
          </a:lstStyle>
          <a:p>
            <a:pPr>
              <a:defRPr/>
            </a:pPr>
            <a:fld id="{AB3AC447-03D5-4D71-AC98-3EA435148603}" type="datetimeFigureOut">
              <a:rPr lang="en-US"/>
              <a:pPr>
                <a:defRPr/>
              </a:pPr>
              <a:t>10/8/2014</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smtClean="0"/>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fontAlgn="auto">
              <a:spcBef>
                <a:spcPts val="0"/>
              </a:spcBef>
              <a:spcAft>
                <a:spcPts val="0"/>
              </a:spcAft>
              <a:defRPr sz="1200" smtClean="0">
                <a:latin typeface="+mn-lt"/>
              </a:defRPr>
            </a:lvl1pPr>
          </a:lstStyle>
          <a:p>
            <a:pPr>
              <a:defRPr/>
            </a:pPr>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fontAlgn="auto">
              <a:spcBef>
                <a:spcPts val="0"/>
              </a:spcBef>
              <a:spcAft>
                <a:spcPts val="0"/>
              </a:spcAft>
              <a:defRPr sz="1200" smtClean="0">
                <a:latin typeface="+mn-lt"/>
              </a:defRPr>
            </a:lvl1pPr>
          </a:lstStyle>
          <a:p>
            <a:pPr>
              <a:defRPr/>
            </a:pPr>
            <a:fld id="{BED8AD5B-D770-4C2A-AD3B-65E38015ED81}" type="slidenum">
              <a:rPr lang="en-US"/>
              <a:pPr>
                <a:defRPr/>
              </a:pPr>
              <a:t>‹#›</a:t>
            </a:fld>
            <a:endParaRPr lang="en-US"/>
          </a:p>
        </p:txBody>
      </p:sp>
    </p:spTree>
    <p:extLst>
      <p:ext uri="{BB962C8B-B14F-4D97-AF65-F5344CB8AC3E}">
        <p14:creationId xmlns:p14="http://schemas.microsoft.com/office/powerpoint/2010/main" val="341210617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7D613534-1CC4-48EE-8476-44184BEA253A}" type="slidenum">
              <a:rPr lang="en-US" altLang="en-US"/>
              <a:pPr fontAlgn="base">
                <a:spcBef>
                  <a:spcPct val="0"/>
                </a:spcBef>
                <a:spcAft>
                  <a:spcPct val="0"/>
                </a:spcAft>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A5EA4327-28BF-41A7-9D90-CCB9EBC30021}" type="slidenum">
              <a:rPr lang="en-US" altLang="en-US"/>
              <a:pPr fontAlgn="base">
                <a:spcBef>
                  <a:spcPct val="0"/>
                </a:spcBef>
                <a:spcAft>
                  <a:spcPct val="0"/>
                </a:spcAft>
              </a:pPr>
              <a:t>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AE7AE884-A732-4010-B04D-7164E2EE815D}" type="slidenum">
              <a:rPr lang="en-US" altLang="en-US"/>
              <a:pPr fontAlgn="base">
                <a:spcBef>
                  <a:spcPct val="0"/>
                </a:spcBef>
                <a:spcAft>
                  <a:spcPct val="0"/>
                </a:spcAft>
              </a:pPr>
              <a:t>3</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buFontTx/>
              <a:buChar char="•"/>
            </a:pPr>
            <a:r>
              <a:rPr lang="en-US" altLang="en-US" smtClean="0"/>
              <a:t>Continuing   comprehensive and cooperative</a:t>
            </a:r>
          </a:p>
          <a:p>
            <a:pPr>
              <a:spcBef>
                <a:spcPct val="0"/>
              </a:spcBef>
              <a:buFontTx/>
              <a:buChar char="•"/>
            </a:pPr>
            <a:r>
              <a:rPr lang="en-US" altLang="en-US" smtClean="0"/>
              <a:t>CMS providing for effective mgmt of new and existing transportation facilities</a:t>
            </a:r>
          </a:p>
          <a:p>
            <a:pPr>
              <a:spcBef>
                <a:spcPct val="0"/>
              </a:spcBef>
              <a:buFontTx/>
              <a:buChar char="•"/>
            </a:pPr>
            <a:r>
              <a:rPr lang="en-US" altLang="en-US" smtClean="0"/>
              <a:t>Except those on NHS or bridge repl or intst maint.  In consultation with state and public transit operators</a:t>
            </a:r>
          </a:p>
          <a:p>
            <a:pPr>
              <a:spcBef>
                <a:spcPct val="0"/>
              </a:spcBef>
              <a:buFontTx/>
              <a:buChar char="•"/>
            </a:pPr>
            <a:endParaRPr lang="en-US"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9582555-5FD4-497B-B0C2-D8EC32A8DCEE}" type="slidenum">
              <a:rPr lang="en-US" altLang="en-US"/>
              <a:pPr fontAlgn="base">
                <a:spcBef>
                  <a:spcPct val="0"/>
                </a:spcBef>
                <a:spcAft>
                  <a:spcPct val="0"/>
                </a:spcAft>
              </a:pPr>
              <a:t>4</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buFontTx/>
              <a:buChar char="•"/>
            </a:pPr>
            <a:r>
              <a:rPr lang="en-US" altLang="en-US" smtClean="0"/>
              <a:t>Continuing   comprehensive and cooperative</a:t>
            </a:r>
          </a:p>
          <a:p>
            <a:pPr>
              <a:spcBef>
                <a:spcPct val="0"/>
              </a:spcBef>
              <a:buFontTx/>
              <a:buChar char="•"/>
            </a:pPr>
            <a:r>
              <a:rPr lang="en-US" altLang="en-US" smtClean="0"/>
              <a:t>CMS providing for effective mgmt of new and existing transportation facilities</a:t>
            </a:r>
          </a:p>
          <a:p>
            <a:pPr>
              <a:spcBef>
                <a:spcPct val="0"/>
              </a:spcBef>
              <a:buFontTx/>
              <a:buChar char="•"/>
            </a:pPr>
            <a:r>
              <a:rPr lang="en-US" altLang="en-US" smtClean="0"/>
              <a:t>Except those on NHS or bridge repl or intst maint.  In consultation with state and public transit operators</a:t>
            </a:r>
          </a:p>
          <a:p>
            <a:pPr>
              <a:spcBef>
                <a:spcPct val="0"/>
              </a:spcBef>
              <a:buFontTx/>
              <a:buChar char="•"/>
            </a:pPr>
            <a:endParaRPr lang="en-US"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E27F3AC-5432-4ACC-80AC-3DF9326AD79C}" type="slidenum">
              <a:rPr lang="en-US" altLang="en-US"/>
              <a:pPr fontAlgn="base">
                <a:spcBef>
                  <a:spcPct val="0"/>
                </a:spcBef>
                <a:spcAft>
                  <a:spcPct val="0"/>
                </a:spcAft>
              </a:pPr>
              <a:t>5</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buFontTx/>
              <a:buChar char="•"/>
            </a:pPr>
            <a:r>
              <a:rPr lang="en-US" altLang="en-US" smtClean="0"/>
              <a:t>Continuing   comprehensive and cooperative</a:t>
            </a:r>
          </a:p>
          <a:p>
            <a:pPr>
              <a:spcBef>
                <a:spcPct val="0"/>
              </a:spcBef>
              <a:buFontTx/>
              <a:buChar char="•"/>
            </a:pPr>
            <a:r>
              <a:rPr lang="en-US" altLang="en-US" smtClean="0"/>
              <a:t>CMS providing for effective mgmt of new and existing transportation facilities</a:t>
            </a:r>
          </a:p>
          <a:p>
            <a:pPr>
              <a:spcBef>
                <a:spcPct val="0"/>
              </a:spcBef>
              <a:buFontTx/>
              <a:buChar char="•"/>
            </a:pPr>
            <a:r>
              <a:rPr lang="en-US" altLang="en-US" smtClean="0"/>
              <a:t>Except those on NHS or bridge repl or intst maint.  In consultation with state and public transit operators</a:t>
            </a:r>
          </a:p>
          <a:p>
            <a:pPr>
              <a:spcBef>
                <a:spcPct val="0"/>
              </a:spcBef>
              <a:buFontTx/>
              <a:buChar char="•"/>
            </a:pPr>
            <a:endParaRPr lang="en-US" alt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36A7F6F-7CDC-4264-8D63-D3B0AA9A92F7}" type="slidenum">
              <a:rPr lang="en-US" altLang="en-US"/>
              <a:pPr fontAlgn="base">
                <a:spcBef>
                  <a:spcPct val="0"/>
                </a:spcBef>
                <a:spcAft>
                  <a:spcPct val="0"/>
                </a:spcAft>
              </a:pPr>
              <a:t>6</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buFontTx/>
              <a:buChar char="•"/>
            </a:pPr>
            <a:r>
              <a:rPr lang="en-US" altLang="en-US" smtClean="0"/>
              <a:t>Continuing   comprehensive and cooperative</a:t>
            </a:r>
          </a:p>
          <a:p>
            <a:pPr>
              <a:spcBef>
                <a:spcPct val="0"/>
              </a:spcBef>
              <a:buFontTx/>
              <a:buChar char="•"/>
            </a:pPr>
            <a:r>
              <a:rPr lang="en-US" altLang="en-US" smtClean="0"/>
              <a:t>CMS providing for effective mgmt of new and existing transportation facilities</a:t>
            </a:r>
          </a:p>
          <a:p>
            <a:pPr>
              <a:spcBef>
                <a:spcPct val="0"/>
              </a:spcBef>
              <a:buFontTx/>
              <a:buChar char="•"/>
            </a:pPr>
            <a:r>
              <a:rPr lang="en-US" altLang="en-US" smtClean="0"/>
              <a:t>Except those on NHS or bridge repl or intst maint.  In consultation with state and public transit operators</a:t>
            </a:r>
          </a:p>
          <a:p>
            <a:pPr>
              <a:spcBef>
                <a:spcPct val="0"/>
              </a:spcBef>
              <a:buFontTx/>
              <a:buChar char="•"/>
            </a:pPr>
            <a:endParaRPr lang="en-US"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7E381C46-E340-42FD-8669-FFB759E202C0}" type="slidenum">
              <a:rPr lang="en-US" altLang="en-US"/>
              <a:pPr fontAlgn="base">
                <a:spcBef>
                  <a:spcPct val="0"/>
                </a:spcBef>
                <a:spcAft>
                  <a:spcPct val="0"/>
                </a:spcAft>
              </a:pPr>
              <a:t>7</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buFontTx/>
              <a:buNone/>
            </a:pPr>
            <a:r>
              <a:rPr lang="en-US" altLang="en-US" dirty="0" smtClean="0"/>
              <a:t>MAP</a:t>
            </a:r>
            <a:r>
              <a:rPr lang="en-US" altLang="en-US" baseline="0" dirty="0" smtClean="0"/>
              <a:t> -21 and </a:t>
            </a:r>
            <a:r>
              <a:rPr lang="en-US" altLang="en-US" baseline="0" dirty="0" smtClean="0"/>
              <a:t>PEA</a:t>
            </a:r>
          </a:p>
          <a:p>
            <a:pPr>
              <a:spcBef>
                <a:spcPct val="0"/>
              </a:spcBef>
              <a:buFontTx/>
              <a:buNone/>
            </a:pPr>
            <a:endParaRPr lang="en-US" altLang="en-US" dirty="0"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7EA45997-9EA7-4F9B-AF81-283E5DD004CD}" type="slidenum">
              <a:rPr lang="en-US" altLang="en-US"/>
              <a:pPr fontAlgn="base">
                <a:spcBef>
                  <a:spcPct val="0"/>
                </a:spcBef>
                <a:spcAft>
                  <a:spcPct val="0"/>
                </a:spcAft>
              </a:pPr>
              <a:t>8</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6034331-0BBB-44D1-B328-4F97AE1952F6}" type="slidenum">
              <a:rPr lang="en-US" altLang="en-US"/>
              <a:pPr fontAlgn="base">
                <a:spcBef>
                  <a:spcPct val="0"/>
                </a:spcBef>
                <a:spcAft>
                  <a:spcPct val="0"/>
                </a:spcAft>
              </a:pPr>
              <a:t>9</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9614B6DF-E5D2-48FD-981C-560423BF40E3}" type="slidenum">
              <a:rPr lang="en-US" altLang="en-US"/>
              <a:pPr fontAlgn="base">
                <a:spcBef>
                  <a:spcPct val="0"/>
                </a:spcBef>
                <a:spcAft>
                  <a:spcPct val="0"/>
                </a:spcAft>
              </a:pPr>
              <a:t>10</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1F97C079-0D90-40D1-BCC4-E01B48C28875}" type="slidenum">
              <a:rPr lang="en-US" altLang="en-US"/>
              <a:pPr fontAlgn="base">
                <a:spcBef>
                  <a:spcPct val="0"/>
                </a:spcBef>
                <a:spcAft>
                  <a:spcPct val="0"/>
                </a:spcAft>
              </a:pPr>
              <a:t>11</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85704789-0D1F-4AD5-A68A-90D441CACB71}" type="slidenum">
              <a:rPr lang="en-US" altLang="en-US"/>
              <a:pPr fontAlgn="base">
                <a:spcBef>
                  <a:spcPct val="0"/>
                </a:spcBef>
                <a:spcAft>
                  <a:spcPct val="0"/>
                </a:spcAft>
              </a:pPr>
              <a:t>12</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69A00FF-93EE-4E09-9EE7-106C39D851E2}" type="datetime1">
              <a:rPr lang="en-US"/>
              <a:pPr>
                <a:defRPr/>
              </a:pPr>
              <a:t>10/8/2014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57991D3-E5A4-449A-8784-0CB46FBA9D70}" type="slidenum">
              <a:rPr lang="en-US"/>
              <a:pPr>
                <a:defRPr/>
              </a:pPr>
              <a:t>‹#›</a:t>
            </a:fld>
            <a:endParaRPr lang="en-US"/>
          </a:p>
        </p:txBody>
      </p:sp>
    </p:spTree>
    <p:extLst>
      <p:ext uri="{BB962C8B-B14F-4D97-AF65-F5344CB8AC3E}">
        <p14:creationId xmlns:p14="http://schemas.microsoft.com/office/powerpoint/2010/main" val="1254432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B2168E7-BBD8-4BEA-8590-F53B16DCE9FB}" type="datetime1">
              <a:rPr lang="en-US"/>
              <a:pPr>
                <a:defRPr/>
              </a:pPr>
              <a:t>10/8/2014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51EE029-FE5D-4C22-94B9-6859B296EF59}" type="slidenum">
              <a:rPr lang="en-US"/>
              <a:pPr>
                <a:defRPr/>
              </a:pPr>
              <a:t>‹#›</a:t>
            </a:fld>
            <a:endParaRPr lang="en-US"/>
          </a:p>
        </p:txBody>
      </p:sp>
    </p:spTree>
    <p:extLst>
      <p:ext uri="{BB962C8B-B14F-4D97-AF65-F5344CB8AC3E}">
        <p14:creationId xmlns:p14="http://schemas.microsoft.com/office/powerpoint/2010/main" val="1656319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9FFBEF3-8037-4A72-ABEE-1DFDFE80CF93}" type="datetime1">
              <a:rPr lang="en-US"/>
              <a:pPr>
                <a:defRPr/>
              </a:pPr>
              <a:t>10/8/2014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D911BBB-ABF4-4C46-A30E-B0FC697F15B4}" type="slidenum">
              <a:rPr lang="en-US"/>
              <a:pPr>
                <a:defRPr/>
              </a:pPr>
              <a:t>‹#›</a:t>
            </a:fld>
            <a:endParaRPr lang="en-US"/>
          </a:p>
        </p:txBody>
      </p:sp>
    </p:spTree>
    <p:extLst>
      <p:ext uri="{BB962C8B-B14F-4D97-AF65-F5344CB8AC3E}">
        <p14:creationId xmlns:p14="http://schemas.microsoft.com/office/powerpoint/2010/main" val="821655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AF4C836E-C5EB-4440-A3A5-FBBA3B5766A9}" type="datetime1">
              <a:rPr lang="en-US"/>
              <a:pPr>
                <a:defRPr/>
              </a:pPr>
              <a:t>10/8/2014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04D3E63-65E2-418E-952B-E9E7531F3FD3}" type="slidenum">
              <a:rPr lang="en-US"/>
              <a:pPr>
                <a:defRPr/>
              </a:pPr>
              <a:t>‹#›</a:t>
            </a:fld>
            <a:endParaRPr lang="en-US"/>
          </a:p>
        </p:txBody>
      </p:sp>
    </p:spTree>
    <p:extLst>
      <p:ext uri="{BB962C8B-B14F-4D97-AF65-F5344CB8AC3E}">
        <p14:creationId xmlns:p14="http://schemas.microsoft.com/office/powerpoint/2010/main" val="3954119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439D4C4-3A39-4059-A053-28582AAB6700}" type="datetime1">
              <a:rPr lang="en-US"/>
              <a:pPr>
                <a:defRPr/>
              </a:pPr>
              <a:t>10/8/2014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28C8CAB8-91F7-4AB0-99D5-8794C9BE400D}" type="slidenum">
              <a:rPr lang="en-US"/>
              <a:pPr>
                <a:defRPr/>
              </a:pPr>
              <a:t>‹#›</a:t>
            </a:fld>
            <a:endParaRPr lang="en-US"/>
          </a:p>
        </p:txBody>
      </p:sp>
    </p:spTree>
    <p:extLst>
      <p:ext uri="{BB962C8B-B14F-4D97-AF65-F5344CB8AC3E}">
        <p14:creationId xmlns:p14="http://schemas.microsoft.com/office/powerpoint/2010/main" val="2107651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0AC5159B-DD5E-445F-B75B-3DE99F09299A}" type="datetime1">
              <a:rPr lang="en-US"/>
              <a:pPr>
                <a:defRPr/>
              </a:pPr>
              <a:t>10/8/2014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99066C8C-EEE5-4787-BA64-FF50C1D367C9}" type="slidenum">
              <a:rPr lang="en-US"/>
              <a:pPr>
                <a:defRPr/>
              </a:pPr>
              <a:t>‹#›</a:t>
            </a:fld>
            <a:endParaRPr lang="en-US"/>
          </a:p>
        </p:txBody>
      </p:sp>
    </p:spTree>
    <p:extLst>
      <p:ext uri="{BB962C8B-B14F-4D97-AF65-F5344CB8AC3E}">
        <p14:creationId xmlns:p14="http://schemas.microsoft.com/office/powerpoint/2010/main" val="3001079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1DB3A57-C1E8-493C-8592-633CDC2B4A6C}" type="datetime1">
              <a:rPr lang="en-US"/>
              <a:pPr>
                <a:defRPr/>
              </a:pPr>
              <a:t>10/8/2014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130AE15-562F-4237-8874-03354DD8336E}" type="slidenum">
              <a:rPr lang="en-US"/>
              <a:pPr>
                <a:defRPr/>
              </a:pPr>
              <a:t>‹#›</a:t>
            </a:fld>
            <a:endParaRPr lang="en-US"/>
          </a:p>
        </p:txBody>
      </p:sp>
    </p:spTree>
    <p:extLst>
      <p:ext uri="{BB962C8B-B14F-4D97-AF65-F5344CB8AC3E}">
        <p14:creationId xmlns:p14="http://schemas.microsoft.com/office/powerpoint/2010/main" val="2343577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393DCF7-169C-45FC-B46C-6F367D063A09}" type="datetime1">
              <a:rPr lang="en-US"/>
              <a:pPr>
                <a:defRPr/>
              </a:pPr>
              <a:t>10/8/2014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45BBD2A-5913-4874-A3A5-6CCF8BD5422F}" type="slidenum">
              <a:rPr lang="en-US"/>
              <a:pPr>
                <a:defRPr/>
              </a:pPr>
              <a:t>‹#›</a:t>
            </a:fld>
            <a:endParaRPr lang="en-US"/>
          </a:p>
        </p:txBody>
      </p:sp>
    </p:spTree>
    <p:extLst>
      <p:ext uri="{BB962C8B-B14F-4D97-AF65-F5344CB8AC3E}">
        <p14:creationId xmlns:p14="http://schemas.microsoft.com/office/powerpoint/2010/main" val="363935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0B07CC3-3C2B-4593-AF40-6B5189C357A3}" type="datetime1">
              <a:rPr lang="en-US"/>
              <a:pPr>
                <a:defRPr/>
              </a:pPr>
              <a:t>10/8/2014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30BD1A0-33B5-445A-8367-A78A71D656B5}" type="slidenum">
              <a:rPr lang="en-US"/>
              <a:pPr>
                <a:defRPr/>
              </a:pPr>
              <a:t>‹#›</a:t>
            </a:fld>
            <a:endParaRPr lang="en-US"/>
          </a:p>
        </p:txBody>
      </p:sp>
    </p:spTree>
    <p:extLst>
      <p:ext uri="{BB962C8B-B14F-4D97-AF65-F5344CB8AC3E}">
        <p14:creationId xmlns:p14="http://schemas.microsoft.com/office/powerpoint/2010/main" val="2534566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FC640AD-A6B6-4220-95A6-CCDC38EE6A40}" type="datetime1">
              <a:rPr lang="en-US"/>
              <a:pPr>
                <a:defRPr/>
              </a:pPr>
              <a:t>10/8/2014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EDEB2F0-ED71-443F-B6A2-C037222E4AC4}" type="slidenum">
              <a:rPr lang="en-US"/>
              <a:pPr>
                <a:defRPr/>
              </a:pPr>
              <a:t>‹#›</a:t>
            </a:fld>
            <a:endParaRPr lang="en-US"/>
          </a:p>
        </p:txBody>
      </p:sp>
    </p:spTree>
    <p:extLst>
      <p:ext uri="{BB962C8B-B14F-4D97-AF65-F5344CB8AC3E}">
        <p14:creationId xmlns:p14="http://schemas.microsoft.com/office/powerpoint/2010/main" val="3881027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61728D8-208C-4E70-AC97-D22EA639D3EC}" type="datetime1">
              <a:rPr lang="en-US"/>
              <a:pPr>
                <a:defRPr/>
              </a:pPr>
              <a:t>10/8/2014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DD8BC68-2847-4282-AB8E-DD5D599B68F4}" type="slidenum">
              <a:rPr lang="en-US"/>
              <a:pPr>
                <a:defRPr/>
              </a:pPr>
              <a:t>‹#›</a:t>
            </a:fld>
            <a:endParaRPr lang="en-US"/>
          </a:p>
        </p:txBody>
      </p:sp>
    </p:spTree>
    <p:extLst>
      <p:ext uri="{BB962C8B-B14F-4D97-AF65-F5344CB8AC3E}">
        <p14:creationId xmlns:p14="http://schemas.microsoft.com/office/powerpoint/2010/main" val="1866090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41C4"/>
            </a:gs>
            <a:gs pos="100000">
              <a:srgbClr val="002463"/>
            </a:gs>
            <a:gs pos="100000">
              <a:srgbClr val="002463"/>
            </a:gs>
          </a:gsLst>
          <a:path path="rect">
            <a:fillToRect l="100000" t="100000"/>
          </a:path>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B7AE7CB1-F8B7-4A3D-B3A5-63F1A06EE950}" type="datetime1">
              <a:rPr lang="en-US"/>
              <a:pPr>
                <a:defRPr/>
              </a:pPr>
              <a:t>10/8/2014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DA38E5E6-8E05-4E86-A477-0BE94BB94EB4}"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33400" y="457200"/>
            <a:ext cx="8305800" cy="1470025"/>
          </a:xfrm>
          <a:ln w="15875">
            <a:solidFill>
              <a:schemeClr val="tx1"/>
            </a:solidFill>
          </a:ln>
        </p:spPr>
        <p:txBody>
          <a:bodyPr rtlCol="0">
            <a:normAutofit/>
          </a:bodyPr>
          <a:lstStyle/>
          <a:p>
            <a:pPr fontAlgn="auto">
              <a:spcAft>
                <a:spcPts val="0"/>
              </a:spcAft>
              <a:defRPr/>
            </a:pPr>
            <a:r>
              <a:rPr lang="en-US" sz="3600" b="1" dirty="0" smtClean="0">
                <a:effectLst>
                  <a:outerShdw blurRad="38100" dist="38100" dir="2700000" algn="tl">
                    <a:srgbClr val="000000">
                      <a:alpha val="43137"/>
                    </a:srgbClr>
                  </a:outerShdw>
                </a:effectLst>
                <a:latin typeface="Lucida Sans" pitchFamily="34" charset="0"/>
                <a:cs typeface="Lucida Sans" pitchFamily="34" charset="0"/>
              </a:rPr>
              <a:t>U.S. Department of Transportation</a:t>
            </a:r>
            <a:br>
              <a:rPr lang="en-US" sz="3600" b="1" dirty="0" smtClean="0">
                <a:effectLst>
                  <a:outerShdw blurRad="38100" dist="38100" dir="2700000" algn="tl">
                    <a:srgbClr val="000000">
                      <a:alpha val="43137"/>
                    </a:srgbClr>
                  </a:outerShdw>
                </a:effectLst>
                <a:latin typeface="Lucida Sans" pitchFamily="34" charset="0"/>
                <a:cs typeface="Lucida Sans" pitchFamily="34" charset="0"/>
              </a:rPr>
            </a:br>
            <a:r>
              <a:rPr lang="en-US" sz="3600" b="1" dirty="0" smtClean="0">
                <a:effectLst>
                  <a:outerShdw blurRad="38100" dist="38100" dir="2700000" algn="tl">
                    <a:srgbClr val="000000">
                      <a:alpha val="43137"/>
                    </a:srgbClr>
                  </a:outerShdw>
                </a:effectLst>
                <a:latin typeface="Lucida Sans" pitchFamily="34" charset="0"/>
                <a:cs typeface="Lucida Sans" pitchFamily="34" charset="0"/>
              </a:rPr>
              <a:t>Planning Certification Review</a:t>
            </a:r>
          </a:p>
        </p:txBody>
      </p:sp>
      <p:sp>
        <p:nvSpPr>
          <p:cNvPr id="8" name="Subtitle 7"/>
          <p:cNvSpPr>
            <a:spLocks noGrp="1"/>
          </p:cNvSpPr>
          <p:nvPr>
            <p:ph type="subTitle" idx="1"/>
          </p:nvPr>
        </p:nvSpPr>
        <p:spPr>
          <a:xfrm>
            <a:off x="1371600" y="2590800"/>
            <a:ext cx="6400800" cy="1752600"/>
          </a:xfrm>
        </p:spPr>
        <p:txBody>
          <a:bodyPr rtlCol="0">
            <a:normAutofit/>
          </a:bodyPr>
          <a:lstStyle/>
          <a:p>
            <a:pPr fontAlgn="auto">
              <a:spcAft>
                <a:spcPts val="0"/>
              </a:spcAft>
              <a:buFont typeface="Arial" pitchFamily="34" charset="0"/>
              <a:buNone/>
              <a:defRPr/>
            </a:pPr>
            <a:r>
              <a:rPr lang="en-US" dirty="0" smtClean="0">
                <a:solidFill>
                  <a:srgbClr val="FFFFCC"/>
                </a:solidFill>
              </a:rPr>
              <a:t>National Capital Region </a:t>
            </a:r>
          </a:p>
          <a:p>
            <a:pPr fontAlgn="auto">
              <a:spcAft>
                <a:spcPts val="0"/>
              </a:spcAft>
              <a:buFont typeface="Arial" pitchFamily="34" charset="0"/>
              <a:buNone/>
              <a:defRPr/>
            </a:pPr>
            <a:r>
              <a:rPr lang="en-US" dirty="0" smtClean="0">
                <a:solidFill>
                  <a:srgbClr val="FFFFCC"/>
                </a:solidFill>
              </a:rPr>
              <a:t>Transportation Management Area</a:t>
            </a:r>
          </a:p>
          <a:p>
            <a:pPr fontAlgn="auto">
              <a:spcAft>
                <a:spcPts val="0"/>
              </a:spcAft>
              <a:buFont typeface="Arial" pitchFamily="34" charset="0"/>
              <a:buNone/>
              <a:defRPr/>
            </a:pPr>
            <a:r>
              <a:rPr lang="en-US" dirty="0" smtClean="0">
                <a:solidFill>
                  <a:srgbClr val="FFFFCC"/>
                </a:solidFill>
              </a:rPr>
              <a:t>2014</a:t>
            </a:r>
          </a:p>
        </p:txBody>
      </p:sp>
      <p:sp>
        <p:nvSpPr>
          <p:cNvPr id="2052" name="Text Box 18"/>
          <p:cNvSpPr txBox="1">
            <a:spLocks noChangeArrowheads="1"/>
          </p:cNvSpPr>
          <p:nvPr/>
        </p:nvSpPr>
        <p:spPr bwMode="auto">
          <a:xfrm>
            <a:off x="5257800" y="596900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2053"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5867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228600" y="2438400"/>
            <a:ext cx="8610600" cy="4114800"/>
          </a:xfrm>
        </p:spPr>
        <p:txBody>
          <a:bodyPr rtlCol="0">
            <a:normAutofit fontScale="92500" lnSpcReduction="10000"/>
          </a:bodyPr>
          <a:lstStyle/>
          <a:p>
            <a:pPr algn="l" fontAlgn="auto">
              <a:spcAft>
                <a:spcPts val="0"/>
              </a:spcAft>
              <a:buFont typeface="Arial" pitchFamily="34" charset="0"/>
              <a:buChar char="•"/>
              <a:defRPr/>
            </a:pPr>
            <a:r>
              <a:rPr lang="en-US" b="1" dirty="0" smtClean="0">
                <a:solidFill>
                  <a:srgbClr val="FFFFCC"/>
                </a:solidFill>
              </a:rPr>
              <a:t> Title 23 of the Federal Rules &amp; Regulations, Section 450.334(b) state:</a:t>
            </a:r>
          </a:p>
          <a:p>
            <a:pPr algn="l" fontAlgn="auto">
              <a:spcAft>
                <a:spcPts val="0"/>
              </a:spcAft>
              <a:buFont typeface="Arial" pitchFamily="34" charset="0"/>
              <a:buChar char="•"/>
              <a:defRPr/>
            </a:pPr>
            <a:endParaRPr lang="en-US" sz="2400" dirty="0" smtClean="0">
              <a:solidFill>
                <a:srgbClr val="FFFFCC"/>
              </a:solidFill>
            </a:endParaRPr>
          </a:p>
          <a:p>
            <a:pPr algn="l" fontAlgn="auto">
              <a:spcAft>
                <a:spcPts val="0"/>
              </a:spcAft>
              <a:buFont typeface="Arial" pitchFamily="34" charset="0"/>
              <a:buNone/>
              <a:defRPr/>
            </a:pPr>
            <a:r>
              <a:rPr lang="en-US" sz="2400" i="1" dirty="0" smtClean="0">
                <a:solidFill>
                  <a:srgbClr val="FFFFCC"/>
                </a:solidFill>
              </a:rPr>
              <a:t> “In TMAs, the FHWA and the FTA jointly shall review and evaluate the transportation planning process for each TMA no less than once every four years to determine if the process meets the requirements of applicable provisions of Federal law…”</a:t>
            </a:r>
          </a:p>
          <a:p>
            <a:pPr algn="l" fontAlgn="auto">
              <a:spcAft>
                <a:spcPts val="0"/>
              </a:spcAft>
              <a:buFont typeface="Arial" pitchFamily="34" charset="0"/>
              <a:buNone/>
              <a:defRPr/>
            </a:pPr>
            <a:endParaRPr lang="en-US" sz="2400" dirty="0" smtClean="0">
              <a:solidFill>
                <a:srgbClr val="FFFFCC"/>
              </a:solidFill>
            </a:endParaRPr>
          </a:p>
          <a:p>
            <a:pPr algn="l" fontAlgn="auto">
              <a:spcAft>
                <a:spcPts val="0"/>
              </a:spcAft>
              <a:buFont typeface="Arial" pitchFamily="34" charset="0"/>
              <a:buChar char="•"/>
              <a:defRPr/>
            </a:pPr>
            <a:r>
              <a:rPr lang="en-US" sz="2400" b="1" dirty="0" smtClean="0">
                <a:solidFill>
                  <a:srgbClr val="FFFFCC"/>
                </a:solidFill>
              </a:rPr>
              <a:t>  </a:t>
            </a:r>
            <a:r>
              <a:rPr lang="en-US" b="1" dirty="0" smtClean="0">
                <a:solidFill>
                  <a:srgbClr val="FFFFCC"/>
                </a:solidFill>
              </a:rPr>
              <a:t>Opportunity to Enhance and Refine Planning Processes</a:t>
            </a:r>
          </a:p>
        </p:txBody>
      </p:sp>
      <p:sp>
        <p:nvSpPr>
          <p:cNvPr id="3075"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3076"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14400"/>
            <a:ext cx="7772400" cy="1470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Why are reviews conducted?</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152400" y="2209800"/>
            <a:ext cx="8839200" cy="3733800"/>
          </a:xfrm>
        </p:spPr>
        <p:txBody>
          <a:bodyPr rtlCol="0">
            <a:normAutofit lnSpcReduction="10000"/>
          </a:bodyPr>
          <a:lstStyle/>
          <a:p>
            <a:pPr fontAlgn="auto">
              <a:spcBef>
                <a:spcPts val="0"/>
              </a:spcBef>
              <a:spcAft>
                <a:spcPts val="0"/>
              </a:spcAft>
              <a:buFont typeface="Arial" pitchFamily="34" charset="0"/>
              <a:buNone/>
              <a:defRPr/>
            </a:pPr>
            <a:r>
              <a:rPr lang="en-US" dirty="0" smtClean="0">
                <a:solidFill>
                  <a:srgbClr val="00FFFF"/>
                </a:solidFill>
              </a:rPr>
              <a:t>Transportation Management Areas (TMAs)</a:t>
            </a:r>
          </a:p>
          <a:p>
            <a:pPr fontAlgn="auto">
              <a:spcBef>
                <a:spcPts val="0"/>
              </a:spcBef>
              <a:spcAft>
                <a:spcPts val="0"/>
              </a:spcAft>
              <a:buFont typeface="Arial" pitchFamily="34" charset="0"/>
              <a:buNone/>
              <a:defRPr/>
            </a:pPr>
            <a:endParaRPr lang="en-US" dirty="0" smtClean="0">
              <a:solidFill>
                <a:srgbClr val="FFFFCC"/>
              </a:solidFill>
            </a:endParaRPr>
          </a:p>
          <a:p>
            <a:pPr algn="l" fontAlgn="auto">
              <a:spcBef>
                <a:spcPts val="0"/>
              </a:spcBef>
              <a:spcAft>
                <a:spcPts val="0"/>
              </a:spcAft>
              <a:buFont typeface="Arial" pitchFamily="34" charset="0"/>
              <a:buChar char="•"/>
              <a:defRPr/>
            </a:pPr>
            <a:r>
              <a:rPr lang="en-US" dirty="0" smtClean="0">
                <a:solidFill>
                  <a:srgbClr val="FFFFCC"/>
                </a:solidFill>
              </a:rPr>
              <a:t>An MPO is designated in urbanized areas with a</a:t>
            </a:r>
          </a:p>
          <a:p>
            <a:pPr algn="l" fontAlgn="auto">
              <a:spcBef>
                <a:spcPts val="0"/>
              </a:spcBef>
              <a:spcAft>
                <a:spcPts val="0"/>
              </a:spcAft>
              <a:buFont typeface="Arial" pitchFamily="34" charset="0"/>
              <a:buNone/>
              <a:defRPr/>
            </a:pPr>
            <a:r>
              <a:rPr lang="en-US" dirty="0" smtClean="0">
                <a:solidFill>
                  <a:srgbClr val="FFFFCC"/>
                </a:solidFill>
              </a:rPr>
              <a:t>population greater than 50,000 people</a:t>
            </a:r>
          </a:p>
          <a:p>
            <a:pPr algn="l" fontAlgn="auto">
              <a:spcBef>
                <a:spcPts val="0"/>
              </a:spcBef>
              <a:spcAft>
                <a:spcPts val="0"/>
              </a:spcAft>
              <a:buFont typeface="Arial" pitchFamily="34" charset="0"/>
              <a:buNone/>
              <a:defRPr/>
            </a:pPr>
            <a:endParaRPr lang="en-US" dirty="0" smtClean="0">
              <a:solidFill>
                <a:srgbClr val="FFFFCC"/>
              </a:solidFill>
            </a:endParaRPr>
          </a:p>
          <a:p>
            <a:pPr algn="l" fontAlgn="auto">
              <a:spcBef>
                <a:spcPts val="0"/>
              </a:spcBef>
              <a:spcAft>
                <a:spcPts val="0"/>
              </a:spcAft>
              <a:buFont typeface="Arial" pitchFamily="34" charset="0"/>
              <a:buChar char="•"/>
              <a:defRPr/>
            </a:pPr>
            <a:r>
              <a:rPr lang="en-US" dirty="0" smtClean="0">
                <a:solidFill>
                  <a:srgbClr val="FFFFCC"/>
                </a:solidFill>
              </a:rPr>
              <a:t>An Urbanized area with a population over 200,000 is designated a Transportation Management Area (TMA).</a:t>
            </a:r>
            <a:endParaRPr lang="en-US" b="1" dirty="0" smtClean="0">
              <a:solidFill>
                <a:srgbClr val="FFFFCC"/>
              </a:solidFill>
            </a:endParaRPr>
          </a:p>
        </p:txBody>
      </p:sp>
      <p:sp>
        <p:nvSpPr>
          <p:cNvPr id="4099"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4100"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14400"/>
            <a:ext cx="7772400" cy="1470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Why are reviews conducted?</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152400" y="2057400"/>
            <a:ext cx="8839200" cy="4343400"/>
          </a:xfrm>
        </p:spPr>
        <p:txBody>
          <a:bodyPr rtlCol="0">
            <a:normAutofit fontScale="62500" lnSpcReduction="20000"/>
          </a:bodyPr>
          <a:lstStyle/>
          <a:p>
            <a:pPr fontAlgn="auto">
              <a:spcAft>
                <a:spcPts val="0"/>
              </a:spcAft>
              <a:buFont typeface="Arial" pitchFamily="34" charset="0"/>
              <a:buNone/>
              <a:defRPr/>
            </a:pPr>
            <a:r>
              <a:rPr lang="en-US" sz="4600" dirty="0" smtClean="0">
                <a:solidFill>
                  <a:srgbClr val="00FFFF"/>
                </a:solidFill>
              </a:rPr>
              <a:t>Transportation Management Areas (TMAs)</a:t>
            </a:r>
            <a:r>
              <a:rPr lang="en-US" sz="4600" dirty="0" smtClean="0"/>
              <a:t> </a:t>
            </a:r>
          </a:p>
          <a:p>
            <a:pPr algn="l" fontAlgn="auto">
              <a:spcAft>
                <a:spcPts val="0"/>
              </a:spcAft>
              <a:buFont typeface="Arial" pitchFamily="34" charset="0"/>
              <a:buNone/>
              <a:defRPr/>
            </a:pPr>
            <a:endParaRPr lang="en-US" sz="4000" dirty="0" smtClean="0"/>
          </a:p>
          <a:p>
            <a:pPr algn="l" fontAlgn="auto">
              <a:spcAft>
                <a:spcPts val="0"/>
              </a:spcAft>
              <a:buFont typeface="Arial" pitchFamily="34" charset="0"/>
              <a:buNone/>
              <a:defRPr/>
            </a:pPr>
            <a:r>
              <a:rPr lang="en-US" sz="4000" dirty="0" smtClean="0">
                <a:solidFill>
                  <a:srgbClr val="FFFFCC"/>
                </a:solidFill>
              </a:rPr>
              <a:t>Within the TMA, the MPO shall:</a:t>
            </a:r>
          </a:p>
          <a:p>
            <a:pPr algn="l" fontAlgn="auto">
              <a:spcAft>
                <a:spcPts val="0"/>
              </a:spcAft>
              <a:buFont typeface="Arial" pitchFamily="34" charset="0"/>
              <a:buNone/>
              <a:defRPr/>
            </a:pPr>
            <a:endParaRPr lang="en-US" sz="1700" dirty="0" smtClean="0">
              <a:solidFill>
                <a:srgbClr val="FFFFCC"/>
              </a:solidFill>
            </a:endParaRPr>
          </a:p>
          <a:p>
            <a:pPr algn="l" fontAlgn="auto">
              <a:spcAft>
                <a:spcPts val="0"/>
              </a:spcAft>
              <a:buFont typeface="Arial" pitchFamily="34" charset="0"/>
              <a:buChar char="•"/>
              <a:defRPr/>
            </a:pPr>
            <a:r>
              <a:rPr lang="en-US" sz="4000" dirty="0" smtClean="0">
                <a:solidFill>
                  <a:srgbClr val="FFFFCC"/>
                </a:solidFill>
              </a:rPr>
              <a:t>  Develop a 3-C transportation planning process;</a:t>
            </a:r>
          </a:p>
          <a:p>
            <a:pPr algn="l" fontAlgn="auto">
              <a:spcAft>
                <a:spcPts val="0"/>
              </a:spcAft>
              <a:buFont typeface="Arial" pitchFamily="34" charset="0"/>
              <a:buChar char="•"/>
              <a:defRPr/>
            </a:pPr>
            <a:endParaRPr lang="en-US" sz="1700" dirty="0" smtClean="0">
              <a:solidFill>
                <a:srgbClr val="FFFFCC"/>
              </a:solidFill>
            </a:endParaRPr>
          </a:p>
          <a:p>
            <a:pPr algn="l" fontAlgn="auto">
              <a:spcAft>
                <a:spcPts val="0"/>
              </a:spcAft>
              <a:buFont typeface="Arial" pitchFamily="34" charset="0"/>
              <a:buChar char="•"/>
              <a:defRPr/>
            </a:pPr>
            <a:endParaRPr lang="en-US" sz="100" dirty="0" smtClean="0">
              <a:solidFill>
                <a:srgbClr val="FFFFCC"/>
              </a:solidFill>
            </a:endParaRPr>
          </a:p>
          <a:p>
            <a:pPr algn="l" fontAlgn="auto">
              <a:spcAft>
                <a:spcPts val="0"/>
              </a:spcAft>
              <a:buFont typeface="Arial" pitchFamily="34" charset="0"/>
              <a:buChar char="•"/>
              <a:defRPr/>
            </a:pPr>
            <a:r>
              <a:rPr lang="en-US" sz="4000" dirty="0" smtClean="0">
                <a:solidFill>
                  <a:srgbClr val="FFFFCC"/>
                </a:solidFill>
              </a:rPr>
              <a:t>  Include a congestion management </a:t>
            </a:r>
            <a:r>
              <a:rPr lang="en-US" sz="4000" dirty="0" smtClean="0">
                <a:solidFill>
                  <a:srgbClr val="FFFFCC"/>
                </a:solidFill>
              </a:rPr>
              <a:t>process </a:t>
            </a:r>
            <a:r>
              <a:rPr lang="en-US" sz="4000" dirty="0" smtClean="0">
                <a:solidFill>
                  <a:srgbClr val="FFFFCC"/>
                </a:solidFill>
              </a:rPr>
              <a:t>providing for effective management of new and existing transportation facilities;</a:t>
            </a:r>
          </a:p>
          <a:p>
            <a:pPr algn="l" fontAlgn="auto">
              <a:spcAft>
                <a:spcPts val="0"/>
              </a:spcAft>
              <a:buFont typeface="Arial" pitchFamily="34" charset="0"/>
              <a:buChar char="•"/>
              <a:defRPr/>
            </a:pPr>
            <a:endParaRPr lang="en-US" sz="1900" dirty="0" smtClean="0">
              <a:solidFill>
                <a:srgbClr val="FFFFCC"/>
              </a:solidFill>
            </a:endParaRPr>
          </a:p>
          <a:p>
            <a:pPr algn="l" fontAlgn="auto">
              <a:spcAft>
                <a:spcPts val="0"/>
              </a:spcAft>
              <a:buFont typeface="Arial" pitchFamily="34" charset="0"/>
              <a:buChar char="•"/>
              <a:defRPr/>
            </a:pPr>
            <a:r>
              <a:rPr lang="en-US" sz="4000" dirty="0" smtClean="0">
                <a:solidFill>
                  <a:srgbClr val="FFFFCC"/>
                </a:solidFill>
              </a:rPr>
              <a:t>  Select all federally funded projects within the TMA's boundaries;</a:t>
            </a:r>
          </a:p>
          <a:p>
            <a:pPr algn="l" fontAlgn="auto">
              <a:spcAft>
                <a:spcPts val="0"/>
              </a:spcAft>
              <a:buFont typeface="Arial" pitchFamily="34" charset="0"/>
              <a:buChar char="•"/>
              <a:defRPr/>
            </a:pPr>
            <a:endParaRPr lang="en-US" sz="1900" dirty="0" smtClean="0">
              <a:solidFill>
                <a:srgbClr val="FFFFCC"/>
              </a:solidFill>
            </a:endParaRPr>
          </a:p>
          <a:p>
            <a:pPr algn="l" fontAlgn="auto">
              <a:spcAft>
                <a:spcPts val="0"/>
              </a:spcAft>
              <a:buFont typeface="Arial" pitchFamily="34" charset="0"/>
              <a:buChar char="•"/>
              <a:defRPr/>
            </a:pPr>
            <a:r>
              <a:rPr lang="en-US" sz="4000" dirty="0" smtClean="0">
                <a:solidFill>
                  <a:srgbClr val="FFFFCC"/>
                </a:solidFill>
              </a:rPr>
              <a:t>  Be certified by the Secretary not less often than once every four years.</a:t>
            </a:r>
            <a:endParaRPr lang="en-US" sz="4000" b="1" dirty="0" smtClean="0">
              <a:solidFill>
                <a:srgbClr val="FFFFCC"/>
              </a:solidFill>
            </a:endParaRPr>
          </a:p>
        </p:txBody>
      </p:sp>
      <p:sp>
        <p:nvSpPr>
          <p:cNvPr id="5123"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5124"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90600"/>
            <a:ext cx="7772400" cy="1089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Why are reviews conducted?</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152400" y="2209800"/>
            <a:ext cx="8839200" cy="4343400"/>
          </a:xfrm>
        </p:spPr>
        <p:txBody>
          <a:bodyPr rtlCol="0">
            <a:normAutofit lnSpcReduction="10000"/>
          </a:bodyPr>
          <a:lstStyle/>
          <a:p>
            <a:pPr algn="l" fontAlgn="auto">
              <a:spcAft>
                <a:spcPts val="0"/>
              </a:spcAft>
              <a:buFont typeface="Arial" pitchFamily="34" charset="0"/>
              <a:buChar char="•"/>
              <a:defRPr/>
            </a:pPr>
            <a:r>
              <a:rPr lang="en-US" sz="4000" dirty="0" smtClean="0">
                <a:solidFill>
                  <a:srgbClr val="FFFFCC"/>
                </a:solidFill>
              </a:rPr>
              <a:t>  Federal Highway Administration</a:t>
            </a:r>
          </a:p>
          <a:p>
            <a:pPr algn="l" fontAlgn="auto">
              <a:spcAft>
                <a:spcPts val="0"/>
              </a:spcAft>
              <a:buFont typeface="Arial" pitchFamily="34" charset="0"/>
              <a:buChar char="•"/>
              <a:defRPr/>
            </a:pPr>
            <a:endParaRPr lang="en-US" sz="100" dirty="0" smtClean="0">
              <a:solidFill>
                <a:srgbClr val="FFFFCC"/>
              </a:solidFill>
            </a:endParaRPr>
          </a:p>
          <a:p>
            <a:pPr algn="l" fontAlgn="auto">
              <a:spcAft>
                <a:spcPts val="0"/>
              </a:spcAft>
              <a:buFont typeface="Arial" pitchFamily="34" charset="0"/>
              <a:buChar char="•"/>
              <a:defRPr/>
            </a:pPr>
            <a:r>
              <a:rPr lang="en-US" sz="4000" dirty="0" smtClean="0">
                <a:solidFill>
                  <a:srgbClr val="FFFFCC"/>
                </a:solidFill>
              </a:rPr>
              <a:t>  Federal Transit Administration</a:t>
            </a:r>
          </a:p>
          <a:p>
            <a:pPr algn="l" fontAlgn="auto">
              <a:spcAft>
                <a:spcPts val="0"/>
              </a:spcAft>
              <a:buFont typeface="Arial" pitchFamily="34" charset="0"/>
              <a:buChar char="•"/>
              <a:defRPr/>
            </a:pPr>
            <a:r>
              <a:rPr lang="en-US" sz="4000" dirty="0" smtClean="0">
                <a:solidFill>
                  <a:srgbClr val="FFFFCC"/>
                </a:solidFill>
              </a:rPr>
              <a:t>  U.S. Environmental Protection Agency</a:t>
            </a:r>
            <a:endParaRPr lang="en-US" sz="1900" dirty="0" smtClean="0">
              <a:solidFill>
                <a:srgbClr val="FFFFCC"/>
              </a:solidFill>
            </a:endParaRPr>
          </a:p>
          <a:p>
            <a:pPr algn="l" fontAlgn="auto">
              <a:spcAft>
                <a:spcPts val="0"/>
              </a:spcAft>
              <a:buFont typeface="Arial" pitchFamily="34" charset="0"/>
              <a:buChar char="•"/>
              <a:defRPr/>
            </a:pPr>
            <a:r>
              <a:rPr lang="en-US" sz="4000" dirty="0" smtClean="0">
                <a:solidFill>
                  <a:srgbClr val="FFFFCC"/>
                </a:solidFill>
              </a:rPr>
              <a:t>  Metropolitan Planning Organization</a:t>
            </a:r>
          </a:p>
          <a:p>
            <a:pPr algn="l" fontAlgn="auto">
              <a:spcAft>
                <a:spcPts val="0"/>
              </a:spcAft>
              <a:buFont typeface="Arial" pitchFamily="34" charset="0"/>
              <a:buChar char="•"/>
              <a:defRPr/>
            </a:pPr>
            <a:r>
              <a:rPr lang="en-US" sz="4000" dirty="0" smtClean="0">
                <a:solidFill>
                  <a:srgbClr val="FFFFCC"/>
                </a:solidFill>
              </a:rPr>
              <a:t>  State Departments of Transportation</a:t>
            </a:r>
          </a:p>
          <a:p>
            <a:pPr algn="l" fontAlgn="auto">
              <a:spcAft>
                <a:spcPts val="0"/>
              </a:spcAft>
              <a:buFont typeface="Arial" pitchFamily="34" charset="0"/>
              <a:buChar char="•"/>
              <a:defRPr/>
            </a:pPr>
            <a:r>
              <a:rPr lang="en-US" sz="4000" dirty="0" smtClean="0">
                <a:solidFill>
                  <a:srgbClr val="FFFFCC"/>
                </a:solidFill>
              </a:rPr>
              <a:t>  Public Transit Providers</a:t>
            </a:r>
          </a:p>
        </p:txBody>
      </p:sp>
      <p:sp>
        <p:nvSpPr>
          <p:cNvPr id="6147"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6148"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90600"/>
            <a:ext cx="7772400" cy="1089025"/>
          </a:xfrm>
        </p:spPr>
        <p:txBody>
          <a:bodyPr rtlCol="0">
            <a:normAutofit fontScale="90000"/>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Who is involved with the review?</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152400" y="2209800"/>
            <a:ext cx="8839200" cy="4343400"/>
          </a:xfrm>
        </p:spPr>
        <p:txBody>
          <a:bodyPr rtlCol="0">
            <a:normAutofit fontScale="92500"/>
          </a:bodyPr>
          <a:lstStyle/>
          <a:p>
            <a:pPr algn="l" fontAlgn="auto">
              <a:spcAft>
                <a:spcPts val="0"/>
              </a:spcAft>
              <a:buFont typeface="Arial" pitchFamily="34" charset="0"/>
              <a:buChar char="•"/>
              <a:defRPr/>
            </a:pPr>
            <a:r>
              <a:rPr lang="en-US" sz="3300" dirty="0" smtClean="0">
                <a:solidFill>
                  <a:srgbClr val="FFFFCC"/>
                </a:solidFill>
              </a:rPr>
              <a:t>  Structure and Administration of Planning Process</a:t>
            </a:r>
          </a:p>
          <a:p>
            <a:pPr algn="l" fontAlgn="auto">
              <a:spcAft>
                <a:spcPts val="0"/>
              </a:spcAft>
              <a:buFont typeface="Arial" pitchFamily="34" charset="0"/>
              <a:buChar char="•"/>
              <a:defRPr/>
            </a:pPr>
            <a:endParaRPr lang="en-US" sz="1300" dirty="0" smtClean="0">
              <a:solidFill>
                <a:srgbClr val="FFFFCC"/>
              </a:solidFill>
            </a:endParaRPr>
          </a:p>
          <a:p>
            <a:pPr algn="l" fontAlgn="auto">
              <a:spcBef>
                <a:spcPts val="0"/>
              </a:spcBef>
              <a:spcAft>
                <a:spcPts val="600"/>
              </a:spcAft>
              <a:buFont typeface="Arial" pitchFamily="34" charset="0"/>
              <a:buChar char="•"/>
              <a:defRPr/>
            </a:pPr>
            <a:r>
              <a:rPr lang="en-US" sz="3300" dirty="0" smtClean="0">
                <a:solidFill>
                  <a:srgbClr val="FFFFCC"/>
                </a:solidFill>
              </a:rPr>
              <a:t>  Planning Regulations</a:t>
            </a:r>
          </a:p>
          <a:p>
            <a:pPr algn="l" fontAlgn="auto">
              <a:spcBef>
                <a:spcPts val="0"/>
              </a:spcBef>
              <a:spcAft>
                <a:spcPts val="600"/>
              </a:spcAft>
              <a:buFont typeface="Arial" pitchFamily="34" charset="0"/>
              <a:buNone/>
              <a:defRPr/>
            </a:pPr>
            <a:endParaRPr lang="en-US" sz="1300" dirty="0" smtClean="0">
              <a:solidFill>
                <a:srgbClr val="FFFFCC"/>
              </a:solidFill>
            </a:endParaRPr>
          </a:p>
          <a:p>
            <a:pPr algn="l" fontAlgn="auto">
              <a:spcBef>
                <a:spcPts val="0"/>
              </a:spcBef>
              <a:spcAft>
                <a:spcPts val="600"/>
              </a:spcAft>
              <a:buFont typeface="Arial" pitchFamily="34" charset="0"/>
              <a:buChar char="•"/>
              <a:defRPr/>
            </a:pPr>
            <a:r>
              <a:rPr lang="en-US" sz="3300" dirty="0" smtClean="0">
                <a:solidFill>
                  <a:srgbClr val="FFFFCC"/>
                </a:solidFill>
              </a:rPr>
              <a:t>  Civil Rights Act</a:t>
            </a:r>
          </a:p>
          <a:p>
            <a:pPr algn="l" fontAlgn="auto">
              <a:spcBef>
                <a:spcPts val="0"/>
              </a:spcBef>
              <a:spcAft>
                <a:spcPts val="600"/>
              </a:spcAft>
              <a:buFont typeface="Arial" pitchFamily="34" charset="0"/>
              <a:buChar char="•"/>
              <a:defRPr/>
            </a:pPr>
            <a:endParaRPr lang="en-US" sz="1300" dirty="0" smtClean="0">
              <a:solidFill>
                <a:srgbClr val="FFFFCC"/>
              </a:solidFill>
            </a:endParaRPr>
          </a:p>
          <a:p>
            <a:pPr algn="l" fontAlgn="auto">
              <a:spcBef>
                <a:spcPts val="0"/>
              </a:spcBef>
              <a:spcAft>
                <a:spcPts val="600"/>
              </a:spcAft>
              <a:buFont typeface="Arial" pitchFamily="34" charset="0"/>
              <a:buChar char="•"/>
              <a:defRPr/>
            </a:pPr>
            <a:r>
              <a:rPr lang="en-US" sz="3300" dirty="0" smtClean="0">
                <a:solidFill>
                  <a:srgbClr val="FFFFCC"/>
                </a:solidFill>
              </a:rPr>
              <a:t>  Americans with Disabilities Act</a:t>
            </a:r>
          </a:p>
          <a:p>
            <a:pPr algn="l" fontAlgn="auto">
              <a:spcBef>
                <a:spcPts val="0"/>
              </a:spcBef>
              <a:spcAft>
                <a:spcPts val="600"/>
              </a:spcAft>
              <a:buFont typeface="Arial" pitchFamily="34" charset="0"/>
              <a:buChar char="•"/>
              <a:defRPr/>
            </a:pPr>
            <a:endParaRPr lang="en-US" sz="1400" dirty="0" smtClean="0">
              <a:solidFill>
                <a:srgbClr val="FFFFCC"/>
              </a:solidFill>
            </a:endParaRPr>
          </a:p>
          <a:p>
            <a:pPr algn="l" fontAlgn="auto">
              <a:spcAft>
                <a:spcPts val="0"/>
              </a:spcAft>
              <a:buFont typeface="Arial" pitchFamily="34" charset="0"/>
              <a:buChar char="•"/>
              <a:defRPr/>
            </a:pPr>
            <a:r>
              <a:rPr lang="en-US" sz="3300" dirty="0" smtClean="0">
                <a:solidFill>
                  <a:srgbClr val="FFFFCC"/>
                </a:solidFill>
              </a:rPr>
              <a:t>  </a:t>
            </a:r>
            <a:r>
              <a:rPr lang="en-US" sz="3100" dirty="0" smtClean="0">
                <a:solidFill>
                  <a:srgbClr val="FFFFCC"/>
                </a:solidFill>
              </a:rPr>
              <a:t>Conformity with Clean Air Act in Air Quality Non-	Attainment Areas</a:t>
            </a:r>
          </a:p>
        </p:txBody>
      </p:sp>
      <p:sp>
        <p:nvSpPr>
          <p:cNvPr id="7171"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7172"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90600"/>
            <a:ext cx="7772400" cy="1089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What is reviewed?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8">
                                            <p:txEl>
                                              <p:pRg st="2" end="2"/>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152400" y="1828800"/>
            <a:ext cx="8839200" cy="4724400"/>
          </a:xfrm>
        </p:spPr>
        <p:txBody>
          <a:bodyPr rtlCol="0">
            <a:normAutofit/>
          </a:bodyPr>
          <a:lstStyle/>
          <a:p>
            <a:pPr algn="l" fontAlgn="auto">
              <a:spcAft>
                <a:spcPts val="0"/>
              </a:spcAft>
              <a:buFont typeface="Arial" pitchFamily="34" charset="0"/>
              <a:buNone/>
              <a:defRPr/>
            </a:pPr>
            <a:endParaRPr lang="en-US" sz="2400" dirty="0" smtClean="0"/>
          </a:p>
          <a:p>
            <a:pPr algn="l" fontAlgn="auto">
              <a:spcAft>
                <a:spcPts val="0"/>
              </a:spcAft>
              <a:buFont typeface="Arial" pitchFamily="34" charset="0"/>
              <a:buNone/>
              <a:defRPr/>
            </a:pPr>
            <a:endParaRPr lang="en-US" sz="2400" dirty="0" smtClean="0"/>
          </a:p>
        </p:txBody>
      </p:sp>
      <p:sp>
        <p:nvSpPr>
          <p:cNvPr id="8195"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8196"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14400"/>
            <a:ext cx="7772400" cy="1089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What is reviewed?</a:t>
            </a:r>
          </a:p>
        </p:txBody>
      </p:sp>
      <p:graphicFrame>
        <p:nvGraphicFramePr>
          <p:cNvPr id="7" name="Table 6"/>
          <p:cNvGraphicFramePr>
            <a:graphicFrameLocks noGrp="1"/>
          </p:cNvGraphicFramePr>
          <p:nvPr/>
        </p:nvGraphicFramePr>
        <p:xfrm>
          <a:off x="152400" y="1828800"/>
          <a:ext cx="8915400" cy="4842026"/>
        </p:xfrm>
        <a:graphic>
          <a:graphicData uri="http://schemas.openxmlformats.org/drawingml/2006/table">
            <a:tbl>
              <a:tblPr firstRow="1" bandRow="1">
                <a:tableStyleId>{5C22544A-7EE6-4342-B048-85BDC9FD1C3A}</a:tableStyleId>
              </a:tblPr>
              <a:tblGrid>
                <a:gridCol w="4339354"/>
                <a:gridCol w="4576046"/>
              </a:tblGrid>
              <a:tr h="457156">
                <a:tc gridSpan="2">
                  <a:txBody>
                    <a:bodyPr/>
                    <a:lstStyle/>
                    <a:p>
                      <a:pPr algn="ctr">
                        <a:buFont typeface="Arial" pitchFamily="34" charset="0"/>
                        <a:buNone/>
                      </a:pPr>
                      <a:r>
                        <a:rPr lang="en-US" sz="2400" dirty="0" smtClean="0"/>
                        <a:t>Planning</a:t>
                      </a:r>
                      <a:r>
                        <a:rPr lang="en-US" sz="2400" baseline="0" dirty="0" smtClean="0"/>
                        <a:t> Regulations</a:t>
                      </a:r>
                      <a:endParaRPr lang="en-US" sz="2400" dirty="0"/>
                    </a:p>
                  </a:txBody>
                  <a:tcPr marT="45716" marB="45716"/>
                </a:tc>
                <a:tc hMerge="1">
                  <a:txBody>
                    <a:bodyPr/>
                    <a:lstStyle/>
                    <a:p>
                      <a:pPr algn="l"/>
                      <a:endParaRPr lang="en-US" dirty="0"/>
                    </a:p>
                  </a:txBody>
                  <a:tcPr/>
                </a:tc>
              </a:tr>
              <a:tr h="608746">
                <a:tc>
                  <a:txBody>
                    <a:bodyPr/>
                    <a:lstStyle/>
                    <a:p>
                      <a:pPr algn="l">
                        <a:buFont typeface="Arial" pitchFamily="34" charset="0"/>
                        <a:buChar char="•"/>
                      </a:pPr>
                      <a:r>
                        <a:rPr lang="en-US" sz="1900" dirty="0" smtClean="0"/>
                        <a:t>  Organization</a:t>
                      </a:r>
                      <a:endParaRPr lang="en-US" sz="1900" dirty="0"/>
                    </a:p>
                  </a:txBody>
                  <a:tcPr marT="45716" marB="45716"/>
                </a:tc>
                <a:tc>
                  <a:txBody>
                    <a:bodyPr/>
                    <a:lstStyle/>
                    <a:p>
                      <a:pPr algn="l">
                        <a:buFont typeface="Arial" pitchFamily="34" charset="0"/>
                        <a:buChar char="•"/>
                      </a:pPr>
                      <a:r>
                        <a:rPr lang="en-US" sz="1900" dirty="0" smtClean="0"/>
                        <a:t>  Public Involvement</a:t>
                      </a:r>
                      <a:endParaRPr lang="en-US" sz="1900" dirty="0"/>
                    </a:p>
                  </a:txBody>
                  <a:tcPr marT="45716" marB="45716"/>
                </a:tc>
              </a:tr>
              <a:tr h="608746">
                <a:tc>
                  <a:txBody>
                    <a:bodyPr/>
                    <a:lstStyle/>
                    <a:p>
                      <a:pPr algn="l">
                        <a:buFont typeface="Arial" pitchFamily="34" charset="0"/>
                        <a:buChar char="•"/>
                      </a:pPr>
                      <a:r>
                        <a:rPr lang="en-US" sz="1900" baseline="0" dirty="0" smtClean="0"/>
                        <a:t>  Agreements / Self Certifications</a:t>
                      </a:r>
                      <a:endParaRPr lang="en-US" sz="1900" dirty="0"/>
                    </a:p>
                  </a:txBody>
                  <a:tcPr marT="45716" marB="45716"/>
                </a:tc>
                <a:tc>
                  <a:txBody>
                    <a:bodyPr/>
                    <a:lstStyle/>
                    <a:p>
                      <a:pPr algn="l">
                        <a:buFont typeface="Arial" pitchFamily="34" charset="0"/>
                        <a:buChar char="•"/>
                      </a:pPr>
                      <a:r>
                        <a:rPr lang="en-US" sz="1900" dirty="0" smtClean="0"/>
                        <a:t>  Congestion Management System</a:t>
                      </a:r>
                      <a:endParaRPr lang="en-US" sz="1900" dirty="0"/>
                    </a:p>
                  </a:txBody>
                  <a:tcPr marT="45716" marB="45716"/>
                </a:tc>
              </a:tr>
              <a:tr h="608746">
                <a:tc>
                  <a:txBody>
                    <a:bodyPr/>
                    <a:lstStyle/>
                    <a:p>
                      <a:pPr algn="l">
                        <a:buFont typeface="Arial" pitchFamily="34" charset="0"/>
                        <a:buChar char="•"/>
                      </a:pPr>
                      <a:r>
                        <a:rPr lang="en-US" sz="1900" dirty="0" smtClean="0"/>
                        <a:t>  Transportation Planning Process</a:t>
                      </a:r>
                      <a:endParaRPr lang="en-US" sz="1900" dirty="0"/>
                    </a:p>
                  </a:txBody>
                  <a:tcPr marT="45716" marB="45716"/>
                </a:tc>
                <a:tc>
                  <a:txBody>
                    <a:bodyPr/>
                    <a:lstStyle/>
                    <a:p>
                      <a:pPr algn="l">
                        <a:buFont typeface="Arial" pitchFamily="34" charset="0"/>
                        <a:buChar char="•"/>
                      </a:pPr>
                      <a:r>
                        <a:rPr lang="en-US" sz="1900" dirty="0" smtClean="0"/>
                        <a:t>  Air Quality</a:t>
                      </a:r>
                      <a:r>
                        <a:rPr lang="en-US" sz="1900" baseline="0" dirty="0" smtClean="0"/>
                        <a:t> Planning</a:t>
                      </a:r>
                      <a:endParaRPr lang="en-US" sz="1900" dirty="0"/>
                    </a:p>
                  </a:txBody>
                  <a:tcPr marT="45716" marB="45716"/>
                </a:tc>
              </a:tr>
              <a:tr h="670494">
                <a:tc>
                  <a:txBody>
                    <a:bodyPr/>
                    <a:lstStyle/>
                    <a:p>
                      <a:pPr algn="l">
                        <a:buFont typeface="Arial" pitchFamily="34" charset="0"/>
                        <a:buChar char="•"/>
                      </a:pPr>
                      <a:r>
                        <a:rPr lang="en-US" sz="1900" dirty="0" smtClean="0"/>
                        <a:t>  Long Range</a:t>
                      </a:r>
                      <a:r>
                        <a:rPr lang="en-US" sz="1900" baseline="0" dirty="0" smtClean="0"/>
                        <a:t> Plan</a:t>
                      </a:r>
                      <a:endParaRPr lang="en-US" sz="1900" dirty="0"/>
                    </a:p>
                  </a:txBody>
                  <a:tcPr marT="45716" marB="45716"/>
                </a:tc>
                <a:tc>
                  <a:txBody>
                    <a:bodyPr/>
                    <a:lstStyle/>
                    <a:p>
                      <a:pPr algn="l">
                        <a:buFont typeface="Arial" pitchFamily="34" charset="0"/>
                        <a:buChar char="•"/>
                      </a:pPr>
                      <a:r>
                        <a:rPr lang="en-US" sz="1900" dirty="0" smtClean="0"/>
                        <a:t>  </a:t>
                      </a:r>
                      <a:r>
                        <a:rPr lang="en-US" sz="1900" baseline="0" dirty="0" smtClean="0"/>
                        <a:t>Transportation Improvement Program (TIP)</a:t>
                      </a:r>
                      <a:endParaRPr lang="en-US" sz="1900" dirty="0"/>
                    </a:p>
                  </a:txBody>
                  <a:tcPr marT="45716" marB="45716"/>
                </a:tc>
              </a:tr>
              <a:tr h="608746">
                <a:tc>
                  <a:txBody>
                    <a:bodyPr/>
                    <a:lstStyle/>
                    <a:p>
                      <a:pPr algn="l">
                        <a:buFont typeface="Arial" pitchFamily="34" charset="0"/>
                        <a:buChar char="•"/>
                      </a:pPr>
                      <a:r>
                        <a:rPr lang="en-US" sz="1900" dirty="0" smtClean="0"/>
                        <a:t>  Financial</a:t>
                      </a:r>
                      <a:r>
                        <a:rPr lang="en-US" sz="1900" baseline="0" dirty="0" smtClean="0"/>
                        <a:t> Planning / Fiscal Constraint</a:t>
                      </a:r>
                      <a:endParaRPr lang="en-US" sz="1900" dirty="0"/>
                    </a:p>
                  </a:txBody>
                  <a:tcPr marT="45716" marB="45716"/>
                </a:tc>
                <a:tc>
                  <a:txBody>
                    <a:bodyPr/>
                    <a:lstStyle/>
                    <a:p>
                      <a:pPr algn="l">
                        <a:buFont typeface="Arial" pitchFamily="34" charset="0"/>
                        <a:buChar char="•"/>
                      </a:pPr>
                      <a:r>
                        <a:rPr lang="en-US" sz="1900" dirty="0" smtClean="0"/>
                        <a:t>  Freight and Goods</a:t>
                      </a:r>
                      <a:r>
                        <a:rPr lang="en-US" sz="1900" baseline="0" dirty="0" smtClean="0"/>
                        <a:t> Movement</a:t>
                      </a:r>
                      <a:endParaRPr lang="en-US" sz="1900" dirty="0"/>
                    </a:p>
                  </a:txBody>
                  <a:tcPr marT="45716" marB="45716"/>
                </a:tc>
              </a:tr>
              <a:tr h="608746">
                <a:tc>
                  <a:txBody>
                    <a:bodyPr/>
                    <a:lstStyle/>
                    <a:p>
                      <a:pPr algn="l">
                        <a:buFont typeface="Arial" pitchFamily="34" charset="0"/>
                        <a:buChar char="•"/>
                      </a:pPr>
                      <a:r>
                        <a:rPr lang="en-US" sz="1900" dirty="0" smtClean="0"/>
                        <a:t>  Unified</a:t>
                      </a:r>
                      <a:r>
                        <a:rPr lang="en-US" sz="1900" baseline="0" dirty="0" smtClean="0"/>
                        <a:t> Planning Work Program (UPWP)</a:t>
                      </a:r>
                      <a:endParaRPr lang="en-US" sz="1900" dirty="0"/>
                    </a:p>
                  </a:txBody>
                  <a:tcPr marT="45716" marB="45716"/>
                </a:tc>
                <a:tc>
                  <a:txBody>
                    <a:bodyPr/>
                    <a:lstStyle/>
                    <a:p>
                      <a:pPr algn="l">
                        <a:buFont typeface="Arial" pitchFamily="34" charset="0"/>
                        <a:buChar char="•"/>
                      </a:pPr>
                      <a:r>
                        <a:rPr lang="en-US" sz="1900" dirty="0" smtClean="0"/>
                        <a:t>  Title VI and Americans with Disabilities Act</a:t>
                      </a:r>
                      <a:endParaRPr lang="en-US" sz="1900" dirty="0"/>
                    </a:p>
                  </a:txBody>
                  <a:tcPr marT="45716" marB="45716"/>
                </a:tc>
              </a:tr>
              <a:tr h="670494">
                <a:tc>
                  <a:txBody>
                    <a:bodyPr/>
                    <a:lstStyle/>
                    <a:p>
                      <a:pPr algn="l">
                        <a:buFont typeface="Arial" pitchFamily="34" charset="0"/>
                        <a:buChar char="•"/>
                      </a:pPr>
                      <a:r>
                        <a:rPr lang="en-US" sz="1900" dirty="0" smtClean="0"/>
                        <a:t>  Environmental Consultation</a:t>
                      </a:r>
                      <a:r>
                        <a:rPr lang="en-US" sz="1900" baseline="0" dirty="0" smtClean="0"/>
                        <a:t> and Mitigation</a:t>
                      </a:r>
                      <a:endParaRPr lang="en-US" sz="1900" dirty="0"/>
                    </a:p>
                  </a:txBody>
                  <a:tcPr marT="45716" marB="45716"/>
                </a:tc>
                <a:tc>
                  <a:txBody>
                    <a:bodyPr/>
                    <a:lstStyle/>
                    <a:p>
                      <a:pPr algn="l">
                        <a:buFont typeface="Arial" pitchFamily="34" charset="0"/>
                        <a:buChar char="•"/>
                      </a:pPr>
                      <a:r>
                        <a:rPr lang="en-US" sz="1900" dirty="0" smtClean="0"/>
                        <a:t>  </a:t>
                      </a:r>
                      <a:r>
                        <a:rPr lang="en-US" sz="1900" dirty="0" err="1" smtClean="0"/>
                        <a:t>Landuse</a:t>
                      </a:r>
                      <a:r>
                        <a:rPr lang="en-US" sz="1900" dirty="0" smtClean="0"/>
                        <a:t> and Multimodal Planning</a:t>
                      </a:r>
                      <a:endParaRPr lang="en-US" sz="1900" dirty="0"/>
                    </a:p>
                  </a:txBody>
                  <a:tcPr marT="45716" marB="45716"/>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457200" y="2209800"/>
            <a:ext cx="8534400" cy="4343400"/>
          </a:xfrm>
        </p:spPr>
        <p:txBody>
          <a:bodyPr rtlCol="0">
            <a:normAutofit lnSpcReduction="10000"/>
          </a:bodyPr>
          <a:lstStyle/>
          <a:p>
            <a:pPr fontAlgn="auto">
              <a:spcAft>
                <a:spcPts val="0"/>
              </a:spcAft>
              <a:buFont typeface="Arial" pitchFamily="34" charset="0"/>
              <a:buNone/>
              <a:defRPr/>
            </a:pPr>
            <a:r>
              <a:rPr lang="en-US" sz="3600" dirty="0" smtClean="0">
                <a:solidFill>
                  <a:srgbClr val="00FFFF"/>
                </a:solidFill>
              </a:rPr>
              <a:t>New Topic Areas For 2014 Review</a:t>
            </a:r>
            <a:r>
              <a:rPr lang="en-US" sz="3600" dirty="0" smtClean="0"/>
              <a:t> </a:t>
            </a:r>
          </a:p>
          <a:p>
            <a:pPr algn="l" fontAlgn="auto">
              <a:spcAft>
                <a:spcPts val="0"/>
              </a:spcAft>
              <a:buFont typeface="Arial" pitchFamily="34" charset="0"/>
              <a:buChar char="•"/>
              <a:defRPr/>
            </a:pPr>
            <a:endParaRPr lang="en-US" sz="1300" dirty="0" smtClean="0"/>
          </a:p>
          <a:p>
            <a:pPr algn="l" fontAlgn="auto">
              <a:spcAft>
                <a:spcPts val="0"/>
              </a:spcAft>
              <a:buFont typeface="Arial" pitchFamily="34" charset="0"/>
              <a:buChar char="•"/>
              <a:defRPr/>
            </a:pPr>
            <a:endParaRPr lang="en-US" sz="1300" dirty="0" smtClean="0">
              <a:solidFill>
                <a:srgbClr val="FFFFCC"/>
              </a:solidFill>
            </a:endParaRPr>
          </a:p>
          <a:p>
            <a:pPr algn="l" fontAlgn="auto">
              <a:spcBef>
                <a:spcPts val="0"/>
              </a:spcBef>
              <a:spcAft>
                <a:spcPts val="600"/>
              </a:spcAft>
              <a:buFont typeface="Arial" pitchFamily="34" charset="0"/>
              <a:buChar char="•"/>
              <a:defRPr/>
            </a:pPr>
            <a:r>
              <a:rPr lang="en-US" sz="4000" dirty="0" smtClean="0">
                <a:solidFill>
                  <a:srgbClr val="FFFFCC"/>
                </a:solidFill>
              </a:rPr>
              <a:t>  MAP - 21</a:t>
            </a:r>
          </a:p>
          <a:p>
            <a:pPr algn="l" fontAlgn="auto">
              <a:spcBef>
                <a:spcPts val="0"/>
              </a:spcBef>
              <a:spcAft>
                <a:spcPts val="600"/>
              </a:spcAft>
              <a:buFont typeface="Arial" pitchFamily="34" charset="0"/>
              <a:buNone/>
              <a:defRPr/>
            </a:pPr>
            <a:endParaRPr lang="en-US" sz="4000" dirty="0" smtClean="0">
              <a:solidFill>
                <a:srgbClr val="FFFFCC"/>
              </a:solidFill>
            </a:endParaRPr>
          </a:p>
          <a:p>
            <a:pPr algn="l" fontAlgn="auto">
              <a:spcBef>
                <a:spcPts val="0"/>
              </a:spcBef>
              <a:spcAft>
                <a:spcPts val="600"/>
              </a:spcAft>
              <a:buFont typeface="Arial" pitchFamily="34" charset="0"/>
              <a:buChar char="•"/>
              <a:defRPr/>
            </a:pPr>
            <a:r>
              <a:rPr lang="en-US" sz="4000" dirty="0" smtClean="0">
                <a:solidFill>
                  <a:srgbClr val="FFFFCC"/>
                </a:solidFill>
              </a:rPr>
              <a:t>  Performance Management</a:t>
            </a:r>
          </a:p>
          <a:p>
            <a:pPr algn="l" fontAlgn="auto">
              <a:spcBef>
                <a:spcPts val="0"/>
              </a:spcBef>
              <a:spcAft>
                <a:spcPts val="600"/>
              </a:spcAft>
              <a:buFont typeface="Arial" pitchFamily="34" charset="0"/>
              <a:buChar char="•"/>
              <a:defRPr/>
            </a:pPr>
            <a:endParaRPr lang="en-US" sz="4000" dirty="0" smtClean="0">
              <a:solidFill>
                <a:srgbClr val="FFFFCC"/>
              </a:solidFill>
            </a:endParaRPr>
          </a:p>
          <a:p>
            <a:pPr algn="l" fontAlgn="auto">
              <a:spcBef>
                <a:spcPts val="0"/>
              </a:spcBef>
              <a:spcAft>
                <a:spcPts val="600"/>
              </a:spcAft>
              <a:buFont typeface="Arial" pitchFamily="34" charset="0"/>
              <a:buChar char="•"/>
              <a:defRPr/>
            </a:pPr>
            <a:r>
              <a:rPr lang="en-US" sz="4000" dirty="0" smtClean="0">
                <a:solidFill>
                  <a:srgbClr val="FFFFCC"/>
                </a:solidFill>
              </a:rPr>
              <a:t>  Measures and  setting Targets</a:t>
            </a:r>
          </a:p>
          <a:p>
            <a:pPr algn="l" fontAlgn="auto">
              <a:spcBef>
                <a:spcPts val="0"/>
              </a:spcBef>
              <a:spcAft>
                <a:spcPts val="600"/>
              </a:spcAft>
              <a:buFont typeface="Arial" pitchFamily="34" charset="0"/>
              <a:buNone/>
              <a:defRPr/>
            </a:pPr>
            <a:endParaRPr lang="en-US" sz="1400" dirty="0" smtClean="0"/>
          </a:p>
        </p:txBody>
      </p:sp>
      <p:sp>
        <p:nvSpPr>
          <p:cNvPr id="9219"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9220"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90600"/>
            <a:ext cx="7772400" cy="1089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What is reviewed?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8">
                                            <p:txEl>
                                              <p:pRg st="3" end="3"/>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152400" y="2286000"/>
            <a:ext cx="8839200" cy="4114800"/>
          </a:xfrm>
        </p:spPr>
        <p:txBody>
          <a:bodyPr rtlCol="0">
            <a:normAutofit fontScale="92500"/>
          </a:bodyPr>
          <a:lstStyle/>
          <a:p>
            <a:pPr algn="l" fontAlgn="auto">
              <a:spcAft>
                <a:spcPts val="0"/>
              </a:spcAft>
              <a:buFont typeface="Arial" pitchFamily="34" charset="0"/>
              <a:buChar char="•"/>
              <a:defRPr/>
            </a:pPr>
            <a:r>
              <a:rPr lang="en-US" sz="4000" dirty="0" smtClean="0">
                <a:solidFill>
                  <a:srgbClr val="FFFFCC"/>
                </a:solidFill>
              </a:rPr>
              <a:t>  Federal agencies assemble a review team</a:t>
            </a:r>
          </a:p>
          <a:p>
            <a:pPr algn="l" fontAlgn="auto">
              <a:spcAft>
                <a:spcPts val="0"/>
              </a:spcAft>
              <a:buFont typeface="Arial" pitchFamily="34" charset="0"/>
              <a:buChar char="•"/>
              <a:defRPr/>
            </a:pPr>
            <a:endParaRPr lang="en-US" sz="100" dirty="0" smtClean="0">
              <a:solidFill>
                <a:srgbClr val="FFFFCC"/>
              </a:solidFill>
            </a:endParaRPr>
          </a:p>
          <a:p>
            <a:pPr algn="l" fontAlgn="auto">
              <a:spcAft>
                <a:spcPts val="0"/>
              </a:spcAft>
              <a:buFont typeface="Arial" pitchFamily="34" charset="0"/>
              <a:buChar char="•"/>
              <a:defRPr/>
            </a:pPr>
            <a:r>
              <a:rPr lang="en-US" sz="4000" dirty="0" smtClean="0">
                <a:solidFill>
                  <a:srgbClr val="FFFFCC"/>
                </a:solidFill>
              </a:rPr>
              <a:t>  Assess outcomes of past reviews </a:t>
            </a:r>
          </a:p>
          <a:p>
            <a:pPr algn="l" fontAlgn="auto">
              <a:spcAft>
                <a:spcPts val="0"/>
              </a:spcAft>
              <a:buFont typeface="Arial" pitchFamily="34" charset="0"/>
              <a:buChar char="•"/>
              <a:defRPr/>
            </a:pPr>
            <a:r>
              <a:rPr lang="en-US" sz="4000" dirty="0" smtClean="0">
                <a:solidFill>
                  <a:srgbClr val="FFFFCC"/>
                </a:solidFill>
              </a:rPr>
              <a:t>  Verify provisions from self-certification</a:t>
            </a:r>
          </a:p>
          <a:p>
            <a:pPr algn="l" fontAlgn="auto">
              <a:spcAft>
                <a:spcPts val="0"/>
              </a:spcAft>
              <a:buFont typeface="Arial" pitchFamily="34" charset="0"/>
              <a:buChar char="•"/>
              <a:defRPr/>
            </a:pPr>
            <a:r>
              <a:rPr lang="en-US" sz="4000" dirty="0" smtClean="0">
                <a:solidFill>
                  <a:srgbClr val="FFFFCC"/>
                </a:solidFill>
              </a:rPr>
              <a:t>  Conduct on-site visit and public meeting</a:t>
            </a:r>
          </a:p>
          <a:p>
            <a:pPr algn="l" fontAlgn="auto">
              <a:spcAft>
                <a:spcPts val="0"/>
              </a:spcAft>
              <a:buFont typeface="Arial" pitchFamily="34" charset="0"/>
              <a:buChar char="•"/>
              <a:defRPr/>
            </a:pPr>
            <a:r>
              <a:rPr lang="en-US" sz="4000" dirty="0" smtClean="0">
                <a:solidFill>
                  <a:srgbClr val="FFFFCC"/>
                </a:solidFill>
              </a:rPr>
              <a:t>  Final report</a:t>
            </a:r>
          </a:p>
        </p:txBody>
      </p:sp>
      <p:sp>
        <p:nvSpPr>
          <p:cNvPr id="10243"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10244"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90600"/>
            <a:ext cx="7772400" cy="1089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How is review conducted?</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152400" y="2286000"/>
            <a:ext cx="8839200" cy="4114800"/>
          </a:xfrm>
        </p:spPr>
        <p:txBody>
          <a:bodyPr rtlCol="0">
            <a:normAutofit/>
          </a:bodyPr>
          <a:lstStyle/>
          <a:p>
            <a:pPr algn="l" fontAlgn="auto">
              <a:spcAft>
                <a:spcPts val="0"/>
              </a:spcAft>
              <a:buFont typeface="Arial" pitchFamily="34" charset="0"/>
              <a:buChar char="•"/>
              <a:defRPr/>
            </a:pPr>
            <a:r>
              <a:rPr lang="en-US" sz="4000" dirty="0" smtClean="0">
                <a:solidFill>
                  <a:srgbClr val="FFFFCC"/>
                </a:solidFill>
              </a:rPr>
              <a:t>  Full Certification</a:t>
            </a:r>
          </a:p>
          <a:p>
            <a:pPr lvl="1" algn="l" fontAlgn="auto">
              <a:spcAft>
                <a:spcPts val="0"/>
              </a:spcAft>
              <a:buFont typeface="Arial" pitchFamily="34" charset="0"/>
              <a:buNone/>
              <a:defRPr/>
            </a:pPr>
            <a:r>
              <a:rPr lang="en-US" sz="2600" dirty="0" smtClean="0">
                <a:solidFill>
                  <a:srgbClr val="FFFFCC"/>
                </a:solidFill>
              </a:rPr>
              <a:t>- Recommendations for future improvement</a:t>
            </a:r>
          </a:p>
          <a:p>
            <a:pPr lvl="1" algn="l" fontAlgn="auto">
              <a:spcAft>
                <a:spcPts val="0"/>
              </a:spcAft>
              <a:buFont typeface="Arial" pitchFamily="34" charset="0"/>
              <a:buNone/>
              <a:defRPr/>
            </a:pPr>
            <a:r>
              <a:rPr lang="en-US" sz="2600" dirty="0" smtClean="0">
                <a:solidFill>
                  <a:srgbClr val="FFFFCC"/>
                </a:solidFill>
              </a:rPr>
              <a:t>- Commendations for progress or best practices</a:t>
            </a:r>
            <a:endParaRPr lang="en-US" sz="4000" dirty="0" smtClean="0">
              <a:solidFill>
                <a:srgbClr val="FFFFCC"/>
              </a:solidFill>
            </a:endParaRPr>
          </a:p>
          <a:p>
            <a:pPr algn="l" fontAlgn="auto">
              <a:spcAft>
                <a:spcPts val="0"/>
              </a:spcAft>
              <a:buFont typeface="Arial" pitchFamily="34" charset="0"/>
              <a:buChar char="•"/>
              <a:defRPr/>
            </a:pPr>
            <a:r>
              <a:rPr lang="en-US" sz="4000" dirty="0" smtClean="0">
                <a:solidFill>
                  <a:srgbClr val="FFFFCC"/>
                </a:solidFill>
              </a:rPr>
              <a:t>  Conditional Certification</a:t>
            </a:r>
          </a:p>
          <a:p>
            <a:pPr marL="0" lvl="1" algn="l" fontAlgn="auto">
              <a:spcAft>
                <a:spcPts val="0"/>
              </a:spcAft>
              <a:buFont typeface="Arial" pitchFamily="34" charset="0"/>
              <a:buNone/>
              <a:defRPr/>
            </a:pPr>
            <a:r>
              <a:rPr lang="en-US" sz="4000" dirty="0" smtClean="0">
                <a:solidFill>
                  <a:srgbClr val="FFFFCC"/>
                </a:solidFill>
              </a:rPr>
              <a:t>    </a:t>
            </a:r>
            <a:r>
              <a:rPr lang="en-US" sz="2600" dirty="0" smtClean="0">
                <a:solidFill>
                  <a:srgbClr val="FFFFCC"/>
                </a:solidFill>
              </a:rPr>
              <a:t>- Resolution of Corrective Action (s)</a:t>
            </a:r>
            <a:endParaRPr lang="en-US" sz="4000" dirty="0" smtClean="0">
              <a:solidFill>
                <a:srgbClr val="FFFFCC"/>
              </a:solidFill>
            </a:endParaRPr>
          </a:p>
          <a:p>
            <a:pPr algn="l" fontAlgn="auto">
              <a:spcAft>
                <a:spcPts val="0"/>
              </a:spcAft>
              <a:buFont typeface="Arial" pitchFamily="34" charset="0"/>
              <a:buChar char="•"/>
              <a:defRPr/>
            </a:pPr>
            <a:r>
              <a:rPr lang="en-US" sz="4000" dirty="0" smtClean="0">
                <a:solidFill>
                  <a:srgbClr val="FFFFCC"/>
                </a:solidFill>
              </a:rPr>
              <a:t>  Partial Certification and De-Certification</a:t>
            </a:r>
          </a:p>
        </p:txBody>
      </p:sp>
      <p:sp>
        <p:nvSpPr>
          <p:cNvPr id="11267"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11268"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90600"/>
            <a:ext cx="7772400" cy="1089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Potential Outcomes?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a:xfrm>
            <a:off x="152400" y="2362200"/>
            <a:ext cx="8839200" cy="4038600"/>
          </a:xfrm>
        </p:spPr>
        <p:txBody>
          <a:bodyPr rtlCol="0">
            <a:normAutofit/>
          </a:bodyPr>
          <a:lstStyle/>
          <a:p>
            <a:pPr algn="l" fontAlgn="auto">
              <a:spcAft>
                <a:spcPts val="0"/>
              </a:spcAft>
              <a:buFont typeface="Arial" pitchFamily="34" charset="0"/>
              <a:buChar char="•"/>
              <a:defRPr/>
            </a:pPr>
            <a:r>
              <a:rPr lang="en-US" sz="4000" dirty="0" smtClean="0">
                <a:solidFill>
                  <a:srgbClr val="FFFFCC"/>
                </a:solidFill>
              </a:rPr>
              <a:t>  October 9, 2014</a:t>
            </a:r>
          </a:p>
          <a:p>
            <a:pPr algn="l" fontAlgn="auto">
              <a:spcAft>
                <a:spcPts val="0"/>
              </a:spcAft>
              <a:buFont typeface="Arial" pitchFamily="34" charset="0"/>
              <a:buNone/>
              <a:defRPr/>
            </a:pPr>
            <a:r>
              <a:rPr lang="en-US" sz="4000" dirty="0" smtClean="0">
                <a:solidFill>
                  <a:srgbClr val="FFFFCC"/>
                </a:solidFill>
              </a:rPr>
              <a:t>	</a:t>
            </a:r>
            <a:r>
              <a:rPr lang="en-US" sz="2600" dirty="0" smtClean="0">
                <a:solidFill>
                  <a:srgbClr val="FFFFCC"/>
                </a:solidFill>
              </a:rPr>
              <a:t>- meet with Citizens Advisory Committee</a:t>
            </a:r>
          </a:p>
          <a:p>
            <a:pPr algn="l" fontAlgn="auto">
              <a:spcAft>
                <a:spcPts val="0"/>
              </a:spcAft>
              <a:buFont typeface="Arial" pitchFamily="34" charset="0"/>
              <a:buChar char="•"/>
              <a:defRPr/>
            </a:pPr>
            <a:r>
              <a:rPr lang="en-US" sz="4000" dirty="0" smtClean="0">
                <a:solidFill>
                  <a:srgbClr val="FFFFCC"/>
                </a:solidFill>
              </a:rPr>
              <a:t>  October 28 - 29, 2014 </a:t>
            </a:r>
          </a:p>
          <a:p>
            <a:pPr algn="l" fontAlgn="auto">
              <a:spcAft>
                <a:spcPts val="0"/>
              </a:spcAft>
              <a:buFont typeface="Arial" pitchFamily="34" charset="0"/>
              <a:buNone/>
              <a:defRPr/>
            </a:pPr>
            <a:r>
              <a:rPr lang="en-US" sz="4000" dirty="0" smtClean="0">
                <a:solidFill>
                  <a:srgbClr val="FFFFCC"/>
                </a:solidFill>
              </a:rPr>
              <a:t>	</a:t>
            </a:r>
            <a:r>
              <a:rPr lang="en-US" sz="2600" dirty="0" smtClean="0">
                <a:solidFill>
                  <a:srgbClr val="FFFFCC"/>
                </a:solidFill>
              </a:rPr>
              <a:t>- on-site review with MPO staff and partners</a:t>
            </a:r>
          </a:p>
          <a:p>
            <a:pPr algn="l" fontAlgn="auto">
              <a:spcAft>
                <a:spcPts val="0"/>
              </a:spcAft>
              <a:buFont typeface="Arial" pitchFamily="34" charset="0"/>
              <a:buChar char="•"/>
              <a:defRPr/>
            </a:pPr>
            <a:r>
              <a:rPr lang="en-US" sz="4000" dirty="0" smtClean="0">
                <a:solidFill>
                  <a:srgbClr val="FFFFCC"/>
                </a:solidFill>
              </a:rPr>
              <a:t>  </a:t>
            </a:r>
            <a:endParaRPr lang="en-US" sz="2600" dirty="0" smtClean="0">
              <a:solidFill>
                <a:srgbClr val="FFFFCC"/>
              </a:solidFill>
            </a:endParaRPr>
          </a:p>
          <a:p>
            <a:pPr algn="l" fontAlgn="auto">
              <a:spcAft>
                <a:spcPts val="0"/>
              </a:spcAft>
              <a:buFont typeface="Arial" pitchFamily="34" charset="0"/>
              <a:buNone/>
              <a:defRPr/>
            </a:pPr>
            <a:endParaRPr lang="en-US" sz="2600" dirty="0" smtClean="0">
              <a:solidFill>
                <a:srgbClr val="FFFFCC"/>
              </a:solidFill>
            </a:endParaRPr>
          </a:p>
        </p:txBody>
      </p:sp>
      <p:sp>
        <p:nvSpPr>
          <p:cNvPr id="12291"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12292"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90600"/>
            <a:ext cx="7772400" cy="1089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Proposed Review Schedule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ubtitle 7"/>
          <p:cNvSpPr>
            <a:spLocks noGrp="1"/>
          </p:cNvSpPr>
          <p:nvPr>
            <p:ph type="subTitle" idx="1"/>
          </p:nvPr>
        </p:nvSpPr>
        <p:spPr>
          <a:xfrm>
            <a:off x="152400" y="2362200"/>
            <a:ext cx="8839200" cy="3657600"/>
          </a:xfrm>
        </p:spPr>
        <p:txBody>
          <a:bodyPr/>
          <a:lstStyle/>
          <a:p>
            <a:r>
              <a:rPr lang="en-US" altLang="en-US" sz="4000" smtClean="0">
                <a:solidFill>
                  <a:srgbClr val="FFFFCC"/>
                </a:solidFill>
              </a:rPr>
              <a:t>Melissa Barlow </a:t>
            </a:r>
          </a:p>
          <a:p>
            <a:r>
              <a:rPr lang="en-US" altLang="en-US" sz="2000" smtClean="0">
                <a:solidFill>
                  <a:srgbClr val="FFFFCC"/>
                </a:solidFill>
              </a:rPr>
              <a:t>    202-219-3565</a:t>
            </a:r>
          </a:p>
          <a:p>
            <a:r>
              <a:rPr lang="en-US" altLang="en-US" sz="2000" smtClean="0">
                <a:solidFill>
                  <a:srgbClr val="FFFFCC"/>
                </a:solidFill>
              </a:rPr>
              <a:t>Melissa.barlow@dot.gov</a:t>
            </a:r>
          </a:p>
          <a:p>
            <a:endParaRPr lang="en-US" altLang="en-US" sz="1800" smtClean="0">
              <a:solidFill>
                <a:srgbClr val="FFFFCC"/>
              </a:solidFill>
            </a:endParaRPr>
          </a:p>
          <a:p>
            <a:endParaRPr lang="en-US" altLang="en-US" sz="1800" smtClean="0">
              <a:solidFill>
                <a:srgbClr val="FFFFCC"/>
              </a:solidFill>
            </a:endParaRPr>
          </a:p>
          <a:p>
            <a:r>
              <a:rPr lang="en-US" altLang="en-US" sz="4000" smtClean="0">
                <a:solidFill>
                  <a:srgbClr val="FFFFCC"/>
                </a:solidFill>
              </a:rPr>
              <a:t>Sandra Jackson</a:t>
            </a:r>
          </a:p>
          <a:p>
            <a:r>
              <a:rPr lang="en-US" altLang="en-US" sz="2000" smtClean="0">
                <a:solidFill>
                  <a:srgbClr val="FFFFCC"/>
                </a:solidFill>
              </a:rPr>
              <a:t>202-219-3521</a:t>
            </a:r>
          </a:p>
          <a:p>
            <a:r>
              <a:rPr lang="en-US" altLang="en-US" sz="2000" smtClean="0">
                <a:solidFill>
                  <a:srgbClr val="FFFFCC"/>
                </a:solidFill>
              </a:rPr>
              <a:t>Sandra.jackson@dot.gov</a:t>
            </a:r>
          </a:p>
          <a:p>
            <a:pPr algn="l"/>
            <a:endParaRPr lang="en-US" altLang="en-US" sz="2000" smtClean="0">
              <a:solidFill>
                <a:srgbClr val="FFFFCC"/>
              </a:solidFill>
            </a:endParaRPr>
          </a:p>
        </p:txBody>
      </p:sp>
      <p:sp>
        <p:nvSpPr>
          <p:cNvPr id="13315" name="Text Box 18"/>
          <p:cNvSpPr txBox="1">
            <a:spLocks noChangeArrowheads="1"/>
          </p:cNvSpPr>
          <p:nvPr/>
        </p:nvSpPr>
        <p:spPr bwMode="auto">
          <a:xfrm>
            <a:off x="5257800" y="0"/>
            <a:ext cx="3886200" cy="889000"/>
          </a:xfrm>
          <a:prstGeom prst="rect">
            <a:avLst/>
          </a:prstGeom>
          <a:solidFill>
            <a:srgbClr val="FFFFFF"/>
          </a:solidFill>
          <a:ln w="9525">
            <a:solidFill>
              <a:srgbClr val="000000"/>
            </a:solidFill>
            <a:miter lim="800000"/>
            <a:headEnd/>
            <a:tailEnd/>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a:solidFill>
                  <a:srgbClr val="0066CC"/>
                </a:solidFill>
                <a:latin typeface="Arial" charset="0"/>
              </a:rPr>
              <a:t>U.S. Department of Transportation</a:t>
            </a:r>
          </a:p>
          <a:p>
            <a:r>
              <a:rPr lang="en-US" altLang="en-US" b="1">
                <a:solidFill>
                  <a:srgbClr val="0066CC"/>
                </a:solidFill>
                <a:latin typeface="Arial" charset="0"/>
              </a:rPr>
              <a:t>Federal Highway Administration</a:t>
            </a:r>
          </a:p>
          <a:p>
            <a:r>
              <a:rPr lang="en-US" altLang="en-US" b="1">
                <a:solidFill>
                  <a:srgbClr val="0066CC"/>
                </a:solidFill>
                <a:latin typeface="Arial" charset="0"/>
              </a:rPr>
              <a:t>Federal Transit Administration</a:t>
            </a:r>
          </a:p>
          <a:p>
            <a:endParaRPr lang="en-US" altLang="en-US">
              <a:latin typeface="Arial" charset="0"/>
            </a:endParaRPr>
          </a:p>
        </p:txBody>
      </p:sp>
      <p:pic>
        <p:nvPicPr>
          <p:cNvPr id="13316" name="Picture 20" descr="DOT_seal_bluew-black_cs3"/>
          <p:cNvPicPr>
            <a:picLocks noChangeAspect="1" noChangeArrowheads="1"/>
          </p:cNvPicPr>
          <p:nvPr/>
        </p:nvPicPr>
        <p:blipFill>
          <a:blip r:embed="rId3">
            <a:lum bright="100000"/>
            <a:extLst>
              <a:ext uri="{28A0092B-C50C-407E-A947-70E740481C1C}">
                <a14:useLocalDpi xmlns:a14="http://schemas.microsoft.com/office/drawing/2010/main" val="0"/>
              </a:ext>
            </a:extLst>
          </a:blip>
          <a:srcRect/>
          <a:stretch>
            <a:fillRect/>
          </a:stretch>
        </p:blipFill>
        <p:spPr bwMode="auto">
          <a:xfrm>
            <a:off x="152400" y="15240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990600"/>
            <a:ext cx="7772400" cy="1089025"/>
          </a:xfrm>
        </p:spPr>
        <p:txBody>
          <a:bodyPr rtlCol="0">
            <a:normAutofit/>
          </a:bodyPr>
          <a:lstStyle/>
          <a:p>
            <a:pPr fontAlgn="auto">
              <a:spcAft>
                <a:spcPts val="0"/>
              </a:spcAft>
              <a:defRPr/>
            </a:pPr>
            <a:r>
              <a:rPr lang="en-US" b="1" dirty="0" smtClean="0">
                <a:effectLst>
                  <a:outerShdw blurRad="38100" dist="38100" dir="2700000" algn="tl">
                    <a:srgbClr val="000000">
                      <a:alpha val="43137"/>
                    </a:srgbClr>
                  </a:outerShdw>
                </a:effectLst>
                <a:latin typeface="Times New Roman" pitchFamily="18" charset="0"/>
                <a:cs typeface="Times New Roman" pitchFamily="18" charset="0"/>
              </a:rPr>
              <a:t>Contact Information</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329</TotalTime>
  <Words>733</Words>
  <Application>Microsoft Office PowerPoint</Application>
  <PresentationFormat>On-screen Show (4:3)</PresentationFormat>
  <Paragraphs>163</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U.S. Department of Transportation Planning Certification Review</vt:lpstr>
      <vt:lpstr>Why are reviews conducted?</vt:lpstr>
      <vt:lpstr>Why are reviews conducted?</vt:lpstr>
      <vt:lpstr>Why are reviews conducted?</vt:lpstr>
      <vt:lpstr>Who is involved with the review?</vt:lpstr>
      <vt:lpstr>What is reviewed?</vt:lpstr>
      <vt:lpstr>What is reviewed?</vt:lpstr>
      <vt:lpstr>What is reviewed?</vt:lpstr>
      <vt:lpstr>How is review conducted?</vt:lpstr>
      <vt:lpstr>Potential Outcomes?</vt:lpstr>
      <vt:lpstr>Proposed Review Schedule</vt:lpstr>
      <vt:lpstr>Contact Information</vt:lpstr>
    </vt:vector>
  </TitlesOfParts>
  <Company>DOT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Sandra Jackson</dc:creator>
  <cp:lastModifiedBy>Jackson, Sandra (FHWA)</cp:lastModifiedBy>
  <cp:revision>20</cp:revision>
  <dcterms:created xsi:type="dcterms:W3CDTF">2010-03-04T20:23:36Z</dcterms:created>
  <dcterms:modified xsi:type="dcterms:W3CDTF">2014-10-08T13:19:30Z</dcterms:modified>
</cp:coreProperties>
</file>