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8084A-96DD-4FBF-A134-B8EF743B217E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2F29C-71E1-441B-9656-49CD1513C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38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SCAG study estimates</a:t>
            </a:r>
            <a:r>
              <a:rPr lang="en-US" baseline="0" dirty="0" smtClean="0"/>
              <a:t> the employment density factor using FAR and employees per acre </a:t>
            </a:r>
            <a:r>
              <a:rPr lang="en-US" baseline="0" smtClean="0"/>
              <a:t>for region.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A2F29C-71E1-441B-9656-49CD1513CE2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741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30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341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33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21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24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1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954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44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829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036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476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0C243-E59E-4D47-8A7E-5766FE189BE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91321-50BB-4A40-8EDE-91D2F5498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492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wcog.org/uploads/committee-documents/a15ZXlpZ20100301130922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wcog.org/uploads/committee-documents/bl5aX1pa20091008155406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733" y="152400"/>
            <a:ext cx="8229600" cy="7159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  <a:t>Employment – Space Conversion Factors</a:t>
            </a:r>
            <a:b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</a:rPr>
              <a:t>Square Feet per Employee</a:t>
            </a:r>
            <a:endParaRPr lang="en-US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57200" y="4694238"/>
            <a:ext cx="37338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</a:rPr>
              <a:t>Employees per Unit</a:t>
            </a:r>
            <a:endParaRPr lang="en-US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757994"/>
              </p:ext>
            </p:extLst>
          </p:nvPr>
        </p:nvGraphicFramePr>
        <p:xfrm>
          <a:off x="457200" y="5400675"/>
          <a:ext cx="3657600" cy="771525"/>
        </p:xfrm>
        <a:graphic>
          <a:graphicData uri="http://schemas.openxmlformats.org/drawingml/2006/table">
            <a:tbl>
              <a:tblPr/>
              <a:tblGrid>
                <a:gridCol w="1524000"/>
                <a:gridCol w="685800"/>
                <a:gridCol w="609600"/>
                <a:gridCol w="838200"/>
              </a:tblGrid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Building Type</a:t>
                      </a:r>
                      <a:endParaRPr lang="en-US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Alexandria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Arlington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Fairfax County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A7BF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Hotel (per room)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064A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Gas Station / Carwash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House of Worship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607388"/>
              </p:ext>
            </p:extLst>
          </p:nvPr>
        </p:nvGraphicFramePr>
        <p:xfrm>
          <a:off x="457202" y="914400"/>
          <a:ext cx="8229598" cy="3256395"/>
        </p:xfrm>
        <a:graphic>
          <a:graphicData uri="http://schemas.openxmlformats.org/drawingml/2006/table">
            <a:tbl>
              <a:tblPr/>
              <a:tblGrid>
                <a:gridCol w="1556329"/>
                <a:gridCol w="653469"/>
                <a:gridCol w="609600"/>
                <a:gridCol w="848725"/>
                <a:gridCol w="545227"/>
                <a:gridCol w="778164"/>
                <a:gridCol w="760246"/>
                <a:gridCol w="829359"/>
                <a:gridCol w="829359"/>
                <a:gridCol w="819120"/>
              </a:tblGrid>
              <a:tr h="1537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Building Type</a:t>
                      </a:r>
                      <a:endParaRPr lang="en-US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7686" marR="7686" marT="7686" marB="0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Alexandria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Arlington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Fairfax County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Loudoun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Prince William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Montgomery</a:t>
                      </a:r>
                    </a:p>
                  </a:txBody>
                  <a:tcPr marL="7686" marR="7686" marT="7686" marB="0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Prince George's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SCAG </a:t>
                      </a:r>
                      <a:r>
                        <a:rPr lang="en-US" sz="95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mean*</a:t>
                      </a:r>
                      <a:endParaRPr lang="en-US" sz="95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SCAG </a:t>
                      </a:r>
                      <a:r>
                        <a:rPr lang="en-US" sz="95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median*</a:t>
                      </a:r>
                      <a:endParaRPr lang="en-US" sz="95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Office</a:t>
                      </a:r>
                    </a:p>
                  </a:txBody>
                  <a:tcPr marL="7686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286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Urban/high density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385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225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311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Suburban/low density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455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288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466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Medical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Government Office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261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627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Other Institutional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Hospitals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1415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Veterinary Hospitals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Retail</a:t>
                      </a:r>
                    </a:p>
                  </a:txBody>
                  <a:tcPr marL="7686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909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344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585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Fast Food Restaurant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Restaurants - not fast food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Hotels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1,300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1,300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1,152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1,804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Indoor Recreation Facilities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Regional Retail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857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1,023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Industrial</a:t>
                      </a:r>
                    </a:p>
                  </a:txBody>
                  <a:tcPr marL="7686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Heavy Industrial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Light Industrial or Warehouse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833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439 / 814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924 / 1,225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155266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Auto Repair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</a:tr>
              <a:tr h="1537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 &amp; D / Flex Space</a:t>
                      </a:r>
                    </a:p>
                  </a:txBody>
                  <a:tcPr marL="69178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18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344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527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161415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Other</a:t>
                      </a:r>
                    </a:p>
                  </a:txBody>
                  <a:tcPr marL="7686" marR="7686" marT="7686" marB="0" anchor="b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650</a:t>
                      </a:r>
                    </a:p>
                  </a:txBody>
                  <a:tcPr marL="7686" marR="7686" marT="7686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425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86" marR="7686" marT="7686" marB="0" anchor="b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419600" y="5105400"/>
            <a:ext cx="449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57150"/>
            <a:r>
              <a:rPr lang="en-US" sz="1200" i="1" dirty="0" smtClean="0"/>
              <a:t>Sources:</a:t>
            </a:r>
          </a:p>
          <a:p>
            <a:pPr indent="-57150"/>
            <a:endParaRPr lang="en-US" sz="1200" i="1" dirty="0" smtClean="0"/>
          </a:p>
          <a:p>
            <a:pPr indent="-57150"/>
            <a:r>
              <a:rPr lang="en-US" sz="1200" i="1" dirty="0" smtClean="0">
                <a:hlinkClick r:id="rId3"/>
              </a:rPr>
              <a:t>Round </a:t>
            </a:r>
            <a:r>
              <a:rPr lang="en-US" sz="1200" i="1" dirty="0">
                <a:hlinkClick r:id="rId3"/>
              </a:rPr>
              <a:t>7.0 Jurisdictional Forecasting Methodologies, MWCOG, 2006</a:t>
            </a:r>
            <a:endParaRPr lang="en-US" sz="1200" i="1" dirty="0"/>
          </a:p>
          <a:p>
            <a:pPr marL="400050" lvl="1"/>
            <a:endParaRPr lang="en-US" sz="1200" i="1" dirty="0">
              <a:hlinkClick r:id="rId4"/>
            </a:endParaRPr>
          </a:p>
          <a:p>
            <a:pPr indent="-57150"/>
            <a:r>
              <a:rPr lang="en-US" sz="1200" i="1" dirty="0">
                <a:hlinkClick r:id="rId4"/>
              </a:rPr>
              <a:t>Employment Density Study, Summary Report, for the Southern California Association of Governments, </a:t>
            </a:r>
            <a:r>
              <a:rPr lang="en-US" sz="1200" i="1" dirty="0" smtClean="0">
                <a:hlinkClick r:id="rId4"/>
              </a:rPr>
              <a:t>2001</a:t>
            </a:r>
            <a:endParaRPr lang="en-US" sz="12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4267200"/>
            <a:ext cx="830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*</a:t>
            </a:r>
            <a:r>
              <a:rPr lang="en-US" sz="1200" dirty="0" smtClean="0"/>
              <a:t>Southern California Association of Governments.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9986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</TotalTime>
  <Words>206</Words>
  <Application>Microsoft Office PowerPoint</Application>
  <PresentationFormat>On-screen Show (4:3)</PresentationFormat>
  <Paragraphs>182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Employment – Space Conversion Factors Square Feet per Employee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Kent</dc:creator>
  <cp:lastModifiedBy>Gregory Goodwin</cp:lastModifiedBy>
  <cp:revision>15</cp:revision>
  <dcterms:created xsi:type="dcterms:W3CDTF">2014-12-08T22:26:46Z</dcterms:created>
  <dcterms:modified xsi:type="dcterms:W3CDTF">2014-12-09T19:13:12Z</dcterms:modified>
</cp:coreProperties>
</file>