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21"/>
  </p:notesMasterIdLst>
  <p:handoutMasterIdLst>
    <p:handoutMasterId r:id="rId22"/>
  </p:handoutMasterIdLst>
  <p:sldIdLst>
    <p:sldId id="280" r:id="rId2"/>
    <p:sldId id="290" r:id="rId3"/>
    <p:sldId id="267" r:id="rId4"/>
    <p:sldId id="283" r:id="rId5"/>
    <p:sldId id="268" r:id="rId6"/>
    <p:sldId id="295" r:id="rId7"/>
    <p:sldId id="296" r:id="rId8"/>
    <p:sldId id="293" r:id="rId9"/>
    <p:sldId id="298" r:id="rId10"/>
    <p:sldId id="297" r:id="rId11"/>
    <p:sldId id="294" r:id="rId12"/>
    <p:sldId id="291" r:id="rId13"/>
    <p:sldId id="281" r:id="rId14"/>
    <p:sldId id="284" r:id="rId15"/>
    <p:sldId id="285" r:id="rId16"/>
    <p:sldId id="286" r:id="rId17"/>
    <p:sldId id="287" r:id="rId18"/>
    <p:sldId id="289" r:id="rId19"/>
    <p:sldId id="288"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A43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8507" autoAdjust="0"/>
  </p:normalViewPr>
  <p:slideViewPr>
    <p:cSldViewPr snapToGrid="0" snapToObjects="1">
      <p:cViewPr varScale="1">
        <p:scale>
          <a:sx n="65" d="100"/>
          <a:sy n="65" d="100"/>
        </p:scale>
        <p:origin x="965" y="48"/>
      </p:cViewPr>
      <p:guideLst>
        <p:guide orient="horz" pos="2160"/>
        <p:guide pos="2880"/>
      </p:guideLst>
    </p:cSldViewPr>
  </p:slideViewPr>
  <p:notesTextViewPr>
    <p:cViewPr>
      <p:scale>
        <a:sx n="100" d="100"/>
        <a:sy n="100" d="100"/>
      </p:scale>
      <p:origin x="0" y="0"/>
    </p:cViewPr>
  </p:notesTextViewPr>
  <p:sorterViewPr>
    <p:cViewPr>
      <p:scale>
        <a:sx n="130" d="100"/>
        <a:sy n="130" d="100"/>
      </p:scale>
      <p:origin x="0" y="0"/>
    </p:cViewPr>
  </p:sorterViewPr>
  <p:notesViewPr>
    <p:cSldViewPr snapToGrid="0" snapToObjects="1">
      <p:cViewPr varScale="1">
        <p:scale>
          <a:sx n="49" d="100"/>
          <a:sy n="49" d="100"/>
        </p:scale>
        <p:origin x="2357" y="77"/>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1/24/2020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1/24/2020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436F691-95C7-1B40-B9ED-37CC98F20D13}" type="slidenum">
              <a:rPr lang="en-US" smtClean="0"/>
              <a:t>1</a:t>
            </a:fld>
            <a:endParaRPr lang="en-US"/>
          </a:p>
        </p:txBody>
      </p:sp>
    </p:spTree>
    <p:extLst>
      <p:ext uri="{BB962C8B-B14F-4D97-AF65-F5344CB8AC3E}">
        <p14:creationId xmlns:p14="http://schemas.microsoft.com/office/powerpoint/2010/main" val="2131899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Will use CAST for effectiveness scenarios</a:t>
            </a:r>
          </a:p>
          <a:p>
            <a:pPr marL="171450" indent="-171450">
              <a:buFont typeface="Arial" panose="020B0604020202020204" pitchFamily="34" charset="0"/>
              <a:buChar char="•"/>
            </a:pPr>
            <a:r>
              <a:rPr lang="en-US" dirty="0"/>
              <a:t>Emphasis on adaptive management and incorporating climate change</a:t>
            </a:r>
          </a:p>
          <a:p>
            <a:pPr marL="171450" indent="-171450">
              <a:buFont typeface="Arial" panose="020B0604020202020204" pitchFamily="34" charset="0"/>
              <a:buChar char="•"/>
            </a:pPr>
            <a:r>
              <a:rPr lang="en-US" dirty="0"/>
              <a:t>Third portion: Conowingo WIP Tracking, Verifying, and Reporting was awarded to the Chesapeake Conservancy</a:t>
            </a:r>
          </a:p>
        </p:txBody>
      </p:sp>
      <p:sp>
        <p:nvSpPr>
          <p:cNvPr id="4" name="Slide Number Placeholder 3"/>
          <p:cNvSpPr>
            <a:spLocks noGrp="1"/>
          </p:cNvSpPr>
          <p:nvPr>
            <p:ph type="sldNum" sz="quarter" idx="5"/>
          </p:nvPr>
        </p:nvSpPr>
        <p:spPr/>
        <p:txBody>
          <a:bodyPr/>
          <a:lstStyle/>
          <a:p>
            <a:fld id="{1436F691-95C7-1B40-B9ED-37CC98F20D13}" type="slidenum">
              <a:rPr lang="en-US" smtClean="0"/>
              <a:t>8</a:t>
            </a:fld>
            <a:endParaRPr lang="en-US"/>
          </a:p>
        </p:txBody>
      </p:sp>
    </p:spTree>
    <p:extLst>
      <p:ext uri="{BB962C8B-B14F-4D97-AF65-F5344CB8AC3E}">
        <p14:creationId xmlns:p14="http://schemas.microsoft.com/office/powerpoint/2010/main" val="8027273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0" y="1"/>
            <a:ext cx="2072639" cy="6857999"/>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477514" y="6280480"/>
            <a:ext cx="2282870" cy="423518"/>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0" y="0"/>
            <a:ext cx="457200" cy="686681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7" name="Straight Connector 6"/>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9144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cxnSp>
        <p:nvCxnSpPr>
          <p:cNvPr id="10" name="Straight Connector 9"/>
          <p:cNvCxnSpPr/>
          <p:nvPr userDrawn="1"/>
        </p:nvCxnSpPr>
        <p:spPr>
          <a:xfrm>
            <a:off x="8461552" y="6353741"/>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8659367" y="6419088"/>
            <a:ext cx="258017"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77240" y="6280480"/>
            <a:ext cx="2282870" cy="423518"/>
          </a:xfrm>
          <a:prstGeom prst="rect">
            <a:avLst/>
          </a:prstGeom>
        </p:spPr>
      </p:pic>
      <p:sp>
        <p:nvSpPr>
          <p:cNvPr id="8" name="Rectangle 7"/>
          <p:cNvSpPr/>
          <p:nvPr userDrawn="1"/>
        </p:nvSpPr>
        <p:spPr>
          <a:xfrm>
            <a:off x="0" y="0"/>
            <a:ext cx="457200" cy="686681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738668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chesapeakebay.net/what/event/modeling_workgroup_december_inperson_meeting" TargetMode="External"/><Relationship Id="rId2" Type="http://schemas.openxmlformats.org/officeDocument/2006/relationships/hyperlink" Target="https://www.chesapeakebay.net/what/event/january_2020_modeling_workgroup_quarterly_review" TargetMode="External"/><Relationship Id="rId1" Type="http://schemas.openxmlformats.org/officeDocument/2006/relationships/slideLayout" Target="../slideLayouts/slideLayout2.xml"/><Relationship Id="rId4" Type="http://schemas.openxmlformats.org/officeDocument/2006/relationships/hyperlink" Target="https://www.chesapeakebay.net/channel_files/40316/20200121_-_bhatt_-_uswg_-_chesapeake_bay_program_phase_6_climate_change_model_initial_findings.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59039365"/>
              </p:ext>
            </p:extLst>
          </p:nvPr>
        </p:nvGraphicFramePr>
        <p:xfrm>
          <a:off x="2491153" y="1481172"/>
          <a:ext cx="6652847" cy="2499360"/>
        </p:xfrm>
        <a:graphic>
          <a:graphicData uri="http://schemas.openxmlformats.org/drawingml/2006/table">
            <a:tbl>
              <a:tblPr firstRow="1">
                <a:tableStyleId>{5C22544A-7EE6-4342-B048-85BDC9FD1C3A}</a:tableStyleId>
              </a:tblPr>
              <a:tblGrid>
                <a:gridCol w="6652847">
                  <a:extLst>
                    <a:ext uri="{9D8B030D-6E8A-4147-A177-3AD203B41FA5}">
                      <a16:colId xmlns:a16="http://schemas.microsoft.com/office/drawing/2014/main" val="20000"/>
                    </a:ext>
                  </a:extLst>
                </a:gridCol>
              </a:tblGrid>
              <a:tr h="326136">
                <a:tc>
                  <a:txBody>
                    <a:bodyPr/>
                    <a:lstStyle/>
                    <a:p>
                      <a:pPr algn="l">
                        <a:lnSpc>
                          <a:spcPct val="70000"/>
                        </a:lnSpc>
                      </a:pPr>
                      <a:r>
                        <a:rPr lang="en-US" sz="4000" b="0" cap="all" dirty="0">
                          <a:solidFill>
                            <a:schemeClr val="accent1"/>
                          </a:solidFill>
                          <a:latin typeface="+mn-lt"/>
                          <a:cs typeface="Franklin Gothic Book"/>
                        </a:rPr>
                        <a:t>Bay </a:t>
                      </a:r>
                      <a:r>
                        <a:rPr lang="en-US" sz="4000" b="0" cap="all" dirty="0" err="1">
                          <a:solidFill>
                            <a:schemeClr val="accent1"/>
                          </a:solidFill>
                          <a:latin typeface="+mn-lt"/>
                          <a:cs typeface="Franklin Gothic Book"/>
                        </a:rPr>
                        <a:t>progam</a:t>
                      </a:r>
                      <a:r>
                        <a:rPr lang="en-US" sz="4000" b="0" cap="all" dirty="0">
                          <a:solidFill>
                            <a:schemeClr val="accent1"/>
                          </a:solidFill>
                          <a:latin typeface="+mn-lt"/>
                          <a:cs typeface="Franklin Gothic Book"/>
                        </a:rPr>
                        <a:t> </a:t>
                      </a:r>
                      <a:r>
                        <a:rPr lang="en-US" sz="4000" b="0" cap="all" dirty="0" err="1">
                          <a:solidFill>
                            <a:schemeClr val="accent1"/>
                          </a:solidFill>
                          <a:latin typeface="+mn-lt"/>
                          <a:cs typeface="Franklin Gothic Book"/>
                        </a:rPr>
                        <a:t>uPDates</a:t>
                      </a:r>
                      <a:endParaRPr lang="en-US" sz="4000" b="0" i="1" cap="all" spc="-90" dirty="0">
                        <a:solidFill>
                          <a:schemeClr val="accent1"/>
                        </a:solidFill>
                        <a:latin typeface="+mn-lt"/>
                        <a:ea typeface="Ebrima" panose="02000000000000000000" pitchFamily="2" charset="0"/>
                        <a:cs typeface="Franklin Gothic Book"/>
                      </a:endParaRPr>
                    </a:p>
                  </a:txBody>
                  <a:tcPr marL="0" marR="457200" marT="0" marB="13716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algn="l">
                        <a:lnSpc>
                          <a:spcPts val="2760"/>
                        </a:lnSpc>
                      </a:pPr>
                      <a:r>
                        <a:rPr lang="en-US" sz="2400" kern="1200" dirty="0">
                          <a:solidFill>
                            <a:schemeClr val="tx1">
                              <a:lumMod val="50000"/>
                              <a:lumOff val="50000"/>
                            </a:schemeClr>
                          </a:solidFill>
                          <a:latin typeface="Franklin Gothic Medium"/>
                          <a:ea typeface="Ebrima" panose="02000000000000000000" pitchFamily="2" charset="0"/>
                          <a:cs typeface="Franklin Gothic Medium"/>
                        </a:rPr>
                        <a:t>Climate Change Developments</a:t>
                      </a:r>
                    </a:p>
                  </a:txBody>
                  <a:tcPr marL="0" marR="457200" marT="137160" marB="137160">
                    <a:lnL w="12700" cmpd="sng">
                      <a:noFill/>
                    </a:lnL>
                    <a:lnR w="12700" cmpd="sng">
                      <a:noFill/>
                    </a:lnR>
                    <a:lnT w="38100" cap="flat" cmpd="sng" algn="ctr">
                      <a:solidFill>
                        <a:srgbClr val="F7A434"/>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Karl Berger</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 </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err="1">
                          <a:solidFill>
                            <a:schemeClr val="tx1">
                              <a:lumMod val="50000"/>
                              <a:lumOff val="50000"/>
                            </a:schemeClr>
                          </a:solidFill>
                          <a:latin typeface="Franklin Gothic Medium"/>
                          <a:ea typeface="Ebrima" panose="02000000000000000000" pitchFamily="2" charset="0"/>
                          <a:cs typeface="Franklin Gothic Medium"/>
                        </a:rPr>
                        <a:t>WRTC</a:t>
                      </a: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01/27/2020</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
        <p:nvSpPr>
          <p:cNvPr id="3" name="TextBox 2"/>
          <p:cNvSpPr txBox="1"/>
          <p:nvPr/>
        </p:nvSpPr>
        <p:spPr>
          <a:xfrm>
            <a:off x="299719" y="6384951"/>
            <a:ext cx="1473200" cy="214576"/>
          </a:xfrm>
          <a:prstGeom prst="rect">
            <a:avLst/>
          </a:prstGeom>
          <a:noFill/>
        </p:spPr>
        <p:txBody>
          <a:bodyPr wrap="square" lIns="0" tIns="0" rIns="0" bIns="0" rtlCol="0">
            <a:noAutofit/>
          </a:bodyPr>
          <a:lstStyle/>
          <a:p>
            <a:pPr algn="ctr"/>
            <a:r>
              <a:rPr lang="en-US" sz="1400" dirty="0">
                <a:solidFill>
                  <a:schemeClr val="bg1"/>
                </a:solidFill>
                <a:latin typeface="Franklin Gothic Medium"/>
                <a:cs typeface="Franklin Gothic Medium"/>
              </a:rPr>
              <a:t>Agenda Item #5</a:t>
            </a:r>
          </a:p>
        </p:txBody>
      </p:sp>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2</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3" name="Table 2"/>
          <p:cNvGraphicFramePr>
            <a:graphicFrameLocks noGrp="1"/>
          </p:cNvGraphicFramePr>
          <p:nvPr>
            <p:extLst>
              <p:ext uri="{D42A27DB-BD31-4B8C-83A1-F6EECF244321}">
                <p14:modId xmlns:p14="http://schemas.microsoft.com/office/powerpoint/2010/main" val="2818914043"/>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Outline</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13982"/>
            <a:ext cx="7882128" cy="4431983"/>
          </a:xfrm>
          <a:prstGeom prst="rect">
            <a:avLst/>
          </a:prstGeom>
          <a:noFill/>
        </p:spPr>
        <p:txBody>
          <a:bodyPr wrap="square" rtlCol="0">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Franklin Gothic Book"/>
                <a:ea typeface="+mn-ea"/>
                <a:cs typeface="+mn-cs"/>
              </a:rPr>
              <a:t>Climate Change: Bay Program modelers have </a:t>
            </a:r>
            <a:r>
              <a:rPr kumimoji="0" lang="en-US" sz="2400" b="0" i="0" u="none" strike="noStrike" kern="1200" cap="none" spc="0" normalizeH="0" baseline="0" noProof="0" dirty="0" err="1">
                <a:ln>
                  <a:noFill/>
                </a:ln>
                <a:solidFill>
                  <a:srgbClr val="000000"/>
                </a:solidFill>
                <a:effectLst/>
                <a:uLnTx/>
                <a:uFillTx/>
                <a:latin typeface="Franklin Gothic Book"/>
                <a:ea typeface="+mn-ea"/>
                <a:cs typeface="+mn-cs"/>
              </a:rPr>
              <a:t>estab</a:t>
            </a:r>
            <a:r>
              <a:rPr lang="en-US" sz="2400" dirty="0" err="1">
                <a:solidFill>
                  <a:srgbClr val="000000"/>
                </a:solidFill>
                <a:latin typeface="Franklin Gothic Book"/>
              </a:rPr>
              <a:t>lished</a:t>
            </a:r>
            <a:r>
              <a:rPr lang="en-US" sz="2400" dirty="0">
                <a:solidFill>
                  <a:srgbClr val="000000"/>
                </a:solidFill>
                <a:latin typeface="Franklin Gothic Book"/>
              </a:rPr>
              <a:t> a 2025 number</a:t>
            </a:r>
          </a:p>
          <a:p>
            <a:pPr marL="742950" lvl="1" indent="-285750">
              <a:buFont typeface="Arial" panose="020B0604020202020204" pitchFamily="34" charset="0"/>
              <a:buChar char="•"/>
            </a:pPr>
            <a:r>
              <a:rPr kumimoji="0" lang="en-US" b="0" i="0" u="none" strike="noStrike" kern="1200" cap="none" spc="0" normalizeH="0" baseline="0" noProof="0" dirty="0">
                <a:ln>
                  <a:noFill/>
                </a:ln>
                <a:solidFill>
                  <a:srgbClr val="000000"/>
                </a:solidFill>
                <a:effectLst/>
                <a:uLnTx/>
                <a:uFillTx/>
                <a:latin typeface="Franklin Gothic Book"/>
                <a:ea typeface="+mn-ea"/>
                <a:cs typeface="+mn-cs"/>
              </a:rPr>
              <a:t>How will it be allocated?</a:t>
            </a:r>
          </a:p>
          <a:p>
            <a:pPr marL="742950" lvl="1" indent="-285750">
              <a:buFont typeface="Arial" panose="020B0604020202020204" pitchFamily="34" charset="0"/>
              <a:buChar char="•"/>
            </a:pPr>
            <a:r>
              <a:rPr kumimoji="0" lang="en-US" b="0" i="0" u="none" strike="noStrike" kern="1200" cap="none" spc="0" normalizeH="0" baseline="0" noProof="0" dirty="0">
                <a:ln>
                  <a:noFill/>
                </a:ln>
                <a:solidFill>
                  <a:srgbClr val="000000"/>
                </a:solidFill>
                <a:effectLst/>
                <a:uLnTx/>
                <a:uFillTx/>
                <a:latin typeface="Franklin Gothic Book"/>
                <a:ea typeface="+mn-ea"/>
                <a:cs typeface="+mn-cs"/>
              </a:rPr>
              <a:t>What decisions will PSC make to include climate change impacts in WIP 3?</a:t>
            </a:r>
          </a:p>
          <a:p>
            <a:pPr marL="742950" lvl="1" indent="-285750">
              <a:buFont typeface="Arial" panose="020B0604020202020204" pitchFamily="34" charset="0"/>
              <a:buChar char="•"/>
            </a:pPr>
            <a:endParaRPr kumimoji="0" lang="en-US" b="0" i="0" u="none" strike="noStrike" kern="1200" cap="none" spc="0" normalizeH="0" baseline="0" noProof="0" dirty="0">
              <a:ln>
                <a:noFill/>
              </a:ln>
              <a:solidFill>
                <a:srgbClr val="000000"/>
              </a:solidFill>
              <a:effectLst/>
              <a:uLnTx/>
              <a:uFillTx/>
              <a:latin typeface="Franklin Gothic Book"/>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Franklin Gothic Book"/>
                <a:ea typeface="+mn-ea"/>
                <a:cs typeface="+mn-cs"/>
              </a:rPr>
              <a:t>Conowingo WIP</a:t>
            </a:r>
          </a:p>
          <a:p>
            <a:pPr marL="742950" lvl="1" indent="-285750">
              <a:buFont typeface="Arial" panose="020B0604020202020204" pitchFamily="34" charset="0"/>
              <a:buChar char="•"/>
            </a:pPr>
            <a:r>
              <a:rPr lang="en-US" dirty="0">
                <a:solidFill>
                  <a:srgbClr val="000000"/>
                </a:solidFill>
                <a:latin typeface="Franklin Gothic Book"/>
              </a:rPr>
              <a:t>Not yet issued</a:t>
            </a:r>
          </a:p>
          <a:p>
            <a:pPr marL="742950" lvl="1" indent="-285750">
              <a:buFont typeface="Arial" panose="020B0604020202020204" pitchFamily="34" charset="0"/>
              <a:buChar char="•"/>
            </a:pPr>
            <a:r>
              <a:rPr kumimoji="0" lang="en-US" b="0" i="0" u="none" strike="noStrike" kern="1200" cap="none" spc="0" normalizeH="0" baseline="0" noProof="0" dirty="0">
                <a:ln>
                  <a:noFill/>
                </a:ln>
                <a:solidFill>
                  <a:srgbClr val="000000"/>
                </a:solidFill>
                <a:effectLst/>
                <a:uLnTx/>
                <a:uFillTx/>
                <a:latin typeface="Franklin Gothic Book"/>
                <a:ea typeface="+mn-ea"/>
                <a:cs typeface="+mn-cs"/>
              </a:rPr>
              <a:t>Scope and financing still unresolved</a:t>
            </a:r>
          </a:p>
          <a:p>
            <a:pPr marL="742950" lvl="1" indent="-285750">
              <a:buFont typeface="Arial" panose="020B0604020202020204" pitchFamily="34" charset="0"/>
              <a:buChar char="•"/>
            </a:pPr>
            <a:endParaRPr kumimoji="0" lang="en-US" b="0" i="0" u="none" strike="noStrike" kern="1200" cap="none" spc="0" normalizeH="0" baseline="0" noProof="0" dirty="0">
              <a:ln>
                <a:noFill/>
              </a:ln>
              <a:solidFill>
                <a:srgbClr val="000000"/>
              </a:solidFill>
              <a:effectLst/>
              <a:uLnTx/>
              <a:uFillTx/>
              <a:latin typeface="Franklin Gothic Book"/>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srgbClr val="000000"/>
                </a:solidFill>
                <a:latin typeface="Franklin Gothic Book"/>
              </a:rPr>
              <a:t>Policy re PA</a:t>
            </a:r>
          </a:p>
          <a:p>
            <a:pPr marL="742950" lvl="1" indent="-285750">
              <a:buFont typeface="Arial" panose="020B0604020202020204" pitchFamily="34" charset="0"/>
              <a:buChar char="•"/>
            </a:pPr>
            <a:r>
              <a:rPr lang="en-US" dirty="0">
                <a:solidFill>
                  <a:srgbClr val="000000"/>
                </a:solidFill>
                <a:latin typeface="Franklin Gothic Book"/>
              </a:rPr>
              <a:t>Change in EPA policy - ?</a:t>
            </a:r>
          </a:p>
          <a:p>
            <a:pPr marL="742950" lvl="1" indent="-285750">
              <a:buFont typeface="Arial" panose="020B0604020202020204" pitchFamily="34" charset="0"/>
              <a:buChar char="•"/>
            </a:pPr>
            <a:r>
              <a:rPr kumimoji="0" lang="en-US" b="0" i="0" u="none" strike="noStrike" kern="1200" cap="none" spc="0" normalizeH="0" baseline="0" noProof="0" dirty="0">
                <a:ln>
                  <a:noFill/>
                </a:ln>
                <a:solidFill>
                  <a:srgbClr val="000000"/>
                </a:solidFill>
                <a:effectLst/>
                <a:uLnTx/>
                <a:uFillTx/>
                <a:latin typeface="Franklin Gothic Book"/>
                <a:ea typeface="+mn-ea"/>
                <a:cs typeface="+mn-cs"/>
              </a:rPr>
              <a:t>Potential MD litigation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spTree>
    <p:extLst>
      <p:ext uri="{BB962C8B-B14F-4D97-AF65-F5344CB8AC3E}">
        <p14:creationId xmlns:p14="http://schemas.microsoft.com/office/powerpoint/2010/main" val="1345353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97233A-03D9-430A-82B2-2D2B708EE1F7}"/>
              </a:ext>
            </a:extLst>
          </p:cNvPr>
          <p:cNvPicPr>
            <a:picLocks noChangeAspect="1"/>
          </p:cNvPicPr>
          <p:nvPr/>
        </p:nvPicPr>
        <p:blipFill>
          <a:blip r:embed="rId2"/>
          <a:stretch>
            <a:fillRect/>
          </a:stretch>
        </p:blipFill>
        <p:spPr>
          <a:xfrm>
            <a:off x="775405" y="1153341"/>
            <a:ext cx="7357091" cy="4345423"/>
          </a:xfrm>
          <a:prstGeom prst="rect">
            <a:avLst/>
          </a:prstGeom>
        </p:spPr>
      </p:pic>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3</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929056144"/>
              </p:ext>
            </p:extLst>
          </p:nvPr>
        </p:nvGraphicFramePr>
        <p:xfrm>
          <a:off x="775405" y="465181"/>
          <a:ext cx="8368596" cy="6477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200" b="0" dirty="0">
                          <a:solidFill>
                            <a:schemeClr val="accent1"/>
                          </a:solidFill>
                          <a:latin typeface="Franklin Gothic Medium"/>
                          <a:cs typeface="Franklin Gothic Medium"/>
                        </a:rPr>
                        <a:t>Incorporating Climate Change in Bay TMDL</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staff updates</a:t>
            </a:r>
          </a:p>
          <a:p>
            <a:pPr algn="r"/>
            <a:endParaRPr lang="en-US" sz="1000" dirty="0">
              <a:solidFill>
                <a:srgbClr val="7F7F7F"/>
              </a:solidFill>
              <a:latin typeface="Franklin Gothic Medium"/>
              <a:cs typeface="Franklin Gothic Medium"/>
            </a:endParaRPr>
          </a:p>
        </p:txBody>
      </p:sp>
      <p:sp>
        <p:nvSpPr>
          <p:cNvPr id="7" name="Oval 6">
            <a:extLst>
              <a:ext uri="{FF2B5EF4-FFF2-40B4-BE49-F238E27FC236}">
                <a16:creationId xmlns:a16="http://schemas.microsoft.com/office/drawing/2014/main" id="{7F161F17-EA92-451F-8062-53A7B2819722}"/>
              </a:ext>
            </a:extLst>
          </p:cNvPr>
          <p:cNvSpPr/>
          <p:nvPr/>
        </p:nvSpPr>
        <p:spPr>
          <a:xfrm>
            <a:off x="4572001" y="1691236"/>
            <a:ext cx="1828800" cy="3211882"/>
          </a:xfrm>
          <a:prstGeom prst="ellipse">
            <a:avLst/>
          </a:prstGeom>
          <a:noFill/>
          <a:ln w="127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62727B5-6B5B-4253-9DED-84B1E29FDA82}"/>
              </a:ext>
            </a:extLst>
          </p:cNvPr>
          <p:cNvSpPr txBox="1"/>
          <p:nvPr/>
        </p:nvSpPr>
        <p:spPr>
          <a:xfrm>
            <a:off x="4482989" y="4903118"/>
            <a:ext cx="4563908" cy="1384995"/>
          </a:xfrm>
          <a:prstGeom prst="rect">
            <a:avLst/>
          </a:prstGeom>
          <a:noFill/>
          <a:ln>
            <a:solidFill>
              <a:schemeClr val="tx2"/>
            </a:solidFill>
          </a:ln>
        </p:spPr>
        <p:txBody>
          <a:bodyPr wrap="square" rtlCol="0">
            <a:spAutoFit/>
          </a:bodyPr>
          <a:lstStyle/>
          <a:p>
            <a:r>
              <a:rPr lang="en-US" sz="1400" dirty="0"/>
              <a:t>“The current climate change assessment (Dec. 2019 – Jan. 2020) confirms the December 2017 climate change findings with a better model, providing better understanding of underlying processes, more specific findings on nutrient speciation, CSOs, wet deposition of nitrogen, </a:t>
            </a:r>
            <a:r>
              <a:rPr lang="en-US" sz="1400" dirty="0" err="1"/>
              <a:t>etc</a:t>
            </a:r>
            <a:r>
              <a:rPr lang="en-US" sz="1400" dirty="0"/>
              <a:t>”</a:t>
            </a:r>
          </a:p>
        </p:txBody>
      </p:sp>
    </p:spTree>
    <p:extLst>
      <p:ext uri="{BB962C8B-B14F-4D97-AF65-F5344CB8AC3E}">
        <p14:creationId xmlns:p14="http://schemas.microsoft.com/office/powerpoint/2010/main" val="37709973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fld id="{7CB1CFCA-EE77-9F4A-8FAE-3286F1D37F0D}" type="slidenum">
              <a:rPr lang="en-US" smtClean="0"/>
              <a:pPr/>
              <a:t>4</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4022609274"/>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Bay Program Climate Change approach</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13982"/>
            <a:ext cx="7882128" cy="5262979"/>
          </a:xfrm>
          <a:prstGeom prst="rect">
            <a:avLst/>
          </a:prstGeom>
          <a:noFill/>
        </p:spPr>
        <p:txBody>
          <a:bodyPr wrap="square" rtlCol="0">
            <a:spAutoFit/>
          </a:bodyPr>
          <a:lstStyle/>
          <a:p>
            <a:pPr marL="285750" indent="-285750">
              <a:buFont typeface="Arial" panose="020B0604020202020204" pitchFamily="34" charset="0"/>
              <a:buChar char="•"/>
            </a:pPr>
            <a:r>
              <a:rPr lang="en-US" sz="2400" dirty="0"/>
              <a:t>Bay Program modeling staff provided preliminary estimate of climate change impacts, but 2018 planning targets (under the Mid-Point Assessment) were set without considering their impact</a:t>
            </a:r>
          </a:p>
          <a:p>
            <a:pPr marL="285750" indent="-285750">
              <a:buFont typeface="Arial" panose="020B0604020202020204" pitchFamily="34" charset="0"/>
              <a:buChar char="•"/>
            </a:pPr>
            <a:r>
              <a:rPr lang="en-US" sz="2400" dirty="0"/>
              <a:t>Preliminary estimate of 2025 impact was negative: additional reductions of </a:t>
            </a:r>
            <a:r>
              <a:rPr lang="en-US" sz="2400" u="sng" dirty="0"/>
              <a:t>9 million pounds of nitrogen </a:t>
            </a:r>
            <a:r>
              <a:rPr lang="en-US" sz="2400" dirty="0"/>
              <a:t>beyond planning target reductions needed to reach same level of dissolved oxygen attainment</a:t>
            </a:r>
          </a:p>
          <a:p>
            <a:pPr marL="285750" indent="-285750">
              <a:buFont typeface="Arial" panose="020B0604020202020204" pitchFamily="34" charset="0"/>
              <a:buChar char="•"/>
            </a:pPr>
            <a:r>
              <a:rPr lang="en-US" sz="2400" dirty="0"/>
              <a:t>Modeling staff has since revised their climate modeling system.</a:t>
            </a:r>
          </a:p>
          <a:p>
            <a:pPr marL="285750" indent="-285750">
              <a:buFont typeface="Arial" panose="020B0604020202020204" pitchFamily="34" charset="0"/>
              <a:buChar char="•"/>
            </a:pPr>
            <a:r>
              <a:rPr lang="en-US" sz="2400" dirty="0"/>
              <a:t>New estimate of impact is only slightly less negative:  additional reductions of </a:t>
            </a:r>
            <a:r>
              <a:rPr lang="en-US" sz="2400" b="1" u="sng" dirty="0"/>
              <a:t>8 million pounds </a:t>
            </a:r>
            <a:r>
              <a:rPr lang="en-US" sz="2400" dirty="0"/>
              <a:t>of nitrogen beyond planning target reductions are needed</a:t>
            </a:r>
          </a:p>
          <a:p>
            <a:pPr marL="285750" indent="-285750">
              <a:buFont typeface="Arial" panose="020B0604020202020204" pitchFamily="34" charset="0"/>
              <a:buChar char="•"/>
            </a:pPr>
            <a:endParaRPr lang="en-US" sz="2400" dirty="0"/>
          </a:p>
        </p:txBody>
      </p:sp>
      <p:sp>
        <p:nvSpPr>
          <p:cNvPr id="6" name="Rectangle 5"/>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WRTC staff updates</a:t>
            </a:r>
          </a:p>
          <a:p>
            <a:pPr algn="r"/>
            <a:endParaRPr lang="en-US" sz="1000" dirty="0">
              <a:solidFill>
                <a:srgbClr val="7F7F7F"/>
              </a:solidFill>
              <a:latin typeface="Franklin Gothic Medium"/>
              <a:cs typeface="Franklin Gothic Medium"/>
            </a:endParaRPr>
          </a:p>
        </p:txBody>
      </p:sp>
    </p:spTree>
    <p:extLst>
      <p:ext uri="{BB962C8B-B14F-4D97-AF65-F5344CB8AC3E}">
        <p14:creationId xmlns:p14="http://schemas.microsoft.com/office/powerpoint/2010/main" val="3314866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fld id="{7CB1CFCA-EE77-9F4A-8FAE-3286F1D37F0D}" type="slidenum">
              <a:rPr lang="en-US" smtClean="0"/>
              <a:pPr/>
              <a:t>5</a:t>
            </a:fld>
            <a:endParaRPr lang="en-US" dirty="0"/>
          </a:p>
        </p:txBody>
      </p:sp>
      <p:sp>
        <p:nvSpPr>
          <p:cNvPr id="6" name="TextBox 5"/>
          <p:cNvSpPr txBox="1"/>
          <p:nvPr/>
        </p:nvSpPr>
        <p:spPr>
          <a:xfrm>
            <a:off x="689665" y="1937019"/>
            <a:ext cx="2589047" cy="830997"/>
          </a:xfrm>
          <a:prstGeom prst="rect">
            <a:avLst/>
          </a:prstGeom>
          <a:noFill/>
        </p:spPr>
        <p:txBody>
          <a:bodyPr wrap="square" rtlCol="0">
            <a:spAutoFit/>
          </a:bodyPr>
          <a:lstStyle/>
          <a:p>
            <a:pPr>
              <a:spcBef>
                <a:spcPts val="1200"/>
              </a:spcBef>
              <a:spcAft>
                <a:spcPts val="0"/>
              </a:spcAft>
              <a:buClrTx/>
            </a:pPr>
            <a:endParaRPr lang="en-US" sz="2000" dirty="0"/>
          </a:p>
          <a:p>
            <a:pPr>
              <a:spcBef>
                <a:spcPts val="1200"/>
              </a:spcBef>
              <a:defRPr/>
            </a:pPr>
            <a:endParaRPr lang="en-US" b="1" dirty="0"/>
          </a:p>
        </p:txBody>
      </p:sp>
      <p:graphicFrame>
        <p:nvGraphicFramePr>
          <p:cNvPr id="9" name="Table 8"/>
          <p:cNvGraphicFramePr>
            <a:graphicFrameLocks noGrp="1"/>
          </p:cNvGraphicFramePr>
          <p:nvPr>
            <p:extLst>
              <p:ext uri="{D42A27DB-BD31-4B8C-83A1-F6EECF244321}">
                <p14:modId xmlns:p14="http://schemas.microsoft.com/office/powerpoint/2010/main" val="1304071969"/>
              </p:ext>
            </p:extLst>
          </p:nvPr>
        </p:nvGraphicFramePr>
        <p:xfrm>
          <a:off x="775406" y="465181"/>
          <a:ext cx="8368594" cy="648018"/>
        </p:xfrm>
        <a:graphic>
          <a:graphicData uri="http://schemas.openxmlformats.org/drawingml/2006/table">
            <a:tbl>
              <a:tblPr firstRow="1">
                <a:tableStyleId>{5C22544A-7EE6-4342-B048-85BDC9FD1C3A}</a:tableStyleId>
              </a:tblPr>
              <a:tblGrid>
                <a:gridCol w="8368594">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Bay Program Climate Change approach</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March 8, 2019</a:t>
            </a:r>
          </a:p>
          <a:p>
            <a:pPr algn="r"/>
            <a:endParaRPr lang="en-US" sz="1000" dirty="0">
              <a:solidFill>
                <a:srgbClr val="7F7F7F"/>
              </a:solidFill>
              <a:latin typeface="Franklin Gothic Medium"/>
              <a:cs typeface="Franklin Gothic Medium"/>
            </a:endParaRPr>
          </a:p>
        </p:txBody>
      </p:sp>
      <p:sp>
        <p:nvSpPr>
          <p:cNvPr id="4" name="Rectangle 3">
            <a:extLst>
              <a:ext uri="{FF2B5EF4-FFF2-40B4-BE49-F238E27FC236}">
                <a16:creationId xmlns:a16="http://schemas.microsoft.com/office/drawing/2014/main" id="{6A1E0281-692A-4EEC-B471-5CD9FD9E7B18}"/>
              </a:ext>
            </a:extLst>
          </p:cNvPr>
          <p:cNvSpPr/>
          <p:nvPr/>
        </p:nvSpPr>
        <p:spPr>
          <a:xfrm>
            <a:off x="780168" y="1345189"/>
            <a:ext cx="2736539" cy="4524315"/>
          </a:xfrm>
          <a:prstGeom prst="rect">
            <a:avLst/>
          </a:prstGeom>
        </p:spPr>
        <p:txBody>
          <a:bodyPr wrap="square">
            <a:spAutoFit/>
          </a:bodyPr>
          <a:lstStyle/>
          <a:p>
            <a:r>
              <a:rPr lang="en-US" dirty="0"/>
              <a:t>Bay Program staff will provide various options for allocating reduction responsibility for the additional 8 million pounds of nitrogen, from revisions to  “hockey stick” graphs to some other method</a:t>
            </a:r>
          </a:p>
          <a:p>
            <a:endParaRPr lang="en-US" dirty="0"/>
          </a:p>
          <a:p>
            <a:r>
              <a:rPr lang="en-US" dirty="0"/>
              <a:t>2025 decision likely to still be based on DO attainment in deeper waters, but models see increasing impact on open water habitat</a:t>
            </a:r>
          </a:p>
        </p:txBody>
      </p:sp>
      <p:pic>
        <p:nvPicPr>
          <p:cNvPr id="5" name="Picture 4">
            <a:extLst>
              <a:ext uri="{FF2B5EF4-FFF2-40B4-BE49-F238E27FC236}">
                <a16:creationId xmlns:a16="http://schemas.microsoft.com/office/drawing/2014/main" id="{70A73F76-E7C2-4E10-9F15-E8BBADB756DE}"/>
              </a:ext>
            </a:extLst>
          </p:cNvPr>
          <p:cNvPicPr>
            <a:picLocks noChangeAspect="1"/>
          </p:cNvPicPr>
          <p:nvPr/>
        </p:nvPicPr>
        <p:blipFill>
          <a:blip r:embed="rId2"/>
          <a:stretch>
            <a:fillRect/>
          </a:stretch>
        </p:blipFill>
        <p:spPr>
          <a:xfrm>
            <a:off x="3798578" y="3577340"/>
            <a:ext cx="4981280" cy="2740574"/>
          </a:xfrm>
          <a:prstGeom prst="rect">
            <a:avLst/>
          </a:prstGeom>
        </p:spPr>
      </p:pic>
      <p:pic>
        <p:nvPicPr>
          <p:cNvPr id="8" name="Picture 7">
            <a:extLst>
              <a:ext uri="{FF2B5EF4-FFF2-40B4-BE49-F238E27FC236}">
                <a16:creationId xmlns:a16="http://schemas.microsoft.com/office/drawing/2014/main" id="{D1EFFA05-424E-4B94-BE86-24A8E9723C2A}"/>
              </a:ext>
            </a:extLst>
          </p:cNvPr>
          <p:cNvPicPr>
            <a:picLocks noChangeAspect="1"/>
          </p:cNvPicPr>
          <p:nvPr/>
        </p:nvPicPr>
        <p:blipFill>
          <a:blip r:embed="rId3"/>
          <a:stretch>
            <a:fillRect/>
          </a:stretch>
        </p:blipFill>
        <p:spPr>
          <a:xfrm>
            <a:off x="3754703" y="1213333"/>
            <a:ext cx="5162681" cy="2400042"/>
          </a:xfrm>
          <a:prstGeom prst="rect">
            <a:avLst/>
          </a:prstGeom>
        </p:spPr>
      </p:pic>
    </p:spTree>
    <p:extLst>
      <p:ext uri="{BB962C8B-B14F-4D97-AF65-F5344CB8AC3E}">
        <p14:creationId xmlns:p14="http://schemas.microsoft.com/office/powerpoint/2010/main" val="3814805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6</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sp>
        <p:nvSpPr>
          <p:cNvPr id="6" name="TextBox 5"/>
          <p:cNvSpPr txBox="1"/>
          <p:nvPr/>
        </p:nvSpPr>
        <p:spPr>
          <a:xfrm>
            <a:off x="689665" y="1937019"/>
            <a:ext cx="2589047" cy="830997"/>
          </a:xfrm>
          <a:prstGeom prst="rect">
            <a:avLst/>
          </a:prstGeom>
          <a:noFill/>
        </p:spPr>
        <p:txBody>
          <a:bodyPr wrap="square" rtlCol="0">
            <a:spAutoFit/>
          </a:bodyPr>
          <a:lstStyle/>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Franklin Gothic Book"/>
              <a:ea typeface="+mn-ea"/>
              <a:cs typeface="+mn-cs"/>
            </a:endParaRPr>
          </a:p>
        </p:txBody>
      </p:sp>
      <p:graphicFrame>
        <p:nvGraphicFramePr>
          <p:cNvPr id="9" name="Table 8"/>
          <p:cNvGraphicFramePr>
            <a:graphicFrameLocks noGrp="1"/>
          </p:cNvGraphicFramePr>
          <p:nvPr>
            <p:extLst>
              <p:ext uri="{D42A27DB-BD31-4B8C-83A1-F6EECF244321}">
                <p14:modId xmlns:p14="http://schemas.microsoft.com/office/powerpoint/2010/main" val="802911908"/>
              </p:ext>
            </p:extLst>
          </p:nvPr>
        </p:nvGraphicFramePr>
        <p:xfrm>
          <a:off x="775406" y="465181"/>
          <a:ext cx="8368594" cy="648018"/>
        </p:xfrm>
        <a:graphic>
          <a:graphicData uri="http://schemas.openxmlformats.org/drawingml/2006/table">
            <a:tbl>
              <a:tblPr firstRow="1">
                <a:tableStyleId>{5C22544A-7EE6-4342-B048-85BDC9FD1C3A}</a:tableStyleId>
              </a:tblPr>
              <a:tblGrid>
                <a:gridCol w="8368594">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Bay Program Climate Change Numbers</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Agenda Item #: Using COG PowerPoint Template</a:t>
            </a:r>
          </a:p>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March 8, 2019</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3" name="Picture 2">
            <a:extLst>
              <a:ext uri="{FF2B5EF4-FFF2-40B4-BE49-F238E27FC236}">
                <a16:creationId xmlns:a16="http://schemas.microsoft.com/office/drawing/2014/main" id="{9623C950-09A0-4165-A658-BD501AD89506}"/>
              </a:ext>
            </a:extLst>
          </p:cNvPr>
          <p:cNvPicPr>
            <a:picLocks noChangeAspect="1"/>
          </p:cNvPicPr>
          <p:nvPr/>
        </p:nvPicPr>
        <p:blipFill>
          <a:blip r:embed="rId2"/>
          <a:stretch>
            <a:fillRect/>
          </a:stretch>
        </p:blipFill>
        <p:spPr>
          <a:xfrm>
            <a:off x="861236" y="1222743"/>
            <a:ext cx="7910623" cy="4921237"/>
          </a:xfrm>
          <a:prstGeom prst="rect">
            <a:avLst/>
          </a:prstGeom>
        </p:spPr>
      </p:pic>
    </p:spTree>
    <p:extLst>
      <p:ext uri="{BB962C8B-B14F-4D97-AF65-F5344CB8AC3E}">
        <p14:creationId xmlns:p14="http://schemas.microsoft.com/office/powerpoint/2010/main" val="948009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7</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3" name="Table 2"/>
          <p:cNvGraphicFramePr>
            <a:graphicFrameLocks noGrp="1"/>
          </p:cNvGraphicFramePr>
          <p:nvPr>
            <p:extLst>
              <p:ext uri="{D42A27DB-BD31-4B8C-83A1-F6EECF244321}">
                <p14:modId xmlns:p14="http://schemas.microsoft.com/office/powerpoint/2010/main" val="677754826"/>
              </p:ext>
            </p:extLst>
          </p:nvPr>
        </p:nvGraphicFramePr>
        <p:xfrm>
          <a:off x="775405" y="465181"/>
          <a:ext cx="8368596" cy="647700"/>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200" b="0" dirty="0">
                          <a:solidFill>
                            <a:schemeClr val="accent1"/>
                          </a:solidFill>
                          <a:latin typeface="Franklin Gothic Medium"/>
                          <a:cs typeface="Franklin Gothic Medium"/>
                        </a:rPr>
                        <a:t>Bay Program Climate Change Beyond 2025</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5405" y="1313982"/>
            <a:ext cx="7882128" cy="3046988"/>
          </a:xfrm>
          <a:prstGeom prst="rect">
            <a:avLst/>
          </a:prstGeom>
          <a:noFill/>
        </p:spPr>
        <p:txBody>
          <a:bodyPr wrap="square" rtlCol="0">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Franklin Gothic Book"/>
                <a:ea typeface="+mn-ea"/>
                <a:cs typeface="+mn-cs"/>
              </a:rPr>
              <a:t>Bay Program is running its climate change models out to 2055 in 10-year increments: 2025, 2035, 2045, 2055</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Franklin Gothic Book"/>
                <a:ea typeface="+mn-ea"/>
                <a:cs typeface="+mn-cs"/>
              </a:rPr>
              <a:t>Impacts become more severe with longer time frames, although uncertainty of forecast also increases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4" name="Picture 3">
            <a:extLst>
              <a:ext uri="{FF2B5EF4-FFF2-40B4-BE49-F238E27FC236}">
                <a16:creationId xmlns:a16="http://schemas.microsoft.com/office/drawing/2014/main" id="{90963A69-9C38-41F6-BED7-52084E6A7B86}"/>
              </a:ext>
            </a:extLst>
          </p:cNvPr>
          <p:cNvPicPr>
            <a:picLocks noChangeAspect="1"/>
          </p:cNvPicPr>
          <p:nvPr/>
        </p:nvPicPr>
        <p:blipFill>
          <a:blip r:embed="rId2"/>
          <a:stretch>
            <a:fillRect/>
          </a:stretch>
        </p:blipFill>
        <p:spPr>
          <a:xfrm>
            <a:off x="775405" y="2853425"/>
            <a:ext cx="2732469" cy="3309606"/>
          </a:xfrm>
          <a:prstGeom prst="rect">
            <a:avLst/>
          </a:prstGeom>
        </p:spPr>
      </p:pic>
      <p:pic>
        <p:nvPicPr>
          <p:cNvPr id="7" name="Picture 6">
            <a:extLst>
              <a:ext uri="{FF2B5EF4-FFF2-40B4-BE49-F238E27FC236}">
                <a16:creationId xmlns:a16="http://schemas.microsoft.com/office/drawing/2014/main" id="{45E3ECE5-2DA2-45D9-9783-5782ACFDB403}"/>
              </a:ext>
            </a:extLst>
          </p:cNvPr>
          <p:cNvPicPr>
            <a:picLocks noChangeAspect="1"/>
          </p:cNvPicPr>
          <p:nvPr/>
        </p:nvPicPr>
        <p:blipFill>
          <a:blip r:embed="rId3"/>
          <a:stretch>
            <a:fillRect/>
          </a:stretch>
        </p:blipFill>
        <p:spPr>
          <a:xfrm>
            <a:off x="3724062" y="3045278"/>
            <a:ext cx="5064313" cy="2925899"/>
          </a:xfrm>
          <a:prstGeom prst="rect">
            <a:avLst/>
          </a:prstGeom>
        </p:spPr>
      </p:pic>
      <p:sp>
        <p:nvSpPr>
          <p:cNvPr id="9" name="TextBox 8">
            <a:extLst>
              <a:ext uri="{FF2B5EF4-FFF2-40B4-BE49-F238E27FC236}">
                <a16:creationId xmlns:a16="http://schemas.microsoft.com/office/drawing/2014/main" id="{B49AC71B-0C0A-45F8-A566-16AEAC4197FD}"/>
              </a:ext>
            </a:extLst>
          </p:cNvPr>
          <p:cNvSpPr txBox="1"/>
          <p:nvPr/>
        </p:nvSpPr>
        <p:spPr>
          <a:xfrm>
            <a:off x="3797576" y="5971177"/>
            <a:ext cx="4720856" cy="461665"/>
          </a:xfrm>
          <a:prstGeom prst="rect">
            <a:avLst/>
          </a:prstGeom>
          <a:noFill/>
        </p:spPr>
        <p:txBody>
          <a:bodyPr wrap="square" rtlCol="0">
            <a:spAutoFit/>
          </a:bodyPr>
          <a:lstStyle/>
          <a:p>
            <a:pPr algn="ctr"/>
            <a:r>
              <a:rPr lang="en-US" sz="1200" dirty="0">
                <a:solidFill>
                  <a:srgbClr val="FF0000"/>
                </a:solidFill>
              </a:rPr>
              <a:t>2055 forecast shows even more red for Open Water DO non-attainment, although highly uncertain</a:t>
            </a:r>
          </a:p>
        </p:txBody>
      </p:sp>
    </p:spTree>
    <p:extLst>
      <p:ext uri="{BB962C8B-B14F-4D97-AF65-F5344CB8AC3E}">
        <p14:creationId xmlns:p14="http://schemas.microsoft.com/office/powerpoint/2010/main" val="3701846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8</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3" name="Table 2"/>
          <p:cNvGraphicFramePr>
            <a:graphicFrameLocks noGrp="1"/>
          </p:cNvGraphicFramePr>
          <p:nvPr>
            <p:extLst>
              <p:ext uri="{D42A27DB-BD31-4B8C-83A1-F6EECF244321}">
                <p14:modId xmlns:p14="http://schemas.microsoft.com/office/powerpoint/2010/main" val="4207685170"/>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Conowingo WIP Development</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13982"/>
            <a:ext cx="7882128" cy="6001643"/>
          </a:xfrm>
          <a:prstGeom prst="rect">
            <a:avLst/>
          </a:prstGeom>
          <a:noFill/>
        </p:spPr>
        <p:txBody>
          <a:bodyPr wrap="square" rtlCol="0">
            <a:spAutoFit/>
          </a:bodyPr>
          <a:lstStyle/>
          <a:p>
            <a:pPr marL="342900" lvl="0" indent="-342900">
              <a:buFont typeface="Arial" panose="020B0604020202020204" pitchFamily="34" charset="0"/>
              <a:buChar char="•"/>
              <a:defRPr/>
            </a:pPr>
            <a:r>
              <a:rPr lang="en-US" sz="2400" dirty="0"/>
              <a:t>Center for Watershed Protection &amp; Conowingo WIP taskforce have:</a:t>
            </a:r>
          </a:p>
          <a:p>
            <a:pPr marL="342900" lvl="0" indent="-342900">
              <a:buFont typeface="Arial" panose="020B0604020202020204" pitchFamily="34" charset="0"/>
              <a:buChar char="•"/>
              <a:defRPr/>
            </a:pPr>
            <a:r>
              <a:rPr lang="en-US" sz="2400" dirty="0"/>
              <a:t>Prioritized CWIP BMPs to include:</a:t>
            </a:r>
          </a:p>
          <a:p>
            <a:pPr marL="800100" lvl="1" indent="-342900">
              <a:buFont typeface="Arial" panose="020B0604020202020204" pitchFamily="34" charset="0"/>
              <a:buChar char="•"/>
              <a:defRPr/>
            </a:pPr>
            <a:r>
              <a:rPr lang="en-US" sz="2400" dirty="0"/>
              <a:t>cover crops, forest buffers, wetlands/living shorelines, and urban BMPs on unregulated developed land. </a:t>
            </a:r>
          </a:p>
          <a:p>
            <a:pPr marL="342900" indent="-342900">
              <a:buFont typeface="Arial" panose="020B0604020202020204" pitchFamily="34" charset="0"/>
              <a:buChar char="•"/>
              <a:defRPr/>
            </a:pPr>
            <a:r>
              <a:rPr lang="en-US" sz="2400" dirty="0"/>
              <a:t>Focal geographies ─ PA and MD in Susquehanna Basin &amp; Most Effective Basins (per PSC):</a:t>
            </a:r>
          </a:p>
          <a:p>
            <a:pPr marL="342900" indent="-342900">
              <a:buFont typeface="Arial" panose="020B0604020202020204" pitchFamily="34" charset="0"/>
              <a:buChar char="•"/>
              <a:defRPr/>
            </a:pPr>
            <a:r>
              <a:rPr lang="en-US" sz="2400" dirty="0">
                <a:solidFill>
                  <a:srgbClr val="000000"/>
                </a:solidFill>
              </a:rPr>
              <a:t>Maryland</a:t>
            </a:r>
          </a:p>
          <a:p>
            <a:pPr marL="800100" lvl="1" indent="-342900">
              <a:buFont typeface="Arial" panose="020B0604020202020204" pitchFamily="34" charset="0"/>
              <a:buChar char="•"/>
              <a:defRPr/>
            </a:pPr>
            <a:r>
              <a:rPr lang="en-US" sz="2400" dirty="0">
                <a:solidFill>
                  <a:srgbClr val="000000"/>
                </a:solidFill>
              </a:rPr>
              <a:t>Top of the Bay (portions of Harford, Cecil)</a:t>
            </a:r>
          </a:p>
          <a:p>
            <a:pPr marL="800100" lvl="1" indent="-342900">
              <a:buFont typeface="Arial" panose="020B0604020202020204" pitchFamily="34" charset="0"/>
              <a:buChar char="•"/>
              <a:defRPr/>
            </a:pPr>
            <a:r>
              <a:rPr lang="en-US" sz="2400" dirty="0">
                <a:solidFill>
                  <a:srgbClr val="000000"/>
                </a:solidFill>
              </a:rPr>
              <a:t>Mid-Eastern Shore (Portions of Kent, Queen Anne’s)</a:t>
            </a:r>
          </a:p>
          <a:p>
            <a:pPr marL="800100" lvl="1" indent="-342900">
              <a:buFont typeface="Arial" panose="020B0604020202020204" pitchFamily="34" charset="0"/>
              <a:buChar char="•"/>
              <a:defRPr/>
            </a:pPr>
            <a:r>
              <a:rPr lang="en-US" sz="2400" dirty="0">
                <a:solidFill>
                  <a:srgbClr val="000000"/>
                </a:solidFill>
              </a:rPr>
              <a:t>Lower Eastern Shore (portions of Caroline, Talbot, Dorchester, Wicomico and Somerset)</a:t>
            </a:r>
          </a:p>
          <a:p>
            <a:pPr lvl="0">
              <a:defRPr/>
            </a:pPr>
            <a:endParaRPr lang="en-US" sz="2400" dirty="0">
              <a:solidFill>
                <a:srgbClr val="000000"/>
              </a:solidFill>
              <a:latin typeface="Franklin Gothic Book"/>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rgbClr val="000000"/>
              </a:solidFill>
              <a:latin typeface="Franklin Gothic Book"/>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rgbClr val="000000"/>
              </a:solidFill>
              <a:latin typeface="Franklin Gothic Book"/>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spTree>
    <p:extLst>
      <p:ext uri="{BB962C8B-B14F-4D97-AF65-F5344CB8AC3E}">
        <p14:creationId xmlns:p14="http://schemas.microsoft.com/office/powerpoint/2010/main" val="1219795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9</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3" name="Table 2"/>
          <p:cNvGraphicFramePr>
            <a:graphicFrameLocks noGrp="1"/>
          </p:cNvGraphicFramePr>
          <p:nvPr>
            <p:extLst>
              <p:ext uri="{D42A27DB-BD31-4B8C-83A1-F6EECF244321}">
                <p14:modId xmlns:p14="http://schemas.microsoft.com/office/powerpoint/2010/main" val="1297460321"/>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Conowingo WIP Schedule &amp; Financing</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13982"/>
            <a:ext cx="7882128" cy="4893647"/>
          </a:xfrm>
          <a:prstGeom prst="rect">
            <a:avLst/>
          </a:prstGeom>
          <a:noFill/>
        </p:spPr>
        <p:txBody>
          <a:bodyPr wrap="square" rtlCol="0">
            <a:spAutoFit/>
          </a:bodyPr>
          <a:lstStyle/>
          <a:p>
            <a:pPr lvl="1">
              <a:defRPr/>
            </a:pPr>
            <a:r>
              <a:rPr lang="en-US" sz="2400" dirty="0"/>
              <a:t>2020 Conowingo WIP schedule:</a:t>
            </a:r>
          </a:p>
          <a:p>
            <a:pPr marL="800100" lvl="1" indent="-342900">
              <a:buFont typeface="Arial" panose="020B0604020202020204" pitchFamily="34" charset="0"/>
              <a:buChar char="•"/>
              <a:defRPr/>
            </a:pPr>
            <a:r>
              <a:rPr lang="en-US" sz="2400" dirty="0"/>
              <a:t>PSC Review of CWIP – February 21</a:t>
            </a:r>
          </a:p>
          <a:p>
            <a:pPr marL="742950" lvl="1" indent="-285750">
              <a:buFont typeface="Arial" panose="020B0604020202020204" pitchFamily="34" charset="0"/>
              <a:buChar char="•"/>
              <a:defRPr/>
            </a:pPr>
            <a:r>
              <a:rPr lang="en-US" sz="2400" dirty="0"/>
              <a:t>Draft CWIP Posted to CBPO Web Site – March 13</a:t>
            </a:r>
          </a:p>
          <a:p>
            <a:pPr marL="742950" lvl="1" indent="-285750">
              <a:buFont typeface="Arial" panose="020B0604020202020204" pitchFamily="34" charset="0"/>
              <a:buChar char="•"/>
              <a:defRPr/>
            </a:pPr>
            <a:r>
              <a:rPr lang="en-US" sz="2400" dirty="0"/>
              <a:t>Final CWIP – June 19, 2020 </a:t>
            </a:r>
          </a:p>
          <a:p>
            <a:pPr lvl="1">
              <a:defRPr/>
            </a:pPr>
            <a:endParaRPr lang="en-US" sz="2400" dirty="0"/>
          </a:p>
          <a:p>
            <a:pPr lvl="1">
              <a:defRPr/>
            </a:pPr>
            <a:r>
              <a:rPr lang="en-US" sz="2400" dirty="0"/>
              <a:t>Financing Strategy Awarded to Chesapeake Bay Trust, lagging behind WIP development:</a:t>
            </a:r>
          </a:p>
          <a:p>
            <a:pPr lvl="1">
              <a:defRPr/>
            </a:pPr>
            <a:r>
              <a:rPr lang="en-US" sz="2400" dirty="0"/>
              <a:t>• Final Financing Strategy – March 2021 </a:t>
            </a:r>
          </a:p>
          <a:p>
            <a:pPr lvl="1">
              <a:defRPr/>
            </a:pPr>
            <a:r>
              <a:rPr lang="en-US" sz="2400" dirty="0"/>
              <a:t>• Launch of CWIP financing authority– Spring 2022</a:t>
            </a:r>
          </a:p>
          <a:p>
            <a:pPr lvl="1">
              <a:defRPr/>
            </a:pPr>
            <a:r>
              <a:rPr lang="en-US" sz="2400" dirty="0"/>
              <a:t>• Financing activities begin – Winter 2022-2023</a:t>
            </a:r>
            <a:endParaRPr lang="en-US" sz="2400" dirty="0">
              <a:solidFill>
                <a:srgbClr val="000000"/>
              </a:solidFill>
            </a:endParaRPr>
          </a:p>
          <a:p>
            <a:pPr marL="342900" lvl="0" indent="-342900">
              <a:buFont typeface="Arial" panose="020B0604020202020204" pitchFamily="34" charset="0"/>
              <a:buChar char="•"/>
              <a:defRPr/>
            </a:pPr>
            <a:endParaRPr lang="en-US" sz="2400" dirty="0">
              <a:solidFill>
                <a:srgbClr val="000000"/>
              </a:solidFill>
              <a:latin typeface="Franklin Gothic Book"/>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rgbClr val="000000"/>
              </a:solidFill>
              <a:latin typeface="Franklin Gothic Book"/>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rgbClr val="000000"/>
              </a:solidFill>
              <a:latin typeface="Franklin Gothic Book"/>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spTree>
    <p:extLst>
      <p:ext uri="{BB962C8B-B14F-4D97-AF65-F5344CB8AC3E}">
        <p14:creationId xmlns:p14="http://schemas.microsoft.com/office/powerpoint/2010/main" val="1875679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10</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PA Issue</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13982"/>
            <a:ext cx="7882128" cy="5632311"/>
          </a:xfrm>
          <a:prstGeom prst="rect">
            <a:avLst/>
          </a:prstGeom>
          <a:noFill/>
        </p:spPr>
        <p:txBody>
          <a:bodyPr wrap="square" rtlCol="0">
            <a:spAutoFit/>
          </a:bodyPr>
          <a:lstStyle/>
          <a:p>
            <a:pPr marL="285750" lvl="0" indent="-285750">
              <a:buFont typeface="Arial" panose="020B0604020202020204" pitchFamily="34" charset="0"/>
              <a:buChar char="•"/>
              <a:defRPr/>
            </a:pPr>
            <a:r>
              <a:rPr lang="en-US" sz="2400" dirty="0">
                <a:solidFill>
                  <a:srgbClr val="000000"/>
                </a:solidFill>
              </a:rPr>
              <a:t>PA WIP III plan falls short of state’s assigned reduction target (would achieve 75 % of the reduction target for nitrogen)</a:t>
            </a:r>
          </a:p>
          <a:p>
            <a:pPr marL="285750" lvl="0" indent="-285750">
              <a:buFont typeface="Arial" panose="020B0604020202020204" pitchFamily="34" charset="0"/>
              <a:buChar char="•"/>
            </a:pPr>
            <a:r>
              <a:rPr lang="en-US" sz="2400" dirty="0">
                <a:solidFill>
                  <a:srgbClr val="000000"/>
                </a:solidFill>
              </a:rPr>
              <a:t>Dana </a:t>
            </a:r>
            <a:r>
              <a:rPr lang="en-US" sz="2400" dirty="0" err="1">
                <a:solidFill>
                  <a:srgbClr val="000000"/>
                </a:solidFill>
              </a:rPr>
              <a:t>Aunkst</a:t>
            </a:r>
            <a:r>
              <a:rPr lang="en-US" sz="2400" dirty="0">
                <a:solidFill>
                  <a:srgbClr val="000000"/>
                </a:solidFill>
              </a:rPr>
              <a:t>, CBPO Director, recently said achievement of 2025 planning target reductions is “aspirational,” not enforceable</a:t>
            </a:r>
          </a:p>
          <a:p>
            <a:pPr marL="285750" lvl="0" indent="-285750">
              <a:buFont typeface="Arial" panose="020B0604020202020204" pitchFamily="34" charset="0"/>
              <a:buChar char="•"/>
              <a:defRPr/>
            </a:pPr>
            <a:r>
              <a:rPr lang="en-US" sz="2400" dirty="0">
                <a:solidFill>
                  <a:srgbClr val="000000"/>
                </a:solidFill>
              </a:rPr>
              <a:t>Governor Hogan directed Maryland Attorney General to prepare lawsuits against the Commonwealth of Pennsylvania “for repeatedly falling short of necessary pollution reduction goals,” and against the Environmental Protection Agency (EPA) “for failing to enforce the Chesapeake Bay Total Maximum Daily Load (TMDL)</a:t>
            </a:r>
          </a:p>
          <a:p>
            <a:pPr marL="742950" lvl="1" indent="-285750">
              <a:buFont typeface="Arial" panose="020B0604020202020204" pitchFamily="34" charset="0"/>
              <a:buChar char="•"/>
              <a:defRPr/>
            </a:pPr>
            <a:r>
              <a:rPr lang="en-US" sz="2000" dirty="0">
                <a:solidFill>
                  <a:srgbClr val="000000"/>
                </a:solidFill>
              </a:rPr>
              <a:t>Reportedly, VA may join litigation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rgbClr val="000000"/>
              </a:solidFill>
              <a:latin typeface="Franklin Gothic Book"/>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rgbClr val="000000"/>
              </a:solidFill>
              <a:latin typeface="Franklin Gothic Book"/>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spTree>
    <p:extLst>
      <p:ext uri="{BB962C8B-B14F-4D97-AF65-F5344CB8AC3E}">
        <p14:creationId xmlns:p14="http://schemas.microsoft.com/office/powerpoint/2010/main" val="2006253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3" name="Table 2"/>
          <p:cNvGraphicFramePr>
            <a:graphicFrameLocks noGrp="1"/>
          </p:cNvGraphicFramePr>
          <p:nvPr>
            <p:extLst>
              <p:ext uri="{D42A27DB-BD31-4B8C-83A1-F6EECF244321}">
                <p14:modId xmlns:p14="http://schemas.microsoft.com/office/powerpoint/2010/main" val="3712965392"/>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COG Bay Forum Potential Issues</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777241" y="1313982"/>
            <a:ext cx="7882128" cy="6124754"/>
          </a:xfrm>
          <a:prstGeom prst="rect">
            <a:avLst/>
          </a:prstGeom>
          <a:noFill/>
        </p:spPr>
        <p:txBody>
          <a:bodyPr wrap="square" rtlCol="0">
            <a:spAutoFit/>
          </a:bodyPr>
          <a:lstStyle/>
          <a:p>
            <a:pPr marR="0" lvl="0" algn="l" defTabSz="4572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srgbClr val="000000"/>
                </a:solidFill>
                <a:effectLst/>
                <a:uLnTx/>
                <a:uFillTx/>
                <a:latin typeface="Franklin Gothic Book"/>
                <a:ea typeface="+mn-ea"/>
                <a:cs typeface="+mn-cs"/>
              </a:rPr>
              <a:t>Climate Change in the TMDL</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Franklin Gothic Book"/>
                <a:ea typeface="+mn-ea"/>
                <a:cs typeface="+mn-cs"/>
              </a:rPr>
              <a:t>Should Bay partner jurisdictions address </a:t>
            </a:r>
            <a:r>
              <a:rPr kumimoji="0" lang="en-US" sz="2000" b="0" i="0" u="none" strike="noStrike" kern="1200" cap="none" spc="0" normalizeH="0" baseline="0" noProof="0" dirty="0" err="1">
                <a:ln>
                  <a:noFill/>
                </a:ln>
                <a:solidFill>
                  <a:srgbClr val="000000"/>
                </a:solidFill>
                <a:effectLst/>
                <a:uLnTx/>
                <a:uFillTx/>
                <a:latin typeface="Franklin Gothic Book"/>
                <a:ea typeface="+mn-ea"/>
                <a:cs typeface="+mn-cs"/>
              </a:rPr>
              <a:t>quantitat</a:t>
            </a:r>
            <a:r>
              <a:rPr lang="en-US" sz="2000" dirty="0" err="1">
                <a:solidFill>
                  <a:srgbClr val="000000"/>
                </a:solidFill>
                <a:latin typeface="Franklin Gothic Book"/>
              </a:rPr>
              <a:t>ively</a:t>
            </a:r>
            <a:r>
              <a:rPr lang="en-US" sz="2000" dirty="0">
                <a:solidFill>
                  <a:srgbClr val="000000"/>
                </a:solidFill>
                <a:latin typeface="Franklin Gothic Book"/>
              </a:rPr>
              <a:t> in Phase 3 WIPs (i.e. more reductions needed)?</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Franklin Gothic Book"/>
                <a:ea typeface="+mn-ea"/>
                <a:cs typeface="+mn-cs"/>
              </a:rPr>
              <a:t>Should the deadline for achieving climate change reductions stay at 2025?</a:t>
            </a:r>
          </a:p>
          <a:p>
            <a:pPr marR="0" lvl="0" algn="l" defTabSz="457200" rtl="0" eaLnBrk="1" fontAlgn="auto" latinLnBrk="0" hangingPunct="1">
              <a:lnSpc>
                <a:spcPct val="100000"/>
              </a:lnSpc>
              <a:spcBef>
                <a:spcPts val="0"/>
              </a:spcBef>
              <a:spcAft>
                <a:spcPts val="0"/>
              </a:spcAft>
              <a:buClrTx/>
              <a:buSzTx/>
              <a:tabLst/>
              <a:defRPr/>
            </a:pPr>
            <a:r>
              <a:rPr lang="en-US" sz="2400" dirty="0">
                <a:solidFill>
                  <a:srgbClr val="000000"/>
                </a:solidFill>
                <a:latin typeface="Franklin Gothic Book"/>
              </a:rPr>
              <a:t>Conowingo</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Franklin Gothic Book"/>
                <a:ea typeface="+mn-ea"/>
                <a:cs typeface="+mn-cs"/>
              </a:rPr>
              <a:t>Do we oppose any attempt to assign responsibility for reductions to areas outside Susquehanna watershed?</a:t>
            </a:r>
          </a:p>
          <a:p>
            <a:pPr marR="0" lvl="0" algn="l" defTabSz="457200" rtl="0" eaLnBrk="1" fontAlgn="auto" latinLnBrk="0" hangingPunct="1">
              <a:lnSpc>
                <a:spcPct val="100000"/>
              </a:lnSpc>
              <a:spcBef>
                <a:spcPts val="0"/>
              </a:spcBef>
              <a:spcAft>
                <a:spcPts val="0"/>
              </a:spcAft>
              <a:buClrTx/>
              <a:buSzTx/>
              <a:tabLst/>
              <a:defRPr/>
            </a:pPr>
            <a:r>
              <a:rPr lang="en-US" sz="2400" dirty="0">
                <a:solidFill>
                  <a:srgbClr val="000000"/>
                </a:solidFill>
                <a:latin typeface="Franklin Gothic Book"/>
              </a:rPr>
              <a:t>Pennsylvania</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rgbClr val="000000"/>
                </a:solidFill>
                <a:latin typeface="Franklin Gothic Book"/>
              </a:rPr>
              <a:t>Do we s</a:t>
            </a:r>
            <a:r>
              <a:rPr kumimoji="0" lang="en-US" sz="2000" b="0" i="0" u="none" strike="noStrike" kern="1200" cap="none" spc="0" normalizeH="0" baseline="0" noProof="0" dirty="0" err="1">
                <a:ln>
                  <a:noFill/>
                </a:ln>
                <a:solidFill>
                  <a:srgbClr val="000000"/>
                </a:solidFill>
                <a:effectLst/>
                <a:uLnTx/>
                <a:uFillTx/>
                <a:latin typeface="Franklin Gothic Book"/>
                <a:ea typeface="+mn-ea"/>
                <a:cs typeface="+mn-cs"/>
              </a:rPr>
              <a:t>upport</a:t>
            </a:r>
            <a:r>
              <a:rPr kumimoji="0" lang="en-US" sz="2000" b="0" i="0" u="none" strike="noStrike" kern="1200" cap="none" spc="0" normalizeH="0" baseline="0" noProof="0" dirty="0">
                <a:ln>
                  <a:noFill/>
                </a:ln>
                <a:solidFill>
                  <a:srgbClr val="000000"/>
                </a:solidFill>
                <a:effectLst/>
                <a:uLnTx/>
                <a:uFillTx/>
                <a:latin typeface="Franklin Gothic Book"/>
                <a:ea typeface="+mn-ea"/>
                <a:cs typeface="+mn-cs"/>
              </a:rPr>
              <a:t> efforts to hold PA more accountable - ?</a:t>
            </a:r>
          </a:p>
          <a:p>
            <a:pPr marR="0" lvl="0" algn="l" defTabSz="4572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srgbClr val="000000"/>
                </a:solidFill>
                <a:effectLst/>
                <a:uLnTx/>
                <a:uFillTx/>
                <a:latin typeface="Franklin Gothic Book"/>
                <a:ea typeface="+mn-ea"/>
                <a:cs typeface="+mn-cs"/>
              </a:rPr>
              <a:t>Climate Change Resiliency</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solidFill>
                  <a:srgbClr val="000000"/>
                </a:solidFill>
                <a:latin typeface="Franklin Gothic Book"/>
              </a:rPr>
              <a:t>How do local governments balance the need for investments in flooding protection, etc., with the ongoing requirements for Bay-related nutrient and sediment reductions </a:t>
            </a: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00000"/>
              </a:solidFill>
              <a:effectLst/>
              <a:uLnTx/>
              <a:uFillTx/>
              <a:latin typeface="Franklin Gothic Book"/>
              <a:ea typeface="+mn-ea"/>
              <a:cs typeface="+mn-cs"/>
            </a:endParaRPr>
          </a:p>
        </p:txBody>
      </p:sp>
      <p:sp>
        <p:nvSpPr>
          <p:cNvPr id="6" name="Rectangle 5"/>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spTree>
    <p:extLst>
      <p:ext uri="{BB962C8B-B14F-4D97-AF65-F5344CB8AC3E}">
        <p14:creationId xmlns:p14="http://schemas.microsoft.com/office/powerpoint/2010/main" val="1763672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0A16025-80C3-477D-A566-0B63B6F44C27}"/>
              </a:ext>
            </a:extLst>
          </p:cNvPr>
          <p:cNvSpPr>
            <a:spLocks noGrp="1"/>
          </p:cNvSpPr>
          <p:nvPr>
            <p:ph type="sldNum" sz="quarter" idx="12"/>
          </p:nvPr>
        </p:nvSpPr>
        <p:spPr/>
        <p:txBody>
          <a:bodyPr/>
          <a:lstStyle/>
          <a:p>
            <a:fld id="{7CB1CFCA-EE77-9F4A-8FAE-3286F1D37F0D}" type="slidenum">
              <a:rPr lang="en-US" smtClean="0"/>
              <a:pPr/>
              <a:t>12</a:t>
            </a:fld>
            <a:endParaRPr lang="en-US" dirty="0"/>
          </a:p>
        </p:txBody>
      </p:sp>
      <p:sp>
        <p:nvSpPr>
          <p:cNvPr id="3" name="TextBox 2">
            <a:extLst>
              <a:ext uri="{FF2B5EF4-FFF2-40B4-BE49-F238E27FC236}">
                <a16:creationId xmlns:a16="http://schemas.microsoft.com/office/drawing/2014/main" id="{2C8229CE-72AA-4A68-96D3-D90970D61659}"/>
              </a:ext>
            </a:extLst>
          </p:cNvPr>
          <p:cNvSpPr txBox="1"/>
          <p:nvPr/>
        </p:nvSpPr>
        <p:spPr>
          <a:xfrm>
            <a:off x="2998098" y="744467"/>
            <a:ext cx="3694015" cy="830997"/>
          </a:xfrm>
          <a:prstGeom prst="rect">
            <a:avLst/>
          </a:prstGeom>
          <a:noFill/>
        </p:spPr>
        <p:txBody>
          <a:bodyPr wrap="square" rtlCol="0">
            <a:spAutoFit/>
          </a:bodyPr>
          <a:lstStyle/>
          <a:p>
            <a:r>
              <a:rPr lang="en-US" sz="4800" dirty="0"/>
              <a:t>Extra Slides</a:t>
            </a:r>
          </a:p>
        </p:txBody>
      </p:sp>
      <p:sp>
        <p:nvSpPr>
          <p:cNvPr id="4" name="TextBox 3">
            <a:extLst>
              <a:ext uri="{FF2B5EF4-FFF2-40B4-BE49-F238E27FC236}">
                <a16:creationId xmlns:a16="http://schemas.microsoft.com/office/drawing/2014/main" id="{0B835C14-0212-47E6-9FEE-0B3760601DB7}"/>
              </a:ext>
            </a:extLst>
          </p:cNvPr>
          <p:cNvSpPr txBox="1"/>
          <p:nvPr/>
        </p:nvSpPr>
        <p:spPr>
          <a:xfrm>
            <a:off x="895581" y="1879566"/>
            <a:ext cx="7161451" cy="4524315"/>
          </a:xfrm>
          <a:prstGeom prst="rect">
            <a:avLst/>
          </a:prstGeom>
          <a:noFill/>
        </p:spPr>
        <p:txBody>
          <a:bodyPr wrap="square" rtlCol="0">
            <a:spAutoFit/>
          </a:bodyPr>
          <a:lstStyle/>
          <a:p>
            <a:r>
              <a:rPr lang="en-US" dirty="0"/>
              <a:t>Bay Program climate change slides downloaded from Modeling Workgroup presentations</a:t>
            </a:r>
          </a:p>
          <a:p>
            <a:endParaRPr lang="en-US" dirty="0"/>
          </a:p>
          <a:p>
            <a:r>
              <a:rPr lang="en-US" dirty="0"/>
              <a:t>See:  </a:t>
            </a:r>
            <a:r>
              <a:rPr lang="en-US" dirty="0">
                <a:solidFill>
                  <a:srgbClr val="0070C0"/>
                </a:solidFill>
                <a:hlinkClick r:id="rId2">
                  <a:extLst>
                    <a:ext uri="{A12FA001-AC4F-418D-AE19-62706E023703}">
                      <ahyp:hlinkClr xmlns:ahyp="http://schemas.microsoft.com/office/drawing/2018/hyperlinkcolor" val="tx"/>
                    </a:ext>
                  </a:extLst>
                </a:hlinkClick>
              </a:rPr>
              <a:t>https://www.chesapeakebay.net/what/event/january_2020_modeling_workgroup_quarterly_review</a:t>
            </a:r>
            <a:endParaRPr lang="en-US" dirty="0">
              <a:solidFill>
                <a:srgbClr val="0070C0"/>
              </a:solidFill>
            </a:endParaRPr>
          </a:p>
          <a:p>
            <a:endParaRPr lang="en-US" dirty="0"/>
          </a:p>
          <a:p>
            <a:r>
              <a:rPr lang="en-US" dirty="0">
                <a:solidFill>
                  <a:srgbClr val="0070C0"/>
                </a:solidFill>
                <a:hlinkClick r:id="rId3">
                  <a:extLst>
                    <a:ext uri="{A12FA001-AC4F-418D-AE19-62706E023703}">
                      <ahyp:hlinkClr xmlns:ahyp="http://schemas.microsoft.com/office/drawing/2018/hyperlinkcolor" val="tx"/>
                    </a:ext>
                  </a:extLst>
                </a:hlinkClick>
              </a:rPr>
              <a:t>https://www.chesapeakebay.net/what/event/modeling_workgroup_december_inperson_meeting</a:t>
            </a:r>
            <a:endParaRPr lang="en-US" dirty="0">
              <a:solidFill>
                <a:srgbClr val="0070C0"/>
              </a:solidFill>
            </a:endParaRPr>
          </a:p>
          <a:p>
            <a:endParaRPr lang="en-US" dirty="0">
              <a:solidFill>
                <a:srgbClr val="0070C0"/>
              </a:solidFill>
            </a:endParaRPr>
          </a:p>
          <a:p>
            <a:r>
              <a:rPr lang="en-US" dirty="0">
                <a:solidFill>
                  <a:srgbClr val="0070C0"/>
                </a:solidFill>
                <a:hlinkClick r:id="rId4">
                  <a:extLst>
                    <a:ext uri="{A12FA001-AC4F-418D-AE19-62706E023703}">
                      <ahyp:hlinkClr xmlns:ahyp="http://schemas.microsoft.com/office/drawing/2018/hyperlinkcolor" val="tx"/>
                    </a:ext>
                  </a:extLst>
                </a:hlinkClick>
              </a:rPr>
              <a:t>https://www.chesapeakebay.net/channel_files/40316/20200121_-_bhatt_-_uswg_-_chesapeake_bay_program_phase_6_climate_change_model_initial_findings.pdf</a:t>
            </a:r>
            <a:endParaRPr lang="en-US" dirty="0">
              <a:solidFill>
                <a:srgbClr val="0070C0"/>
              </a:solidFill>
            </a:endParaRPr>
          </a:p>
          <a:p>
            <a:endParaRPr lang="en-US" dirty="0"/>
          </a:p>
          <a:p>
            <a:endParaRPr lang="en-US" dirty="0"/>
          </a:p>
        </p:txBody>
      </p:sp>
    </p:spTree>
    <p:extLst>
      <p:ext uri="{BB962C8B-B14F-4D97-AF65-F5344CB8AC3E}">
        <p14:creationId xmlns:p14="http://schemas.microsoft.com/office/powerpoint/2010/main" val="3510472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13</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sp>
        <p:nvSpPr>
          <p:cNvPr id="6" name="TextBox 5"/>
          <p:cNvSpPr txBox="1"/>
          <p:nvPr/>
        </p:nvSpPr>
        <p:spPr>
          <a:xfrm>
            <a:off x="3965502" y="227260"/>
            <a:ext cx="2589047" cy="1292662"/>
          </a:xfrm>
          <a:prstGeom prst="rect">
            <a:avLst/>
          </a:prstGeom>
          <a:noFill/>
        </p:spPr>
        <p:txBody>
          <a:bodyPr wrap="square" rtlCol="0">
            <a:spAutoFit/>
          </a:bodyPr>
          <a:lstStyle/>
          <a:p>
            <a:pPr marR="0" lvl="0" algn="l" defTabSz="457200" rtl="0" eaLnBrk="1" fontAlgn="auto" latinLnBrk="0" hangingPunct="1">
              <a:lnSpc>
                <a:spcPct val="100000"/>
              </a:lnSpc>
              <a:spcBef>
                <a:spcPts val="1200"/>
              </a:spcBef>
              <a:spcAft>
                <a:spcPts val="0"/>
              </a:spcAft>
              <a:buClrTx/>
              <a:buSzTx/>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256032" marR="0" lvl="0" indent="-256032" algn="l" defTabSz="457200" rtl="0" eaLnBrk="1" fontAlgn="auto" latinLnBrk="0" hangingPunct="1">
              <a:lnSpc>
                <a:spcPct val="100000"/>
              </a:lnSpc>
              <a:spcBef>
                <a:spcPts val="1200"/>
              </a:spcBef>
              <a:spcAft>
                <a:spcPts val="0"/>
              </a:spcAft>
              <a:buClrTx/>
              <a:buSzTx/>
              <a:buFont typeface="Arial"/>
              <a:buChar char="•"/>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Franklin Gothic Book"/>
              <a:ea typeface="+mn-ea"/>
              <a:cs typeface="+mn-cs"/>
            </a:endParaRPr>
          </a:p>
        </p:txBody>
      </p:sp>
      <p:graphicFrame>
        <p:nvGraphicFramePr>
          <p:cNvPr id="9" name="Table 8"/>
          <p:cNvGraphicFramePr>
            <a:graphicFrameLocks noGrp="1"/>
          </p:cNvGraphicFramePr>
          <p:nvPr>
            <p:extLst>
              <p:ext uri="{D42A27DB-BD31-4B8C-83A1-F6EECF244321}">
                <p14:modId xmlns:p14="http://schemas.microsoft.com/office/powerpoint/2010/main" val="623397496"/>
              </p:ext>
            </p:extLst>
          </p:nvPr>
        </p:nvGraphicFramePr>
        <p:xfrm>
          <a:off x="775405" y="465181"/>
          <a:ext cx="8206754" cy="648018"/>
        </p:xfrm>
        <a:graphic>
          <a:graphicData uri="http://schemas.openxmlformats.org/drawingml/2006/table">
            <a:tbl>
              <a:tblPr firstRow="1">
                <a:tableStyleId>{5C22544A-7EE6-4342-B048-85BDC9FD1C3A}</a:tableStyleId>
              </a:tblPr>
              <a:tblGrid>
                <a:gridCol w="8206754">
                  <a:extLst>
                    <a:ext uri="{9D8B030D-6E8A-4147-A177-3AD203B41FA5}">
                      <a16:colId xmlns:a16="http://schemas.microsoft.com/office/drawing/2014/main" val="20000"/>
                    </a:ext>
                  </a:extLst>
                </a:gridCol>
              </a:tblGrid>
              <a:tr h="639461">
                <a:tc>
                  <a:txBody>
                    <a:bodyPr/>
                    <a:lstStyle/>
                    <a:p>
                      <a:pPr algn="l">
                        <a:lnSpc>
                          <a:spcPts val="3260"/>
                        </a:lnSpc>
                      </a:pP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3" name="Picture 2">
            <a:extLst>
              <a:ext uri="{FF2B5EF4-FFF2-40B4-BE49-F238E27FC236}">
                <a16:creationId xmlns:a16="http://schemas.microsoft.com/office/drawing/2014/main" id="{F85CBE56-1A94-491A-9CC6-AE3AD513203F}"/>
              </a:ext>
            </a:extLst>
          </p:cNvPr>
          <p:cNvPicPr>
            <a:picLocks noChangeAspect="1"/>
          </p:cNvPicPr>
          <p:nvPr/>
        </p:nvPicPr>
        <p:blipFill>
          <a:blip r:embed="rId2"/>
          <a:stretch>
            <a:fillRect/>
          </a:stretch>
        </p:blipFill>
        <p:spPr>
          <a:xfrm>
            <a:off x="639270" y="465181"/>
            <a:ext cx="8342889" cy="5527495"/>
          </a:xfrm>
          <a:prstGeom prst="rect">
            <a:avLst/>
          </a:prstGeom>
        </p:spPr>
      </p:pic>
      <p:sp>
        <p:nvSpPr>
          <p:cNvPr id="8" name="TextBox 7">
            <a:extLst>
              <a:ext uri="{FF2B5EF4-FFF2-40B4-BE49-F238E27FC236}">
                <a16:creationId xmlns:a16="http://schemas.microsoft.com/office/drawing/2014/main" id="{1F5E8287-BCE2-488A-84C9-07E243DFA2EC}"/>
              </a:ext>
            </a:extLst>
          </p:cNvPr>
          <p:cNvSpPr txBox="1"/>
          <p:nvPr/>
        </p:nvSpPr>
        <p:spPr>
          <a:xfrm>
            <a:off x="3473881" y="5603358"/>
            <a:ext cx="2673666" cy="307777"/>
          </a:xfrm>
          <a:prstGeom prst="rect">
            <a:avLst/>
          </a:prstGeom>
          <a:noFill/>
        </p:spPr>
        <p:txBody>
          <a:bodyPr wrap="square" rtlCol="0">
            <a:spAutoFit/>
          </a:bodyPr>
          <a:lstStyle/>
          <a:p>
            <a:r>
              <a:rPr lang="en-US" sz="1400" i="1" dirty="0"/>
              <a:t>Chesapeake Bay Program slide</a:t>
            </a:r>
          </a:p>
        </p:txBody>
      </p:sp>
    </p:spTree>
    <p:extLst>
      <p:ext uri="{BB962C8B-B14F-4D97-AF65-F5344CB8AC3E}">
        <p14:creationId xmlns:p14="http://schemas.microsoft.com/office/powerpoint/2010/main" val="3878450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14</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sp>
        <p:nvSpPr>
          <p:cNvPr id="6" name="TextBox 5"/>
          <p:cNvSpPr txBox="1"/>
          <p:nvPr/>
        </p:nvSpPr>
        <p:spPr>
          <a:xfrm>
            <a:off x="3965502" y="227260"/>
            <a:ext cx="2589047" cy="129266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256032" marR="0" lvl="0" indent="-256032" algn="l" defTabSz="457200" rtl="0" eaLnBrk="1" fontAlgn="auto" latinLnBrk="0" hangingPunct="1">
              <a:lnSpc>
                <a:spcPct val="100000"/>
              </a:lnSpc>
              <a:spcBef>
                <a:spcPts val="1200"/>
              </a:spcBef>
              <a:spcAft>
                <a:spcPts val="0"/>
              </a:spcAft>
              <a:buClrTx/>
              <a:buSzTx/>
              <a:buFont typeface="Arial"/>
              <a:buChar char="•"/>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Franklin Gothic Book"/>
              <a:ea typeface="+mn-ea"/>
              <a:cs typeface="+mn-cs"/>
            </a:endParaRPr>
          </a:p>
        </p:txBody>
      </p:sp>
      <p:graphicFrame>
        <p:nvGraphicFramePr>
          <p:cNvPr id="9" name="Table 8"/>
          <p:cNvGraphicFramePr>
            <a:graphicFrameLocks noGrp="1"/>
          </p:cNvGraphicFramePr>
          <p:nvPr/>
        </p:nvGraphicFramePr>
        <p:xfrm>
          <a:off x="775405" y="465181"/>
          <a:ext cx="8206754" cy="648018"/>
        </p:xfrm>
        <a:graphic>
          <a:graphicData uri="http://schemas.openxmlformats.org/drawingml/2006/table">
            <a:tbl>
              <a:tblPr firstRow="1">
                <a:tableStyleId>{5C22544A-7EE6-4342-B048-85BDC9FD1C3A}</a:tableStyleId>
              </a:tblPr>
              <a:tblGrid>
                <a:gridCol w="8206754">
                  <a:extLst>
                    <a:ext uri="{9D8B030D-6E8A-4147-A177-3AD203B41FA5}">
                      <a16:colId xmlns:a16="http://schemas.microsoft.com/office/drawing/2014/main" val="20000"/>
                    </a:ext>
                  </a:extLst>
                </a:gridCol>
              </a:tblGrid>
              <a:tr h="639461">
                <a:tc>
                  <a:txBody>
                    <a:bodyPr/>
                    <a:lstStyle/>
                    <a:p>
                      <a:pPr algn="l">
                        <a:lnSpc>
                          <a:spcPts val="3260"/>
                        </a:lnSpc>
                      </a:pP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4" name="Picture 3">
            <a:extLst>
              <a:ext uri="{FF2B5EF4-FFF2-40B4-BE49-F238E27FC236}">
                <a16:creationId xmlns:a16="http://schemas.microsoft.com/office/drawing/2014/main" id="{10CB8906-3122-4391-91E8-E2022748F0DA}"/>
              </a:ext>
            </a:extLst>
          </p:cNvPr>
          <p:cNvPicPr>
            <a:picLocks noChangeAspect="1"/>
          </p:cNvPicPr>
          <p:nvPr/>
        </p:nvPicPr>
        <p:blipFill>
          <a:blip r:embed="rId2"/>
          <a:stretch>
            <a:fillRect/>
          </a:stretch>
        </p:blipFill>
        <p:spPr>
          <a:xfrm>
            <a:off x="655454" y="404603"/>
            <a:ext cx="8326705" cy="5578974"/>
          </a:xfrm>
          <a:prstGeom prst="rect">
            <a:avLst/>
          </a:prstGeom>
        </p:spPr>
      </p:pic>
      <p:sp>
        <p:nvSpPr>
          <p:cNvPr id="5" name="TextBox 4">
            <a:extLst>
              <a:ext uri="{FF2B5EF4-FFF2-40B4-BE49-F238E27FC236}">
                <a16:creationId xmlns:a16="http://schemas.microsoft.com/office/drawing/2014/main" id="{14D02027-9E58-46AE-8A4B-3B9DB4FDD377}"/>
              </a:ext>
            </a:extLst>
          </p:cNvPr>
          <p:cNvSpPr txBox="1"/>
          <p:nvPr/>
        </p:nvSpPr>
        <p:spPr>
          <a:xfrm>
            <a:off x="3370520" y="5675800"/>
            <a:ext cx="2589047" cy="307777"/>
          </a:xfrm>
          <a:prstGeom prst="rect">
            <a:avLst/>
          </a:prstGeom>
          <a:noFill/>
        </p:spPr>
        <p:txBody>
          <a:bodyPr wrap="square" rtlCol="0">
            <a:spAutoFit/>
          </a:bodyPr>
          <a:lstStyle/>
          <a:p>
            <a:pPr lvl="0"/>
            <a:r>
              <a:rPr lang="en-US" sz="1400" i="1">
                <a:solidFill>
                  <a:srgbClr val="000000"/>
                </a:solidFill>
              </a:rPr>
              <a:t>Chesapeake Bay Program slide</a:t>
            </a:r>
            <a:endParaRPr lang="en-US" sz="1400" i="1" dirty="0">
              <a:solidFill>
                <a:srgbClr val="000000"/>
              </a:solidFill>
            </a:endParaRPr>
          </a:p>
        </p:txBody>
      </p:sp>
    </p:spTree>
    <p:extLst>
      <p:ext uri="{BB962C8B-B14F-4D97-AF65-F5344CB8AC3E}">
        <p14:creationId xmlns:p14="http://schemas.microsoft.com/office/powerpoint/2010/main" val="2617497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15</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sp>
        <p:nvSpPr>
          <p:cNvPr id="6" name="TextBox 5"/>
          <p:cNvSpPr txBox="1"/>
          <p:nvPr/>
        </p:nvSpPr>
        <p:spPr>
          <a:xfrm>
            <a:off x="3965502" y="227260"/>
            <a:ext cx="2589047" cy="129266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256032" marR="0" lvl="0" indent="-256032" algn="l" defTabSz="457200" rtl="0" eaLnBrk="1" fontAlgn="auto" latinLnBrk="0" hangingPunct="1">
              <a:lnSpc>
                <a:spcPct val="100000"/>
              </a:lnSpc>
              <a:spcBef>
                <a:spcPts val="1200"/>
              </a:spcBef>
              <a:spcAft>
                <a:spcPts val="0"/>
              </a:spcAft>
              <a:buClrTx/>
              <a:buSzTx/>
              <a:buFont typeface="Arial"/>
              <a:buChar char="•"/>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Franklin Gothic Book"/>
              <a:ea typeface="+mn-ea"/>
              <a:cs typeface="+mn-cs"/>
            </a:endParaRPr>
          </a:p>
        </p:txBody>
      </p:sp>
      <p:graphicFrame>
        <p:nvGraphicFramePr>
          <p:cNvPr id="9" name="Table 8"/>
          <p:cNvGraphicFramePr>
            <a:graphicFrameLocks noGrp="1"/>
          </p:cNvGraphicFramePr>
          <p:nvPr/>
        </p:nvGraphicFramePr>
        <p:xfrm>
          <a:off x="775405" y="465181"/>
          <a:ext cx="8206754" cy="648018"/>
        </p:xfrm>
        <a:graphic>
          <a:graphicData uri="http://schemas.openxmlformats.org/drawingml/2006/table">
            <a:tbl>
              <a:tblPr firstRow="1">
                <a:tableStyleId>{5C22544A-7EE6-4342-B048-85BDC9FD1C3A}</a:tableStyleId>
              </a:tblPr>
              <a:tblGrid>
                <a:gridCol w="8206754">
                  <a:extLst>
                    <a:ext uri="{9D8B030D-6E8A-4147-A177-3AD203B41FA5}">
                      <a16:colId xmlns:a16="http://schemas.microsoft.com/office/drawing/2014/main" val="20000"/>
                    </a:ext>
                  </a:extLst>
                </a:gridCol>
              </a:tblGrid>
              <a:tr h="639461">
                <a:tc>
                  <a:txBody>
                    <a:bodyPr/>
                    <a:lstStyle/>
                    <a:p>
                      <a:pPr algn="l">
                        <a:lnSpc>
                          <a:spcPts val="3260"/>
                        </a:lnSpc>
                      </a:pP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3" name="Picture 2">
            <a:extLst>
              <a:ext uri="{FF2B5EF4-FFF2-40B4-BE49-F238E27FC236}">
                <a16:creationId xmlns:a16="http://schemas.microsoft.com/office/drawing/2014/main" id="{1DF39B21-5BCA-4FC5-AC91-58D3D8789222}"/>
              </a:ext>
            </a:extLst>
          </p:cNvPr>
          <p:cNvPicPr>
            <a:picLocks noChangeAspect="1"/>
          </p:cNvPicPr>
          <p:nvPr/>
        </p:nvPicPr>
        <p:blipFill>
          <a:blip r:embed="rId2"/>
          <a:stretch>
            <a:fillRect/>
          </a:stretch>
        </p:blipFill>
        <p:spPr>
          <a:xfrm>
            <a:off x="574535" y="347958"/>
            <a:ext cx="8342850" cy="5687830"/>
          </a:xfrm>
          <a:prstGeom prst="rect">
            <a:avLst/>
          </a:prstGeom>
        </p:spPr>
      </p:pic>
      <p:sp>
        <p:nvSpPr>
          <p:cNvPr id="5" name="TextBox 4">
            <a:extLst>
              <a:ext uri="{FF2B5EF4-FFF2-40B4-BE49-F238E27FC236}">
                <a16:creationId xmlns:a16="http://schemas.microsoft.com/office/drawing/2014/main" id="{1C7D52B3-1CC4-45FD-95AB-6377ECFFE662}"/>
              </a:ext>
            </a:extLst>
          </p:cNvPr>
          <p:cNvSpPr txBox="1"/>
          <p:nvPr/>
        </p:nvSpPr>
        <p:spPr>
          <a:xfrm>
            <a:off x="3584258" y="5999122"/>
            <a:ext cx="2589047" cy="307777"/>
          </a:xfrm>
          <a:prstGeom prst="rect">
            <a:avLst/>
          </a:prstGeom>
          <a:noFill/>
        </p:spPr>
        <p:txBody>
          <a:bodyPr wrap="square" rtlCol="0">
            <a:spAutoFit/>
          </a:bodyPr>
          <a:lstStyle/>
          <a:p>
            <a:pPr lvl="0"/>
            <a:r>
              <a:rPr lang="en-US" sz="1400" i="1">
                <a:solidFill>
                  <a:srgbClr val="000000"/>
                </a:solidFill>
              </a:rPr>
              <a:t>Chesapeake Bay Program slide</a:t>
            </a:r>
            <a:endParaRPr lang="en-US" sz="1400" i="1" dirty="0">
              <a:solidFill>
                <a:srgbClr val="000000"/>
              </a:solidFill>
            </a:endParaRPr>
          </a:p>
        </p:txBody>
      </p:sp>
    </p:spTree>
    <p:extLst>
      <p:ext uri="{BB962C8B-B14F-4D97-AF65-F5344CB8AC3E}">
        <p14:creationId xmlns:p14="http://schemas.microsoft.com/office/powerpoint/2010/main" val="13449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16</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sp>
        <p:nvSpPr>
          <p:cNvPr id="6" name="TextBox 5"/>
          <p:cNvSpPr txBox="1"/>
          <p:nvPr/>
        </p:nvSpPr>
        <p:spPr>
          <a:xfrm>
            <a:off x="3965502" y="227260"/>
            <a:ext cx="2589047" cy="129266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256032" marR="0" lvl="0" indent="-256032" algn="l" defTabSz="457200" rtl="0" eaLnBrk="1" fontAlgn="auto" latinLnBrk="0" hangingPunct="1">
              <a:lnSpc>
                <a:spcPct val="100000"/>
              </a:lnSpc>
              <a:spcBef>
                <a:spcPts val="1200"/>
              </a:spcBef>
              <a:spcAft>
                <a:spcPts val="0"/>
              </a:spcAft>
              <a:buClrTx/>
              <a:buSzTx/>
              <a:buFont typeface="Arial"/>
              <a:buChar char="•"/>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Franklin Gothic Book"/>
              <a:ea typeface="+mn-ea"/>
              <a:cs typeface="+mn-cs"/>
            </a:endParaRPr>
          </a:p>
        </p:txBody>
      </p:sp>
      <p:graphicFrame>
        <p:nvGraphicFramePr>
          <p:cNvPr id="9" name="Table 8"/>
          <p:cNvGraphicFramePr>
            <a:graphicFrameLocks noGrp="1"/>
          </p:cNvGraphicFramePr>
          <p:nvPr/>
        </p:nvGraphicFramePr>
        <p:xfrm>
          <a:off x="775405" y="465181"/>
          <a:ext cx="8206754" cy="648018"/>
        </p:xfrm>
        <a:graphic>
          <a:graphicData uri="http://schemas.openxmlformats.org/drawingml/2006/table">
            <a:tbl>
              <a:tblPr firstRow="1">
                <a:tableStyleId>{5C22544A-7EE6-4342-B048-85BDC9FD1C3A}</a:tableStyleId>
              </a:tblPr>
              <a:tblGrid>
                <a:gridCol w="8206754">
                  <a:extLst>
                    <a:ext uri="{9D8B030D-6E8A-4147-A177-3AD203B41FA5}">
                      <a16:colId xmlns:a16="http://schemas.microsoft.com/office/drawing/2014/main" val="20000"/>
                    </a:ext>
                  </a:extLst>
                </a:gridCol>
              </a:tblGrid>
              <a:tr h="639461">
                <a:tc>
                  <a:txBody>
                    <a:bodyPr/>
                    <a:lstStyle/>
                    <a:p>
                      <a:pPr algn="l">
                        <a:lnSpc>
                          <a:spcPts val="3260"/>
                        </a:lnSpc>
                      </a:pP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4" name="Picture 3">
            <a:extLst>
              <a:ext uri="{FF2B5EF4-FFF2-40B4-BE49-F238E27FC236}">
                <a16:creationId xmlns:a16="http://schemas.microsoft.com/office/drawing/2014/main" id="{57BC787D-F9BF-447B-99D3-AAB25C7EA6F2}"/>
              </a:ext>
            </a:extLst>
          </p:cNvPr>
          <p:cNvPicPr>
            <a:picLocks noChangeAspect="1"/>
          </p:cNvPicPr>
          <p:nvPr/>
        </p:nvPicPr>
        <p:blipFill>
          <a:blip r:embed="rId2"/>
          <a:stretch>
            <a:fillRect/>
          </a:stretch>
        </p:blipFill>
        <p:spPr>
          <a:xfrm>
            <a:off x="695914" y="465181"/>
            <a:ext cx="8286245" cy="5567541"/>
          </a:xfrm>
          <a:prstGeom prst="rect">
            <a:avLst/>
          </a:prstGeom>
        </p:spPr>
      </p:pic>
      <p:sp>
        <p:nvSpPr>
          <p:cNvPr id="5" name="TextBox 4">
            <a:extLst>
              <a:ext uri="{FF2B5EF4-FFF2-40B4-BE49-F238E27FC236}">
                <a16:creationId xmlns:a16="http://schemas.microsoft.com/office/drawing/2014/main" id="{4E42878D-EECC-4039-99E2-1404B209B350}"/>
              </a:ext>
            </a:extLst>
          </p:cNvPr>
          <p:cNvSpPr txBox="1"/>
          <p:nvPr/>
        </p:nvSpPr>
        <p:spPr>
          <a:xfrm>
            <a:off x="3402418" y="6031602"/>
            <a:ext cx="2684298" cy="307777"/>
          </a:xfrm>
          <a:prstGeom prst="rect">
            <a:avLst/>
          </a:prstGeom>
          <a:noFill/>
        </p:spPr>
        <p:txBody>
          <a:bodyPr wrap="square" rtlCol="0">
            <a:spAutoFit/>
          </a:bodyPr>
          <a:lstStyle/>
          <a:p>
            <a:pPr lvl="0"/>
            <a:r>
              <a:rPr lang="en-US" sz="1400" i="1">
                <a:solidFill>
                  <a:srgbClr val="000000"/>
                </a:solidFill>
              </a:rPr>
              <a:t>Chesapeake Bay Program slide</a:t>
            </a:r>
            <a:endParaRPr lang="en-US" sz="1400" i="1" dirty="0">
              <a:solidFill>
                <a:srgbClr val="000000"/>
              </a:solidFill>
            </a:endParaRPr>
          </a:p>
        </p:txBody>
      </p:sp>
    </p:spTree>
    <p:extLst>
      <p:ext uri="{BB962C8B-B14F-4D97-AF65-F5344CB8AC3E}">
        <p14:creationId xmlns:p14="http://schemas.microsoft.com/office/powerpoint/2010/main" val="2964545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17</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sp>
        <p:nvSpPr>
          <p:cNvPr id="6" name="TextBox 5"/>
          <p:cNvSpPr txBox="1"/>
          <p:nvPr/>
        </p:nvSpPr>
        <p:spPr>
          <a:xfrm>
            <a:off x="3965502" y="227260"/>
            <a:ext cx="2589047" cy="129266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256032" marR="0" lvl="0" indent="-256032" algn="l" defTabSz="457200" rtl="0" eaLnBrk="1" fontAlgn="auto" latinLnBrk="0" hangingPunct="1">
              <a:lnSpc>
                <a:spcPct val="100000"/>
              </a:lnSpc>
              <a:spcBef>
                <a:spcPts val="1200"/>
              </a:spcBef>
              <a:spcAft>
                <a:spcPts val="0"/>
              </a:spcAft>
              <a:buClrTx/>
              <a:buSzTx/>
              <a:buFont typeface="Arial"/>
              <a:buChar char="•"/>
              <a:tabLst/>
              <a:defRPr/>
            </a:pPr>
            <a:endParaRPr kumimoji="0" lang="en-US" sz="2000" b="0" i="0" u="none" strike="noStrike" kern="1200" cap="none" spc="0" normalizeH="0" baseline="0" noProof="0" dirty="0">
              <a:ln>
                <a:noFill/>
              </a:ln>
              <a:solidFill>
                <a:srgbClr val="000000"/>
              </a:solidFill>
              <a:effectLst/>
              <a:uLnTx/>
              <a:uFillTx/>
              <a:latin typeface="Franklin Gothic Book"/>
              <a:ea typeface="+mn-ea"/>
              <a:cs typeface="+mn-cs"/>
            </a:endParaRPr>
          </a:p>
          <a:p>
            <a:pPr marL="0" marR="0" lvl="0" indent="0" algn="l" defTabSz="457200" rtl="0" eaLnBrk="1" fontAlgn="auto" latinLnBrk="0" hangingPunct="1">
              <a:lnSpc>
                <a:spcPct val="100000"/>
              </a:lnSpc>
              <a:spcBef>
                <a:spcPts val="1200"/>
              </a:spcBef>
              <a:spcAft>
                <a:spcPts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Franklin Gothic Book"/>
              <a:ea typeface="+mn-ea"/>
              <a:cs typeface="+mn-cs"/>
            </a:endParaRPr>
          </a:p>
        </p:txBody>
      </p:sp>
      <p:graphicFrame>
        <p:nvGraphicFramePr>
          <p:cNvPr id="9" name="Table 8"/>
          <p:cNvGraphicFramePr>
            <a:graphicFrameLocks noGrp="1"/>
          </p:cNvGraphicFramePr>
          <p:nvPr/>
        </p:nvGraphicFramePr>
        <p:xfrm>
          <a:off x="775405" y="465181"/>
          <a:ext cx="8206754" cy="648018"/>
        </p:xfrm>
        <a:graphic>
          <a:graphicData uri="http://schemas.openxmlformats.org/drawingml/2006/table">
            <a:tbl>
              <a:tblPr firstRow="1">
                <a:tableStyleId>{5C22544A-7EE6-4342-B048-85BDC9FD1C3A}</a:tableStyleId>
              </a:tblPr>
              <a:tblGrid>
                <a:gridCol w="8206754">
                  <a:extLst>
                    <a:ext uri="{9D8B030D-6E8A-4147-A177-3AD203B41FA5}">
                      <a16:colId xmlns:a16="http://schemas.microsoft.com/office/drawing/2014/main" val="20000"/>
                    </a:ext>
                  </a:extLst>
                </a:gridCol>
              </a:tblGrid>
              <a:tr h="639461">
                <a:tc>
                  <a:txBody>
                    <a:bodyPr/>
                    <a:lstStyle/>
                    <a:p>
                      <a:pPr algn="l">
                        <a:lnSpc>
                          <a:spcPts val="3260"/>
                        </a:lnSpc>
                      </a:pPr>
                      <a:endParaRPr lang="en-US" sz="3600" b="0" dirty="0">
                        <a:solidFill>
                          <a:schemeClr val="accent1"/>
                        </a:solidFill>
                        <a:latin typeface="Franklin Gothic Medium"/>
                        <a:cs typeface="Franklin Gothic Medium"/>
                      </a:endParaRP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7" name="Rectangle 6"/>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endParaRP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3" name="Picture 2">
            <a:extLst>
              <a:ext uri="{FF2B5EF4-FFF2-40B4-BE49-F238E27FC236}">
                <a16:creationId xmlns:a16="http://schemas.microsoft.com/office/drawing/2014/main" id="{B84FD387-A34D-4216-A1E4-1148A7CF61F5}"/>
              </a:ext>
            </a:extLst>
          </p:cNvPr>
          <p:cNvPicPr>
            <a:picLocks noChangeAspect="1"/>
          </p:cNvPicPr>
          <p:nvPr/>
        </p:nvPicPr>
        <p:blipFill>
          <a:blip r:embed="rId2"/>
          <a:stretch>
            <a:fillRect/>
          </a:stretch>
        </p:blipFill>
        <p:spPr>
          <a:xfrm>
            <a:off x="631180" y="465181"/>
            <a:ext cx="8350980" cy="5527015"/>
          </a:xfrm>
          <a:prstGeom prst="rect">
            <a:avLst/>
          </a:prstGeom>
        </p:spPr>
      </p:pic>
      <p:sp>
        <p:nvSpPr>
          <p:cNvPr id="5" name="TextBox 4">
            <a:extLst>
              <a:ext uri="{FF2B5EF4-FFF2-40B4-BE49-F238E27FC236}">
                <a16:creationId xmlns:a16="http://schemas.microsoft.com/office/drawing/2014/main" id="{77C81E0A-7833-48C0-B6E6-04AF9E9BDD3F}"/>
              </a:ext>
            </a:extLst>
          </p:cNvPr>
          <p:cNvSpPr txBox="1"/>
          <p:nvPr/>
        </p:nvSpPr>
        <p:spPr>
          <a:xfrm>
            <a:off x="3461430" y="6019080"/>
            <a:ext cx="2690479" cy="307777"/>
          </a:xfrm>
          <a:prstGeom prst="rect">
            <a:avLst/>
          </a:prstGeom>
          <a:noFill/>
        </p:spPr>
        <p:txBody>
          <a:bodyPr wrap="square" rtlCol="0">
            <a:spAutoFit/>
          </a:bodyPr>
          <a:lstStyle/>
          <a:p>
            <a:pPr lvl="0"/>
            <a:r>
              <a:rPr lang="en-US" sz="1400" i="1">
                <a:solidFill>
                  <a:srgbClr val="000000"/>
                </a:solidFill>
              </a:rPr>
              <a:t>Chesapeake Bay Program slide</a:t>
            </a:r>
            <a:endParaRPr lang="en-US" sz="1400" i="1" dirty="0">
              <a:solidFill>
                <a:srgbClr val="000000"/>
              </a:solidFill>
            </a:endParaRPr>
          </a:p>
        </p:txBody>
      </p:sp>
    </p:spTree>
    <p:extLst>
      <p:ext uri="{BB962C8B-B14F-4D97-AF65-F5344CB8AC3E}">
        <p14:creationId xmlns:p14="http://schemas.microsoft.com/office/powerpoint/2010/main" val="19971598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18</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3" name="Table 2"/>
          <p:cNvGraphicFramePr>
            <a:graphicFrameLocks noGrp="1"/>
          </p:cNvGraphicFramePr>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2025 Impact Summary</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4" name="Picture 3">
            <a:extLst>
              <a:ext uri="{FF2B5EF4-FFF2-40B4-BE49-F238E27FC236}">
                <a16:creationId xmlns:a16="http://schemas.microsoft.com/office/drawing/2014/main" id="{FE1AD62B-11A1-4DEA-90D0-B2623886B68D}"/>
              </a:ext>
            </a:extLst>
          </p:cNvPr>
          <p:cNvPicPr>
            <a:picLocks noChangeAspect="1"/>
          </p:cNvPicPr>
          <p:nvPr/>
        </p:nvPicPr>
        <p:blipFill>
          <a:blip r:embed="rId2"/>
          <a:stretch>
            <a:fillRect/>
          </a:stretch>
        </p:blipFill>
        <p:spPr>
          <a:xfrm>
            <a:off x="671639" y="1138184"/>
            <a:ext cx="8368596" cy="4809462"/>
          </a:xfrm>
          <a:prstGeom prst="rect">
            <a:avLst/>
          </a:prstGeom>
        </p:spPr>
      </p:pic>
      <p:sp>
        <p:nvSpPr>
          <p:cNvPr id="7" name="TextBox 6">
            <a:extLst>
              <a:ext uri="{FF2B5EF4-FFF2-40B4-BE49-F238E27FC236}">
                <a16:creationId xmlns:a16="http://schemas.microsoft.com/office/drawing/2014/main" id="{A0929E22-F8BD-4873-83C1-F7AEF49EDC0E}"/>
              </a:ext>
            </a:extLst>
          </p:cNvPr>
          <p:cNvSpPr txBox="1"/>
          <p:nvPr/>
        </p:nvSpPr>
        <p:spPr>
          <a:xfrm>
            <a:off x="3051544" y="5958278"/>
            <a:ext cx="2594345" cy="307777"/>
          </a:xfrm>
          <a:prstGeom prst="rect">
            <a:avLst/>
          </a:prstGeom>
          <a:noFill/>
        </p:spPr>
        <p:txBody>
          <a:bodyPr wrap="square" rtlCol="0">
            <a:spAutoFit/>
          </a:bodyPr>
          <a:lstStyle/>
          <a:p>
            <a:pPr lvl="0"/>
            <a:r>
              <a:rPr lang="en-US" sz="1400" i="1">
                <a:solidFill>
                  <a:srgbClr val="000000"/>
                </a:solidFill>
              </a:rPr>
              <a:t>Chesapeake Bay Program slide</a:t>
            </a:r>
            <a:endParaRPr lang="en-US" sz="1400" i="1" dirty="0">
              <a:solidFill>
                <a:srgbClr val="000000"/>
              </a:solidFill>
            </a:endParaRPr>
          </a:p>
        </p:txBody>
      </p:sp>
    </p:spTree>
    <p:extLst>
      <p:ext uri="{BB962C8B-B14F-4D97-AF65-F5344CB8AC3E}">
        <p14:creationId xmlns:p14="http://schemas.microsoft.com/office/powerpoint/2010/main" val="3815087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CB1CFCA-EE77-9F4A-8FAE-3286F1D37F0D}" type="slidenum">
              <a:rPr kumimoji="0" lang="en-US" sz="1000" b="0" i="0" u="none" strike="noStrike" kern="1200" cap="none" spc="0" normalizeH="0" baseline="0" noProof="0" smtClean="0">
                <a:ln>
                  <a:noFill/>
                </a:ln>
                <a:solidFill>
                  <a:srgbClr val="000000">
                    <a:lumMod val="50000"/>
                    <a:lumOff val="50000"/>
                  </a:srgbClr>
                </a:solidFill>
                <a:effectLst/>
                <a:uLnTx/>
                <a:uFillTx/>
                <a:latin typeface="Franklin Gothic Medium"/>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a:t>
            </a:fld>
            <a:endParaRPr kumimoji="0" lang="en-US" sz="1000" b="0" i="0" u="none" strike="noStrike" kern="1200" cap="none" spc="0" normalizeH="0" baseline="0" noProof="0" dirty="0">
              <a:ln>
                <a:noFill/>
              </a:ln>
              <a:solidFill>
                <a:srgbClr val="000000">
                  <a:lumMod val="50000"/>
                  <a:lumOff val="50000"/>
                </a:srgbClr>
              </a:solidFill>
              <a:effectLst/>
              <a:uLnTx/>
              <a:uFillTx/>
              <a:latin typeface="Franklin Gothic Medium"/>
              <a:ea typeface="+mn-ea"/>
              <a:cs typeface="+mn-cs"/>
            </a:endParaRPr>
          </a:p>
        </p:txBody>
      </p:sp>
      <p:graphicFrame>
        <p:nvGraphicFramePr>
          <p:cNvPr id="3" name="Table 2"/>
          <p:cNvGraphicFramePr>
            <a:graphicFrameLocks noGrp="1"/>
          </p:cNvGraphicFramePr>
          <p:nvPr>
            <p:extLst>
              <p:ext uri="{D42A27DB-BD31-4B8C-83A1-F6EECF244321}">
                <p14:modId xmlns:p14="http://schemas.microsoft.com/office/powerpoint/2010/main" val="4000496778"/>
              </p:ext>
            </p:extLst>
          </p:nvPr>
        </p:nvGraphicFramePr>
        <p:xfrm>
          <a:off x="775405" y="465181"/>
          <a:ext cx="8368596" cy="648018"/>
        </p:xfrm>
        <a:graphic>
          <a:graphicData uri="http://schemas.openxmlformats.org/drawingml/2006/table">
            <a:tbl>
              <a:tblPr firstRow="1">
                <a:tableStyleId>{5C22544A-7EE6-4342-B048-85BDC9FD1C3A}</a:tableStyleId>
              </a:tblPr>
              <a:tblGrid>
                <a:gridCol w="8368596">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2025 Impact Summary</a:t>
                      </a:r>
                    </a:p>
                  </a:txBody>
                  <a:tcPr marL="0" marR="457200" marT="0" marB="228600">
                    <a:lnL w="12700" cmpd="sng">
                      <a:noFill/>
                    </a:lnL>
                    <a:lnR w="12700" cmpd="sng">
                      <a:noFill/>
                    </a:lnR>
                    <a:lnT w="12700" cmpd="sng">
                      <a:noFill/>
                    </a:lnT>
                    <a:lnB w="38100" cap="flat" cmpd="sng" algn="ctr">
                      <a:solidFill>
                        <a:srgbClr val="F7A434"/>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6" name="Rectangle 5"/>
          <p:cNvSpPr/>
          <p:nvPr/>
        </p:nvSpPr>
        <p:spPr>
          <a:xfrm>
            <a:off x="4578789" y="6353741"/>
            <a:ext cx="3798707" cy="276999"/>
          </a:xfrm>
          <a:prstGeom prst="rect">
            <a:avLst/>
          </a:prstGeom>
        </p:spPr>
        <p:txBody>
          <a:bodyPr wrap="square" lIns="0" tIns="0" rIns="0" bIns="0">
            <a:no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7F7F7F"/>
                </a:solidFill>
                <a:effectLst/>
                <a:uLnTx/>
                <a:uFillTx/>
                <a:latin typeface="Franklin Gothic Medium"/>
                <a:ea typeface="+mn-ea"/>
                <a:cs typeface="Franklin Gothic Medium"/>
              </a:rPr>
              <a:t>WRTC staff updates</a:t>
            </a:r>
          </a:p>
          <a:p>
            <a:pPr marL="0" marR="0" lvl="0" indent="0" algn="r" defTabSz="45720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7F7F7F"/>
              </a:solidFill>
              <a:effectLst/>
              <a:uLnTx/>
              <a:uFillTx/>
              <a:latin typeface="Franklin Gothic Medium"/>
              <a:ea typeface="+mn-ea"/>
              <a:cs typeface="Franklin Gothic Medium"/>
            </a:endParaRPr>
          </a:p>
        </p:txBody>
      </p:sp>
      <p:pic>
        <p:nvPicPr>
          <p:cNvPr id="7" name="Picture 6">
            <a:extLst>
              <a:ext uri="{FF2B5EF4-FFF2-40B4-BE49-F238E27FC236}">
                <a16:creationId xmlns:a16="http://schemas.microsoft.com/office/drawing/2014/main" id="{24EC111D-A9A7-4CB4-842F-CF20281A0B60}"/>
              </a:ext>
            </a:extLst>
          </p:cNvPr>
          <p:cNvPicPr>
            <a:picLocks noChangeAspect="1"/>
          </p:cNvPicPr>
          <p:nvPr/>
        </p:nvPicPr>
        <p:blipFill>
          <a:blip r:embed="rId2"/>
          <a:stretch>
            <a:fillRect/>
          </a:stretch>
        </p:blipFill>
        <p:spPr>
          <a:xfrm>
            <a:off x="663546" y="955476"/>
            <a:ext cx="8480453" cy="5064998"/>
          </a:xfrm>
          <a:prstGeom prst="rect">
            <a:avLst/>
          </a:prstGeom>
        </p:spPr>
      </p:pic>
      <p:sp>
        <p:nvSpPr>
          <p:cNvPr id="9" name="TextBox 8">
            <a:extLst>
              <a:ext uri="{FF2B5EF4-FFF2-40B4-BE49-F238E27FC236}">
                <a16:creationId xmlns:a16="http://schemas.microsoft.com/office/drawing/2014/main" id="{4AEC3A01-6E9A-450D-A171-C13D776C2ACC}"/>
              </a:ext>
            </a:extLst>
          </p:cNvPr>
          <p:cNvSpPr txBox="1"/>
          <p:nvPr/>
        </p:nvSpPr>
        <p:spPr>
          <a:xfrm>
            <a:off x="3820002" y="5903850"/>
            <a:ext cx="2658140" cy="307777"/>
          </a:xfrm>
          <a:prstGeom prst="rect">
            <a:avLst/>
          </a:prstGeom>
          <a:noFill/>
        </p:spPr>
        <p:txBody>
          <a:bodyPr wrap="square" rtlCol="0">
            <a:spAutoFit/>
          </a:bodyPr>
          <a:lstStyle/>
          <a:p>
            <a:pPr lvl="0"/>
            <a:r>
              <a:rPr lang="en-US" sz="1400" i="1">
                <a:solidFill>
                  <a:srgbClr val="000000"/>
                </a:solidFill>
              </a:rPr>
              <a:t>Chesapeake Bay Program slide</a:t>
            </a:r>
            <a:endParaRPr lang="en-US" sz="1400" i="1" dirty="0">
              <a:solidFill>
                <a:srgbClr val="000000"/>
              </a:solidFill>
            </a:endParaRPr>
          </a:p>
        </p:txBody>
      </p:sp>
    </p:spTree>
    <p:extLst>
      <p:ext uri="{BB962C8B-B14F-4D97-AF65-F5344CB8AC3E}">
        <p14:creationId xmlns:p14="http://schemas.microsoft.com/office/powerpoint/2010/main" val="3680844716"/>
      </p:ext>
    </p:extLst>
  </p:cSld>
  <p:clrMapOvr>
    <a:masterClrMapping/>
  </p:clrMapOvr>
</p:sld>
</file>

<file path=ppt/theme/theme1.xml><?xml version="1.0" encoding="utf-8"?>
<a:theme xmlns:a="http://schemas.openxmlformats.org/drawingml/2006/main" name="Office Theme">
  <a:themeElements>
    <a:clrScheme name="Custom 28">
      <a:dk1>
        <a:srgbClr val="000000"/>
      </a:dk1>
      <a:lt1>
        <a:sysClr val="window" lastClr="FFFFFF"/>
      </a:lt1>
      <a:dk2>
        <a:srgbClr val="0087CD"/>
      </a:dk2>
      <a:lt2>
        <a:srgbClr val="B0D235"/>
      </a:lt2>
      <a:accent1>
        <a:srgbClr val="2F6B97"/>
      </a:accent1>
      <a:accent2>
        <a:srgbClr val="EA4249"/>
      </a:accent2>
      <a:accent3>
        <a:srgbClr val="FAA434"/>
      </a:accent3>
      <a:accent4>
        <a:srgbClr val="546670"/>
      </a:accent4>
      <a:accent5>
        <a:srgbClr val="FFFFFF"/>
      </a:accent5>
      <a:accent6>
        <a:srgbClr val="FFFFFF"/>
      </a:accent6>
      <a:hlink>
        <a:srgbClr val="000000"/>
      </a:hlink>
      <a:folHlink>
        <a:srgbClr val="00000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A - Orange" id="{E3488003-964D-416B-8CF3-A836673583CC}" vid="{605DAA81-025A-4857-A953-62C15F85C1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COG A - Orange</Template>
  <TotalTime>874</TotalTime>
  <Words>954</Words>
  <Application>Microsoft Office PowerPoint</Application>
  <PresentationFormat>On-screen Show (4:3)</PresentationFormat>
  <Paragraphs>140</Paragraphs>
  <Slides>19</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Lloyd Greenberg Design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Phong Trieu</dc:creator>
  <cp:lastModifiedBy>Christine Howard</cp:lastModifiedBy>
  <cp:revision>33</cp:revision>
  <cp:lastPrinted>2015-11-17T20:47:00Z</cp:lastPrinted>
  <dcterms:created xsi:type="dcterms:W3CDTF">2019-03-07T15:04:41Z</dcterms:created>
  <dcterms:modified xsi:type="dcterms:W3CDTF">2020-01-24T16:32:37Z</dcterms:modified>
</cp:coreProperties>
</file>