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80" r:id="rId2"/>
    <p:sldId id="258" r:id="rId3"/>
    <p:sldId id="281" r:id="rId4"/>
    <p:sldId id="282" r:id="rId5"/>
    <p:sldId id="279" r:id="rId6"/>
    <p:sldId id="285" r:id="rId7"/>
    <p:sldId id="28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48C43"/>
    <a:srgbClr val="225B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82797" autoAdjust="0"/>
  </p:normalViewPr>
  <p:slideViewPr>
    <p:cSldViewPr>
      <p:cViewPr varScale="1">
        <p:scale>
          <a:sx n="96" d="100"/>
          <a:sy n="96" d="100"/>
        </p:scale>
        <p:origin x="-2010" y="-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erson, Brent (DOEE)" userId="S::brent.peterson@dc.gov::23615410-b563-49c9-a9cd-b3e04a5f753e" providerId="AD" clId="Web-{ADB4595B-A619-4979-8C1C-D1581B5D4837}"/>
    <pc:docChg chg="modSld sldOrd">
      <pc:chgData name="Peterson, Brent (DOEE)" userId="S::brent.peterson@dc.gov::23615410-b563-49c9-a9cd-b3e04a5f753e" providerId="AD" clId="Web-{ADB4595B-A619-4979-8C1C-D1581B5D4837}" dt="2019-05-06T19:44:52.383" v="18"/>
      <pc:docMkLst>
        <pc:docMk/>
      </pc:docMkLst>
      <pc:sldChg chg="addSp modSp">
        <pc:chgData name="Peterson, Brent (DOEE)" userId="S::brent.peterson@dc.gov::23615410-b563-49c9-a9cd-b3e04a5f753e" providerId="AD" clId="Web-{ADB4595B-A619-4979-8C1C-D1581B5D4837}" dt="2019-05-06T19:37:36.081" v="12" actId="1076"/>
        <pc:sldMkLst>
          <pc:docMk/>
          <pc:sldMk cId="1944732045" sldId="256"/>
        </pc:sldMkLst>
        <pc:spChg chg="add mod">
          <ac:chgData name="Peterson, Brent (DOEE)" userId="S::brent.peterson@dc.gov::23615410-b563-49c9-a9cd-b3e04a5f753e" providerId="AD" clId="Web-{ADB4595B-A619-4979-8C1C-D1581B5D4837}" dt="2019-05-06T19:37:36.081" v="12" actId="1076"/>
          <ac:spMkLst>
            <pc:docMk/>
            <pc:sldMk cId="1944732045" sldId="256"/>
            <ac:spMk id="2" creationId="{035AB11A-C4FA-4913-8372-A0BAE6C22F10}"/>
          </ac:spMkLst>
        </pc:spChg>
        <pc:spChg chg="mod">
          <ac:chgData name="Peterson, Brent (DOEE)" userId="S::brent.peterson@dc.gov::23615410-b563-49c9-a9cd-b3e04a5f753e" providerId="AD" clId="Web-{ADB4595B-A619-4979-8C1C-D1581B5D4837}" dt="2019-05-06T19:35:17.222" v="1" actId="1076"/>
          <ac:spMkLst>
            <pc:docMk/>
            <pc:sldMk cId="1944732045" sldId="256"/>
            <ac:spMk id="4" creationId="{00000000-0000-0000-0000-000000000000}"/>
          </ac:spMkLst>
        </pc:spChg>
        <pc:spChg chg="mod">
          <ac:chgData name="Peterson, Brent (DOEE)" userId="S::brent.peterson@dc.gov::23615410-b563-49c9-a9cd-b3e04a5f753e" providerId="AD" clId="Web-{ADB4595B-A619-4979-8C1C-D1581B5D4837}" dt="2019-05-06T19:35:06.909" v="0" actId="1076"/>
          <ac:spMkLst>
            <pc:docMk/>
            <pc:sldMk cId="1944732045" sldId="256"/>
            <ac:spMk id="13" creationId="{116FAE70-1BDB-4947-BEDE-15C7F96E60ED}"/>
          </ac:spMkLst>
        </pc:spChg>
      </pc:sldChg>
      <pc:sldChg chg="ord">
        <pc:chgData name="Peterson, Brent (DOEE)" userId="S::brent.peterson@dc.gov::23615410-b563-49c9-a9cd-b3e04a5f753e" providerId="AD" clId="Web-{ADB4595B-A619-4979-8C1C-D1581B5D4837}" dt="2019-05-06T19:44:17.102" v="16"/>
        <pc:sldMkLst>
          <pc:docMk/>
          <pc:sldMk cId="876933145" sldId="275"/>
        </pc:sldMkLst>
      </pc:sldChg>
      <pc:sldChg chg="ord">
        <pc:chgData name="Peterson, Brent (DOEE)" userId="S::brent.peterson@dc.gov::23615410-b563-49c9-a9cd-b3e04a5f753e" providerId="AD" clId="Web-{ADB4595B-A619-4979-8C1C-D1581B5D4837}" dt="2019-05-06T19:44:33.680" v="17"/>
        <pc:sldMkLst>
          <pc:docMk/>
          <pc:sldMk cId="4137246522" sldId="277"/>
        </pc:sldMkLst>
      </pc:sldChg>
      <pc:sldChg chg="addSp modSp ord">
        <pc:chgData name="Peterson, Brent (DOEE)" userId="S::brent.peterson@dc.gov::23615410-b563-49c9-a9cd-b3e04a5f753e" providerId="AD" clId="Web-{ADB4595B-A619-4979-8C1C-D1581B5D4837}" dt="2019-05-06T19:44:52.383" v="18"/>
        <pc:sldMkLst>
          <pc:docMk/>
          <pc:sldMk cId="643051171" sldId="278"/>
        </pc:sldMkLst>
        <pc:picChg chg="add mod">
          <ac:chgData name="Peterson, Brent (DOEE)" userId="S::brent.peterson@dc.gov::23615410-b563-49c9-a9cd-b3e04a5f753e" providerId="AD" clId="Web-{ADB4595B-A619-4979-8C1C-D1581B5D4837}" dt="2019-05-06T19:39:26.050" v="14" actId="1076"/>
          <ac:picMkLst>
            <pc:docMk/>
            <pc:sldMk cId="643051171" sldId="278"/>
            <ac:picMk id="4" creationId="{F11C0C55-9346-4F24-A151-7766C9B2F2BC}"/>
          </ac:picMkLst>
        </pc:pic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18A6F2-DD5C-40E5-87F8-C2DF158C5A72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136BD-7B79-450C-81E8-22F777A14C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015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782391-1AB4-4A46-839F-A50C302795AD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20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782391-1AB4-4A46-839F-A50C302795AD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20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782391-1AB4-4A46-839F-A50C302795AD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20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183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737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151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455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56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005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122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933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21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401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658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B5FF3-61FC-4D45-B141-5A43B152EC6C}" type="datetimeFigureOut">
              <a:rPr lang="en-US" smtClean="0"/>
              <a:t>5/6/2019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9C002-5CE5-4EC2-A343-F5C003F303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277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sky, fence, outdoor, ground&#10;&#10;Description generated with very high confidence">
            <a:extLst>
              <a:ext uri="{FF2B5EF4-FFF2-40B4-BE49-F238E27FC236}">
                <a16:creationId xmlns:a16="http://schemas.microsoft.com/office/drawing/2014/main" xmlns="" id="{5CD90F1F-8658-4DAC-B85F-FE96236FFE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802" r="13043" b="300"/>
          <a:stretch/>
        </p:blipFill>
        <p:spPr>
          <a:xfrm>
            <a:off x="1" y="-304800"/>
            <a:ext cx="9144000" cy="72782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3478D5-0688-490E-AAFC-939F3447C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744836"/>
          </a:xfrm>
          <a:solidFill>
            <a:schemeClr val="bg1">
              <a:alpha val="79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3100" dirty="0" smtClean="0">
                <a:solidFill>
                  <a:srgbClr val="002060"/>
                </a:solidFill>
                <a:latin typeface="Neutra Text"/>
                <a:cs typeface="Calibri Light"/>
              </a:rPr>
              <a:t>DISTRICT’S DRAFT PHASE III WIP</a:t>
            </a:r>
            <a:r>
              <a:rPr lang="en-US" sz="3100" dirty="0">
                <a:solidFill>
                  <a:srgbClr val="002060"/>
                </a:solidFill>
                <a:latin typeface="Neutra Text"/>
                <a:cs typeface="Calibri Light"/>
              </a:rPr>
              <a:t/>
            </a:r>
            <a:br>
              <a:rPr lang="en-US" sz="3100" dirty="0">
                <a:solidFill>
                  <a:srgbClr val="002060"/>
                </a:solidFill>
                <a:latin typeface="Neutra Text"/>
                <a:cs typeface="Calibri Light"/>
              </a:rPr>
            </a:br>
            <a:r>
              <a:rPr lang="en-US" sz="2200" dirty="0" smtClean="0">
                <a:solidFill>
                  <a:srgbClr val="002060"/>
                </a:solidFill>
                <a:latin typeface="Neutra Text"/>
                <a:cs typeface="Calibri Light"/>
              </a:rPr>
              <a:t>MWCOG Water Resources Technical Committee</a:t>
            </a:r>
            <a:r>
              <a:rPr lang="en-US" sz="2200" dirty="0">
                <a:solidFill>
                  <a:srgbClr val="002060"/>
                </a:solidFill>
                <a:latin typeface="Neutra Text"/>
                <a:cs typeface="Calibri Light"/>
              </a:rPr>
              <a:t>   </a:t>
            </a:r>
            <a:r>
              <a:rPr lang="en-US" sz="2200" dirty="0" smtClean="0">
                <a:solidFill>
                  <a:srgbClr val="002060"/>
                </a:solidFill>
                <a:latin typeface="Neutra Text"/>
                <a:cs typeface="Calibri Light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Neutra Text"/>
                <a:cs typeface="Calibri Light"/>
              </a:rPr>
              <a:t>   </a:t>
            </a:r>
            <a:r>
              <a:rPr lang="en-US" sz="2200" dirty="0" smtClean="0">
                <a:solidFill>
                  <a:srgbClr val="002060"/>
                </a:solidFill>
                <a:latin typeface="Neutra Text"/>
                <a:cs typeface="Calibri Light"/>
              </a:rPr>
              <a:t>May 7, </a:t>
            </a:r>
            <a:r>
              <a:rPr lang="en-US" sz="2200" dirty="0">
                <a:solidFill>
                  <a:srgbClr val="002060"/>
                </a:solidFill>
                <a:latin typeface="Neutra Text"/>
                <a:cs typeface="Calibri Light"/>
              </a:rPr>
              <a:t>2019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6251713"/>
            <a:ext cx="2209800" cy="644794"/>
          </a:xfrm>
          <a:prstGeom prst="rect">
            <a:avLst/>
          </a:prstGeom>
        </p:spPr>
      </p:pic>
      <p:pic>
        <p:nvPicPr>
          <p:cNvPr id="10" name="Picture 2" descr="C:\Users\katherine.antos\AppData\Local\Microsoft\Windows\Temporary Internet Files\Content.Outlook\F90649EC\2018-MMB-BRANDING-ALL-BLAC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243" y="6248400"/>
            <a:ext cx="2993757" cy="651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254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data:image/jpeg;base64,/9j/4AAQSkZJRgABAQAAAQABAAD/4gJESUNDX1BST0ZJTEUAAQEAAAI0AAAAAAAAAABtbnRyUkdCIFhZWiAH3gAGAAQAEQArADhhY3NwAAAAAAAAAAAAAAAAAAAAAAAAAAEAAAAAAAAAAAAA9tYAAQAAAADTLQAAAAAAAAAAAAAAAAAAAAAAAAAAAAAAAAAAAAAAAAAAAAAAAAAAAAAAAAAAAAAAAAAAAApkZXNjAAAA/AAAAHlia3B0AAABeAAAABR3dHB0AAABjAAAABRjcHJ0AAABoAAAABVyWFlaAAABuAAAABRnWFlaAAABzAAAABRiWFlaAAAB4AAAABRyVFJDAAAB9AAAAEBnVFJDAAAB9AAAAEBiVFJDAAAB9AAAAEBkZXNjAAAAAAAAAB9zUkdCIElFQzYxOTY2LTItMSBibGFjayBzY2FsZWQAAAAAAAAAAAAAAAAAAAAAAAAAAAAAAAAAAAAAAAAAAAAAAAAAAAAAAAAAAAAAAAAAAAAAAAAAAAAAAAAAAAAAAAAAAAAAAAAAAAAAAAAAAAAAWFlaIAAAAAAAAAMWAAADMwAAAqRYWVogAAAAAAAA9tYAAQAAAADTLXRleHQAAAAARHJvcGJveCwgSW5jLgAAAFhZWiAAAAAAAABvogAAOPUAAAOQWFlaIAAAAAAAAGKZAAC3hQAAGNpYWVogAAAAAAAAJKAAAA+EAAC2z2N1cnYAAAAAAAAAGgAAAMUBzANiBZMIawv2EEAVURs0IfEpkDIYO5JGBVF2Xe1rcHoFibKafKxpv37Twek3////2wBDAAYEBQYFBAYGBQYHBwYIChAKCgkJChQODwwQFxQYGBcUFhYaHSUfGhsjHBYWICwgIyYnKSopGR8tMC0oMCUoKSj/2wBDAQcHBwoIChMKChMoGhYaKCgoKCgoKCgoKCgoKCgoKCgoKCgoKCgoKCgoKCgoKCgoKCgoKCgoKCgoKCgoKCgoKCj/wAARCACyAL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G0a+ku9DuLWfyw8VofkQjKknODiuWtDClxC9zMkLlykS7vvn06da1/BZU3F+ZpI/tlxbs80Ctnyzj/wCtWGVtXmga9lWLy5gYfmI3N6dK4pbo9KC92S/rc69CfLX6CnscxsOenbg/gajh/wBUvrilnJELDsQR1x2riWjOyT90ktwTEm8ENjnd1rE8QuhubRgTmMscY71oabdxOiwljvUYyxzn8axfE42TxeWWQOxBb1+nrVp+9dHPOd6XulCe73tCUQSFcI258cc8+9W5r0SIZXIXOFxkYIHH6VkSW8RRVkkO/GQwXHc/pTGfLNHIwbbjaxHWqlJ2tc83ma3NOCcNvDg4yRjuKjyn2tzwY1UHBP61RhuHVv3B+cDA96uZ80FtqlyD0P3j6YFLmdrBe+jOj8Mac2paDrCb38iJoJDGnTc7lQc9T047DJ9qr+KY1iV40UrCroBzznI/n/WtXwvdeRpuoQpNFGjeR8pHzNhz0+hrP8SSrNcSO4YksoAIx6dv0rqjZJGtFJXN3U5ZhaypPEocFcSKccAd+4yDW98BUEuo6cqFsNJOxU9B8vX61iao8jWUgd1lG5B78JwPwHH4VpfB3Uo9JS0vXCkRCZ9zHAOcDn2rePxIctYM+iTaEElmA+tVmjGaZp/inTb+KILc26zOOUEgbbgZPNXB+9Xf8vfoffFd0Kje55NWklsVdlJsq35ftTfLNa85hyFbZSbKtbKNlHMHIVdlASrOyjZRzC5Cts9qKs7KKOYfIfIXghidY/0p0GoTRN5kSZwAFOCOP61jSRwSXP8AphZUjcSJsDZyD3xWr4M3xa5Z/b5N9/IrEBUIQoOOvTNUZ4IYLi5+0l/JidtxQFjy2O3vXiyWqPpI2SkdTASYVJ96ewyjA45HeobclVKZHBI/WkuLuO1KGU4BPWuG3vWO1tct2YTJPa3EbWwjIUf3twbrjFU9XuzfLAzRlWifODyD64rRnv4N7Ru0Txs28SAY59MVjagEYqyq0e7n73H1x2qnpLQ82T5VoyOf54yVC8cgms2dxFLyzEjnJHUelSXs8sQQFWZc43AdM1Xud+HScgA4G5expo5JO5NbwyTTlYiQCclscdORWzZqYiwbDlR8oHTOOpzWTZTC1dFYsQ4KjjPIqz9r/fMGZhg5wO4I6VXUcWkjpNKChJZLyRVuQ0flqDkqoJyMHjmna5cQXcriMlYxKrFRjIIrH0+CXUZi0RZkUjzGH8OTx/WtO+s1gKwQnD+auQT0HUj6+9a8ztpsbUnub175r2TyXERU7gM9D93pj34NRaDCkvhPypwjRSLtdWGVIMqA9x/OtGWUXdrIjvgM4dQM5+7jn+VQ6MGsdDjhJG4ADgnABkXvgn9K2pSXPy9S5fAzVtrG1stTge0SBGaO4J8sDru68Hr+v0r1f4a63qGoQw2d/wDY/wB0WCNEXDsBnJYEY656H0ryW3l3ajBjGBbzHn3k91B/z3616R8HNz6kd4UMsDt78v8ASu2C1k/Q4ZpSSR6jspyoo5Iq109KhMqliu9cgZIz0HrRzEezsQmME9AKaYwP/rVNPJFBEZJWAQck0kU0c0YZM4PSmpC5CERr70FB9KsAc/dP0qlrepWOk2LXOoOscQIA55J9BQ52EqbZN5dFcm/jXQ2dmXULgqTkbeB+FFT7ZB7LzPm3Q/I01YlFnf3UsTlluJ/9YoPUcDGKmVbG3vZ5xp13IXJmdXfAzndxxxzWNpU17c+XJcapFEIztVEjZifqcVPrGpXX2lDpsZuYgrRSl+AwxgEH/PSudNvodvOrMc2tJO9zNbxnYrAuGkyyk8fjUWr3w+wLJ5YYNnBIzg9x7GuOSR7UvsAAYbW24O7uM+1Zt7q8+REQQiHd8rdK5/ZJu4/rU1Dlubz3jyWhRxvhLDnA47ZpZ5EKxwgO4XDAkYOPesjT7+OZSQxUquWGOPrVuORVRjIGIY5HOR/9aspRtoZcze5ZJCk+Wp2HGAo61m3imTzJEZt2M7QcZNaVhOUkZGxtJ+8AenpTniRp02qAH+V2J9azTsx2ujOlSXfEQ+NylmIbqMc0kUMk0gbPzL1BOKtyaegulRLlgShwJBzx159KWa3nt3ixGzuTztBIznt/OrckS4svWc8iWpRDtRyDtTjpnBNVZ9RmuJwlrIXlB+Y9dvPT2zzV62eKKCZZR50m3LJjBbHOP5VhXF99lvcwBoWldG+UYCEkDBPTpmiGrasK/Q9F066vf7MQXgjR25wR+WT64rSs2SCKHYiu+9CzOQcYbOTnHTtXIIzyKPtMr53Bg+fvqOh4rUW6UWrCIblPysmSc5H+cVyUKs6dbmubOomnE68lFuEuXCI4tZGLcAY8w+hx6/54ro/hr4usdLvXeQSyILU72gTf5QznLjggZ715pb+JdMMKWUSlHWBoFTPyliwJyO3euaju1vbu7t7kiKEy7PMgyh2DgA5HK8Zwa92GK0k7bmElGys9j6E0r45wXGqfZ7izH2eNm3yROWJAzzg9OxqC6+KdvPe3V5aaahkeLCM7k5Zfub1Hp6CvHhb2mli4htbhri3Eg2PIigscc9O3TFPgkjWWfy5HSZCF2qOM+ua86pi5qTURJHfar8TNeltQkd8svJbzPsyqwyeBgeme/wCtc8/xM8cWFysh1WVo/L3NE6INnUAtx69qilu5ZRErXLyMjZUkcYPU/Xj1qvcTHYRKGkBI+QrwR6n0rBY+UZ6O5o4Jo9WT4420nhtVjs7xtaNuQXWINEkwHU89M84xXml14v8AEetWzr4gvzLH5nmRxMoG3jB6dvY1ix+a+cExAHIXHGPpTHlVFbDQrznB5wKdXHTlolYhI01vr7A2yQ7e3A/xorl5JfnbFxCBngbOlFT9YY+VHNR6obK9ntZrqNmikZA5IXODwa3rDVrZSrQ30CsexZTn25Nc9pS+Y7BGJ3Yyeob611mmabE2lKRFFuZeG8kMMj6ivYTSNFexzet3sCXMm4x/OBjYRg8Vi6YiGSdkKydss/8ACeoqTUleK/cS25MgBO1VGMVlOzmQOIxEQAcbT65rOSvsZLe50FmyWyMk0W206oNvXJOeKvQCJIGEdwPKY5Chc49Kp6c/mW5N1Jv7qrDBUGrcNgZAZrefBfor8D6Ef1rjm9XctO4scUhiDMQ2RnOOg96v2M0d0hjkwxAwNpwaqySubcRSOqPnBweDmo7WONLhI4W3nPJ6YrJ7FbbFq4DI5Zow+BwOuPxp324uNvSM/wAR65/wqrcXwsXbfh17Ac1Rjme5kJaT5n7dsemKIxvqxOXY2oZmurZzCY3PTjg4780+0Z3d4Z7Y+SybMkZBH9ao2k8sAETKigEjC/lmpG1CMZNzLtjTnIfp+A/lTs+hGhfjit4EaMTEn+GPjj6cZAzSsl1NAj2bDYWwSy8qAOQB0rBnuoZLgmyuHBOS0rsDjHbPUDp0NFhq08sb/vlLqMkjlQM471SpdbEud2XYDOAAsJVpDyV6k55LehxW5aJZbnZ7ZZZXOSGBHI6YIwc5rlLa5mMsm+ZQGDZJHXnrgVatdL+aO4S9UoMrvySFbjJxnPQ1c9mrji9Drr+2nieM3NrLbvISwDDr+H1qvbXUgldGRg7NzgHk1taf4Vu9aJj0i6F75YTg8sxIJIGT9B+Jp1h4bu5bg21lZzySyMcSRqcEZI5Yr047Hv2rknQdndbgkzNM0hOzYEAySOaLK6ZmkjXK9+hIxXqGn/DtLDT7dtbbzbm4njQKp5hznPzDqeldVD4e0vTDfJo1qqXEkQjV3kbIzkHDEelOGBk9y1Fng0wJx5bcg4+Y9azZ0VW8p8bnzgA9a9u1vw7d6jO0Oos+yKElLmzHmPtzgBkbknjtXnuv2rPpNzb299Cht0OUurLyJTgZUquMk8Y/Gq+rcrsLlOAWCVlBIckjOQKK0Ftr/aN2jjd3zP8A/bKKfspiscrosd1buqwtDsOQPMU8YPqD0rrNMutSa3aFLS2kAJUslw6/+ymqenaLLo9tbC7R4pnj3ssi8Ic4256Hpn8amtpHW5f5lYKeBjIP4816qvY0jtqcn4yE8N+ge1WFjux++8zBB9gPWsKWV5YQjfMR6nrXpN/Y3d5qVrJp9mbk2yyTSqAPlTHJOeo5rzr7OiqXadOOqou8j8u9C10YpQVr3GrPNHIk5fAjwAo6Y9K39Mne5SSYXFvCw6Kx9elc/vgBVHE65Iy8mFAGeuBzVGWUKWWMfd9RUTpKWhC0Z3GUmeRnmi3oNxKeg4yantLqOGMGFYXlxjft5OK5zwU583ViQGxYyMAehwQakstQtxboclbl/mIAOOp6VzVMO4ruO/UtXXmXkYkZQj7jlQenByf0pbSWBIo/NRcrkI6L8zZPc9/b0qhrF64iR4TlZPlyvb/6/NVlvTboIpQXP3ih4wT/AFxVcj5diXvc6eaxlls2ku0eKBjhXL49T+GMHmsea60qNAsf7yTPJY9eMdf8ms641e7mglhEjCKXqqt1A9QKzETewDSAAevetYUbAzbsvOlmkNu6QA/eRRgY+hrR03MMpZ4xuV9rqnJX3wfpms3TY7KJN02d4I5LEbh047d+ntXQp4gstFnVdMitL15IQk01zASA2cnCtxnoA3Xg0pRvcjlPafhfbeHNX0iNb7TVvJ4m37p9gf1zhQDj6kivRLfT/D0E7yDRbFEABVVt0+Vhkk4x34/KvkOw1HUoNYgv/NMZRt8bxnA4OcDH8q9RtfiZqkm4zQ253gnABHGOKjmUVZmsJpLU9+0nVbBLOCWGCOHcisQkQQevQVR0PU1SxsmwDH9lVcFiBuLFjx+Iri/AWrv4ntJLW22wXUEeNrZ24xxj6V1Vp4ev7e2hiJQiNAmQQRwMentWkWmro2TutCzqGoQTXNmJbVGAkJA87BJ2nGPp1q0b+N5rTZG6qJCWzLnjacfris2bw/etPDJuXEZJ5HXIxTpNLu0GSFP0zVDNie8aRpfsrJHJtQbpBvHcngH3rzTxj4TupYb+/l1iRpXBbBhI5JAwOvHNdO9tcRl2K4BPXPtWZrhlGmyqf4mRevq61LgpqzJdjj59AihnkibWodyMVP8AoncHH92ir9/4U0u6vrm4m1ICSWRpGBDHBJJPRsUVHsKXY05D0UWNtNGrKqvG4DAhshge/uKzLrwlolwS8+lWTsf4mgGfz61oaD4hstczb21tJbTWyBWj8koioMBcE9Tx6VseWMncRmtJc0WEUmee6n4Ti0uxu7nwtpcH9pSR+Uo3FVIPXOTjA64715X4p8M22ipAL3QNQeMxI73FoW+WQj5wQo28HNfSxiVhgjIppt1ydowfakpvqDppnyDp/hHQdeuTHo+tTw3RDMYruLOAoyfmX0A9K5XWNFk0/U5bbzI50UgCWHJRiewJFfZ2o+FtJvpjNcWFsbgo0fnBAsgVgQRuHPQmvLta+D0Vpqdvc6ZdSXNoJA0tnc4JK+gb+Ie3BqufsZunqeKeGo1s7m/V1yWsZRnHXpUGk28SlGmjYPggcEcc/wCJr0+80fSNTsLptOt4tP1G2VoJEhXaUb+6y9wccHrXn87mByhyjLxtwQD+dZ1pNR5TCSsrE7xqII9qoRvxuPQHHpTbpIrmOMS28L7Mjp9e9RT3HlaVGyrtHnNkkcH5fWs0TTxupxEA3HLZz3rJxk7Mam0rFy104iOWKJYwAvIKZP5/pVS60USmaSApGByFUcf/AK+K0LWZ97MfM3YB5xgn2PetK3UzIQQdrdSoIzU+1nFkxkkcxFp7uixuWTJzk9/T9amtdGWRgyhzx0J79q6B0ThIyxAABV1wfrmrtnYXNxxBbt5AJRpMHaPxxz+FW68nsPd6GdY6YRKAIpGkwAvl5csfQAc5r0Lwp8LNX1KTN1DLaxRsN6TrsZsjoCfT867L4a+BNRsNVi1V2jSIjcCz7i2fp0/D869ljTCj0FVG8lqjaNPrI5vwb4L07w3GrW6brnHzS9M/T/69aPiLX7fR7UsxVps4C54HufSs/wAWeK7XRbUtvBkJwMf0rxLxFrq6leXMnnHfMBjacEgepqalRUlpuNzUdDqNe8cT3N26Wly5USFg6nGDtPUdh1rl5vin4jtswm/aSWMjK/Zk/InHSsdIlgfeX87cwXkZLHsf/r1la61stw800TQOq5Vmb7/uD78n8q4qNaUpvme5DfMtzvLP40a1JMY5NLtZGUfNuQoB9TmtGX4tyPayg6HB55QhTHNyD64I5Arw19REjgKjGMZAPUD/ABptndDDbpigVs7SpY9f7w59q71KVjNTseof8J9f/wAdtprP3JGMn8qK8/N6AT88X4x//XoqbyD2s+575osemRXN6t1LdKySAKgWVDGMdDgde9b1tJZt/wAeevzxH+5JKr/o3NV9IjaPxJqG+RlZ4opOMjnkd/yrpPLSVcSokg/29rfzra51JaGeZNUj8swXtndqzBfnhK4z3ypqx9q1JP8AXWEEg9YLgfyYCo7vTbEpuWzgVgyklI9pIyM8qakGkxY/dyXUIHaOd8fk2RSuNJkc2sxWyh7yzvbdSQu4xbxk+6k02XVLGbKG4VCf+emUP64qnrlpLbac8sd7NJsdDtlVHH3h6AGtIWt+QPMntpD3WSJv6MaLILs8Y+KsZS/kvrBFWWSPyJ5YxgTLnjOOuK8iuDmR/PBLNjpg5r6b8c272uiTStFBbtIUVZbbl/vHopAz09elec6NIj37LPerdHaxCyWS7sgEg5GamULmMqfM7nlDkx6dII1cFJASMbiCR2qnFG7Hachi3JOSTnpXsc+y4uQkkWnbvMGSkhiOfXBGDWRe+G47+4KIlxAzvs3xPHIBk4zjggU+V20FKlpozhIY5RE8BlAC4UBV4x/U1dtI7qTci+bJKflXauSP8c16HpPwmu5ZUkvbhjalThIlUzEDocFsAH1PPtXbaD4H0jSWBvYZ7cFsKjIx3fVuc9KycJERpX3PNPB/g+91K7R2tHcKwyf4B6gn/CvozRNKtLWOMi3i89UCbwgGB6DjpTtMOnRoI7Oa2VR/CrBT+RrYC7OoP41pGFjeMVHYeCsSEvhVAz7CuK8eeKf7P0a4lt54oFXC75TjeSeg9z6Vo67HrMs7mCKF7QY2qSyt+YBH6V454t8NeL9Qv/PuoY5IgcxQRkMI/YZ5Jxznv04FXJcsbilJ7GVdaydSnRbmSWRwQ5VsMFXrn8aoq9kHlCtJJLEu9iqD5hk8j9f1qC5tNT0xnnm067iZO0yFce5I4pq3Kxor3CRsTy4jIDHd0HHbp3/HrXmypvdnO0y5HdMYnksiHQE5L8Z75P8AKoWlhaeSO6t2jyQdknI59Dg59e1VDeCNXEdq/lbP4zks2c5P4549qtQ31tE0iRAo+z5DvYjk8rjp1yaz5bCuSyQRGcpBH5pCEr8wbccgHOOfT9Kqar4ft52d7YukjLl0jGFJAxkE/X+gq+buKCNCSZF2b3YSYG3OOT9TWbHeWsRDwqAQuASSCcnr+dEXJO6C5gHQ5gSBa3TAdG2jn3orpx4g1ADAdyB0+dP8KK056gXR7wGMXi+BCChns2GCCMlWH+NdHGp/i3H8/wDCvP8AUvEX2XVdPik1bTJmmaSIztZgfZ8LnB4zzjHFWl8ToqnHiXRjjjm2lFepyLudSlY7i5VfssmccKT27fhT8IQTx+GK4SXxUFhOde0aRSCCBFMAaW18XlsKuraSGwPl2SjHHTk0cnmPnOm8Trs8P3754WPdjPPBz61qKo5LZIIyT/nvXnur+MIW065iuNQ0q6R42VoEWUM4xyvt+Yq7beNoxCjf2npKqyhgrJN0x9KFAOc7ORVeUbkBITKn+7z2/OsrxHpllJp8081tC0qgDeY13YJAPzDnvXNy+OrdZdxv9L4GNwEuOvT7tV77xvaXlpNALmyuS4x5UPmB3OegyBzT5Rc6NW7+Heilw0EEtuUYEGKc44Ofutn+dXdK8MafpUUk1rboLhlZmuJQHlORnA4wo9hz71myeMlimeKaa0S4BKsjCQFT3B4px8V5sXbzLIxrHz87ZAx796Vl3ByOgsrG0OlwH7PDgxKclB6A1TS2iEmnIUuIZxN+8Y71BGGPB6dh0rLsfEsrabGIVtmRYlGDL8wGBjPv0pLvxRIl7aiWK33BmC7JQwDYIw2Dx1/Ol8xXR1N/bp9ku3Lyy/IcbwGz8vqRkVqJIViXeeNoGPwrif8AhJlbzYY7ixMshZMeawIIHPUevH1rdS51NiGFnAY2yfMDsRj1pqUe4Xb2NrzcjI4+opUm3dcMAehrHgubqZnCGxTaxU5ZxyPwqWaS/jQM32IhnCDAc5JOKu4GtJJDIjJNbwsCMYxjH5Viah4S8O6om660y2Z8gh2jUkEd8kZ/WppvtsUbSM1qcY4Ct3IHr70TLeI8cbSwDeSMiJuMDP8Aeo3EcTf/AAr0qaaT7M8UMLdBtYH067iD+Vcxe/CW8iUxWs5eIggZdXXn1Hynj8a9etBPvuFeVX2OFBA24+UE8c+tTFJVBY9enrWToxetiXBM+fL34Y+IYBKgW3niIXozRkY6AZUgDhfXAFc1qfhPW45TFdaPOxVvvpiTJ4BY7Tk9u3avqjzmVT0B/Kon8qbPnQxyH/aUE1PsIvYXs0fID2E8TtG2jX5ZTtJ8l+SPwor63NtZ5P8Ao6fmf8aKXsH3F7NHg/i8Lb+K76BlDKsu4E/w5FZvzOpHmMVXJBXGAO38q2PiFIr+KJ08mJmkRJgx+8cj+Vc+5WHcuGbcAAFYbfwz0/8ArVwV7qo0K9i7DvMhjYblIzkYUA56ZokWYZEbbgx2lGbBHPbjkVV228IZ7uW4cbhs3MAMk9Dx+tToREEaaReCWDRsduM4AOay1ve5SBPPmmWWVfMEDZ8tmDfh/wDWq1KrzY+Ul2xgqvyj6Co4rbzJAY1IlwcKsud2ewz3qSOaJQMFjx3OMYqXN30BtLVAsDRsJM7UB2kBlOG9x1B60txcBYm3/KQMfPjc3HTP60s008sahZVUgk52jLfj1/Gq88cxjJeKFzjIZx0x3HvTpTl9plKS6G74qEba7fJI3Rx14xwMCsi6hLIcGPf/ABjoD9a2/EYzrl453AAqwJbjJUc1Qfa2BhhGRlgMcn157mnUlaq/US1ehSjUBdpgBBIBYY6fnV61SJtQtVMX7zzYyxOM53DofTFZ0gg3tmPynxyUI/UCrmkoJtV08GaKUrPHtK8EEEcf/WqrNzT2QOL6kt7APt92Q7ndI+S7HI+Y96fZapqWmS77e4ubZI1AyH3A89NtUWdkublVJkiM0g2NkEcnuafLfRW0KqY5kdgCSzjGDkYPvkVM3JS07kqN9bnaf8JxqllbwLG1tP58fnS+euC7MSDyPYdq0dL8ercKEv7CKNY2Fw0ltJ/CueMH/GuE1Y70tDIoKraxZI4OSCcdfeq2n8W+oZIwLZvvDHVlFdSnLntcq7XU9psfEmmayqRWl9IrvKn7m4xnbuB4J7DGetdBIf8AiYW/Ro9rkMDjPQe/HNeBeHdPu7jzpIo0iCQOIzIdgckdBnrjr/jXdeEtP1qJUSG8uTk5CwE7UXP3eexJGSK66bnJaoanqejQSwXBIgH3xv3Y4PvUjRMB8uWA9Kk07S7iCyVZvmfjavHyL6e9SmAxrg7l+tdCT6lXXQosGVskHgYqKSMPyQB7Zq+RIRjII96Y0QIO4AGlZiMkxc/dP50Ve8lM/eNFGoXPnL4huryaRemGGRZbCNsydQcdq5S3uVmjkLy+QcgqyAMFHt78112vlJvCvhe4YKwNqYznqcED+lck2nxPKzRXKIp6qO349q5K0E5XJs+hO2oK58uHzXYgICy5GP73qeO1ON1KJY1a1eGBcEyyAjPvj/Gp1i+z2uYsu4G4Mqbsj1Gaotq8ybo7kOwzkbxyPpXO6cYuz/MTUYbl6K/sGdHUSM2cjgnBzxVi8DG5kkjsYzKUw+4EA44HsDxVC0mu7lXk+1tJFGclSgBPfn1NWH1dRbmSFHaUYIQnl8n6/j7Vg4csk0riSitQjku2RtzRxMOnoPQZ/A8VYFzAFKXl2AVXgQsT8xGPypi3U1zpRkWzzO0uRjAGO+V78d/WozpMd2WmK+TcDO3b95gByCB2+tXHlcbtcupq4xt7p0Pi+drbX7hxBLIGWMfKcAZjXk1mRXiypGVjYYzlQx4OPTvVnx5cRR6rOrqSzxRAbevMa4+tZFrf27RmCPfGwxhygO78K6KtCEpsSir3NC3eJo0j1ATIWPyuUIcdskdMZ96t6DAr69p7u6u6XEYRsFS43en0HQ1Wt7LVbhAsNtLOSc+a37sL+DcfiM10Ph7wve2uoWl3dzIfLYMQqFjj+7z1pUsO4z0u0Epp76nMi6c+YsksqMXJ5APc9SetWIba9uV3Wdu7oc5YIF5HueDXodp4Y0m1uHbaryZyrSqct7gH/wCtXQ23h6+m0+O502zEsM3CBnA4zjdj+77+grb6km7yZCucDfeHGkvI5pZiv7iNNkGCCAoB56DnPauj8NeGJ2Oy0tdsVw/lNIybgCOeW7Y69q9K0rwfbWl5BcSTNKUX5omQbWcjGfXA5wD/AErpbS3hs4fKtolhiyTtQYHJyf1rqhRhDVILHJ6L4IjiVX1JlfhgYl5H+yd3XOP5+1dZBbRWylYIkjH+yMfj+lStJtB5qNpBj5ck1oNDjTCD65FIJAx/xpQevHNAFd4o2+8g+uKhe1Qj5WI/WrZNMwMkjFAFH7GM/fH5UVbyc9vyoosB8oXhdfhzorQoXa2upYNp5OMmsOztyzGRyI2bAIQ5H4j1rc0WYXfw2uWlBJh1AMR6bgP8apRXMCuyKQJOhHfNcc4RcucqEE3zMfLbqFbbKyy9VCMBg44zWdJayTGR72RGdT0jPT6Zq5dRW0kiqTLlV3eYGwD7Gql1NCZNkQTzW4URgk/X3rNwXM5FNK9xLaOKy3NIzSQHBdAgJBzxnHWpZvJuJYJLRVVo+7sVwf6iksvDetXBUiBkiI+9Owj/ABx1rdsvB0EYzeTSTY6LF8q/meTUwozlK6RjzO+iMBY55XxbSbl6Yx+7/I89at6Roc0l8f7XeS3Rk2PcBiB+IzyK7mzsRFGqwxJGoGPl6/measi3SPd5hXaeDnnPt711rCxvzS3KbTd0ivrPhuO6uxcXsu9GARREqj7gC5LcnnGfx61NpeiWVjlrO0RGPV8Zb8zWqulLoyN5kCWKn5mDIEz746V0ngrQZb6dNT1FGSyAzbwSDmX/AG3HZfRe/U1olFbILM5+N0twGfcM8fJyzH0rrX8Mao1hHLCsQmKA/Zw21lJ7Fj+uK3ovDmmRalFfJAVmiHyLuJRT/eC9j/jW8sg4GMVeoJWMTSPDlnbaULS9giuWf5pndeWY9cd8fjXQRRokapFhVUYC44FNLcZ60m+kBIQc85z60gJx96mCTmlOCOtMBHVscHP1qIn1B+oqX6Gmc0DFBG0Z5+tOBBB55qMnNHY4/WgQ8j1FRsAM84oDYHvQXHPNAyPb/tL+tFL5oooCx8n6N8ngDxLt+XE6EY4weK5S4JEiEE529fxoorlq7DRejdjp5yxPCd69E8NwQxW1w0UUaMMcqoB7UUVOHG9jRxkgnqe9TIo3pwOnpRRXcZMeP4v96rfhhVfxxpKOoZQsrgEZG4LkH6j1ooqXsUtj1sW8N3E8V1FHPEQDskUMM59DUqdPxNFFSPqPpqn56KKYEininUUUAg7U4dKKKYhV6Ug+6aKKBoYO9Jn5qKKAGHrTTzmiigEQt94/Wiiig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222500" y="956205"/>
            <a:ext cx="4648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0" y="193965"/>
            <a:ext cx="9144000" cy="7368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kern="0" spc="-150" dirty="0" smtClean="0">
                <a:solidFill>
                  <a:srgbClr val="002060"/>
                </a:solidFill>
              </a:rPr>
              <a:t>District’s Progress and Planning Goals</a:t>
            </a:r>
            <a:endParaRPr lang="en-US" sz="4000" kern="0" spc="-150" dirty="0">
              <a:solidFill>
                <a:srgbClr val="00206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510634"/>
              </p:ext>
            </p:extLst>
          </p:nvPr>
        </p:nvGraphicFramePr>
        <p:xfrm>
          <a:off x="838200" y="1471613"/>
          <a:ext cx="6524624" cy="34099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253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710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2819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39395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Century Gothic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Century Gothic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82320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Century Gothic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3680"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900" cap="all" dirty="0">
                          <a:effectLst/>
                        </a:rPr>
                        <a:t>Figure ES-1– District Trends and Planning Goals for Nitrogen, Phosphorus and Sediment Pollution</a:t>
                      </a:r>
                      <a:endParaRPr lang="en-US" sz="900" b="1" cap="all" dirty="0">
                        <a:solidFill>
                          <a:srgbClr val="268B44"/>
                        </a:solidFill>
                        <a:effectLst/>
                        <a:latin typeface="Century Gothic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8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07065"/>
            <a:ext cx="2623023" cy="2988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932" y="1507067"/>
            <a:ext cx="2700867" cy="3046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554120"/>
              </p:ext>
            </p:extLst>
          </p:nvPr>
        </p:nvGraphicFramePr>
        <p:xfrm>
          <a:off x="5956890" y="1507065"/>
          <a:ext cx="2810374" cy="31953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Bitmap Image" r:id="rId6" imgW="2534004" imgH="2828571" progId="Paint.Picture">
                  <p:embed/>
                </p:oleObj>
              </mc:Choice>
              <mc:Fallback>
                <p:oleObj name="Bitmap Image" r:id="rId6" imgW="2534004" imgH="2828571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6890" y="1507065"/>
                        <a:ext cx="2810374" cy="31953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5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952" y="5153025"/>
            <a:ext cx="5845737" cy="1164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" name="Straight Connector 27"/>
          <p:cNvCxnSpPr/>
          <p:nvPr/>
        </p:nvCxnSpPr>
        <p:spPr>
          <a:xfrm>
            <a:off x="2133600" y="4724400"/>
            <a:ext cx="4648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3B33AC5B-7411-4F10-ABC7-4E2E19C1F296}" type="slidenum">
              <a:rPr lang="en-US" smtClean="0"/>
              <a:t>2</a:t>
            </a:fld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72" y="6317818"/>
            <a:ext cx="465728" cy="38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13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0C1E9CD0-E52C-41A2-BFF0-7A20629B2CF2}"/>
              </a:ext>
            </a:extLst>
          </p:cNvPr>
          <p:cNvSpPr txBox="1">
            <a:spLocks/>
          </p:cNvSpPr>
          <p:nvPr/>
        </p:nvSpPr>
        <p:spPr>
          <a:xfrm>
            <a:off x="-97147" y="137085"/>
            <a:ext cx="4897747" cy="13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 smtClean="0">
                <a:solidFill>
                  <a:srgbClr val="002060"/>
                </a:solidFill>
                <a:cs typeface="Calibri Light"/>
              </a:rPr>
              <a:t>Commitments</a:t>
            </a:r>
            <a:endParaRPr lang="en-US" sz="4000" dirty="0">
              <a:cs typeface="Calibri Light"/>
            </a:endParaRPr>
          </a:p>
          <a:p>
            <a:endParaRPr lang="en-US" dirty="0">
              <a:solidFill>
                <a:srgbClr val="000000"/>
              </a:solidFill>
              <a:cs typeface="Calibri Ligh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0FE0867-C4CA-4ACD-9715-09E05ED600D1}"/>
              </a:ext>
            </a:extLst>
          </p:cNvPr>
          <p:cNvSpPr txBox="1"/>
          <p:nvPr/>
        </p:nvSpPr>
        <p:spPr>
          <a:xfrm>
            <a:off x="0" y="990600"/>
            <a:ext cx="4800600" cy="581697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 smtClean="0">
                <a:solidFill>
                  <a:srgbClr val="002060"/>
                </a:solidFill>
                <a:latin typeface="Neutra Text"/>
                <a:cs typeface="Arial"/>
              </a:rPr>
              <a:t>Meeting </a:t>
            </a:r>
            <a:r>
              <a:rPr lang="en-US" sz="2000" b="1" dirty="0" smtClean="0">
                <a:solidFill>
                  <a:srgbClr val="002060"/>
                </a:solidFill>
                <a:latin typeface="Neutra Text"/>
                <a:cs typeface="Arial"/>
              </a:rPr>
              <a:t>permit requirements and completing planned </a:t>
            </a:r>
            <a:r>
              <a:rPr lang="en-US" sz="2000" b="1" dirty="0">
                <a:solidFill>
                  <a:srgbClr val="002060"/>
                </a:solidFill>
                <a:latin typeface="Neutra Text"/>
                <a:cs typeface="Arial"/>
              </a:rPr>
              <a:t>stream restoration </a:t>
            </a:r>
            <a:r>
              <a:rPr lang="en-US" sz="2000" b="1" dirty="0" smtClean="0">
                <a:solidFill>
                  <a:srgbClr val="002060"/>
                </a:solidFill>
                <a:latin typeface="Neutra Text"/>
                <a:cs typeface="Arial"/>
              </a:rPr>
              <a:t>projects will achieve planning goals</a:t>
            </a:r>
            <a:r>
              <a:rPr lang="en-US" sz="2000" dirty="0" smtClean="0">
                <a:solidFill>
                  <a:srgbClr val="002060"/>
                </a:solidFill>
                <a:latin typeface="Neutra Text"/>
                <a:cs typeface="Arial"/>
              </a:rPr>
              <a:t>,</a:t>
            </a:r>
            <a:r>
              <a:rPr lang="en-US" sz="2000" dirty="0">
                <a:solidFill>
                  <a:srgbClr val="002060"/>
                </a:solidFill>
                <a:latin typeface="Neutra Text"/>
                <a:cs typeface="Arial"/>
              </a:rPr>
              <a:t> including additional reductions to address climate </a:t>
            </a:r>
            <a:r>
              <a:rPr lang="en-US" sz="2000" dirty="0" smtClean="0">
                <a:solidFill>
                  <a:srgbClr val="002060"/>
                </a:solidFill>
                <a:latin typeface="Neutra Text"/>
                <a:cs typeface="Arial"/>
              </a:rPr>
              <a:t>change</a:t>
            </a:r>
            <a:r>
              <a:rPr lang="en-US" sz="2000" dirty="0">
                <a:solidFill>
                  <a:srgbClr val="002060"/>
                </a:solidFill>
                <a:latin typeface="Neutra Text"/>
                <a:cs typeface="Arial"/>
              </a:rPr>
              <a:t> </a:t>
            </a:r>
            <a:r>
              <a:rPr lang="en-US" sz="2000" dirty="0" smtClean="0">
                <a:latin typeface="Neutra Text"/>
                <a:cs typeface="Arial"/>
              </a:rPr>
              <a:t>​</a:t>
            </a:r>
            <a:endParaRPr lang="en-US" sz="2000" dirty="0">
              <a:latin typeface="Calibri" panose="020F0502020204030204"/>
              <a:cs typeface="Calibri" panose="020F0502020204030204"/>
            </a:endParaRPr>
          </a:p>
          <a:p>
            <a:pPr marL="457200" lvl="2" indent="-285750">
              <a:buFont typeface="Arial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  <a:cs typeface="Arial"/>
              </a:rPr>
              <a:t>Blue Plains Wastewater Permit</a:t>
            </a:r>
          </a:p>
          <a:p>
            <a:pPr marL="171450" lvl="2"/>
            <a:endParaRPr lang="en-US" sz="800" dirty="0" smtClean="0">
              <a:solidFill>
                <a:srgbClr val="002060"/>
              </a:solidFill>
              <a:latin typeface="Neutra Text"/>
              <a:cs typeface="Arial"/>
            </a:endParaRPr>
          </a:p>
          <a:p>
            <a:pPr marL="457200" lvl="2" indent="-285750">
              <a:buFont typeface="Arial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  <a:cs typeface="Arial"/>
              </a:rPr>
              <a:t>MS4 Permit: 1,038 acres managed over 5 years</a:t>
            </a:r>
          </a:p>
          <a:p>
            <a:pPr marL="171450" lvl="2"/>
            <a:endParaRPr lang="en-US" sz="800" dirty="0">
              <a:latin typeface="Neutra Text"/>
              <a:cs typeface="Arial"/>
            </a:endParaRPr>
          </a:p>
          <a:p>
            <a:pPr marL="457200" lvl="2" indent="-285750">
              <a:buFont typeface="Arial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  <a:cs typeface="Arial"/>
              </a:rPr>
              <a:t>Restore almost 40,000 linear feet of streams</a:t>
            </a:r>
          </a:p>
          <a:p>
            <a:pPr marL="171450" lvl="2"/>
            <a:endParaRPr lang="en-US" sz="2000" dirty="0">
              <a:solidFill>
                <a:srgbClr val="002060"/>
              </a:solidFill>
              <a:latin typeface="Neutra Text"/>
              <a:cs typeface="Calibri" panose="020F0502020204030204"/>
            </a:endParaRPr>
          </a:p>
          <a:p>
            <a:pPr marL="1588" lvl="2"/>
            <a:r>
              <a:rPr lang="en-US" sz="2000" b="1" dirty="0" smtClean="0">
                <a:solidFill>
                  <a:srgbClr val="002060"/>
                </a:solidFill>
                <a:latin typeface="Neutra Text"/>
                <a:cs typeface="Calibri" panose="020F0502020204030204"/>
              </a:rPr>
              <a:t>Identified </a:t>
            </a:r>
            <a:r>
              <a:rPr lang="en-US" sz="2000" dirty="0" smtClean="0">
                <a:solidFill>
                  <a:srgbClr val="002060"/>
                </a:solidFill>
                <a:latin typeface="Neutra Text"/>
                <a:cs typeface="Calibri" panose="020F0502020204030204"/>
              </a:rPr>
              <a:t>priority areas for local benefits</a:t>
            </a:r>
          </a:p>
          <a:p>
            <a:pPr marL="457200" lvl="2" indent="-285750">
              <a:buFont typeface="Arial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  <a:cs typeface="Arial"/>
              </a:rPr>
              <a:t>Improve local water quality </a:t>
            </a:r>
            <a:endParaRPr lang="en-US" sz="2000" dirty="0">
              <a:solidFill>
                <a:srgbClr val="002060"/>
              </a:solidFill>
              <a:latin typeface="Neutra Text"/>
              <a:cs typeface="Arial"/>
            </a:endParaRPr>
          </a:p>
          <a:p>
            <a:pPr marL="171450" lvl="2"/>
            <a:endParaRPr lang="en-US" sz="800" dirty="0">
              <a:solidFill>
                <a:srgbClr val="002060"/>
              </a:solidFill>
              <a:latin typeface="Neutra Text"/>
              <a:cs typeface="Arial"/>
            </a:endParaRPr>
          </a:p>
          <a:p>
            <a:pPr marL="457200" lvl="2" indent="-285750">
              <a:buFont typeface="Arial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  <a:cs typeface="Arial"/>
              </a:rPr>
              <a:t>Healthy streams and habitat</a:t>
            </a:r>
            <a:endParaRPr lang="en-US" sz="2000" dirty="0">
              <a:solidFill>
                <a:srgbClr val="002060"/>
              </a:solidFill>
              <a:latin typeface="Neutra Text"/>
              <a:cs typeface="Arial"/>
            </a:endParaRPr>
          </a:p>
          <a:p>
            <a:pPr marL="171450" lvl="2"/>
            <a:endParaRPr lang="en-US" sz="800" dirty="0">
              <a:latin typeface="Neutra Text"/>
              <a:cs typeface="Arial"/>
            </a:endParaRPr>
          </a:p>
          <a:p>
            <a:pPr marL="457200" lvl="2" indent="-285750">
              <a:buFont typeface="Arial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  <a:cs typeface="Arial"/>
              </a:rPr>
              <a:t>Increase climate resilience</a:t>
            </a:r>
            <a:endParaRPr lang="en-US" sz="2000" dirty="0">
              <a:solidFill>
                <a:srgbClr val="002060"/>
              </a:solidFill>
              <a:latin typeface="Neutra Text"/>
              <a:cs typeface="Arial"/>
            </a:endParaRPr>
          </a:p>
          <a:p>
            <a:pPr marL="1588" lvl="2"/>
            <a:endParaRPr lang="en-US" sz="2000" dirty="0" smtClean="0">
              <a:solidFill>
                <a:srgbClr val="002060"/>
              </a:solidFill>
              <a:latin typeface="Neutra Text"/>
              <a:cs typeface="Calibri" panose="020F0502020204030204"/>
            </a:endParaRPr>
          </a:p>
          <a:p>
            <a:pPr marL="1588" lvl="2"/>
            <a:r>
              <a:rPr lang="en-US" sz="2000" b="1" dirty="0" smtClean="0">
                <a:solidFill>
                  <a:srgbClr val="002060"/>
                </a:solidFill>
                <a:latin typeface="Neutra Text"/>
                <a:cs typeface="Calibri" panose="020F0502020204030204"/>
              </a:rPr>
              <a:t>Maintenance</a:t>
            </a:r>
            <a:r>
              <a:rPr lang="en-US" sz="2000" dirty="0" smtClean="0">
                <a:solidFill>
                  <a:srgbClr val="002060"/>
                </a:solidFill>
                <a:latin typeface="Neutra Text"/>
                <a:cs typeface="Calibri" panose="020F0502020204030204"/>
              </a:rPr>
              <a:t> a growing challenge</a:t>
            </a:r>
            <a:endParaRPr lang="en-US" sz="2000" dirty="0">
              <a:solidFill>
                <a:srgbClr val="002060"/>
              </a:solidFill>
              <a:latin typeface="Neutra Text"/>
              <a:cs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B804C4B-3625-4A37-84FC-DA63CE298302}"/>
              </a:ext>
            </a:extLst>
          </p:cNvPr>
          <p:cNvSpPr txBox="1"/>
          <p:nvPr/>
        </p:nvSpPr>
        <p:spPr>
          <a:xfrm>
            <a:off x="4208747" y="6639463"/>
            <a:ext cx="2057400" cy="27699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Photo Credit: </a:t>
            </a:r>
            <a:r>
              <a:rPr lang="en-US" sz="1200" dirty="0" smtClean="0">
                <a:solidFill>
                  <a:schemeClr val="bg1"/>
                </a:solidFill>
              </a:rPr>
              <a:t>Krista</a:t>
            </a:r>
            <a:endParaRPr lang="en-US" sz="1200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1" y="0"/>
            <a:ext cx="4343399" cy="3352800"/>
          </a:xfrm>
          <a:prstGeom prst="rect">
            <a:avLst/>
          </a:prstGeom>
        </p:spPr>
      </p:pic>
      <p:pic>
        <p:nvPicPr>
          <p:cNvPr id="10" name="Picture 3" descr="Nash_PostResto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0" r="6303"/>
          <a:stretch>
            <a:fillRect/>
          </a:stretch>
        </p:blipFill>
        <p:spPr bwMode="auto">
          <a:xfrm>
            <a:off x="4800601" y="3352800"/>
            <a:ext cx="4354996" cy="3139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57970" y="2895600"/>
            <a:ext cx="1873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Nash Run Before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53000" y="6019800"/>
            <a:ext cx="1708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Nash Run After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34200" y="6019800"/>
            <a:ext cx="2265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Photo Credits: DOEE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76200" y="914400"/>
            <a:ext cx="4648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492875"/>
            <a:ext cx="2133600" cy="365125"/>
          </a:xfrm>
        </p:spPr>
        <p:txBody>
          <a:bodyPr/>
          <a:lstStyle/>
          <a:p>
            <a:fld id="{3B33AC5B-7411-4F10-ABC7-4E2E19C1F296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242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81" y="1066800"/>
            <a:ext cx="8798719" cy="579120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B1D4F77-A17C-43D7-B7FA-545148E4E9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ltGray">
          <a:xfrm>
            <a:off x="252663" y="321177"/>
            <a:ext cx="3249230" cy="5896743"/>
          </a:xfrm>
          <a:prstGeom prst="rect">
            <a:avLst/>
          </a:prstGeom>
          <a:noFill/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AutoShape 2" descr="data:image/png;base64,iVBORw0KGgoAAAANSUhEUgAAA7MAAAHoCAYAAACbyLhyAAAAAXNSR0IArs4c6QAAAARnQU1BAACxjwv8YQUAAAAJcEhZcwAADsMAAA7DAcdvqGQAAFU1SURBVHhe7d1/nJ1lfef/a3w8vhayBcWKSBhifllRggKVKNmZSLNsZrSV2jVoJtuW6HeNJrYbxDTptGl5aEfGZJEuriQ27jeE2m+SldjuQmszWZpiZhraqKgFK5pkksYhSLGK0CLb7x/55n3N9Zlcc+U+P2cmc65zXs/H437cv3+e+5xzv8913fdpO3WaAwAAAAAgIy8JbQAAAAAAskGYBQAAAABkhzALAAAAAMgOYRYAAAAAkB3CLAAAAAAgO4RZAAAAAEB2CLMAAAAAgOwQZgEAAAAA2SHMAgAAAACyQ5gFAAAAAGSHMAsAAAAAyA5hFgAAAACQHcIsgIb2u5/6E9c2533jGg1rRU/947Puv2z7C/fzPZvGHQ8NAzC90velmmo+q/iMA4D6EWaBjBVdPM3uWBfGjlc07Zf+6u/C2Mb1+x/9D25z73tCX+tSkH37yrvc+v4vuAt/+nx36ti97oa3XuHHPff8T3zb6HVNX+u4SRVNo/MFjavSa2zN1e/4PXfLR/97Fu/13P3Vrg3u1/7Dvw191Wu0z7ii7wprOI8ANBrCLJAxXTzddOM1oW/UPzz5T4Uldem0g/f/tnvHz78x9DW2K197WehqXSvW/qH75re/57s/uOIG3y71+mm4Xt+XXXB+GDLqNZf9jDv5t38Q+s6Ig7HoglznCxqXvcYpvXYbf/2d7j+v/Pf+9dY580d/8tfuF97/Bz7UYmq99xcXhq7aNNJnXNH3iuT0nQGgdRBmgcy98Yr20HXGJz7zoC/JS1kI0kVux5tf67vR+Ia+etg9/DdPhL4zfnPV230QVclOSq/vLe/uCH2j5lx+sbv0VS8PfePZ+aAA/MkNy3z3RMSlO5TmTA29ZvGPEKIwpfPh7ttXuONDd44br1BL9VVUw74rjM4jvjMANCLCLNCEfvz8T9wnt34p9J1NoQb5eOTRI6GrNl2LF4SuUV//1j+ErrMpMIsCcKnAW4tj33smdGE66QeP2Of/9GDoAgAgf4RZoEmkVUo/veN/u8e/+2ToQ87Se2KrpSqB8XmhHzkstMZUim8lvzf/wnW+PRFanqq7Y/ql1UJ5XQAAzYQwCzSJa658zVlVDn/j9j8OXaWVepCMKRqfPhwoHa9GFKZ1n97L37jGD9PDqf5w58N+nGjZv/SBT4/No4fV7Hrgb8PYylRlUsu0+bWsorBmtD1rP7bTr8fm0bZpvrQqbKknjCqopeut9mnCmrfoacTaHlt2SsPS0jTd/6j5qnlI0y/9+2tD16iBLz8Wus544KFv+PabXn/5WVUJi46ZrTt+LY2297c27Ql9o2x7rUlpOXoN7DxRU+6YiJ1b8eugRv3atkpVm+N5rNEyi85Z9ZfaDtG60m2x+bS8WPraq9H86XrVlDuXJ0rrjLdBjZ1Pej3i11uvTUzHopbzuGhdOj42Lv0M0DLKKTpfSh3vmK0rns/WqeHpvNoPW1fRa1vunJgs6WeNtiU+L2x42sTHsGi8jsVksPM23kY16i96H+qYadvi80uNXhNNb5+lmiYer8bOTykaH+9zTNtY7ec+gPwQZoEm8t8+9iuha5RK2yqFw1IPkjEa/+fbPxL6iumhQroPN6aLwKu6Nvr79FQiKCoV+tDv3Oe3SRcXCjkPPPR1P070sJoVaz9b9oJUTpz8ob8w6fvMg+NKmrSszpvvKLxA0fZ0LPuEL7F+zWWv9Nv82ECfm93+Sj+ftkXTmKInjD73zy/6Jwqn662m5FQXoK+/8bf904hV3VfHVPe7ah3aby1T4+MLVe3HzLd8ZEKlaYt+bn7oGvXgX44G19juB0fPkf/4rut929hrqGMmOl46bnrIkM4tvZZ6HeKLem2vXvNqaD5doGo5eg123v2hs46JjncaGuJz6+UXzvDbZfPpWGnbKlXN1jzpOfvXp4+9zpH0nFV/0XaIncea5ld/eZHfDr22zz73gh+m5cWvadHDdb51+Mmz1iv1lsiXYyX1pd73CiZ6PexhY/LcP5/ZjnrO46LPEN3qUOozQMvQdqR0/HW+2fnyO7/+zrOOt86L+H1stDxbl37g0Xls57LWqeEnwvtM69H0Ope1ro7rXuvvP7aHqsXnxFSp9jNO53FaK0cP/4rvo9d+xtNM1oOcan0f2rmjfTo+8oOxc8fODU1v+1XpCc8arwedVaJtrOVzH0B+CLNAE1nws5f5C5lY7+b7Q1dpRQ+SiVW68NE9lrqQj2345BfGLlY++4lbwtBRCqxf/tsnxi5+0r+z+B8hXJWii6c3vX7WuAvS2Jrf/aPQNUoXUbootaDwid98t99mHa8NH/oFP0w0TRyk0/sNdUGkwGcXbNXSxfEvnr5osvXrItyOqdZh26/xms5Ck6bRutKLNjuu1Txx+KYbrw5do3ThHocy7a8uIuVXojCri0odD/OZj/+qP146bvd96j+NBUEtT09aNuW21xrzod/5o7F16xjEx0SlxKLlxyW92t54u/T6abtE85U7j2Oap+ic3dp3i99GCy5G27Hl8/tD3yiVIlnQ1/GwAKH9sIdv6TX9lVvPHB9JH66jB7ZZkC96iuxEpD9mxSX16fveXgu9p4qCbr3nsWi6dF36DNB6tN/pZ4Te4+mPUvETvXWc7P2pZW/6rTPvR50f8bwKK1qe0QPOdB6rUXcaBr/+rRNj02ubbT06XvFD1bQt6TZOlmo/43Qe/8YtN/puc+FPnxe6Rmk/VXNH9P0wGQ9yqud9qPeBnTs6jnbuqJ3ug9hxL+X6a8f/UJeq93MfQF4Is0CT+a3V7xh3caZfyEtVv5pKCgV2saKL97QU7I//6wfHLn7Sp+fGpTpFFHQUqEpdkGqf42XE+695bb1yVfI06M/t+nLoOpvmtQsstdOL4FIUguyCStKLsLj0VNP98f98JPRNnI5PemH58N98J3Q59xcPj16MKxxoWhNXndZ+phfAb3vL+GBS6TVLKQSoZMR0v+2q0DVKF/JGF/YWjKz0zPz94fEXocvf+ZbQVTsFop6bRufX/sYBSeJSbW2PQqhJq3O/4bUzQ9fo+ViuhkR8Yf+bHyx/AV8LbeOmz/556Bt9HSst34Ke9j8N1pN9HuszwM4rfUakgW3gwOOha/R8sbAtKi2N/dvk/IxL20ae+mHoGqWwarSv6WsXS8/79KFqKlWfCrV8xr03Oef/7omR0DVK54Eduw/0vM23J6qe96G22fzdE2dK/iXdh8kwWZ/7ABobYRZoMrrwUYlJ7L/d99C4UpJzIQ166ROU4wsLbXMt3vnvxpc2an4reTBWvS2+kJM4JEm8HZJeZMUuetm/CV2jnv27Lb5UKa7SVySt2pteIF9+6StC16jJLu2xoGT2RvfN/r8hcMQXn+kxS4+tzJo5fpuL7sUtJw4qkl5cpsuPA0hMVRZ10Wrnt0JRNa9JkfR1KCrVNvpBIA52cXiVdFnpxX4sLknTuaHtV5O+btX4H392yB8PVZNVlU7bZr0fFc7T8z0Vvxf/1+f+s98OqwEw2edxui3pDxrxezE9X9L/ZU2XFf9QklLNkDjsKjTGx1ttew0qnUdTURVcavmM074rrBnte/x5b/fE68eCSq9/vWp9H+rzJb5PWdsVn2sTNZmf+wAaG2EWaEIqNYxLQnXRnVaRbDbphbVdZKYhSKV88UND1MTK/X1NveIQVCQNLZO9DWkJmqp3ii4ktW06V6xEUkoFx1i6zLQ0qJL04lH33sWviS6OY1YCds2Vs876oUTTKrjFF9OToehHFlt+Gk5VVTHeft2LF6v1+NRL57eOh9p636tUXlVLh/b8zlnVm2s11edx+rr+6Mf/ErqqCxtpDQQruUzPVR0XvV56SFFO90uW+oyT9H53C7DSv+XPfHsyS/3reR+mr49Ct973+uFlsqv5NsLnPoBzgzALNKktv/9roWuUSmfjkqRWpfs5rdSlqFFp63Sb7NdJF8HxjxtWRdGqGJerZlmt+CFB9Sh6LeLGqncrYP7Z9o+cdSGtY2YX01MZUEoF/fS+4LRRKee5kG6HSrruvn3FlJXIlTPR87hSeK7Ewp5CdnpPruh9YKG2VDV5e1idHlSmJ+CmP1I0irffMP6HBCsVV1v7qSA5medAPe/DnXd/cFwJslHQVKjVcZ4qOXzuA6gPYRZoUrqAi+9500XGtl35lEJMFT0ltNGl9xdPhjSwqoriPX/0l757Mu6jmzVzYttcS8mMwrlKGtN7LEXnuQLKZFfVNmnpo/lecl8mJn4epyV5tZoVrV+l0gr6RctU2EsfWKV7xhVe7WF1q3pucN9+6A6/jEakoBrvm1U1VrVzqfQwpXrU+j5UAP6LHbf5YJmGYNHD1FSqOxVy+NwHUB/CLNDE9PTGWHwPUbN7Q7inLr6glW9+u3IV2slW6aI+DXLp/V2T4a3XzAtdoxRkdRGfPhhF0mNWJA1vC15XW6lPGn4fq7EarrZZ9zrqidhFF9OV/pqnHvEFePtZ98SeDF3N61yfxxf+9JnjXc2PJce+90zoGn2t0vNaP0SopLoo1Cp8Wam7ApX+ekjDtBwFMFXDL6p2Pp3sM86kD13SA7hU6qn3eKkfYSaq1vehjqHuo9UPA0WhttYHyZXSCJ/7AM4NwizQxHShkf5NSj0m+36midL/vabSi6Ab3vo639YxiC/CVXWxqNROpRh6IEnRvV4TFT/5V9L1p08GnYoLz/ieWFGQldW/ssS3Y+kxK/oRJH1CbFzNMb1HseiJr+n/35aqNaASsri6oqp76n43e73tYjr9q6Sic6RW6Xkfl26nT8+974tDheeOtrPoP1NzNNXncfoDSTx/er4U/Vhh57TEr5XOF5WyGgu16dOaFV7l83960LdFD12KQ+y5KoGv5TPOpA8ss6dtF73HJ6rW96F+IND09pR0C7WqqhyL75OupNxr0Qif+wDODcIs0OTW/OqSwipdqbTkw6p76QIg/Z/MIpMRHqplDzAyuhCJA5ceeBNfgH741/5d6BqlqoPxX6UoLOkeL1XNi/+2ZrIucPTglfg1SJ/MGverFGWiD+opJb14l/QC2PSvvzl0jUr/WiZ+sq2Oty4ezYXJ+aZzSMdS4VAXwWprvWlgjh8Eo7YuMlVCtvWPz354WfpXGmk1yvTpwtVIL47/OgkPcXVs7W9ajf/tK+8au7jX/uo91HnzHe5//e9HxwVjC02NoJbwMNnncXxM5ODXzgRUnRvxuallxfdbpk9Wjs9PbWP6sCMd8/QeznT77Inazz73gm+LHgxkIUht/RfxuVDrZ5yoPz0ndRyn6vNEan0f2q0NRlWV41LytDQ//Yyw10KvZaXXot7PfQB5IcwCmbOnpOqLPv3lXnSBk/5fZpH3/uLC0DVKD/HQL+l64IlKZOILDl3gxReiutDSBXssLo3T+PRpkXZRInG3pMtP6Vd2+4Vfy16x9kzY1nbqv3ZjusCKq8DpIk8XNto/Nbq3S1T9MC7BTP8nU9UYtb5aKfjoNbAgoFK8+AJZ94qJLtY/8/Ff9d1G64tLiqTe/7ZMS8p0TNILYqPjoAtmo/8rtddEIc0ezqOL5/R4pxeoOjdnvuUj/iEvOoYKC1qv/mc0Dkf2IBi9JmrrIlPbqGqeKU0bnwP244to3fVcwOviOH5d4otlPUBI+xX77Cd+bVzA0jFReNX2a3/1HtJ43VcYh/3dD47/YaDeJx3r/R4HHEkDZjma315HU/QZYiZyHhfRj2R2Tum11GsqWr7OjfTc1DIt3MSfAVpG7+b7fbfm1X9cx8fbxK+v5onDrWqw2Dz631+jzwp9BtpnofY/PrfT1y49/uWOZzm1fsaZ9D3+q7+8KHTVJg3+pb5fan0fqvRcP1rZ56jCpZ3Dem3THyHS7bfXQq9l+r2m7bPlSr2f+wDy0nbqtNANIDMq5UovZvXFXFS97+p3/N7YhasuMor+z08XFgotNp2Cii5GtLxy6yoaJzZeFw5FNF5KPSFUT5kUXYDaNApYx0d+cHobT4yrVqh90j1j5UKM9k9BQqUeurARXXjrPx1Vgh1fPMfrTNl21UoX0CrJ0PrjEFFu20sdO1181/pfqlq/QqLZefeHKl7E6TjoITLaZjveCgz6gcPOjSK6qPytTXv8jxxWQqQL0/Q4a7pPbv3SuGNSbvl6DfU/uSdO/pP/0cNeR82jKqGVzoGYLrwVOI3OBZ1btkxts7ZDF9hF4cjoYl7HKX4PlHpN03WaUu/JUsqdn1LNOVrufVnqdZV6zmNJPyc0fdxf6r0Y0/miH5nS411uXr0+Q1857PTE7Xgevb4qCSw6z/Q66UcknfN2Puo80A8aqrJs54jR8Z7Iaxu/nhP5jNPxUWmjtk/brXtTSx3LUkp9noudG7W+DxU07//zr/i/WNIPWul+6biWet3T10JVyO09WXQOp+d+LZ/7APJDmAWQBV2kHT3xzFmlY0C90vBRKcRhYtKQVO+PQs1qsj7jFN5UAqlQrL9lAoBmRjVjAFnQr+cEWQDNarI+4+xhapPxl1sA0OgIswAAAE3Aql/rXtFyVeMBoFkQZgEAADKkqtu6h1dVlHVfqqoX677S9EFKANCsCLMAgJajhxilT4nWE1wVCjD50gc2ie5ZxsTpoUZ6eraepK3uUk9zBoBmRJgFALSc37j9j8c9UVX0V0DxX6Bg8hQ9eVkP3yLQTkz8/+B6Qq8eYsbfzABoJTzNGAAAAACQHUpmAQAAAADZIcwCAAAAALJDmAUAAAAAZIcwCwAAAADIDmEWAAAAAJAdwiwAAAAAIDuEWQAAAABAdgizAAAAAIDsEGYBAAAAANkhzAIAAAAAskOYBQAAAABkhzALAAAAAMgOYRYAAAAAkB3CLAAAAAAgO4RZAAAAAEB2CLNAgxgaGnJtbW2hD1NlzZo1vsHU2b17t5s/f37ow7nA58f00Hmu8x2Tj3N6anF80SwIs2hK+oCOG31oN4Ph4WG/P40QxnQBFx/jZggvmzdvHrdPaqaTvd5xo2HNoLu7e9x+NYp4m9Tk/tlRdA7p2DcSfZ7F29cMPzal57ea6XzvptvSjOf1dJ436bY0yzVHM37Po/kQZtF07ILh6NGj7tSpU27Xrl2us7OzKULAnj17XFdXl9u6dWsYMn1OnDjht0XHWI2+5BrtIrke8T6tXr16Wvfp5MmTvm3bs2nTJjdv3jw/LGc6V+bOnTu2X4ODgw1x7jTzZ4ftkxrRhWmj0PHVuW3bp883/bCUu3if1Oicnw6tcl5v2bIlDD23mvX46seBnp6eseOrZtWqVU3x3kRzIcwiC+//+k9KNpUsX77cB4BDhw75X0t1IW0lAfahrOHxr4/2q6pNH5fYpR/kpeYVzWvD46po8fJquYjfv3+/27hxow9ck161bfHi8k0F2q6BgQHfreMb76N9qdtxV6NjY2z6+HilFwKl5k2Pf6zU8a/W4ir2u1ZX3dVdsqlk/fr1vq191v7o3FET75/ats9q7Dja9PFxTI9JqXklHh6f4/Hy1F2JrTO+8Ozo6HB79+4NfRP3kWvuK9nUYiKfHWLzxO8Fm0/KzVvq3I2XVe8PADrW2q94WyZqyR/+z7JNLRQC9Vkn8fFTt4mPT3reaVx8LsfzSal5Sx1bvQ9suJr0s2k6HPnE4pJNJc30nThVPvOFb5RsKmmG46tl6kclBfSYvoPsewhoFIRZtBz7cNavjPpQ1oWJfkW1X1VVShT/qqrhx48f9+PUvWHDhrFx5ebVl8fSpUv9cDX6ghN9Sdjy1Bw5cmTcl04pWqbCoi78lyxZ4nbs2BHGNCYdJx0P7aNKJHQ8tA+23zo28Zeqptc+aZwuZtOLzFLzrly5cmw9aozmt+VpvH5hrpXm17FuVDoftH3aR51fOrfiX9JVQqCLKqPpZ8+eXXhMys2rYxmXMukcFJ23tjw1uviJL6yKHDhwwL9+Oar1s0NKfX6Um3eyPzuKqITFAmOj0zGz/RW997X9dhz27dvnj1ksPpctHEipeXXcbT1q4h9X4tci/WxqBrWe16XOaSk377k4rxtRjsf34MGDvmbSdNUmAGpBmEXT04e2Pvjtg13iUiFV3Y0/tHWhrpJP/apqbHpNE48rN++sWbP8hVJK08Tr14WWquxWYuuSZcuW+WBiX3CNoK+vb2z7RN0WemTbtm2+9NasW7durCRX4ult/0y5eXX89MWb0jG25c2cOdO3qzleWq79gq3uRYsWhTHTTxcrCpi2X+qOfyXfuXOnv9g2Ouc1jQXMeHotIx5Xbl4F1qLgo2ni9Wv6kZGR0FealpeDyfjskKLPj3P52ZEbXbzrRyqjH1aM3sN6X8bnnT570vMznkfL0vhy89rrYO+HmIVo0WsT95ej/bDPkkYKwM3ynSj6zLFjbD9YTLdmOL4KvzE7xo12LgNCmEXTsi85/UKvL5ZS9KGdXlzri6LUh308rty8+iLTr6TaBn15xFQ6YF8MFsoqUaCzaq9ah/ZPX2zTKQ5+En9hpvQaWKgU+zIuCpjpuHLzqgTFLhrjixmNs23TsaqWLgzsF+z0F/PpYvuh/Sx3Ia3t1AVNTOdeqYAZjys3r138axvi0nTRNLZ95d5nsfRCqdFM1WeH2Phz+dlRir2PGkEc/PSjShwEYrqPPH0/t7e3l31f2PhK89r7XdsQh1qFE9u2uDZDJXFthnKfjefKVJ3X8bhzfV5rP+wYxz9STIdmOr7pOuwYK0gDjYYwi6YVf8npw74UfWjrCyJWdGFv4nGV5tUFjNavLxj7NdMCl22bwlMlurDS/uhL0r6Q1D/d1QTj4Ffpnkd90dsDjUTHSYpem3RcpXltG3RBbBehOuYqndHwchcW5egXba07/sV8Otj+qSnHLmpiulDXBXuReFylefX62vrtHNY5reNs26ZjVYl+kCkqPWgkU/XZITb+XH12lBL/ONYI4uBXLpToR630/awfXNKL95iNrzSv3u9av4Va0Wti4UTj4hLf3EzVeR2Pm+7zejo10/FVjaRGeNAkUA3CLFqefWjrC0EUhvTLZVwyYF8KNm7hwoW+v5p5U/oisi86zVfNr6SqAhoHRzW64NK8tu5Gpy9XVekzd95557hfeeP7LTUu/sKtNG8RXVhYEKu3BFvHVsux17vRKZwo0BuVKIku0kX7Yhc2VhXOxlWat4iOjy6uRK+dlleJ3huazt5TouWkJb45qPb9X/T5ca4+O4rY9pRbV6PS/utHEzuPRbcgxNWSJS5B1XjdW17tvDH7Ec2Oe6M/q2Ay5PCdmLMcjq8+9/UdrB/OgUZHmEXL04e2PexGH9z2cIWYLthtnKa1L4Zy88bVevTlY9XM1Fa/hmu+aqrtqCQrvmdU7MtmuqsaV8v2346JvlRtmOg46KLSjldc0ltqXrVtmBotw8KXXherMqgSbB3rauiL3paneeLXu9HpgkYlXLb9uqC3KpSi/dGFjY3TDyKm3LwqubLhGmYlZ3oNrHqojnU157Loxxid07ZMbVelkv1GVM1nhxR9fpyrzw5j61Gj9018XuRG2x5XS9YDndKL+fhc1vlr52ypeeOqxPY6iV4nHWcbV8tnQbweNQoeOajmvJ7u78Sc5XJ89Zkcv4/S5QKNou30RUX5emtAAyj3Fzzbrzk/dE0+XXzoy6Il3iaVqhweOBA6Jp/9Ct0KX5Ll/oLnsdumLtDpYl0/iOQcYqpV7i94/uDrt4SuqddKnx+V/n5n/wffFbqmnsKranKUK63KXbm/4Jn/O1P3Wd0q53S5v+D59fdcHbomX0tdcwCThDALlMEXy7nRSmF2urRSmG0UfH5Mj1YIs9OFc3pqcXyB2lHNGAAAAACQHUpmAQAAAADZoWQWAAAAAJAdwiwAAAAAIDuEWQAAAABAdgizAAAAAIDsEGYBAAAAANkhzAIAAAAAskOYBQAAAABkhzALAAAAAMgOYRYAAAAAkB3CLAAAAAAgO4RZAAAAAEB2CLMAAAAAgOwQZgEAAAAA2SHMAgAAAACyQ5gFAAAAAGSHMAsAAAAAyA5hFgAAAACQHcIsAAAAACA7hFkAAAAAQHYIswAAAACA7BBm0fIGBwdDFwAAAIBcEGbR8oaGhkIXAAAAgFwQZgEAAAAA2SHMAgAAAACyQ5gFAAAAAGSHMAsAAAAAyA5hFgAAAACQHcIsAAAAACA7hFkAAAAAQHYIswAAAACA7BBmAQAAAADZaTt1WugGWlJ/f7873H1r6GtN29d2hS5M1FXvmhG6MBlu/HxP6ALOjW9+6GWhC7nZ9oO7QhfK2fvaT4cuNJJff8/VoQu1oGQWAAAAAJAdwiwAAAAAIDuEWQAAAABAdgizLWT37t2ura3Nbd68OQwBAAAAgDwRZqswPDzsQ2DcdHd3h7Fnj09pWhunaSstL1brsieTljl//vzQBwAAAACNgzBbg9WrVzs9/HnXrl1uYGDgrBLOefPm+bZKQI0Cpqa1cSdPnvRt6erq8ssbHBz006xZsyaMOVutyy6yfPlyv77169eHIQAAAACQJ8JsHRYuXOjbx48f922zdOlSHywPHDgQhji3Z88eP0zjSuno6PDtffv2+XaRWpZt1YmtGRoa8sPVVr9CuHXH08alsOqXo0ePjs0jNp816bJLLa/SNpWaT0qNK7UtAAAAAJofYbYOhw4d8u3Fixf7dkzBcuvWraHPuW3btpUNsrWoZtkKdDt27PAlsPYXwitXrvTtIhs3bhwrbVZwVXAUm1dh2UpzVRLc2dnpNm3a5IeppFr9cfXmouVVs02ltkPz9vT0jJWKr1q1yo+rZlsa3b3XzjirOTZwfxiLWNvg4Fiz+5lnwlDU4/i2r7nHPzrgm5Nf/PswFLm799vrfRNT/3/9xspxzVf/8UthLFrBd3f9ofurD/2y+8kPng5DRn3z0x/3w9Wc2PenYSgm0+cGR9xrNw6ONd/74YthDOr1g6dH3G+89xr3hf/njjDkjK8dHPDj1EZrIczWQEFSJYAKV6Jqu6kVK1b4toU4BTMbVooFNwW1cqpZtkp59+7dG/pGw6imK8XW2d7e7tsnTpzw7SIqCZZly5b5toV5C/dStLxqtqnUdhw8eNC3bT8VqnXcq9mWRve+R18Y18grF7zZt3FG9+OPu01z5rhTnZ3u6HXXuZ4nnnDDL3JRUI8f/NUx317wqS7f/PN3/sn9+OtP+WHI04//9RkfUhe9+t1hyBnve/1md+vVO8aal/3Uq9zMf8NzEFrF3/zuavfy114Z+s748ZFvu4uuuMr9/Gf/1L2177Pu6J/80VlhFxOj4Lp54Jg73Nfpm/Vdc9ztDx4JY1EPhdR7PrHa/dJ/XBuGnKFwe/TbX3Ovf9OiMASthDBbAysdtNJFBduUVRlWSeTOnTt9tw1L6X5XC8dadqV7WatdtqriWtXbckG2SFp1OmbjFEbjUF+OzVPrNtl81p45c6Zvm3q2pZE9dt9d7oqbP+AuuGxOGAIz8KMfuWWvfKXvnnveea7roovcoeef9/2ozT8f/qG76Loz76VXXN/u/mX4R6EPOXrZSy/2QfWCl14UhhT7zo/+1r38pZecDrM/G4ag2b3197e6V7357GuEl81/vZu19Jd99/mvvMSdf/Gr3b8++0Pfj6lz+UXnhS7U4+cWdbnbP/1g6BvvPf/3b/sGrYkwWyeFTymq1qpxCqoqybXpitgDoNRs2bIlDC2v0rJ1b6vCoh4qpeUq7E2W2bNn+7aWb9utpqiEOjaRbbJ1pg+3qndbGtVX797o5r79vaEPsXmnAyzhdXK89GfOJ7y2qIPf/6J7wyuKf1hF61Ip7U+e+b4PuJg8l7/iPPcH77lirIrxI8PPuo/dRK0IYCoQZutkD2uaO3eub8fie2krVTGuVaVlxyWZCtrVlIKWkobORYtGq29YFd9qTWSbbJ1W3VhVrNXUuy2NSPfJXnb9je6Sq6keU2TH617nqxbbPbMqqUV9Zr77De6HB783ds/s9//su2EMmtnJfxl9nV930Vt8GzDfvu/T7tp1Z99/iIn7yvEfu87XXuRD7eDhH7k/+zue9wBMBcJsDeyeWasqq5LAInHpYKkqxvWqtGwr4VUQVaPS33r19fX5/dT+KkBqfXpA04YNG8aOg5pKD12ayDZpnXrIk61TVax1DOrdlkb0tXs+5t70gd8KfUh1XHihv1/WGpXUtv/UT4WxqJXdL6vmFYsudy99xflhDJrV337/wcJ7atHa9BComZ1LKZWdAhZct9+ywP3iGy92+2+7zn3kC0/4YQAmV9vpQFacyIAW0d/f7w533xr6zi2VyirMLnvg8TBkemxfW/+PHufS5pERt//ZZ93eBQvCkMZz1btmhK7G9sKxH7nhzxzyobaR3fj5vO+HP1dU+jpw4r/7hz7FNPwLh+/w99WiOt/80MtCV3PQE4v1oCfdH2s07Mr/9NHCe2pztu0Hd4Wu6aUnGe/+ylPuL0+HWPnqPzznej73Tf8wqEaw97WfDl35eeiBHe6Hz5wsvEd2yx0fdm+54SZ/f22Ofv09V4cu1IIwi5Y3nWF2z00L3M99+HY3p+vmMGR6NHKY1dOMrWqxSmWPXDd6cdCoGjnM6mnGcdXin/3txf4+2kZGmC1PTzO+9+9/M/SNeuMrl7gl7b/mu//06Kfc5Re83r35Ve/w/aisWcKsnmas+2GNHvSkh0Lpr3j0BOPYZW/rdj/b88HQl69GCbPy/vse99WLza4PvMm9+TUXhr7plWOY1dOMd9w9vhbbyrWf9MFVTzMe3Df+rw31sKhXXjL6Dxm5IMzWhzCLljedYbZR5FIym4NcSmZzQZjFudZsJbOtpJHCbCPLuWS2mRFm68M9swAAAACA7BBmAQAAAADZIcwCAAAAALJDmAUAAAAAZIcwCwAAAADIDk8zRsvT04x7e3tDHwAAAIAcUDILAAAAAMgOYRYAAAAAkB3CLAAAAAAgO4RZAAAAAEB2CLMAAAAAgOwQZgEAAAAA2SHMAgAAAACyQ5gFAAAAAGSHMAsAAAAAyA5hFgAAAACQHcIsAAAAACA7hFkAAAAAQHYIswAAAACA7BBmAQAAAADZIcwCAAAAALJDmAUAAAAAZIcwCwAAAADIDmEWAAAAAJAdwiwAAAAAIDuEWQAAAABAdtpOnRa6gZbU39/vDnffGvoaw/Zrzg9dAAAAAIpQMgsAAAAAyA5hFgAAAACQHcIsAAAAACA7hFkAAAAAQHZaOszOnz/ftbW1jTXd3d1hzOTavHmzX/7u3bvDkOqsWbNmbNu0jNjQ0NDYOE3Xquo9tgAAAADy1pJhdnh42Acg0cOcrZk7d25DhqJ58+a5bdu2hb5RO3fu9MNF+wMAAAAAraQlw6yVZO7bt8+3zZYtW9zy5ct9t0pprVHwtcAYl+bGJbk2bVyaqmCsksMNGzb4aXp6evxw0bii5RRZtWqVO3r06LjQunXrVj88Vev2xUrNG5cCp+PVToeJutWk64v7tdxYrcsqdWwBAAAANL+WDLMDAwOuq6vLl8SWo+k0jZXaKlDt2LHD92/atMmPjwOh+hcvXuzHq9R048aNbv369X5a2bVrlx8nCl+rV6/2/UuWLDkr2MUWLVrk23v27PFtW6cNN/Vsnyk3b2dn59i2qi179+714VLTabjCtro1zKh/9uzZfrxon2390tfX59tSzbKqPbbT5elvHHT3XjvDPdK/NgwBAAAAMFVaLsymVXIV2Ky0z0r8YuvWrQtdowGuo6PDd8+aNcu3T5w44dvGSnZVyqlQVo5KV0WhzJZbZObMmT58W1VjhU71a3hsIttXzbwpbb+FW4V9hcy0tFv7JtpesfVr2iNHjvhuqWZZtRzb6fCl99/orrj5A6EPAAAAwFRquTCblsYqIKlETyV7kga4ePo4+KqUsRql7me19dnyKlHprQKctkGllOpPTWT7ys2rkKmwqXFqDw4Ojs1nw9XUGjBt+nqXVerYTgeVxt7Qf5/76ZmvCUMAAAAATKWWrGasUkIFwlrDkEKe5o3Db73SEJ0+rTi1bNky37agaf2xiWxfqXl1jBQyNUzj1KgE10K+VT+2Ji5trdZkLms6qHrx8yPH3Jyum8MQAAAAAFOtJcOs3Su6dOlS366GBV8LXgcOHPDtali1XaNl6R5VaW9v9+1KtF5VvRWFzrjEWCayfdXMq7Brpaaq5ivaDgXdyVDvstJjOx0Gf2+Vu/637w59AAAAAM6FlgyzKllUyZ+qslpAK1fiKQp6etiQVYW1AFgNlcIqiGodCoJalhotRw9XUpCze0vLsacXF1Uxnsj2lZtX41RiqvE6ZqpirOOmkmTdZ6v90jzWxA9tqkW9y0qP7bn2/JPH3PMjw27PO6/0D3/66t0b3RP3f87t+/BNYQoAAAAAU6HtdECZ3kfAoqHpKcsK3Aqx+hFAQVfhUQFXf2XUDPr7+93h7ltD38Q8dt9d7p9P/oO7vndiJbXbrzk/dAEAAAAo0pIls6jeyMjIuPahQ4d8W3+TAwAAAADThZJZVKT7e/XALKMqx9VUi87FZJbMThZKZgEAAIDyKJlFRbqfVb95WNNMQRYAAABAngizAAAAAIDsEGYBAAAAANkhzAIAAAAAskOYBQAAAABkh6cZo+Xpaca9vb2hDwAAAEAOKJkFAAAAAGSHMAsAAAAAyA5hFgAAAACQHcIsAAAAACA7hFkAAAAAQHYIswAAAACA7BBmAQAAAADZIcwCAAAAALJDmAUAAAAAZIcwCwAAAADIDmEWAAAAAJAdwiwAAAAAIDuEWQAAAABAdgizAAAAAIDsEGYBAAAAANkhzAIAAAAAskOYBQAAAABkhzALAAAAAMgOYRYAAAAAkB3CLAAAAAAgO22nTgvdQEvq7+93h7tvDX0Ts31tV+jCOXHgQOgAAABAq6FkFgAAAACQHcIsAAAAACA7hFkAAAAAQHYIs2Vs3rzZtbW1+WZ4eDgMBQAAAABMt4phdvfu3WOBzpru7u4wtnkpvG7YsMGtXr3a6RlZc+fODWPqp+NWdAyrPcbx/GpKWbNmzbjpyk07XYaGhvx2aVsBAAAAoFZVl8xu2rTJh7pdu3a5gYGBpg8hJ0+eDF2TQ6W8Om6Dg4P+OC5ZssSH2Fi5Yzx//nw/TOPVaDlFgVfTbd261R09enRsWi2P0AgAAACgmdRczXjhwoW+HVe7javjxqWAmqZouKTzqF+sVFEld2LTpf3WtkBo86mx4Jauw5TbLtG6Ojs7fbeCYTxNukz1x8PT7TL79+/37ZkzZ/r2+vXr3fLly313Kj3GWqbCqUKp6ejocHv37g19o+Lp4pJkrWfLli2hr/RxibfdxqUhuNK88TIkfl1s+qLjm76+1qg/Hh4vv9LrCAAAAKB51RxmDx065NsqWRSFClXHtRLHefPm+dJBUZBRv5UkWjCxeRS6NE4lkuq3QFONbdu2+XkV1LRchSJbnkKOhtW6XUZBUcPFqhlLNdsdb1fMjpfWW2k/02NsQdhCbik2XamQLOVeL3PgwAE/Tvuu42qhupp509dl9uzZvt+Op4590fHVsFqPb6XXcTI8/Y2D7t5rZ4w1zWDouedcm47XyEgYMsqGW6N+AAAAoFFVHWYVKlT61dPT48OGShZlx44dPlAojMjSpUt96aAFIHUrjGh8PI9Y6Fq2bJlv79y507er0dfXF7rODnEqsdSwWrerkmq2O96umNbR1dXlu1UqqWNp22JKHeNqHTlyJHSdXfqs4CeVXi9ZsWKFbyuIilW5rmbeeP+1/bYPViKd7nOsnuNbz+tYi29+7pPufY++4Jsrbv6Ae6R/bRiTJwXYvhMn3OpLLw1Dzuj85jfd4Jve5E6dPj93XXGF7wcAAAAaVc33zMrGjRt9WxSgFCgsNKkkz1jVVgtvVsKmeRSKJqK9vT10FS+vnu2qpJrtjrcrpZCtY6jSSLGAaUod42rFpaSqZqxl6RiIhchyx6WUkVCCV8288f7Hgbqa17vW41vv61iLpfc8ELqce/W1He75kWOhL0/rTx+/vQsWhL4zVArbddFFruPCC33/8osv9m1KZwEAANCoaq5mrMClQKMqoaIApQCi4BQ3ClNpoLJSNc1jw1JWGliLouXVs12VlNvuWlgIU3grkh5jq25s1Y9Liat+l1LuuFRS67wW1jVNNcet1uNb7+tYr8MPfN5duvCG0NdcRv7P/wldZ8w777zQBQAAADSemsOsVf20KqEKUAoTRaViCieShp00dO3Zs8e3Vb111qxZvlulgSrZU9XbSmx5tg0KUVpnrdtVSbntrkTrtNJR2yZV0y2SHmPrV/Vjo2WlTzO2araaztaVKvd6VVLrvHFJaxrErdpxrNbjW+/rWI9jA/f79lW33ObbAAAAAKZXzWFWwUH3fupvYhSYFKBUbdaqeqqxkKGSMhsm9vRdm0ehS+MUWPUAH933qPslFYA0Tm3dO1qJlqdtsm1Q6a5KP2vdrkrKbXcldr+p5tM2aTlWQptKj7H6VQIptt1aVtF2azrNa+tSW1auXOnb5V6vSmqdV/us8KvpdMzsnmHRPmlZqqqs8fG5VO3xrfd1rJUeAvVw7y3jqhy3gqMvvuhmvvSloQ8AAABoLG2nw89oSgJaVH9/vzvcfWvoG++x++5y3/nidrfsgcfDkPK2rz0T2BvZmiNH3OzzzvP30Mrw6eA67ytf8Q+A0n2zu595xm08ftwdue46P75hHTgQOgAAANBqCLNoeeXCbNHf8Sx78FvugsvmhL7xGj3M6mnGG46Nf4hVHGB7nngiDHXu6OkgO7fR75slzAIAALQswixaXrkwW6tcSmabBmEWAACgZdV8zywAAAAAANONMAsAAAAAyA5hFgAAAACQHcIsAAAAACA7hFkAAAAAQHZ4mjFanp5m3NvbG/oAAAAA5ICSWQAAAABAdgizAAAAAIDsEGYBAAAAANkhzAIAAAAAskOYBQAAAABkhzALAAAAAMgOYRYAAAAAkB3CLAAAAAAgO4RZAAAAAEB2CLMAAAAAgOwQZgEAAAAA2SHMAgAAAACyQ5gFAAAAAGSHMAsAAAAAyA5hFgAAAACQHcIsAAAAACA7hFkAAAAAQHYIswAAAACA7BBmAQAAAADZIcwCAAAAALLTduq00A20pP7+fne4+9bQh1K2r+0KXcA5dOBA6AAAABiPklkAAAAAQHYIswAAAACA7BBmAQAAAADZIcwCAAAAALLT8GF2aGjItbW1uTVr1oQh+dO+aJ/UzJ8/Pww9s69xE4+XeF41w8PDYczZ4uWpGwAAAACaBSWz59ju3bvd1q1b3a5du5weJN3X1+c2b94cxo5avXq1Hzc4OOiOHj3quru7/XC1Na+GabzaS5cu9eOK7Ny5082bN2+sGwAAAACaRXZhVmFQJY3WVqOQF5dCWiluqWmNDVeYtHY83BotTyWg6o7nt1JSK/VM5ysqNT0Q/maivb3dt5cvX+7Wr1/vu1MdHR2+feTIEb/sgYEBt2nTJjd37lw/XG2NK0XBd9WqVa6rq8t3x9J9UQlwXAqscdZvxyfdr2qPXzp9PL7o9bAmPn61DgcAAADQ3LItmd24caMvnVQppkKeSjitX8EtDjY9PT1+nIKgprXQZTZs2ODHK1QqmGp6TathKkHV8g4dOuRLOTW/2bdvnx+m0GnzWYmrAqSVisYWL17s252dnT68lWMhWaWvFoIXLVrk25XYvJp+5cqVvtuGibbP9kXHSqW8auy4aZzWq208fvy43yeNF/uxwBQdv3LHYceOHX6cvR6ap9x8tj7bhjvvvNP3lxqes8fuu8vde+2Mseb5J4+FMcjF0HPPubbBQbd5ZCQMOTMsbYZffDFMAQAAgFplG2YVXsXCoQW22bNn+/bJkyd9WxSQZNmyZb69f/9+3zYKVcaq49q0KjkVBTCVcoqClwVAq+Zr89n0S5Ys8e04QIrGK3CLwptKFNNpFJ41XIFX27Zly5Ywpnq2PQraCxcu9N1xVeN4+xTUFR5F3bY9OrbaXlu/lQinpcFFx6/ccbDXatasWb49cvqiv5r5FKy1DenxKDU8NwquX717o3vfoy/45s1r+9wjd6wNY5EDBdi+Eyfc6ksvDUNGdVx4oTt1+v1szeCb3uTmnXeem3u6AQAAQH2a9p5ZBaRqWagSK5m04BazUlEFL4U+WbFihW/bfFblVaWVpSh0WcmkWLgzds+sSibLLaccBWILzdoXLSuuamz7ouN04vTFt6ZRoFW3HTsLwbZPaooUHb9qjoPROsvNZyHVwr+VaJca3kwuaJ8TupCD9e3tbu+CBaGvNAXevvDDGwAAAOrTkg+AKgqqxsZZuIqplFOhUNWLVVJrw8TmUwiNGxtfRNVytTyrvpuy0mdVi7YS6IMHD/p2ORbqrIRXja3Dxtm+qPqySqq1fJWGqlvDNE77ZFV5Nb/2p5J6joNUms/6RVXMTanhObrgsjnuhv77xqoYP3XoYXd9791hLJqFqhwP/OhHbvnFF4chAAAAqEdLhFmV3MmePXt824JhERtn01r4s9JTVTVWsNO9nlbyKTZfpdJBPfDIqs4qMGtZVsU3ZVVut23bNtatEss4aKd/3SN2f60FPTV6MrJYCBdVkVYw176oFFalterWMKtSbetS2Iyr/JZS7XFIlZtPx8y2QyHblBqes+8/OuQuu/5GH2qffOQhd2zg/jAGzWLnP/6j2zSHEncAAICJesmXv/xl94+nL66amUKnVV1VtwXDIhqn6r+aVvPYQ4lsnvgBTHEotvmsyqs1KVWN1b2wGqcApiC7d+/eMPZs2l4FXgVJhVLNo8aWr+CZUolsGpCtJFZh1Wj7rcRWYdVKQTXM9tOq8mpd2u5SwdtUexxS5eZTiavts7bN9rnU8FxZcF16zwNuTtfNbtmD33IP997ih6E56IFPW596yldHBgAAwMS0ffCDq0719Kxwb3vb28Kg5qFSvjSMAqn+/n53uPvW0Dd99CTj73xxu1v2wOO+/+lvHHRfev+N/mFQjWD72vI/ZOCMNUeOuNnnnXdWaNVw2VJQowIlhJomAAAAqZdceeWVoRPAdLrqltvchZfPHbtnVkH2HdsfCmORAz3NWH+5o9LXDceO+W7dIytWKruOUlkAAIBJ0ZIPgAIalaoY21/zqLnk6ur+VxiNQSWx8V/wqNHf8oj+hkf9/B0PAADA5GjqMKuqxbrPlCrGAAAAANBcKJkFAAAAAGTnJd/61rdCJwAAAAAAeXiJnmT8+te/PvQCAAAAAND4XqK/5HnVq14VegEAAAAAaHxtp/SEJKCF6X9me3t7Qx8AAACAHPAAKAAAAABAdgizAAAAAIDsEGYBAAAAANkhzAIAAAAAskOYBQAAAABkhzALAAAAAMgOYRYAAAAAkB3CLAAAAAAgO4RZAAAAAEB2CLMAAAAAgOwQZgEAAAAA2SHMAgAAAACyQ5gFAAAAAGSHMAsAAAAAyA5hFgAAAACQHcIsAAAAACA7hFkAAAAAQHYIswAAAACA7BBmAQAAAADZIcwCAAAAALLTduq00A20pP7+fne4+9bQh5xsv+b80AUAAIBWQ8ksAAAAACA7hFkAAAAAQHYIswAAAACA7BBmG9SaNWtcW1ubGxoaCkOa3+bNm/0+qxkeHm7JYwAAAACgOk0VZru7u8fCkJpWpgCoY6BAWKvdu3ePO45qFDSnksLrhg0b3OrVq52eSTZ37twwZtRE9gcAAABA82maMDt//nw3MDDgg5CawcFBH25ztWXLFr8fHR0dYci5t2vXLr8NCpgKmlNZQnry5MnQdUYjHAMAAAAAjakpwqxKDY8ePerDl1EA2rt3r++Oq6+mpYw2Li6NVOlf3G/T1zKtpNVkbX71l1qWiacVW1Y6XTxcjWiezs5O371161Y/PN2GePpKFi9e7NsjIyO+LaWWU+1+WSNF2ys2rUJt0f6oNNeWY/MAAAAAaA1NEWb379/v2wsXLvTtmEKVShWtlHHTpk2FpYw7duzw47u6unxgOnDgwFi/po/VMm0lNq9KP7UsBbSUQp3G2T5oGjUaPnv2bD9MJdGi4Kggb/1WbVfD7FhonIbNmzfPl2hXom0UO77VLKdov0rNV7S9sTe+8Y2F+6N91TLUr/E6Hq3usfvucvdeO8M9/Y2DYcioR/rX+uFq1A0AAADkrukfAKXgKcuXL/ftZcuW+fbOnTt922zcuNG3lyxZ4tsrVqzwbbt3Mw6ZtUxbic2rUCpF1W0trNs+qMRZ61q/fr1vZObMmb5dbt06Fgp/CoKydOlSX6Jdap6enh5f4qkwqqBu+1fNcor2q9b1V0Pz64cJLdOORava9+GbfPuC9vH3Gz//5DHfft+jL/jmifs/d1bYBQAAAHLT9GH2yJEjPkBNVFHILKWWaVNxVV5Tah8UAq2KbTX7qOUo/Nk8CqnlWEmwSj11P7Ldg1zrckT7Vc985aj6sagKspaXlra3mqX3POCuuuW20HfGBZfNcdf33h36nLvs+hvdC08/GfoAAACAPDVFmLUS0kOHDvl2TNVYFaCmg5VKTlSpfbB7URU4q9lHLUehV9PHTfrk4JRKPTWfwqjUu5x65ytF82l+2/e+vj7fRmkqpX3ykYfcKxe8OQwBAAAA8tQUYdaqDqtarFGppUoSLejqfk3Zs2ePb1s12Kk0a9Ys31appLan1vtpje2DlTwqxGp5cYltGuSt2nFMy1Hwq7UEU+vSfAqjUu9y6p1PivbHtqfeMNyKHrljrbuh/z5fWgsAAADkrCnCrJXQiVVhVcjTvaW6j1IPDbL7P+0BRHbf5lTSPa7aDq1b7fhpy7XQPuieVatOqxJf7bPuQVU41DCtQ9MYjbeHL2m8AqkdC1uOGguEReyYadu1bHs6dK3LMfXOJ0X7o5JYW47Y9qGYHvx0QfscN6fr5jAEAAAAyFfb6RA4/tGxQIvp7+93h7tvDX3523PTAtf58W3ukqsXhSGjw1737vcX3lObs+3XnB+6AAAA0Gqa/gFQQKvQ04z11zvPjwy7L73/Rt8txwbu98O+evfGsb/nsScfAwAAALmiZBYtr9lKZlsJJbMAAACti5JZAAAAAEB2CLMAAAAAgOwQZgEAAAAA2SHMAgAAAACyQ5gFAAAAAGSHpxmj5elpxr29vaEPAAAAQA4omQUAAAAAZIcwCwAAAADIDmEWAAAAAJAdwiwAAAAAIDuEWQAAAABAdgizAAAAAIDsEGYBAAAAANkhzAIAAAAAskOYBQAAAABkhzALAAAAAMgOYRYAAAAAkB3CLAAAAAAgO4RZAAAAAEB2CLMAAAAAgOwQZgEAAAAA2SHMAgAAAACyQ5gFAAAAAGSHMAsAAAAAyA5hFgAAAACQHcIsAAAAACA7badOC91AS+rv73eHu28NfUDr2n7N+aELAACg8VEyCwAAAADIDmEWAAAAAJAdwiwAAAAAIDuEWQAAAABAdgiz02hoaMi1tbW5zZs3hyGlabru7u7QBwAAAACtrWnCrAKhAl/c1ELTz58/P/Q1lt27d/v2ypUr3fDw8Fn7qUbDW5X2v1FfOwAAAABToynCrEosN2zY4AYHB53+aUjNvHnzmibk7dixw7eXL1/u29LV1TW2r2rmzp0bxgAAAABA88s+zKqq7sDAgFu9erXr6OgIQ88EwDvvvNOXbCrYWnXetHqvuuXo0aNjw+Np1F6zZo2fxoZbo35j66k0rqgUsdQ4hXHbv0ps20qtS6Hfhltj21hu28vNZ+ssNTzdlrhkOa42XetyjPolfu3Q2B7pX+vuvXaGb9Sd0vB9H74p9AEAAADFsg+zBw8e9O3Fixf7tpk5c6ZvV1Myq5JNUWmuutevX+/7RSW+Ckpbtmzxy+rs7HSbNm3y0ylgql/DFboUoK2kVFQtWDSup6fHT69xq1at8uHMaB0avmvXLr+ueNyePXt8e8WKFb5djY0bN561PIU8hWL1qxHth34AKLft5eYrdzyM9lvjNI3mX7p06Vi/lqt1V7Ocon0SDZOi1w6N5/knj/n2+x59wTdP3P859/Q3Rt/DaivI3tB/n+8HAAAAyuEBUBUoWFkVXguWy5Yt820L0IcOHfLhbu/evb5fFK4s/FngtkCqwBVXGVaIk/b2dt8+ceKEb8u2bdv8suJSZ1EQtJJKKzU2CstStLwi5ba9nHLHw9i+LVq0yLdt22bNmuXbIyMjVS2n1n1CY7rgsjnu+t67Q59zl11/o3vh6Sd99yVXL/IBFwAAAKgGYbaC2bNnhy7njh8/7tsKewqRKnWMqfqrBcw4DNp8VlpciU2vUkstx4JcLL5nVqXG5Wh5FhS17Wo0f1yKWWrby81X6XhUQ6G0nuXYPMiXSmmffOQh98oFbw5DAAAAgOplH2athC8tqbNSvSVLloyV5k2UBVuFPQuSalTKquq4Gm4PoVIwMzbfyZMnfbtaO3fu9G0LlBOhe4e1TbbNcUlsuW0vN1+541GLyVoO8vLIHWt9lWKV1gIAAAC1yj7MKvAobOm+0/ReTVEpopWIWmme3Q8aiwNcKVZV1qrFxmzZWpe2Q8HM2HxW3Vj3e8b3xZaydetWXxI6WU8q1jZZ6asa24Zy2y6l5it3PGox0eVU89qhsejBTxe0z3Fzum4OQwAAAIDaNEU14yNHjvjQp1Bjgcuq4YrCoO59VTjUuL6+Pj88pmEW2koFTd1bqgcQKTjbetQoAFpVX22DGq3faD7dO2rz6WFLlUodVcVYioK3xPfM2jaUs27dOt+2Uk9tnwX+cttebr5yx6MWE11ONa8dGseemxa4n575mnH3zgIAAAC1ajsdUEYTHxqKHuqk8K2QNhkls/Y3OFZNuNrl1ztfTvr7+93h7ltDH6bSsYH73cO9t4S+UXoI1NJ7HnB6mvGX3n9jGDrqzWv73FW33Bb6MNW2X3N+6AIAAGh8hNkGpVJGlYLG96hOhP03q0qxJe0vpd75ckKYBUYRZgEAQE54mnGD0m8MkxVkRVWbrSquGnVXE0jrnQ8AAAAAphJhtkXovlQF5LipRr3zAQAAAMBUIswCAAAAALJDmAUAAAAAZIcwCwAAAADIDk8zRsvT04x7e3tDHwAAAIAcUDILAAAAAMgOYRYAAAAAkB3CLAAAAAAgO4RZAAAAAEB2CLMAAAAAgOwQZgEAAAAA2SHMAgAAAACyQ5gFAAAAAGSHMAsAAAAAyA5hFgAAAACQHcIsAAAAACA7hFkAAAAAQHYIswAAAACA7BBmAQAAAADZIcwCAAAAALJDmAUAAAAAZIcwCwAAAADIDmEWAAAAAJAdwiwAAAAAIDuEWQAAAABAdtpOnRa6gZbU39/vDnffGvrQjLav7QpdyM1V75oRuvLy2G17QxcAAJgqlMwCAAAAALJDmAUAAAAAZIcwCwAAAADIDmEWAAAAAJAdwmym2traXHd3d+irXr3zTZbh4eFp3wYAAAAA+WuYMDs0NORDjjXqb0QKYdo+hbIi8+fP9+OnW3o8N2/eHMYAAAAAQP4aJsx2dna6rq4up38KUrNy5cowBrXavXu3P56bNm0aO5779+9viB8I5s6d67dn717+tgIAAABA/RoizFrIUtAxR44c8e2iaqlxv5U6WomomrjUtJrxcRNTv+ZVW/NrnQMDA37cvHnzaq4qG69HjbF9tMa2Lx1ebelqT0+P377169eHIc6Hx46OjtB3poS52vVZf3oc4/5YqeltXHrsbBprjLpLLUfWrFkzNrza49Nq9ty0wDepe6+dMdYcG7g/DEUjG37xRdc2OOjWhM9HM/Tcc364NSjthWM/co9/dGBcAwAA8tQQYdZC1tatW2sOiLJhwwbX19fnjh496vuXLl3q26bUeAUkhT4rvZR0/Zp3165dPlwrEKr0WLSsWkoXy61Lw23c4OkL0TvvvHNsuE2v9Wpb4iBXxH4YSI9BTIF848aNY8ej2vWpf8eOHX4bRdPv27dvrD8Nk6WOe6rS66DlaD3p9mpfdc7o9dF8Kn3GGc8/ecwH1Z/78O1hyBmP3XeXe8f2h9z7Hn3Bt792z8fCGDSq3c8845Y+9pjbNGdOGHJG34kT7lRnp29WX3rpWWEX4730Z2a4BZ/qGmsAAECeGqaasQUiBS2VsqnErVoKXsuXL/clu+pW6IlDWNH4L3zhC769atWqMJVzq1ev9uuP51XI0rwTodBVal3aDrFxCvZbtmzx3RbsxEqtT5486dsToWOg9dgybX8rrc/msx8f1K/pZs6c6fuPHz/u26bouKdhvNyxsWltPen2GgVsoeryeBdcNseH1RmXXBaGnHHVLbe5S65e5LtfePpJd+HlZ2pFoDEtv/hid+S660LfeHsXnCl5X/yyl/kSXAAAgGbXMGFWAUlhSsFGVOJmpYxT4fvf/75vz5o1y7dLUanhRI2MjPh20brKbUdchVbHY6pYle6Jri8NmdUod2xKse3VOWPBV9tcT6l+K7MqxiqVXXrPA2Eocrfj6afdkpe/PPShyL/+0wtjVYxPfvHvw1AAAJCbhgmzRqVvenCRKOhYaVytKs137bXX+vaJEyd8eyq1t7f7dtG6Xv3qV/t2Os6q0NpDnBTaqmGlpqqWW4t611er9HUpd2yqoVJs216F2qn8AaTZqNRWTefHt/lQq2rJyJuqIsv68L7C2WbMuWhcFeMfHvye+/HXnwpjAQBAThoizOrpu3G1Yrv3ceHChb6tqr5x6WFKIUbLUMmgulUtNVY03kLftm3bfFsU5qxKayn1hOty63rPe97j+22ftY3ax7TEspZwqmCnEu74HlYts1zQm8j6Sqn0uki9r4No2baPs2fP9m3UTtWNL2if6154hgv6nOkhUD1PPDGuyjEqe8Wiy93/9yzVsgEAyFFDhFndV6nAY1VcFXwUxizM2EOENE7SUKR+PdBIoVfSeydLjdcybblqNF2l+y7XrVvn21pWUbA2tkzb5nLr0v3C2mcN13JV2qhjomn0ZGINr6W6s+ZXCasenGTrU9iz4FhkIusrpdRxT9XzOoi2WSFY82hftc/l9hFn7PvwTaFr9EFRz48MuxkXXxqGIDebR0bcyu98xz8ACrVRyeyM2VTLBgAgR22nVEczY5XCTy3hCJMnp+Pe39/vDnffGvqah0LqnndeGfpGXXHzB9z1vXf7v+J5uPeWMNT5JxrbA6Ga0fa1+T+xVlWIVfIa23XFFf7BUEV/x3P0uuvc3PPOC335uupdM0LX5NA9sgqw5vJfeaN72TWT/0POY7fxnQMAwFQjzGJKEGbRSJohzLaqyQ6z5wphFgCAqddwD4ACAAAAAKCS7MOsCpbLlf5VGo+pwXEHAAAAMJUomQUAAAAAZIcwCwAAAADIDmEWAAAAAJCd7J9mDEyUnmbc29sb+gAAAADkgJJZAAAAAEB2CLMAAAAAgOwQZgEAAAAA2SHMAgAAAACyQ5gFAAAAAGSHMAsAAAAAyA5hFgAAAACQHcIsAAAAACA7hFkAAAAAQHYIswAAAACA7BBmAQAAAADZIcwCAAAAALJDmAUAAAAAZIcwCwAAAADIDmEWAAAAAJAdwiwAAAAAIDuEWQAAAABAdgizAAAAAIDsEGYBAAAAANkhzAIAAAAAstN26rTQDbSk/v5+d7j71tCHRrH9mvNDFwAAAHA2SmYBAAAAANkhzAIAAAAAskOYBQAAAABkhzALAAAAAMgOYbZFDQ0Nuba2Nrd582bfv3v37nH9AAAAANDICLNTYHh42AfD7u7ucf1po0BZpGj6+fPnh7F5UThO9wUAAAAAJoowew51dXU5/ROSmtWrV7vOzk5fIlpKPP2RI0fC0KmxfPlyv57169eHIROnML9hwwY3ODg4th/z5s3zgVaBHQAAAADqRZidJlu2bPHBrqenJwypLK0KnFYVtn6bTk1cohuXku7cuTMMHRUvq9JyREHVxlkTlzSre2BgwIf2jo6OMNS5HTt2+Padd97p2+XWVc12qN/GxetvBc8/eczde+0M90j/2jDkjGMD9/txagMAAADNiDA7jZYuXerbkx3CNm7c6EtBd+3a5Y4ePerDoNahUtJNmzb5cfv27QtTl1a0HFHgVVDVMDWi5cah9eDBg769ePFi3zYzZ8707bRkVqFey7J1rVmzJowpPU7boX412s6+vj4/vBUopA6sfqd789qz91nh9vuPDrnLrr8xDAEAAACaD2G2gSkwWqmj3X9bjVWrVvl2e3u7b584cWIsXC5atMi3rYS0nKLlTBWF4blz5/rqzhKH7XLjZM+ePb69d+9e324Fc7pudsseeDz0jXd9792+AQAAAJoZYbYBWGllKr5ndiJB7fjx476RUuuqhi1j2bJlvq1q0mq0nZN5r221tE6tXyXOCvxW3RoAAABA8yPMTiOVMCqMqdSxGlZCWo/Zs2f79smTJ317InS/q7a7XNCeNWuWb6eluYcOHfLtJUuW+HYp6b2xsXicHoylbbBQCwAAAKA1EGanie771L2etdznaaWqVkK6cuVK366GVS+26sa1zFtE225VoNXY/bRGVYItYMb3x9oDr9KSXJvOlhOH3VLjdAztfuNy4RcAAABA8yHMnkPxPbBbt271gdDuA62GSnD1dGDNq2XUEoT1cCbNa1VyJ/KwpHXr1vm2lcyqmnHRU5lVaqpxCrW231Z1OqVt03RaTlptudQ4bYf+3kjL1bHVXwABAAAAaA1tp4PF2ckCKMMeRmXVi1VCauG82irTRiWrCqR6yFNaWltu3GTq7+93h7tvDX150NOMH+69JfSNuqH/Pv9gKD3N+In7PxeGjlr24LfcBZfNCX152H7N+aELAAAAOBsls6iZSlzVmFrv/cXEKbS+79EXxjUaJnqScToutyALAAAAVEKYRc30tz7xPbPqjsMtAAAAAEw1qhmj5eVYzbgVUM0YAAAA5VAyCwAAAADIDmEWAAAAAJAdwiwAAAAAIDvcM4uWp3tme3t7Qx8AAACAHFAyCwAAAADIDmEWAAAAAJAdwiwAAAAAIDuEWQAAAABAdgizAAAAAIDsEGYBAAAAANkhzAIAAAAAskOYBQAAAABkhzALAAAAAMgOYRYAAAAAkB3CLAAAAAAgO4RZAAAAAEB2CLMAAAAAgOwQZgEAAAAA2SHMAgAAAACyQ5gFAAAAAGSHMAsAAAAAyA5hFgAAAACQHcIsAAAAACA7hFkAAAAAQHbaTp0WuoGW1N/f7w533xr60Iy2r+0KXa3rqnfNCF2lPXbb3tAFAADQ+CiZBQAAAABkhzALAAAAAMgOYRYAAAAAkB3CLAAAAAAgO4RZuM2bN7u2tjY3NDQUhoy3Zs2asuMBAAAA4Fxr+TC7e/duH9QU6OL+tCmlaHpbVq0UFjW/wmMz6e7uHnd81A8AAAAAE0HJbAmbNm1y+tciNfPmzfMhbHh4OIw9m02v9oYNG3zIbRZbtmzx+9bR0RGGVE/HbWBgYOxYHj161PfPnz8/TAEAAAAAtSPMVmHfvn2+XU2J6aJFi3z7wIEDvm1VdK0xVrXX2h/72MdcZ2enH7d161Y/TCW1Nj4uAY63w8ZbY9Lla36F8aJpzcGDB8fGFa2jmu2JaVrZtWuXb8vcuXN94Feo1TIqLa/c+Er7g1F7blrgm9S9184Ya44N3B+GYrKsOXLEtQ0Ojmu6H388jJ1e371j0DcAAAA5I8xWQQFMpbMqUayFgtjs2bN9ieTg6QtZSYPftm3b/Pjbb799bJrVq1efVRKqcKxhGqewqyCngKdSYM2ncdrGtMTTlr98+XK/bk2jfs1jYdPs37//rHWUsnHjxnHTaltSWp4sXLjQt82sWbN8+8SJE74tlZZXNL7S/rS655885oPqz3349jDkjMfuu8u9Y/tD7n2PvuDbX7vnY2EMJsuW0+/FU52dY83qSy91S17+8jB2evzrP/3EPf7RAXfJ26kZAQAA8keYnWQ7d+707RUrVrj169f7RmbOnOnbaUDs6+sLXeVpeaJwLCdPnnQ7duzwYc5C79KlS32JZ7yOdPkarxJWzWPbZhQYJV5HKVq32HZZSXS9Ki2v1Phy+9PqLrhsjg+rMy65LAw546pbbnOXXD1ai+CFp590F14+13djagy/+KLb+tRTbn17exgyPV76M+e7BZ/qcv/Xy88LQwAAAPJFmK2BgmMpKiFVVVeVGqparcJVXA221LztdV7cjoyMuCNHjvgwZ+vQulPx8nXvq6g6s6ZXCCxH62hkte4PxrMqxiqVXXrPA2EopsKdp99LKpkFAADA5CHMVkGhVKFRJZ+lxA+MUpVesSrFGqb5J5uqFFs127hRtegiGh5vS7WlwtWw0tyYbUdawmulqnZ/cZGi5cU0fir3pxWo1FZN58e3+VCrasmYGiqVXTfNpbIAAADNhjBbBQux69at8+1qqeTUSmQPHTrk2+VYVeRqLVmyxAe5aksk7X7aUmG3FitXrvRtq1ZdFEzteNm0om1VCXJXV9e4e4IrLa9o/GTuTytTdeML2ue6F555KgzBZNocSmXnnkfVXgAAgMlEmC3Bqg2rkXIlnqXoPk+FTS2jp6fHB7hytHx7wJHmKfcAJtE9opreqtmqKfeXNyq5tOlk7969vl0PBXwtR9uqUuk4mJq45NTWq23V9Om6Ky2vaPxk7k+r2ffhm0LX6IOinh8ZdjMuphrsVNhw7Jhb8apXhT4AAABMlrbTYeNU6AYq0hOD7QnKRQG2VpWWN9nrK9Lf3+8Od98a+pqHQuqed14Z+kZdcfMH3PW9d/u/4nm495Yw1PknGtsDoZrR9rXlf0iaKiqV3f/ss27vgrP/Gulcu+pdM/zTjL97x/iHq71i0eVu5rvf4Lsfu40fhAAAQD4omQWalD3NOG4UZGVO183jhjdzkJ1OenpxIwRZY08zjhsLsgAAALkhzAIAAAAAskM1Y7S8Zq1mjDOmq5pxI1E140qoZgwAAHJCySwAAAAAIDuEWQAAAABAdgizAAAAAIDsEGYBAAAAANnhAVBoeXoAVG9vb+gDAAAAkANKZgEAAAAA2SHMAgAAAACyQ5gFAAAAAGSHMAsAAAAAyA5hFgAAAACQHcIsAAAAACA7hFkAAAAAQHYIswAAAACA7BBm0fI6OjpCFwAAAIBctJ06LXQDAAAAAJAFSmYBAAAAANkhzAIAAAAAskOYBQAAAABkhzALAAAAAMgOYRYAAAAAkB3CLAAAAAAgO4RZAAAAAEB2CLMAAAAAgOwQZgEAAAAA2SHMAgAAAACyQ5gFAAAAAGTGuf8fCtt5IXYKdicAAAAASUVORK5CYII="/>
          <p:cNvSpPr>
            <a:spLocks noChangeAspect="1" noChangeArrowheads="1"/>
          </p:cNvSpPr>
          <p:nvPr/>
        </p:nvSpPr>
        <p:spPr bwMode="auto">
          <a:xfrm>
            <a:off x="116681" y="-144463"/>
            <a:ext cx="2286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2239464" y="990600"/>
            <a:ext cx="4648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101600" y="193965"/>
            <a:ext cx="8923928" cy="7368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kern="0" spc="-150" dirty="0" smtClean="0">
                <a:solidFill>
                  <a:srgbClr val="002060"/>
                </a:solidFill>
              </a:rPr>
              <a:t>Chesapeake Partner Advisory Group</a:t>
            </a:r>
            <a:endParaRPr lang="en-US" sz="4000" kern="0" spc="-150" dirty="0">
              <a:solidFill>
                <a:srgbClr val="002060"/>
              </a:solidFill>
            </a:endParaRP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3B33AC5B-7411-4F10-ABC7-4E2E19C1F296}" type="slidenum">
              <a:rPr lang="en-US" smtClean="0"/>
              <a:t>4</a:t>
            </a:fld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72" y="6317818"/>
            <a:ext cx="465728" cy="38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09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712802"/>
            <a:ext cx="4918391" cy="622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4" descr="data:image/jpeg;base64,/9j/4AAQSkZJRgABAQAAAQABAAD/4gJESUNDX1BST0ZJTEUAAQEAAAI0AAAAAAAAAABtbnRyUkdCIFhZWiAH3gAGAAQAEQArADhhY3NwAAAAAAAAAAAAAAAAAAAAAAAAAAEAAAAAAAAAAAAA9tYAAQAAAADTLQAAAAAAAAAAAAAAAAAAAAAAAAAAAAAAAAAAAAAAAAAAAAAAAAAAAAAAAAAAAAAAAAAAAApkZXNjAAAA/AAAAHlia3B0AAABeAAAABR3dHB0AAABjAAAABRjcHJ0AAABoAAAABVyWFlaAAABuAAAABRnWFlaAAABzAAAABRiWFlaAAAB4AAAABRyVFJDAAAB9AAAAEBnVFJDAAAB9AAAAEBiVFJDAAAB9AAAAEBkZXNjAAAAAAAAAB9zUkdCIElFQzYxOTY2LTItMSBibGFjayBzY2FsZWQAAAAAAAAAAAAAAAAAAAAAAAAAAAAAAAAAAAAAAAAAAAAAAAAAAAAAAAAAAAAAAAAAAAAAAAAAAAAAAAAAAAAAAAAAAAAAAAAAAAAAAAAAAAAAWFlaIAAAAAAAAAMWAAADMwAAAqRYWVogAAAAAAAA9tYAAQAAAADTLXRleHQAAAAARHJvcGJveCwgSW5jLgAAAFhZWiAAAAAAAABvogAAOPUAAAOQWFlaIAAAAAAAAGKZAAC3hQAAGNpYWVogAAAAAAAAJKAAAA+EAAC2z2N1cnYAAAAAAAAAGgAAAMUBzANiBZMIawv2EEAVURs0IfEpkDIYO5JGBVF2Xe1rcHoFibKafKxpv37Twek3////2wBDAAYEBQYFBAYGBQYHBwYIChAKCgkJChQODwwQFxQYGBcUFhYaHSUfGhsjHBYWICwgIyYnKSopGR8tMC0oMCUoKSj/2wBDAQcHBwoIChMKChMoGhYaKCgoKCgoKCgoKCgoKCgoKCgoKCgoKCgoKCgoKCgoKCgoKCgoKCgoKCgoKCgoKCgoKCj/wAARCACyAL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G0a+ku9DuLWfyw8VofkQjKknODiuWtDClxC9zMkLlykS7vvn06da1/BZU3F+ZpI/tlxbs80Ctnyzj/wCtWGVtXmga9lWLy5gYfmI3N6dK4pbo9KC92S/rc69CfLX6CnscxsOenbg/gajh/wBUvrilnJELDsQR1x2riWjOyT90ktwTEm8ENjnd1rE8QuhubRgTmMscY71oabdxOiwljvUYyxzn8axfE42TxeWWQOxBb1+nrVp+9dHPOd6XulCe73tCUQSFcI258cc8+9W5r0SIZXIXOFxkYIHH6VkSW8RRVkkO/GQwXHc/pTGfLNHIwbbjaxHWqlJ2tc83ma3NOCcNvDg4yRjuKjyn2tzwY1UHBP61RhuHVv3B+cDA96uZ80FtqlyD0P3j6YFLmdrBe+jOj8Mac2paDrCb38iJoJDGnTc7lQc9T047DJ9qr+KY1iV40UrCroBzznI/n/WtXwvdeRpuoQpNFGjeR8pHzNhz0+hrP8SSrNcSO4YksoAIx6dv0rqjZJGtFJXN3U5ZhaypPEocFcSKccAd+4yDW98BUEuo6cqFsNJOxU9B8vX61iao8jWUgd1lG5B78JwPwHH4VpfB3Uo9JS0vXCkRCZ9zHAOcDn2rePxIctYM+iTaEElmA+tVmjGaZp/inTb+KILc26zOOUEgbbgZPNXB+9Xf8vfoffFd0Kje55NWklsVdlJsq35ftTfLNa85hyFbZSbKtbKNlHMHIVdlASrOyjZRzC5Cts9qKs7KKOYfIfIXghidY/0p0GoTRN5kSZwAFOCOP61jSRwSXP8AphZUjcSJsDZyD3xWr4M3xa5Z/b5N9/IrEBUIQoOOvTNUZ4IYLi5+0l/JidtxQFjy2O3vXiyWqPpI2SkdTASYVJ96ewyjA45HeobclVKZHBI/WkuLuO1KGU4BPWuG3vWO1tct2YTJPa3EbWwjIUf3twbrjFU9XuzfLAzRlWifODyD64rRnv4N7Ru0Txs28SAY59MVjagEYqyq0e7n73H1x2qnpLQ82T5VoyOf54yVC8cgms2dxFLyzEjnJHUelSXs8sQQFWZc43AdM1Xud+HScgA4G5expo5JO5NbwyTTlYiQCclscdORWzZqYiwbDlR8oHTOOpzWTZTC1dFYsQ4KjjPIqz9r/fMGZhg5wO4I6VXUcWkjpNKChJZLyRVuQ0flqDkqoJyMHjmna5cQXcriMlYxKrFRjIIrH0+CXUZi0RZkUjzGH8OTx/WtO+s1gKwQnD+auQT0HUj6+9a8ztpsbUnub175r2TyXERU7gM9D93pj34NRaDCkvhPypwjRSLtdWGVIMqA9x/OtGWUXdrIjvgM4dQM5+7jn+VQ6MGsdDjhJG4ADgnABkXvgn9K2pSXPy9S5fAzVtrG1stTge0SBGaO4J8sDru68Hr+v0r1f4a63qGoQw2d/wDY/wB0WCNEXDsBnJYEY656H0ryW3l3ajBjGBbzHn3k91B/z3616R8HNz6kd4UMsDt78v8ASu2C1k/Q4ZpSSR6jspyoo5Iq109KhMqliu9cgZIz0HrRzEezsQmME9AKaYwP/rVNPJFBEZJWAQck0kU0c0YZM4PSmpC5CERr70FB9KsAc/dP0qlrepWOk2LXOoOscQIA55J9BQ52EqbZN5dFcm/jXQ2dmXULgqTkbeB+FFT7ZB7LzPm3Q/I01YlFnf3UsTlluJ/9YoPUcDGKmVbG3vZ5xp13IXJmdXfAzndxxxzWNpU17c+XJcapFEIztVEjZifqcVPrGpXX2lDpsZuYgrRSl+AwxgEH/PSudNvodvOrMc2tJO9zNbxnYrAuGkyyk8fjUWr3w+wLJ5YYNnBIzg9x7GuOSR7UvsAAYbW24O7uM+1Zt7q8+REQQiHd8rdK5/ZJu4/rU1Dlubz3jyWhRxvhLDnA47ZpZ5EKxwgO4XDAkYOPesjT7+OZSQxUquWGOPrVuORVRjIGIY5HOR/9aspRtoZcze5ZJCk+Wp2HGAo61m3imTzJEZt2M7QcZNaVhOUkZGxtJ+8AenpTniRp02qAH+V2J9azTsx2ujOlSXfEQ+NylmIbqMc0kUMk0gbPzL1BOKtyaegulRLlgShwJBzx159KWa3nt3ixGzuTztBIznt/OrckS4svWc8iWpRDtRyDtTjpnBNVZ9RmuJwlrIXlB+Y9dvPT2zzV62eKKCZZR50m3LJjBbHOP5VhXF99lvcwBoWldG+UYCEkDBPTpmiGrasK/Q9F066vf7MQXgjR25wR+WT64rSs2SCKHYiu+9CzOQcYbOTnHTtXIIzyKPtMr53Bg+fvqOh4rUW6UWrCIblPysmSc5H+cVyUKs6dbmubOomnE68lFuEuXCI4tZGLcAY8w+hx6/54ro/hr4usdLvXeQSyILU72gTf5QznLjggZ715pb+JdMMKWUSlHWBoFTPyliwJyO3euaju1vbu7t7kiKEy7PMgyh2DgA5HK8Zwa92GK0k7bmElGys9j6E0r45wXGqfZ7izH2eNm3yROWJAzzg9OxqC6+KdvPe3V5aaahkeLCM7k5Zfub1Hp6CvHhb2mli4htbhri3Eg2PIigscc9O3TFPgkjWWfy5HSZCF2qOM+ua86pi5qTURJHfar8TNeltQkd8svJbzPsyqwyeBgeme/wCtc8/xM8cWFysh1WVo/L3NE6INnUAtx69qilu5ZRErXLyMjZUkcYPU/Xj1qvcTHYRKGkBI+QrwR6n0rBY+UZ6O5o4Jo9WT4420nhtVjs7xtaNuQXWINEkwHU89M84xXml14v8AEetWzr4gvzLH5nmRxMoG3jB6dvY1ix+a+cExAHIXHGPpTHlVFbDQrznB5wKdXHTlolYhI01vr7A2yQ7e3A/xorl5JfnbFxCBngbOlFT9YY+VHNR6obK9ntZrqNmikZA5IXODwa3rDVrZSrQ30CsexZTn25Nc9pS+Y7BGJ3Yyeob611mmabE2lKRFFuZeG8kMMj6ivYTSNFexzet3sCXMm4x/OBjYRg8Vi6YiGSdkKydss/8ACeoqTUleK/cS25MgBO1VGMVlOzmQOIxEQAcbT65rOSvsZLe50FmyWyMk0W206oNvXJOeKvQCJIGEdwPKY5Chc49Kp6c/mW5N1Jv7qrDBUGrcNgZAZrefBfor8D6Ef1rjm9XctO4scUhiDMQ2RnOOg96v2M0d0hjkwxAwNpwaqySubcRSOqPnBweDmo7WONLhI4W3nPJ6YrJ7FbbFq4DI5Zow+BwOuPxp324uNvSM/wAR65/wqrcXwsXbfh17Ac1Rjme5kJaT5n7dsemKIxvqxOXY2oZmurZzCY3PTjg4780+0Z3d4Z7Y+SybMkZBH9ao2k8sAETKigEjC/lmpG1CMZNzLtjTnIfp+A/lTs+hGhfjit4EaMTEn+GPjj6cZAzSsl1NAj2bDYWwSy8qAOQB0rBnuoZLgmyuHBOS0rsDjHbPUDp0NFhq08sb/vlLqMkjlQM471SpdbEud2XYDOAAsJVpDyV6k55LehxW5aJZbnZ7ZZZXOSGBHI6YIwc5rlLa5mMsm+ZQGDZJHXnrgVatdL+aO4S9UoMrvySFbjJxnPQ1c9mrji9Drr+2nieM3NrLbvISwDDr+H1qvbXUgldGRg7NzgHk1taf4Vu9aJj0i6F75YTg8sxIJIGT9B+Jp1h4bu5bg21lZzySyMcSRqcEZI5Yr047Hv2rknQdndbgkzNM0hOzYEAySOaLK6ZmkjXK9+hIxXqGn/DtLDT7dtbbzbm4njQKp5hznPzDqeldVD4e0vTDfJo1qqXEkQjV3kbIzkHDEelOGBk9y1Fng0wJx5bcg4+Y9azZ0VW8p8bnzgA9a9u1vw7d6jO0Oos+yKElLmzHmPtzgBkbknjtXnuv2rPpNzb299Cht0OUurLyJTgZUquMk8Y/Gq+rcrsLlOAWCVlBIckjOQKK0Ftr/aN2jjd3zP8A/bKKfspiscrosd1buqwtDsOQPMU8YPqD0rrNMutSa3aFLS2kAJUslw6/+ymqenaLLo9tbC7R4pnj3ssi8Ic4256Hpn8amtpHW5f5lYKeBjIP4816qvY0jtqcn4yE8N+ge1WFjux++8zBB9gPWsKWV5YQjfMR6nrXpN/Y3d5qVrJp9mbk2yyTSqAPlTHJOeo5rzr7OiqXadOOqou8j8u9C10YpQVr3GrPNHIk5fAjwAo6Y9K39Mne5SSYXFvCw6Kx9elc/vgBVHE65Iy8mFAGeuBzVGWUKWWMfd9RUTpKWhC0Z3GUmeRnmi3oNxKeg4yantLqOGMGFYXlxjft5OK5zwU583ViQGxYyMAehwQakstQtxboclbl/mIAOOp6VzVMO4ruO/UtXXmXkYkZQj7jlQenByf0pbSWBIo/NRcrkI6L8zZPc9/b0qhrF64iR4TlZPlyvb/6/NVlvTboIpQXP3ih4wT/AFxVcj5diXvc6eaxlls2ku0eKBjhXL49T+GMHmsea60qNAsf7yTPJY9eMdf8ms641e7mglhEjCKXqqt1A9QKzETewDSAAevetYUbAzbsvOlmkNu6QA/eRRgY+hrR03MMpZ4xuV9rqnJX3wfpms3TY7KJN02d4I5LEbh047d+ntXQp4gstFnVdMitL15IQk01zASA2cnCtxnoA3Xg0pRvcjlPafhfbeHNX0iNb7TVvJ4m37p9gf1zhQDj6kivRLfT/D0E7yDRbFEABVVt0+Vhkk4x34/KvkOw1HUoNYgv/NMZRt8bxnA4OcDH8q9RtfiZqkm4zQ253gnABHGOKjmUVZmsJpLU9+0nVbBLOCWGCOHcisQkQQevQVR0PU1SxsmwDH9lVcFiBuLFjx+Iri/AWrv4ntJLW22wXUEeNrZ24xxj6V1Vp4ev7e2hiJQiNAmQQRwMentWkWmro2TutCzqGoQTXNmJbVGAkJA87BJ2nGPp1q0b+N5rTZG6qJCWzLnjacfris2bw/etPDJuXEZJ5HXIxTpNLu0GSFP0zVDNie8aRpfsrJHJtQbpBvHcngH3rzTxj4TupYb+/l1iRpXBbBhI5JAwOvHNdO9tcRl2K4BPXPtWZrhlGmyqf4mRevq61LgpqzJdjj59AihnkibWodyMVP8AoncHH92ir9/4U0u6vrm4m1ICSWRpGBDHBJJPRsUVHsKXY05D0UWNtNGrKqvG4DAhshge/uKzLrwlolwS8+lWTsf4mgGfz61oaD4hstczb21tJbTWyBWj8koioMBcE9Tx6VseWMncRmtJc0WEUmee6n4Ti0uxu7nwtpcH9pSR+Uo3FVIPXOTjA64715X4p8M22ipAL3QNQeMxI73FoW+WQj5wQo28HNfSxiVhgjIppt1ydowfakpvqDppnyDp/hHQdeuTHo+tTw3RDMYruLOAoyfmX0A9K5XWNFk0/U5bbzI50UgCWHJRiewJFfZ2o+FtJvpjNcWFsbgo0fnBAsgVgQRuHPQmvLta+D0Vpqdvc6ZdSXNoJA0tnc4JK+gb+Ie3BqufsZunqeKeGo1s7m/V1yWsZRnHXpUGk28SlGmjYPggcEcc/wCJr0+80fSNTsLptOt4tP1G2VoJEhXaUb+6y9wccHrXn87mByhyjLxtwQD+dZ1pNR5TCSsrE7xqII9qoRvxuPQHHpTbpIrmOMS28L7Mjp9e9RT3HlaVGyrtHnNkkcH5fWs0TTxupxEA3HLZz3rJxk7Mam0rFy104iOWKJYwAvIKZP5/pVS60USmaSApGByFUcf/AK+K0LWZ97MfM3YB5xgn2PetK3UzIQQdrdSoIzU+1nFkxkkcxFp7uixuWTJzk9/T9amtdGWRgyhzx0J79q6B0ThIyxAABV1wfrmrtnYXNxxBbt5AJRpMHaPxxz+FW68nsPd6GdY6YRKAIpGkwAvl5csfQAc5r0Lwp8LNX1KTN1DLaxRsN6TrsZsjoCfT867L4a+BNRsNVi1V2jSIjcCz7i2fp0/D869ljTCj0FVG8lqjaNPrI5vwb4L07w3GrW6brnHzS9M/T/69aPiLX7fR7UsxVps4C54HufSs/wAWeK7XRbUtvBkJwMf0rxLxFrq6leXMnnHfMBjacEgepqalRUlpuNzUdDqNe8cT3N26Wly5USFg6nGDtPUdh1rl5vin4jtswm/aSWMjK/Zk/InHSsdIlgfeX87cwXkZLHsf/r1la61stw800TQOq5Vmb7/uD78n8q4qNaUpvme5DfMtzvLP40a1JMY5NLtZGUfNuQoB9TmtGX4tyPayg6HB55QhTHNyD64I5Arw19REjgKjGMZAPUD/ABptndDDbpigVs7SpY9f7w59q71KVjNTseof8J9f/wAdtprP3JGMn8qK8/N6AT88X4x//XoqbyD2s+575osemRXN6t1LdKySAKgWVDGMdDgde9b1tJZt/wAeevzxH+5JKr/o3NV9IjaPxJqG+RlZ4opOMjnkd/yrpPLSVcSokg/29rfzra51JaGeZNUj8swXtndqzBfnhK4z3ypqx9q1JP8AXWEEg9YLgfyYCo7vTbEpuWzgVgyklI9pIyM8qakGkxY/dyXUIHaOd8fk2RSuNJkc2sxWyh7yzvbdSQu4xbxk+6k02XVLGbKG4VCf+emUP64qnrlpLbac8sd7NJsdDtlVHH3h6AGtIWt+QPMntpD3WSJv6MaLILs8Y+KsZS/kvrBFWWSPyJ5YxgTLnjOOuK8iuDmR/PBLNjpg5r6b8c272uiTStFBbtIUVZbbl/vHopAz09elec6NIj37LPerdHaxCyWS7sgEg5GamULmMqfM7nlDkx6dII1cFJASMbiCR2qnFG7Hachi3JOSTnpXsc+y4uQkkWnbvMGSkhiOfXBGDWRe+G47+4KIlxAzvs3xPHIBk4zjggU+V20FKlpozhIY5RE8BlAC4UBV4x/U1dtI7qTci+bJKflXauSP8c16HpPwmu5ZUkvbhjalThIlUzEDocFsAH1PPtXbaD4H0jSWBvYZ7cFsKjIx3fVuc9KycJERpX3PNPB/g+91K7R2tHcKwyf4B6gn/CvozRNKtLWOMi3i89UCbwgGB6DjpTtMOnRoI7Oa2VR/CrBT+RrYC7OoP41pGFjeMVHYeCsSEvhVAz7CuK8eeKf7P0a4lt54oFXC75TjeSeg9z6Vo67HrMs7mCKF7QY2qSyt+YBH6V454t8NeL9Qv/PuoY5IgcxQRkMI/YZ5Jxznv04FXJcsbilJ7GVdaydSnRbmSWRwQ5VsMFXrn8aoq9kHlCtJJLEu9iqD5hk8j9f1qC5tNT0xnnm067iZO0yFce5I4pq3Kxor3CRsTy4jIDHd0HHbp3/HrXmypvdnO0y5HdMYnksiHQE5L8Z75P8AKoWlhaeSO6t2jyQdknI59Dg59e1VDeCNXEdq/lbP4zks2c5P4549qtQ31tE0iRAo+z5DvYjk8rjp1yaz5bCuSyQRGcpBH5pCEr8wbccgHOOfT9Kqar4ft52d7YukjLl0jGFJAxkE/X+gq+buKCNCSZF2b3YSYG3OOT9TWbHeWsRDwqAQuASSCcnr+dEXJO6C5gHQ5gSBa3TAdG2jn3orpx4g1ADAdyB0+dP8KK056gXR7wGMXi+BCChns2GCCMlWH+NdHGp/i3H8/wDCvP8AUvEX2XVdPik1bTJmmaSIztZgfZ8LnB4zzjHFWl8ToqnHiXRjjjm2lFepyLudSlY7i5VfssmccKT27fhT8IQTx+GK4SXxUFhOde0aRSCCBFMAaW18XlsKuraSGwPl2SjHHTk0cnmPnOm8Trs8P3754WPdjPPBz61qKo5LZIIyT/nvXnur+MIW065iuNQ0q6R42VoEWUM4xyvt+Yq7beNoxCjf2npKqyhgrJN0x9KFAOc7ORVeUbkBITKn+7z2/OsrxHpllJp8081tC0qgDeY13YJAPzDnvXNy+OrdZdxv9L4GNwEuOvT7tV77xvaXlpNALmyuS4x5UPmB3OegyBzT5Rc6NW7+Heilw0EEtuUYEGKc44Ofutn+dXdK8MafpUUk1rboLhlZmuJQHlORnA4wo9hz71myeMlimeKaa0S4BKsjCQFT3B4px8V5sXbzLIxrHz87ZAx796Vl3ByOgsrG0OlwH7PDgxKclB6A1TS2iEmnIUuIZxN+8Y71BGGPB6dh0rLsfEsrabGIVtmRYlGDL8wGBjPv0pLvxRIl7aiWK33BmC7JQwDYIw2Dx1/Ol8xXR1N/bp9ku3Lyy/IcbwGz8vqRkVqJIViXeeNoGPwrif8AhJlbzYY7ixMshZMeawIIHPUevH1rdS51NiGFnAY2yfMDsRj1pqUe4Xb2NrzcjI4+opUm3dcMAehrHgubqZnCGxTaxU5ZxyPwqWaS/jQM32IhnCDAc5JOKu4GtJJDIjJNbwsCMYxjH5Viah4S8O6om660y2Z8gh2jUkEd8kZ/WppvtsUbSM1qcY4Ct3IHr70TLeI8cbSwDeSMiJuMDP8Aeo3EcTf/AAr0qaaT7M8UMLdBtYH067iD+Vcxe/CW8iUxWs5eIggZdXXn1Hynj8a9etBPvuFeVX2OFBA24+UE8c+tTFJVBY9enrWToxetiXBM+fL34Y+IYBKgW3niIXozRkY6AZUgDhfXAFc1qfhPW45TFdaPOxVvvpiTJ4BY7Tk9u3avqjzmVT0B/Kon8qbPnQxyH/aUE1PsIvYXs0fID2E8TtG2jX5ZTtJ8l+SPwor63NtZ5P8Ao6fmf8aKXsH3F7NHg/i8Lb+K76BlDKsu4E/w5FZvzOpHmMVXJBXGAO38q2PiFIr+KJ08mJmkRJgx+8cj+Vc+5WHcuGbcAAFYbfwz0/8ArVwV7qo0K9i7DvMhjYblIzkYUA56ZokWYZEbbgx2lGbBHPbjkVV228IZ7uW4cbhs3MAMk9Dx+tToREEaaReCWDRsduM4AOay1ve5SBPPmmWWVfMEDZ8tmDfh/wDWq1KrzY+Ul2xgqvyj6Co4rbzJAY1IlwcKsud2ewz3qSOaJQMFjx3OMYqXN30BtLVAsDRsJM7UB2kBlOG9x1B60txcBYm3/KQMfPjc3HTP60s008sahZVUgk52jLfj1/Gq88cxjJeKFzjIZx0x3HvTpTl9plKS6G74qEba7fJI3Rx14xwMCsi6hLIcGPf/ABjoD9a2/EYzrl453AAqwJbjJUc1Qfa2BhhGRlgMcn157mnUlaq/US1ehSjUBdpgBBIBYY6fnV61SJtQtVMX7zzYyxOM53DofTFZ0gg3tmPynxyUI/UCrmkoJtV08GaKUrPHtK8EEEcf/WqrNzT2QOL6kt7APt92Q7ndI+S7HI+Y96fZapqWmS77e4ubZI1AyH3A89NtUWdkublVJkiM0g2NkEcnuafLfRW0KqY5kdgCSzjGDkYPvkVM3JS07kqN9bnaf8JxqllbwLG1tP58fnS+euC7MSDyPYdq0dL8ercKEv7CKNY2Fw0ltJ/CueMH/GuE1Y70tDIoKraxZI4OSCcdfeq2n8W+oZIwLZvvDHVlFdSnLntcq7XU9psfEmmayqRWl9IrvKn7m4xnbuB4J7DGetdBIf8AiYW/Ro9rkMDjPQe/HNeBeHdPu7jzpIo0iCQOIzIdgckdBnrjr/jXdeEtP1qJUSG8uTk5CwE7UXP3eexJGSK66bnJaoanqejQSwXBIgH3xv3Y4PvUjRMB8uWA9Kk07S7iCyVZvmfjavHyL6e9SmAxrg7l+tdCT6lXXQosGVskHgYqKSMPyQB7Zq+RIRjII96Y0QIO4AGlZiMkxc/dP50Ve8lM/eNFGoXPnL4huryaRemGGRZbCNsydQcdq5S3uVmjkLy+QcgqyAMFHt78112vlJvCvhe4YKwNqYznqcED+lck2nxPKzRXKIp6qO349q5K0E5XJs+hO2oK58uHzXYgICy5GP73qeO1ON1KJY1a1eGBcEyyAjPvj/Gp1i+z2uYsu4G4Mqbsj1Gaotq8ybo7kOwzkbxyPpXO6cYuz/MTUYbl6K/sGdHUSM2cjgnBzxVi8DG5kkjsYzKUw+4EA44HsDxVC0mu7lXk+1tJFGclSgBPfn1NWH1dRbmSFHaUYIQnl8n6/j7Vg4csk0riSitQjku2RtzRxMOnoPQZ/A8VYFzAFKXl2AVXgQsT8xGPypi3U1zpRkWzzO0uRjAGO+V78d/WozpMd2WmK+TcDO3b95gByCB2+tXHlcbtcupq4xt7p0Pi+drbX7hxBLIGWMfKcAZjXk1mRXiypGVjYYzlQx4OPTvVnx5cRR6rOrqSzxRAbevMa4+tZFrf27RmCPfGwxhygO78K6KtCEpsSir3NC3eJo0j1ATIWPyuUIcdskdMZ96t6DAr69p7u6u6XEYRsFS43en0HQ1Wt7LVbhAsNtLOSc+a37sL+DcfiM10Ph7wve2uoWl3dzIfLYMQqFjj+7z1pUsO4z0u0Epp76nMi6c+YsksqMXJ5APc9SetWIba9uV3Wdu7oc5YIF5HueDXodp4Y0m1uHbaryZyrSqct7gH/wCtXQ23h6+m0+O502zEsM3CBnA4zjdj+77+grb6km7yZCucDfeHGkvI5pZiv7iNNkGCCAoB56DnPauj8NeGJ2Oy0tdsVw/lNIybgCOeW7Y69q9K0rwfbWl5BcSTNKUX5omQbWcjGfXA5wD/AErpbS3hs4fKtolhiyTtQYHJyf1rqhRhDVILHJ6L4IjiVX1JlfhgYl5H+yd3XOP5+1dZBbRWylYIkjH+yMfj+lStJtB5qNpBj5ck1oNDjTCD65FIJAx/xpQevHNAFd4o2+8g+uKhe1Qj5WI/WrZNMwMkjFAFH7GM/fH5UVbyc9vyoosB8oXhdfhzorQoXa2upYNp5OMmsOztyzGRyI2bAIQ5H4j1rc0WYXfw2uWlBJh1AMR6bgP8apRXMCuyKQJOhHfNcc4RcucqEE3zMfLbqFbbKyy9VCMBg44zWdJayTGR72RGdT0jPT6Zq5dRW0kiqTLlV3eYGwD7Gql1NCZNkQTzW4URgk/X3rNwXM5FNK9xLaOKy3NIzSQHBdAgJBzxnHWpZvJuJYJLRVVo+7sVwf6iksvDetXBUiBkiI+9Owj/ABx1rdsvB0EYzeTSTY6LF8q/meTUwozlK6RjzO+iMBY55XxbSbl6Yx+7/I89at6Roc0l8f7XeS3Rk2PcBiB+IzyK7mzsRFGqwxJGoGPl6/measi3SPd5hXaeDnnPt711rCxvzS3KbTd0ivrPhuO6uxcXsu9GARREqj7gC5LcnnGfx61NpeiWVjlrO0RGPV8Zb8zWqulLoyN5kCWKn5mDIEz746V0ngrQZb6dNT1FGSyAzbwSDmX/AG3HZfRe/U1olFbILM5+N0twGfcM8fJyzH0rrX8Mao1hHLCsQmKA/Zw21lJ7Fj+uK3ovDmmRalFfJAVmiHyLuJRT/eC9j/jW8sg4GMVeoJWMTSPDlnbaULS9giuWf5pndeWY9cd8fjXQRRokapFhVUYC44FNLcZ60m+kBIQc85z60gJx96mCTmlOCOtMBHVscHP1qIn1B+oqX6Gmc0DFBG0Z5+tOBBB55qMnNHY4/WgQ8j1FRsAM84oDYHvQXHPNAyPb/tL+tFL5oooCx8n6N8ngDxLt+XE6EY4weK5S4JEiEE529fxoorlq7DRejdjp5yxPCd69E8NwQxW1w0UUaMMcqoB7UUVOHG9jRxkgnqe9TIo3pwOnpRRXcZMeP4v96rfhhVfxxpKOoZQsrgEZG4LkH6j1ooqXsUtj1sW8N3E8V1FHPEQDskUMM59DUqdPxNFFSPqPpqn56KKYEininUUUAg7U4dKKKYhV6Ug+6aKKBoYO9Jn5qKKAGHrTTzmiigEQt94/Wiiig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214064" y="762000"/>
            <a:ext cx="4648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76200" y="20277"/>
            <a:ext cx="8923928" cy="7368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kern="0" spc="-150" dirty="0">
                <a:solidFill>
                  <a:srgbClr val="002060"/>
                </a:solidFill>
              </a:rPr>
              <a:t>Public Review Process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9376" y="1243548"/>
            <a:ext cx="502602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Piloting approaches for public meetings:</a:t>
            </a:r>
            <a:br>
              <a:rPr lang="en-US" sz="2000" dirty="0" smtClean="0">
                <a:solidFill>
                  <a:srgbClr val="002060"/>
                </a:solidFill>
                <a:latin typeface="Neutra Text"/>
              </a:rPr>
            </a:br>
            <a:endParaRPr lang="en-US" sz="2000" dirty="0" smtClean="0">
              <a:solidFill>
                <a:srgbClr val="002060"/>
              </a:solidFill>
              <a:latin typeface="Neutra Tex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Co-hosting with organizations</a:t>
            </a:r>
            <a:br>
              <a:rPr lang="en-US" sz="2000" dirty="0" smtClean="0">
                <a:solidFill>
                  <a:srgbClr val="002060"/>
                </a:solidFill>
                <a:latin typeface="Neutra Text"/>
              </a:rPr>
            </a:b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Neutra Text"/>
              </a:rPr>
              <a:t>Interactive </a:t>
            </a: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sessions</a:t>
            </a:r>
            <a:br>
              <a:rPr lang="en-US" sz="2000" dirty="0" smtClean="0">
                <a:solidFill>
                  <a:srgbClr val="002060"/>
                </a:solidFill>
                <a:latin typeface="Neutra Text"/>
              </a:rPr>
            </a:br>
            <a:endParaRPr lang="en-US" sz="2000" dirty="0" smtClean="0">
              <a:solidFill>
                <a:srgbClr val="002060"/>
              </a:solidFill>
              <a:latin typeface="Neutra Tex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Working </a:t>
            </a: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to offer boat tours, childcare, </a:t>
            </a:r>
            <a:br>
              <a:rPr lang="en-US" sz="2000" dirty="0" smtClean="0">
                <a:solidFill>
                  <a:srgbClr val="002060"/>
                </a:solidFill>
                <a:latin typeface="Neutra Text"/>
              </a:rPr>
            </a:b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refreshments at some meetings</a:t>
            </a:r>
            <a:br>
              <a:rPr lang="en-US" sz="2000" dirty="0" smtClean="0">
                <a:solidFill>
                  <a:srgbClr val="002060"/>
                </a:solidFill>
                <a:latin typeface="Neutra Text"/>
              </a:rPr>
            </a:br>
            <a:endParaRPr lang="en-US" sz="2000" dirty="0">
              <a:solidFill>
                <a:srgbClr val="002060"/>
              </a:solidFill>
              <a:latin typeface="Neutra Tex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Attending existing meetings</a:t>
            </a:r>
            <a:endParaRPr lang="en-US" sz="2000" dirty="0" smtClean="0">
              <a:solidFill>
                <a:srgbClr val="002060"/>
              </a:solidFill>
              <a:latin typeface="Neutra Tex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3B33AC5B-7411-4F10-ABC7-4E2E19C1F296}" type="slidenum">
              <a:rPr lang="en-US" smtClean="0"/>
              <a:t>5</a:t>
            </a:fld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72" y="6317818"/>
            <a:ext cx="465728" cy="38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5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data:image/jpeg;base64,/9j/4AAQSkZJRgABAQAAAQABAAD/4gJESUNDX1BST0ZJTEUAAQEAAAI0AAAAAAAAAABtbnRyUkdCIFhZWiAH3gAGAAQAEQArADhhY3NwAAAAAAAAAAAAAAAAAAAAAAAAAAEAAAAAAAAAAAAA9tYAAQAAAADTLQAAAAAAAAAAAAAAAAAAAAAAAAAAAAAAAAAAAAAAAAAAAAAAAAAAAAAAAAAAAAAAAAAAAApkZXNjAAAA/AAAAHlia3B0AAABeAAAABR3dHB0AAABjAAAABRjcHJ0AAABoAAAABVyWFlaAAABuAAAABRnWFlaAAABzAAAABRiWFlaAAAB4AAAABRyVFJDAAAB9AAAAEBnVFJDAAAB9AAAAEBiVFJDAAAB9AAAAEBkZXNjAAAAAAAAAB9zUkdCIElFQzYxOTY2LTItMSBibGFjayBzY2FsZWQAAAAAAAAAAAAAAAAAAAAAAAAAAAAAAAAAAAAAAAAAAAAAAAAAAAAAAAAAAAAAAAAAAAAAAAAAAAAAAAAAAAAAAAAAAAAAAAAAAAAAAAAAAAAAWFlaIAAAAAAAAAMWAAADMwAAAqRYWVogAAAAAAAA9tYAAQAAAADTLXRleHQAAAAARHJvcGJveCwgSW5jLgAAAFhZWiAAAAAAAABvogAAOPUAAAOQWFlaIAAAAAAAAGKZAAC3hQAAGNpYWVogAAAAAAAAJKAAAA+EAAC2z2N1cnYAAAAAAAAAGgAAAMUBzANiBZMIawv2EEAVURs0IfEpkDIYO5JGBVF2Xe1rcHoFibKafKxpv37Twek3////2wBDAAYEBQYFBAYGBQYHBwYIChAKCgkJChQODwwQFxQYGBcUFhYaHSUfGhsjHBYWICwgIyYnKSopGR8tMC0oMCUoKSj/2wBDAQcHBwoIChMKChMoGhYaKCgoKCgoKCgoKCgoKCgoKCgoKCgoKCgoKCgoKCgoKCgoKCgoKCgoKCgoKCgoKCgoKCj/wAARCACyALI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G0a+ku9DuLWfyw8VofkQjKknODiuWtDClxC9zMkLlykS7vvn06da1/BZU3F+ZpI/tlxbs80Ctnyzj/wCtWGVtXmga9lWLy5gYfmI3N6dK4pbo9KC92S/rc69CfLX6CnscxsOenbg/gajh/wBUvrilnJELDsQR1x2riWjOyT90ktwTEm8ENjnd1rE8QuhubRgTmMscY71oabdxOiwljvUYyxzn8axfE42TxeWWQOxBb1+nrVp+9dHPOd6XulCe73tCUQSFcI258cc8+9W5r0SIZXIXOFxkYIHH6VkSW8RRVkkO/GQwXHc/pTGfLNHIwbbjaxHWqlJ2tc83ma3NOCcNvDg4yRjuKjyn2tzwY1UHBP61RhuHVv3B+cDA96uZ80FtqlyD0P3j6YFLmdrBe+jOj8Mac2paDrCb38iJoJDGnTc7lQc9T047DJ9qr+KY1iV40UrCroBzznI/n/WtXwvdeRpuoQpNFGjeR8pHzNhz0+hrP8SSrNcSO4YksoAIx6dv0rqjZJGtFJXN3U5ZhaypPEocFcSKccAd+4yDW98BUEuo6cqFsNJOxU9B8vX61iao8jWUgd1lG5B78JwPwHH4VpfB3Uo9JS0vXCkRCZ9zHAOcDn2rePxIctYM+iTaEElmA+tVmjGaZp/inTb+KILc26zOOUEgbbgZPNXB+9Xf8vfoffFd0Kje55NWklsVdlJsq35ftTfLNa85hyFbZSbKtbKNlHMHIVdlASrOyjZRzC5Cts9qKs7KKOYfIfIXghidY/0p0GoTRN5kSZwAFOCOP61jSRwSXP8AphZUjcSJsDZyD3xWr4M3xa5Z/b5N9/IrEBUIQoOOvTNUZ4IYLi5+0l/JidtxQFjy2O3vXiyWqPpI2SkdTASYVJ96ewyjA45HeobclVKZHBI/WkuLuO1KGU4BPWuG3vWO1tct2YTJPa3EbWwjIUf3twbrjFU9XuzfLAzRlWifODyD64rRnv4N7Ru0Txs28SAY59MVjagEYqyq0e7n73H1x2qnpLQ82T5VoyOf54yVC8cgms2dxFLyzEjnJHUelSXs8sQQFWZc43AdM1Xud+HScgA4G5expo5JO5NbwyTTlYiQCclscdORWzZqYiwbDlR8oHTOOpzWTZTC1dFYsQ4KjjPIqz9r/fMGZhg5wO4I6VXUcWkjpNKChJZLyRVuQ0flqDkqoJyMHjmna5cQXcriMlYxKrFRjIIrH0+CXUZi0RZkUjzGH8OTx/WtO+s1gKwQnD+auQT0HUj6+9a8ztpsbUnub175r2TyXERU7gM9D93pj34NRaDCkvhPypwjRSLtdWGVIMqA9x/OtGWUXdrIjvgM4dQM5+7jn+VQ6MGsdDjhJG4ADgnABkXvgn9K2pSXPy9S5fAzVtrG1stTge0SBGaO4J8sDru68Hr+v0r1f4a63qGoQw2d/wDY/wB0WCNEXDsBnJYEY656H0ryW3l3ajBjGBbzHn3k91B/z3616R8HNz6kd4UMsDt78v8ASu2C1k/Q4ZpSSR6jspyoo5Iq109KhMqliu9cgZIz0HrRzEezsQmME9AKaYwP/rVNPJFBEZJWAQck0kU0c0YZM4PSmpC5CERr70FB9KsAc/dP0qlrepWOk2LXOoOscQIA55J9BQ52EqbZN5dFcm/jXQ2dmXULgqTkbeB+FFT7ZB7LzPm3Q/I01YlFnf3UsTlluJ/9YoPUcDGKmVbG3vZ5xp13IXJmdXfAzndxxxzWNpU17c+XJcapFEIztVEjZifqcVPrGpXX2lDpsZuYgrRSl+AwxgEH/PSudNvodvOrMc2tJO9zNbxnYrAuGkyyk8fjUWr3w+wLJ5YYNnBIzg9x7GuOSR7UvsAAYbW24O7uM+1Zt7q8+REQQiHd8rdK5/ZJu4/rU1Dlubz3jyWhRxvhLDnA47ZpZ5EKxwgO4XDAkYOPesjT7+OZSQxUquWGOPrVuORVRjIGIY5HOR/9aspRtoZcze5ZJCk+Wp2HGAo61m3imTzJEZt2M7QcZNaVhOUkZGxtJ+8AenpTniRp02qAH+V2J9azTsx2ujOlSXfEQ+NylmIbqMc0kUMk0gbPzL1BOKtyaegulRLlgShwJBzx159KWa3nt3ixGzuTztBIznt/OrckS4svWc8iWpRDtRyDtTjpnBNVZ9RmuJwlrIXlB+Y9dvPT2zzV62eKKCZZR50m3LJjBbHOP5VhXF99lvcwBoWldG+UYCEkDBPTpmiGrasK/Q9F066vf7MQXgjR25wR+WT64rSs2SCKHYiu+9CzOQcYbOTnHTtXIIzyKPtMr53Bg+fvqOh4rUW6UWrCIblPysmSc5H+cVyUKs6dbmubOomnE68lFuEuXCI4tZGLcAY8w+hx6/54ro/hr4usdLvXeQSyILU72gTf5QznLjggZ715pb+JdMMKWUSlHWBoFTPyliwJyO3euaju1vbu7t7kiKEy7PMgyh2DgA5HK8Zwa92GK0k7bmElGys9j6E0r45wXGqfZ7izH2eNm3yROWJAzzg9OxqC6+KdvPe3V5aaahkeLCM7k5Zfub1Hp6CvHhb2mli4htbhri3Eg2PIigscc9O3TFPgkjWWfy5HSZCF2qOM+ua86pi5qTURJHfar8TNeltQkd8svJbzPsyqwyeBgeme/wCtc8/xM8cWFysh1WVo/L3NE6INnUAtx69qilu5ZRErXLyMjZUkcYPU/Xj1qvcTHYRKGkBI+QrwR6n0rBY+UZ6O5o4Jo9WT4420nhtVjs7xtaNuQXWINEkwHU89M84xXml14v8AEetWzr4gvzLH5nmRxMoG3jB6dvY1ix+a+cExAHIXHGPpTHlVFbDQrznB5wKdXHTlolYhI01vr7A2yQ7e3A/xorl5JfnbFxCBngbOlFT9YY+VHNR6obK9ntZrqNmikZA5IXODwa3rDVrZSrQ30CsexZTn25Nc9pS+Y7BGJ3Yyeob611mmabE2lKRFFuZeG8kMMj6ivYTSNFexzet3sCXMm4x/OBjYRg8Vi6YiGSdkKydss/8ACeoqTUleK/cS25MgBO1VGMVlOzmQOIxEQAcbT65rOSvsZLe50FmyWyMk0W206oNvXJOeKvQCJIGEdwPKY5Chc49Kp6c/mW5N1Jv7qrDBUGrcNgZAZrefBfor8D6Ef1rjm9XctO4scUhiDMQ2RnOOg96v2M0d0hjkwxAwNpwaqySubcRSOqPnBweDmo7WONLhI4W3nPJ6YrJ7FbbFq4DI5Zow+BwOuPxp324uNvSM/wAR65/wqrcXwsXbfh17Ac1Rjme5kJaT5n7dsemKIxvqxOXY2oZmurZzCY3PTjg4780+0Z3d4Z7Y+SybMkZBH9ao2k8sAETKigEjC/lmpG1CMZNzLtjTnIfp+A/lTs+hGhfjit4EaMTEn+GPjj6cZAzSsl1NAj2bDYWwSy8qAOQB0rBnuoZLgmyuHBOS0rsDjHbPUDp0NFhq08sb/vlLqMkjlQM471SpdbEud2XYDOAAsJVpDyV6k55LehxW5aJZbnZ7ZZZXOSGBHI6YIwc5rlLa5mMsm+ZQGDZJHXnrgVatdL+aO4S9UoMrvySFbjJxnPQ1c9mrji9Drr+2nieM3NrLbvISwDDr+H1qvbXUgldGRg7NzgHk1taf4Vu9aJj0i6F75YTg8sxIJIGT9B+Jp1h4bu5bg21lZzySyMcSRqcEZI5Yr047Hv2rknQdndbgkzNM0hOzYEAySOaLK6ZmkjXK9+hIxXqGn/DtLDT7dtbbzbm4njQKp5hznPzDqeldVD4e0vTDfJo1qqXEkQjV3kbIzkHDEelOGBk9y1Fng0wJx5bcg4+Y9azZ0VW8p8bnzgA9a9u1vw7d6jO0Oos+yKElLmzHmPtzgBkbknjtXnuv2rPpNzb299Cht0OUurLyJTgZUquMk8Y/Gq+rcrsLlOAWCVlBIckjOQKK0Ftr/aN2jjd3zP8A/bKKfspiscrosd1buqwtDsOQPMU8YPqD0rrNMutSa3aFLS2kAJUslw6/+ymqenaLLo9tbC7R4pnj3ssi8Ic4256Hpn8amtpHW5f5lYKeBjIP4816qvY0jtqcn4yE8N+ge1WFjux++8zBB9gPWsKWV5YQjfMR6nrXpN/Y3d5qVrJp9mbk2yyTSqAPlTHJOeo5rzr7OiqXadOOqou8j8u9C10YpQVr3GrPNHIk5fAjwAo6Y9K39Mne5SSYXFvCw6Kx9elc/vgBVHE65Iy8mFAGeuBzVGWUKWWMfd9RUTpKWhC0Z3GUmeRnmi3oNxKeg4yantLqOGMGFYXlxjft5OK5zwU583ViQGxYyMAehwQakstQtxboclbl/mIAOOp6VzVMO4ruO/UtXXmXkYkZQj7jlQenByf0pbSWBIo/NRcrkI6L8zZPc9/b0qhrF64iR4TlZPlyvb/6/NVlvTboIpQXP3ih4wT/AFxVcj5diXvc6eaxlls2ku0eKBjhXL49T+GMHmsea60qNAsf7yTPJY9eMdf8ms641e7mglhEjCKXqqt1A9QKzETewDSAAevetYUbAzbsvOlmkNu6QA/eRRgY+hrR03MMpZ4xuV9rqnJX3wfpms3TY7KJN02d4I5LEbh047d+ntXQp4gstFnVdMitL15IQk01zASA2cnCtxnoA3Xg0pRvcjlPafhfbeHNX0iNb7TVvJ4m37p9gf1zhQDj6kivRLfT/D0E7yDRbFEABVVt0+Vhkk4x34/KvkOw1HUoNYgv/NMZRt8bxnA4OcDH8q9RtfiZqkm4zQ253gnABHGOKjmUVZmsJpLU9+0nVbBLOCWGCOHcisQkQQevQVR0PU1SxsmwDH9lVcFiBuLFjx+Iri/AWrv4ntJLW22wXUEeNrZ24xxj6V1Vp4ev7e2hiJQiNAmQQRwMentWkWmro2TutCzqGoQTXNmJbVGAkJA87BJ2nGPp1q0b+N5rTZG6qJCWzLnjacfris2bw/etPDJuXEZJ5HXIxTpNLu0GSFP0zVDNie8aRpfsrJHJtQbpBvHcngH3rzTxj4TupYb+/l1iRpXBbBhI5JAwOvHNdO9tcRl2K4BPXPtWZrhlGmyqf4mRevq61LgpqzJdjj59AihnkibWodyMVP8AoncHH92ir9/4U0u6vrm4m1ICSWRpGBDHBJJPRsUVHsKXY05D0UWNtNGrKqvG4DAhshge/uKzLrwlolwS8+lWTsf4mgGfz61oaD4hstczb21tJbTWyBWj8koioMBcE9Tx6VseWMncRmtJc0WEUmee6n4Ti0uxu7nwtpcH9pSR+Uo3FVIPXOTjA64715X4p8M22ipAL3QNQeMxI73FoW+WQj5wQo28HNfSxiVhgjIppt1ydowfakpvqDppnyDp/hHQdeuTHo+tTw3RDMYruLOAoyfmX0A9K5XWNFk0/U5bbzI50UgCWHJRiewJFfZ2o+FtJvpjNcWFsbgo0fnBAsgVgQRuHPQmvLta+D0Vpqdvc6ZdSXNoJA0tnc4JK+gb+Ie3BqufsZunqeKeGo1s7m/V1yWsZRnHXpUGk28SlGmjYPggcEcc/wCJr0+80fSNTsLptOt4tP1G2VoJEhXaUb+6y9wccHrXn87mByhyjLxtwQD+dZ1pNR5TCSsrE7xqII9qoRvxuPQHHpTbpIrmOMS28L7Mjp9e9RT3HlaVGyrtHnNkkcH5fWs0TTxupxEA3HLZz3rJxk7Mam0rFy104iOWKJYwAvIKZP5/pVS60USmaSApGByFUcf/AK+K0LWZ97MfM3YB5xgn2PetK3UzIQQdrdSoIzU+1nFkxkkcxFp7uixuWTJzk9/T9amtdGWRgyhzx0J79q6B0ThIyxAABV1wfrmrtnYXNxxBbt5AJRpMHaPxxz+FW68nsPd6GdY6YRKAIpGkwAvl5csfQAc5r0Lwp8LNX1KTN1DLaxRsN6TrsZsjoCfT867L4a+BNRsNVi1V2jSIjcCz7i2fp0/D869ljTCj0FVG8lqjaNPrI5vwb4L07w3GrW6brnHzS9M/T/69aPiLX7fR7UsxVps4C54HufSs/wAWeK7XRbUtvBkJwMf0rxLxFrq6leXMnnHfMBjacEgepqalRUlpuNzUdDqNe8cT3N26Wly5USFg6nGDtPUdh1rl5vin4jtswm/aSWMjK/Zk/InHSsdIlgfeX87cwXkZLHsf/r1la61stw800TQOq5Vmb7/uD78n8q4qNaUpvme5DfMtzvLP40a1JMY5NLtZGUfNuQoB9TmtGX4tyPayg6HB55QhTHNyD64I5Arw19REjgKjGMZAPUD/ABptndDDbpigVs7SpY9f7w59q71KVjNTseof8J9f/wAdtprP3JGMn8qK8/N6AT88X4x//XoqbyD2s+575osemRXN6t1LdKySAKgWVDGMdDgde9b1tJZt/wAeevzxH+5JKr/o3NV9IjaPxJqG+RlZ4opOMjnkd/yrpPLSVcSokg/29rfzra51JaGeZNUj8swXtndqzBfnhK4z3ypqx9q1JP8AXWEEg9YLgfyYCo7vTbEpuWzgVgyklI9pIyM8qakGkxY/dyXUIHaOd8fk2RSuNJkc2sxWyh7yzvbdSQu4xbxk+6k02XVLGbKG4VCf+emUP64qnrlpLbac8sd7NJsdDtlVHH3h6AGtIWt+QPMntpD3WSJv6MaLILs8Y+KsZS/kvrBFWWSPyJ5YxgTLnjOOuK8iuDmR/PBLNjpg5r6b8c272uiTStFBbtIUVZbbl/vHopAz09elec6NIj37LPerdHaxCyWS7sgEg5GamULmMqfM7nlDkx6dII1cFJASMbiCR2qnFG7Hachi3JOSTnpXsc+y4uQkkWnbvMGSkhiOfXBGDWRe+G47+4KIlxAzvs3xPHIBk4zjggU+V20FKlpozhIY5RE8BlAC4UBV4x/U1dtI7qTci+bJKflXauSP8c16HpPwmu5ZUkvbhjalThIlUzEDocFsAH1PPtXbaD4H0jSWBvYZ7cFsKjIx3fVuc9KycJERpX3PNPB/g+91K7R2tHcKwyf4B6gn/CvozRNKtLWOMi3i89UCbwgGB6DjpTtMOnRoI7Oa2VR/CrBT+RrYC7OoP41pGFjeMVHYeCsSEvhVAz7CuK8eeKf7P0a4lt54oFXC75TjeSeg9z6Vo67HrMs7mCKF7QY2qSyt+YBH6V454t8NeL9Qv/PuoY5IgcxQRkMI/YZ5Jxznv04FXJcsbilJ7GVdaydSnRbmSWRwQ5VsMFXrn8aoq9kHlCtJJLEu9iqD5hk8j9f1qC5tNT0xnnm067iZO0yFce5I4pq3Kxor3CRsTy4jIDHd0HHbp3/HrXmypvdnO0y5HdMYnksiHQE5L8Z75P8AKoWlhaeSO6t2jyQdknI59Dg59e1VDeCNXEdq/lbP4zks2c5P4549qtQ31tE0iRAo+z5DvYjk8rjp1yaz5bCuSyQRGcpBH5pCEr8wbccgHOOfT9Kqar4ft52d7YukjLl0jGFJAxkE/X+gq+buKCNCSZF2b3YSYG3OOT9TWbHeWsRDwqAQuASSCcnr+dEXJO6C5gHQ5gSBa3TAdG2jn3orpx4g1ADAdyB0+dP8KK056gXR7wGMXi+BCChns2GCCMlWH+NdHGp/i3H8/wDCvP8AUvEX2XVdPik1bTJmmaSIztZgfZ8LnB4zzjHFWl8ToqnHiXRjjjm2lFepyLudSlY7i5VfssmccKT27fhT8IQTx+GK4SXxUFhOde0aRSCCBFMAaW18XlsKuraSGwPl2SjHHTk0cnmPnOm8Trs8P3754WPdjPPBz61qKo5LZIIyT/nvXnur+MIW065iuNQ0q6R42VoEWUM4xyvt+Yq7beNoxCjf2npKqyhgrJN0x9KFAOc7ORVeUbkBITKn+7z2/OsrxHpllJp8081tC0qgDeY13YJAPzDnvXNy+OrdZdxv9L4GNwEuOvT7tV77xvaXlpNALmyuS4x5UPmB3OegyBzT5Rc6NW7+Heilw0EEtuUYEGKc44Ofutn+dXdK8MafpUUk1rboLhlZmuJQHlORnA4wo9hz71myeMlimeKaa0S4BKsjCQFT3B4px8V5sXbzLIxrHz87ZAx796Vl3ByOgsrG0OlwH7PDgxKclB6A1TS2iEmnIUuIZxN+8Y71BGGPB6dh0rLsfEsrabGIVtmRYlGDL8wGBjPv0pLvxRIl7aiWK33BmC7JQwDYIw2Dx1/Ol8xXR1N/bp9ku3Lyy/IcbwGz8vqRkVqJIViXeeNoGPwrif8AhJlbzYY7ixMshZMeawIIHPUevH1rdS51NiGFnAY2yfMDsRj1pqUe4Xb2NrzcjI4+opUm3dcMAehrHgubqZnCGxTaxU5ZxyPwqWaS/jQM32IhnCDAc5JOKu4GtJJDIjJNbwsCMYxjH5Viah4S8O6om660y2Z8gh2jUkEd8kZ/WppvtsUbSM1qcY4Ct3IHr70TLeI8cbSwDeSMiJuMDP8Aeo3EcTf/AAr0qaaT7M8UMLdBtYH067iD+Vcxe/CW8iUxWs5eIggZdXXn1Hynj8a9etBPvuFeVX2OFBA24+UE8c+tTFJVBY9enrWToxetiXBM+fL34Y+IYBKgW3niIXozRkY6AZUgDhfXAFc1qfhPW45TFdaPOxVvvpiTJ4BY7Tk9u3avqjzmVT0B/Kon8qbPnQxyH/aUE1PsIvYXs0fID2E8TtG2jX5ZTtJ8l+SPwor63NtZ5P8Ao6fmf8aKXsH3F7NHg/i8Lb+K76BlDKsu4E/w5FZvzOpHmMVXJBXGAO38q2PiFIr+KJ08mJmkRJgx+8cj+Vc+5WHcuGbcAAFYbfwz0/8ArVwV7qo0K9i7DvMhjYblIzkYUA56ZokWYZEbbgx2lGbBHPbjkVV228IZ7uW4cbhs3MAMk9Dx+tToREEaaReCWDRsduM4AOay1ve5SBPPmmWWVfMEDZ8tmDfh/wDWq1KrzY+Ul2xgqvyj6Co4rbzJAY1IlwcKsud2ewz3qSOaJQMFjx3OMYqXN30BtLVAsDRsJM7UB2kBlOG9x1B60txcBYm3/KQMfPjc3HTP60s008sahZVUgk52jLfj1/Gq88cxjJeKFzjIZx0x3HvTpTl9plKS6G74qEba7fJI3Rx14xwMCsi6hLIcGPf/ABjoD9a2/EYzrl453AAqwJbjJUc1Qfa2BhhGRlgMcn157mnUlaq/US1ehSjUBdpgBBIBYY6fnV61SJtQtVMX7zzYyxOM53DofTFZ0gg3tmPynxyUI/UCrmkoJtV08GaKUrPHtK8EEEcf/WqrNzT2QOL6kt7APt92Q7ndI+S7HI+Y96fZapqWmS77e4ubZI1AyH3A89NtUWdkublVJkiM0g2NkEcnuafLfRW0KqY5kdgCSzjGDkYPvkVM3JS07kqN9bnaf8JxqllbwLG1tP58fnS+euC7MSDyPYdq0dL8ercKEv7CKNY2Fw0ltJ/CueMH/GuE1Y70tDIoKraxZI4OSCcdfeq2n8W+oZIwLZvvDHVlFdSnLntcq7XU9psfEmmayqRWl9IrvKn7m4xnbuB4J7DGetdBIf8AiYW/Ro9rkMDjPQe/HNeBeHdPu7jzpIo0iCQOIzIdgckdBnrjr/jXdeEtP1qJUSG8uTk5CwE7UXP3eexJGSK66bnJaoanqejQSwXBIgH3xv3Y4PvUjRMB8uWA9Kk07S7iCyVZvmfjavHyL6e9SmAxrg7l+tdCT6lXXQosGVskHgYqKSMPyQB7Zq+RIRjII96Y0QIO4AGlZiMkxc/dP50Ve8lM/eNFGoXPnL4huryaRemGGRZbCNsydQcdq5S3uVmjkLy+QcgqyAMFHt78112vlJvCvhe4YKwNqYznqcED+lck2nxPKzRXKIp6qO349q5K0E5XJs+hO2oK58uHzXYgICy5GP73qeO1ON1KJY1a1eGBcEyyAjPvj/Gp1i+z2uYsu4G4Mqbsj1Gaotq8ybo7kOwzkbxyPpXO6cYuz/MTUYbl6K/sGdHUSM2cjgnBzxVi8DG5kkjsYzKUw+4EA44HsDxVC0mu7lXk+1tJFGclSgBPfn1NWH1dRbmSFHaUYIQnl8n6/j7Vg4csk0riSitQjku2RtzRxMOnoPQZ/A8VYFzAFKXl2AVXgQsT8xGPypi3U1zpRkWzzO0uRjAGO+V78d/WozpMd2WmK+TcDO3b95gByCB2+tXHlcbtcupq4xt7p0Pi+drbX7hxBLIGWMfKcAZjXk1mRXiypGVjYYzlQx4OPTvVnx5cRR6rOrqSzxRAbevMa4+tZFrf27RmCPfGwxhygO78K6KtCEpsSir3NC3eJo0j1ATIWPyuUIcdskdMZ96t6DAr69p7u6u6XEYRsFS43en0HQ1Wt7LVbhAsNtLOSc+a37sL+DcfiM10Ph7wve2uoWl3dzIfLYMQqFjj+7z1pUsO4z0u0Epp76nMi6c+YsksqMXJ5APc9SetWIba9uV3Wdu7oc5YIF5HueDXodp4Y0m1uHbaryZyrSqct7gH/wCtXQ23h6+m0+O502zEsM3CBnA4zjdj+77+grb6km7yZCucDfeHGkvI5pZiv7iNNkGCCAoB56DnPauj8NeGJ2Oy0tdsVw/lNIybgCOeW7Y69q9K0rwfbWl5BcSTNKUX5omQbWcjGfXA5wD/AErpbS3hs4fKtolhiyTtQYHJyf1rqhRhDVILHJ6L4IjiVX1JlfhgYl5H+yd3XOP5+1dZBbRWylYIkjH+yMfj+lStJtB5qNpBj5ck1oNDjTCD65FIJAx/xpQevHNAFd4o2+8g+uKhe1Qj5WI/WrZNMwMkjFAFH7GM/fH5UVbyc9vyoosB8oXhdfhzorQoXa2upYNp5OMmsOztyzGRyI2bAIQ5H4j1rc0WYXfw2uWlBJh1AMR6bgP8apRXMCuyKQJOhHfNcc4RcucqEE3zMfLbqFbbKyy9VCMBg44zWdJayTGR72RGdT0jPT6Zq5dRW0kiqTLlV3eYGwD7Gql1NCZNkQTzW4URgk/X3rNwXM5FNK9xLaOKy3NIzSQHBdAgJBzxnHWpZvJuJYJLRVVo+7sVwf6iksvDetXBUiBkiI+9Owj/ABx1rdsvB0EYzeTSTY6LF8q/meTUwozlK6RjzO+iMBY55XxbSbl6Yx+7/I89at6Roc0l8f7XeS3Rk2PcBiB+IzyK7mzsRFGqwxJGoGPl6/measi3SPd5hXaeDnnPt711rCxvzS3KbTd0ivrPhuO6uxcXsu9GARREqj7gC5LcnnGfx61NpeiWVjlrO0RGPV8Zb8zWqulLoyN5kCWKn5mDIEz746V0ngrQZb6dNT1FGSyAzbwSDmX/AG3HZfRe/U1olFbILM5+N0twGfcM8fJyzH0rrX8Mao1hHLCsQmKA/Zw21lJ7Fj+uK3ovDmmRalFfJAVmiHyLuJRT/eC9j/jW8sg4GMVeoJWMTSPDlnbaULS9giuWf5pndeWY9cd8fjXQRRokapFhVUYC44FNLcZ60m+kBIQc85z60gJx96mCTmlOCOtMBHVscHP1qIn1B+oqX6Gmc0DFBG0Z5+tOBBB55qMnNHY4/WgQ8j1FRsAM84oDYHvQXHPNAyPb/tL+tFL5oooCx8n6N8ngDxLt+XE6EY4weK5S4JEiEE529fxoorlq7DRejdjp5yxPCd69E8NwQxW1w0UUaMMcqoB7UUVOHG9jRxkgnqe9TIo3pwOnpRRXcZMeP4v96rfhhVfxxpKOoZQsrgEZG4LkH6j1ooqXsUtj1sW8N3E8V1FHPEQDskUMM59DUqdPxNFFSPqPpqn56KKYEininUUUAg7U4dKKKYhV6Ug+6aKKBoYO9Jn5qKKAGHrTTzmiigEQt94/Wiiig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239464" y="990600"/>
            <a:ext cx="4648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101600" y="193965"/>
            <a:ext cx="8923928" cy="7368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kern="0" spc="-150" dirty="0" err="1" smtClean="0">
                <a:solidFill>
                  <a:srgbClr val="002060"/>
                </a:solidFill>
              </a:rPr>
              <a:t>Conowingo</a:t>
            </a:r>
            <a:endParaRPr lang="en-US" sz="4000" kern="0" spc="-150" dirty="0">
              <a:solidFill>
                <a:srgbClr val="00206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5576" y="1243548"/>
            <a:ext cx="87598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Member of </a:t>
            </a:r>
            <a:r>
              <a:rPr lang="en-US" sz="2000" dirty="0" err="1" smtClean="0">
                <a:solidFill>
                  <a:srgbClr val="002060"/>
                </a:solidFill>
                <a:latin typeface="Neutra Text"/>
              </a:rPr>
              <a:t>Conowingo</a:t>
            </a: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 WIP Steering Committee</a:t>
            </a:r>
            <a:br>
              <a:rPr lang="en-US" sz="2000" dirty="0" smtClean="0">
                <a:solidFill>
                  <a:srgbClr val="002060"/>
                </a:solidFill>
                <a:latin typeface="Neutra Text"/>
              </a:rPr>
            </a:br>
            <a:endParaRPr lang="en-US" sz="2000" dirty="0" smtClean="0">
              <a:solidFill>
                <a:srgbClr val="002060"/>
              </a:solidFill>
              <a:latin typeface="Neutra Tex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Not part of “effective basins,” so don’t anticipate practices to meet </a:t>
            </a:r>
            <a:r>
              <a:rPr lang="en-US" sz="2000" dirty="0" err="1" smtClean="0">
                <a:solidFill>
                  <a:srgbClr val="002060"/>
                </a:solidFill>
                <a:latin typeface="Neutra Text"/>
              </a:rPr>
              <a:t>Conowingo</a:t>
            </a: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 WIP will be in DC</a:t>
            </a:r>
            <a:br>
              <a:rPr lang="en-US" sz="2000" dirty="0" smtClean="0">
                <a:solidFill>
                  <a:srgbClr val="002060"/>
                </a:solidFill>
                <a:latin typeface="Neutra Text"/>
              </a:rPr>
            </a:br>
            <a:endParaRPr lang="en-US" sz="2000" dirty="0" smtClean="0">
              <a:solidFill>
                <a:srgbClr val="002060"/>
              </a:solidFill>
              <a:latin typeface="Neutra Tex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Working closely with Steering Committee and Chesapeake Bay Program to ensure sound analysis to support </a:t>
            </a:r>
            <a:r>
              <a:rPr lang="en-US" sz="2000" dirty="0" err="1" smtClean="0">
                <a:solidFill>
                  <a:srgbClr val="002060"/>
                </a:solidFill>
                <a:latin typeface="Neutra Text"/>
              </a:rPr>
              <a:t>Conowingo</a:t>
            </a:r>
            <a:r>
              <a:rPr lang="en-US" sz="2000" dirty="0" smtClean="0">
                <a:solidFill>
                  <a:srgbClr val="002060"/>
                </a:solidFill>
                <a:latin typeface="Neutra Text"/>
              </a:rPr>
              <a:t> WIP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3B33AC5B-7411-4F10-ABC7-4E2E19C1F296}" type="slidenum">
              <a:rPr lang="en-US" smtClean="0"/>
              <a:t>6</a:t>
            </a:fld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72" y="6317818"/>
            <a:ext cx="465728" cy="38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58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95" y="-13952"/>
            <a:ext cx="9134375" cy="68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19200" y="457200"/>
            <a:ext cx="7010399" cy="4572000"/>
          </a:xfrm>
        </p:spPr>
        <p:txBody>
          <a:bodyPr>
            <a:normAutofit lnSpcReduction="10000"/>
          </a:bodyPr>
          <a:lstStyle/>
          <a:p>
            <a:endParaRPr lang="en-US" sz="2400" dirty="0">
              <a:solidFill>
                <a:schemeClr val="tx1">
                  <a:lumMod val="90000"/>
                  <a:lumOff val="10000"/>
                </a:schemeClr>
              </a:solidFill>
              <a:latin typeface="Trebuchet MS" panose="020B0603020202020204" pitchFamily="34" charset="0"/>
            </a:endParaRPr>
          </a:p>
          <a:p>
            <a:r>
              <a:rPr lang="en-US" sz="28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 panose="020B0502020202020204" pitchFamily="34" charset="0"/>
              </a:rPr>
              <a:t>Katherine Antos</a:t>
            </a:r>
          </a:p>
          <a:p>
            <a:r>
              <a:rPr lang="en-US" sz="2000" dirty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 panose="020B0502020202020204" pitchFamily="34" charset="0"/>
              </a:rPr>
              <a:t>Branch Chief</a:t>
            </a:r>
          </a:p>
          <a:p>
            <a:endParaRPr lang="en-US" sz="2000" dirty="0">
              <a:solidFill>
                <a:schemeClr val="tx1">
                  <a:lumMod val="90000"/>
                  <a:lumOff val="1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US" sz="2000" dirty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 panose="020B0502020202020204" pitchFamily="34" charset="0"/>
              </a:rPr>
              <a:t>Partnering &amp; Environmental Conservation Branch</a:t>
            </a:r>
          </a:p>
          <a:p>
            <a:r>
              <a:rPr lang="en-US" sz="2000" dirty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 panose="020B0502020202020204" pitchFamily="34" charset="0"/>
              </a:rPr>
              <a:t>Department of Energy &amp; Environment</a:t>
            </a:r>
          </a:p>
          <a:p>
            <a:r>
              <a:rPr lang="en-US" sz="2000" u="sng" dirty="0" smtClean="0">
                <a:solidFill>
                  <a:srgbClr val="0000FF"/>
                </a:solidFill>
                <a:latin typeface="Century Gothic" panose="020B0502020202020204" pitchFamily="34" charset="0"/>
              </a:rPr>
              <a:t>katherine.antos@dc.gov </a:t>
            </a:r>
            <a:endParaRPr lang="en-US" sz="2000" u="sng" dirty="0">
              <a:solidFill>
                <a:srgbClr val="0000FF"/>
              </a:solidFill>
              <a:latin typeface="Century Gothic" panose="020B0502020202020204" pitchFamily="34" charset="0"/>
            </a:endParaRPr>
          </a:p>
          <a:p>
            <a:r>
              <a:rPr lang="en-US" sz="2000" dirty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 panose="020B0502020202020204" pitchFamily="34" charset="0"/>
              </a:rPr>
              <a:t>(202) </a:t>
            </a:r>
            <a:r>
              <a:rPr lang="en-US" sz="20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 panose="020B0502020202020204" pitchFamily="34" charset="0"/>
              </a:rPr>
              <a:t>574-7606</a:t>
            </a:r>
          </a:p>
          <a:p>
            <a:endParaRPr lang="en-US" sz="2000" dirty="0">
              <a:solidFill>
                <a:schemeClr val="tx1">
                  <a:lumMod val="90000"/>
                  <a:lumOff val="1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US" sz="2000" u="sng" dirty="0">
                <a:solidFill>
                  <a:srgbClr val="0000FF"/>
                </a:solidFill>
                <a:latin typeface="Century Gothic" panose="020B0502020202020204" pitchFamily="34" charset="0"/>
              </a:rPr>
              <a:t>https://</a:t>
            </a:r>
            <a:r>
              <a:rPr lang="en-US" sz="2000" u="sng" dirty="0" smtClean="0">
                <a:solidFill>
                  <a:srgbClr val="0000FF"/>
                </a:solidFill>
                <a:latin typeface="Century Gothic" panose="020B0502020202020204" pitchFamily="34" charset="0"/>
              </a:rPr>
              <a:t>doee.dc.gov/service/watershed-implementation-plans-chesapeake-bay</a:t>
            </a:r>
            <a:br>
              <a:rPr lang="en-US" sz="2000" u="sng" dirty="0" smtClean="0">
                <a:solidFill>
                  <a:srgbClr val="0000FF"/>
                </a:solidFill>
                <a:latin typeface="Century Gothic" panose="020B0502020202020204" pitchFamily="34" charset="0"/>
              </a:rPr>
            </a:br>
            <a:endParaRPr lang="en-US" sz="2000" u="sng" dirty="0" smtClean="0">
              <a:solidFill>
                <a:srgbClr val="0000FF"/>
              </a:solidFill>
              <a:latin typeface="Century Gothic" panose="020B0502020202020204" pitchFamily="34" charset="0"/>
            </a:endParaRPr>
          </a:p>
          <a:p>
            <a:r>
              <a:rPr lang="en-US" sz="2000" u="sng" dirty="0" smtClean="0">
                <a:solidFill>
                  <a:srgbClr val="0000FF"/>
                </a:solidFill>
                <a:latin typeface="Century Gothic" panose="020B0502020202020204" pitchFamily="34" charset="0"/>
              </a:rPr>
              <a:t>chesapeake@dc.gov </a:t>
            </a:r>
            <a:endParaRPr lang="en-US" sz="2000" u="sng" dirty="0">
              <a:solidFill>
                <a:srgbClr val="0000FF"/>
              </a:solidFill>
              <a:latin typeface="Century Gothic" panose="020B0502020202020204" pitchFamily="34" charset="0"/>
            </a:endParaRPr>
          </a:p>
          <a:p>
            <a:endParaRPr lang="en-US" sz="2000" dirty="0">
              <a:solidFill>
                <a:schemeClr val="tx1">
                  <a:lumMod val="90000"/>
                  <a:lumOff val="10000"/>
                </a:schemeClr>
              </a:solidFill>
              <a:latin typeface="Trebuchet MS" panose="020B060302020202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20577"/>
            <a:ext cx="2567170" cy="749071"/>
          </a:xfrm>
          <a:prstGeom prst="rect">
            <a:avLst/>
          </a:prstGeom>
        </p:spPr>
      </p:pic>
      <p:pic>
        <p:nvPicPr>
          <p:cNvPr id="2050" name="Picture 2" descr="C:\Users\katherine.antos\AppData\Local\Microsoft\Windows\Temporary Internet Files\Content.Outlook\F90649EC\2018-MMB-BRANDING-ALL-BLAC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5854429"/>
            <a:ext cx="4191000" cy="91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7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-TEMPLATE-4-3">
  <a:themeElements>
    <a:clrScheme name="DOEE Template 1">
      <a:dk1>
        <a:srgbClr val="262626"/>
      </a:dk1>
      <a:lt1>
        <a:sysClr val="window" lastClr="FFFFFF"/>
      </a:lt1>
      <a:dk2>
        <a:srgbClr val="3F3F3F"/>
      </a:dk2>
      <a:lt2>
        <a:srgbClr val="EEECE1"/>
      </a:lt2>
      <a:accent1>
        <a:srgbClr val="248C43"/>
      </a:accent1>
      <a:accent2>
        <a:srgbClr val="225B8B"/>
      </a:accent2>
      <a:accent3>
        <a:srgbClr val="BFEF25"/>
      </a:accent3>
      <a:accent4>
        <a:srgbClr val="1689CA"/>
      </a:accent4>
      <a:accent5>
        <a:srgbClr val="4BACC6"/>
      </a:accent5>
      <a:accent6>
        <a:srgbClr val="574370"/>
      </a:accent6>
      <a:hlink>
        <a:srgbClr val="7F7F7F"/>
      </a:hlink>
      <a:folHlink>
        <a:srgbClr val="B2A2C7"/>
      </a:folHlink>
    </a:clrScheme>
    <a:fontScheme name="DOEE">
      <a:majorFont>
        <a:latin typeface="Century Gothic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SIMPLE-TEMPLATE-4-3</Template>
  <TotalTime>485</TotalTime>
  <Words>98</Words>
  <Application>Microsoft Office PowerPoint</Application>
  <PresentationFormat>On-screen Show (4:3)</PresentationFormat>
  <Paragraphs>53</Paragraphs>
  <Slides>7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SIMPLE-TEMPLATE-4-3</vt:lpstr>
      <vt:lpstr>Bitmap Image</vt:lpstr>
      <vt:lpstr>DISTRICT’S DRAFT PHASE III WIP MWCOG Water Resources Technical Committee       May 7, 2019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DC Government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PRESENTATION</dc:title>
  <dc:creator>ServUS</dc:creator>
  <cp:lastModifiedBy>Antos, Katherine (DOEE)</cp:lastModifiedBy>
  <cp:revision>35</cp:revision>
  <dcterms:created xsi:type="dcterms:W3CDTF">2017-07-07T15:36:42Z</dcterms:created>
  <dcterms:modified xsi:type="dcterms:W3CDTF">2019-05-07T05:20:29Z</dcterms:modified>
</cp:coreProperties>
</file>