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6"/>
  </p:notesMasterIdLst>
  <p:handoutMasterIdLst>
    <p:handoutMasterId r:id="rId27"/>
  </p:handoutMasterIdLst>
  <p:sldIdLst>
    <p:sldId id="276" r:id="rId2"/>
    <p:sldId id="408" r:id="rId3"/>
    <p:sldId id="263" r:id="rId4"/>
    <p:sldId id="390" r:id="rId5"/>
    <p:sldId id="264" r:id="rId6"/>
    <p:sldId id="391" r:id="rId7"/>
    <p:sldId id="392" r:id="rId8"/>
    <p:sldId id="393" r:id="rId9"/>
    <p:sldId id="394" r:id="rId10"/>
    <p:sldId id="265" r:id="rId11"/>
    <p:sldId id="396" r:id="rId12"/>
    <p:sldId id="395" r:id="rId13"/>
    <p:sldId id="397" r:id="rId14"/>
    <p:sldId id="398" r:id="rId15"/>
    <p:sldId id="399" r:id="rId16"/>
    <p:sldId id="400" r:id="rId17"/>
    <p:sldId id="401" r:id="rId18"/>
    <p:sldId id="403" r:id="rId19"/>
    <p:sldId id="402" r:id="rId20"/>
    <p:sldId id="404" r:id="rId21"/>
    <p:sldId id="405" r:id="rId22"/>
    <p:sldId id="406" r:id="rId23"/>
    <p:sldId id="407" r:id="rId24"/>
    <p:sldId id="277"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usan Vuksan" initials="DV" lastIdx="7" clrIdx="0">
    <p:extLst>
      <p:ext uri="{19B8F6BF-5375-455C-9EA6-DF929625EA0E}">
        <p15:presenceInfo xmlns:p15="http://schemas.microsoft.com/office/powerpoint/2012/main" userId="S::dvuksan@mwcog.org::b48c5b27-467d-40f5-8647-65a6d4954ca9" providerId="AD"/>
      </p:ext>
    </p:extLst>
  </p:cmAuthor>
  <p:cmAuthor id="2" name="Mark Moran" initials="MM" lastIdx="3" clrIdx="1">
    <p:extLst>
      <p:ext uri="{19B8F6BF-5375-455C-9EA6-DF929625EA0E}">
        <p15:presenceInfo xmlns:p15="http://schemas.microsoft.com/office/powerpoint/2012/main" userId="S::mmoran@mwcog.org::079f5f72-4138-4c47-85d9-4d901fa9686e" providerId="AD"/>
      </p:ext>
    </p:extLst>
  </p:cmAuthor>
  <p:cmAuthor id="3" name="Jinchul Park" initials="JP" lastIdx="1" clrIdx="2">
    <p:extLst>
      <p:ext uri="{19B8F6BF-5375-455C-9EA6-DF929625EA0E}">
        <p15:presenceInfo xmlns:p15="http://schemas.microsoft.com/office/powerpoint/2012/main" userId="S::jpark@mwcog.org::8d4224fc-09ae-4d36-a888-b7150fd2fe9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9535" autoAdjust="0"/>
  </p:normalViewPr>
  <p:slideViewPr>
    <p:cSldViewPr snapToGrid="0" snapToObjects="1">
      <p:cViewPr varScale="1">
        <p:scale>
          <a:sx n="101" d="100"/>
          <a:sy n="101" d="100"/>
        </p:scale>
        <p:origin x="126" y="22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11/2/2021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PB Title Slide">
    <p:spTree>
      <p:nvGrpSpPr>
        <p:cNvPr id="1" name=""/>
        <p:cNvGrpSpPr/>
        <p:nvPr/>
      </p:nvGrpSpPr>
      <p:grpSpPr>
        <a:xfrm>
          <a:off x="0" y="0"/>
          <a:ext cx="0" cy="0"/>
          <a:chOff x="0" y="0"/>
          <a:chExt cx="0" cy="0"/>
        </a:xfrm>
      </p:grpSpPr>
      <p:sp>
        <p:nvSpPr>
          <p:cNvPr id="7" name="Rectangle 6"/>
          <p:cNvSpPr/>
          <p:nvPr userDrawn="1"/>
        </p:nvSpPr>
        <p:spPr>
          <a:xfrm>
            <a:off x="0" y="1"/>
            <a:ext cx="2072639" cy="68579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77514" y="6252462"/>
            <a:ext cx="2282870" cy="479555"/>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PB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10" name="Straight Connector 9"/>
          <p:cNvCxnSpPr/>
          <p:nvPr userDrawn="1"/>
        </p:nvCxnSpPr>
        <p:spPr>
          <a:xfrm>
            <a:off x="8461552" y="6353741"/>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TPB Photo - Full Page 1">
    <p:spTree>
      <p:nvGrpSpPr>
        <p:cNvPr id="1" name=""/>
        <p:cNvGrpSpPr/>
        <p:nvPr/>
      </p:nvGrpSpPr>
      <p:grpSpPr>
        <a:xfrm>
          <a:off x="0" y="0"/>
          <a:ext cx="0" cy="0"/>
          <a:chOff x="0" y="0"/>
          <a:chExt cx="0" cy="0"/>
        </a:xfrm>
      </p:grpSpPr>
      <p:cxnSp>
        <p:nvCxnSpPr>
          <p:cNvPr id="7" name="Straight Connector 6"/>
          <p:cNvCxnSpPr/>
          <p:nvPr userDrawn="1"/>
        </p:nvCxnSpPr>
        <p:spPr>
          <a:xfrm>
            <a:off x="8461552" y="6353741"/>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
        <p:nvSpPr>
          <p:cNvPr id="5"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PB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p:spPr>
        <p:txBody>
          <a:bodyPr/>
          <a:lstStyle>
            <a:lvl1pPr marL="0" indent="0">
              <a:buNone/>
              <a:defRPr sz="3200">
                <a:effectLs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cxnSp>
        <p:nvCxnSpPr>
          <p:cNvPr id="10" name="Straight Connector 9"/>
          <p:cNvCxnSpPr/>
          <p:nvPr userDrawn="1"/>
        </p:nvCxnSpPr>
        <p:spPr>
          <a:xfrm>
            <a:off x="8461552" y="6353741"/>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
        <p:nvSpPr>
          <p:cNvPr id="7"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PB - Last Page">
    <p:spTree>
      <p:nvGrpSpPr>
        <p:cNvPr id="1" name=""/>
        <p:cNvGrpSpPr/>
        <p:nvPr/>
      </p:nvGrpSpPr>
      <p:grpSpPr>
        <a:xfrm>
          <a:off x="0" y="0"/>
          <a:ext cx="0" cy="0"/>
          <a:chOff x="0" y="0"/>
          <a:chExt cx="0" cy="0"/>
        </a:xfrm>
      </p:grpSpPr>
      <p:sp>
        <p:nvSpPr>
          <p:cNvPr id="8" name="Rectangle 7"/>
          <p:cNvSpPr/>
          <p:nvPr userDrawn="1"/>
        </p:nvSpPr>
        <p:spPr>
          <a:xfrm>
            <a:off x="0" y="0"/>
            <a:ext cx="457200"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Tree>
    <p:extLst>
      <p:ext uri="{BB962C8B-B14F-4D97-AF65-F5344CB8AC3E}">
        <p14:creationId xmlns:p14="http://schemas.microsoft.com/office/powerpoint/2010/main" val="147386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PB Photo - Full Page ALT">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cxnSp>
        <p:nvCxnSpPr>
          <p:cNvPr id="10" name="Straight Connector 9"/>
          <p:cNvCxnSpPr/>
          <p:nvPr userDrawn="1"/>
        </p:nvCxnSpPr>
        <p:spPr>
          <a:xfrm>
            <a:off x="8461552" y="6353741"/>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1"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pPr/>
              <a:t>‹#›</a:t>
            </a:fld>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2920" y="6256682"/>
            <a:ext cx="2282870" cy="479555"/>
          </a:xfrm>
          <a:prstGeom prst="rect">
            <a:avLst/>
          </a:prstGeom>
        </p:spPr>
      </p:pic>
    </p:spTree>
    <p:extLst>
      <p:ext uri="{BB962C8B-B14F-4D97-AF65-F5344CB8AC3E}">
        <p14:creationId xmlns:p14="http://schemas.microsoft.com/office/powerpoint/2010/main" val="287773745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 id="2147483659" r:id="rId6"/>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nbcnews.com/business/autos/auto-industry-2020-was-horrible-year-it-ended-better-expected-n1252892"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dvuksan@mwcog.org" TargetMode="External"/><Relationship Id="rId2" Type="http://schemas.openxmlformats.org/officeDocument/2006/relationships/hyperlink" Target="mailto:jpark@mwcog.org"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848757314"/>
              </p:ext>
            </p:extLst>
          </p:nvPr>
        </p:nvGraphicFramePr>
        <p:xfrm>
          <a:off x="2162175" y="1128747"/>
          <a:ext cx="6981825" cy="4335342"/>
        </p:xfrm>
        <a:graphic>
          <a:graphicData uri="http://schemas.openxmlformats.org/drawingml/2006/table">
            <a:tbl>
              <a:tblPr firstRow="1">
                <a:tableStyleId>{5C22544A-7EE6-4342-B048-85BDC9FD1C3A}</a:tableStyleId>
              </a:tblPr>
              <a:tblGrid>
                <a:gridCol w="6981825">
                  <a:extLst>
                    <a:ext uri="{9D8B030D-6E8A-4147-A177-3AD203B41FA5}">
                      <a16:colId xmlns:a16="http://schemas.microsoft.com/office/drawing/2014/main" val="20000"/>
                    </a:ext>
                  </a:extLst>
                </a:gridCol>
              </a:tblGrid>
              <a:tr h="408887">
                <a:tc>
                  <a:txBody>
                    <a:bodyPr/>
                    <a:lstStyle/>
                    <a:p>
                      <a:pPr algn="l">
                        <a:lnSpc>
                          <a:spcPct val="70000"/>
                        </a:lnSpc>
                      </a:pPr>
                      <a:r>
                        <a:rPr lang="en-US" sz="4000" b="0" i="0" cap="all" spc="0" dirty="0">
                          <a:solidFill>
                            <a:schemeClr val="tx2"/>
                          </a:solidFill>
                          <a:latin typeface="+mn-lt"/>
                          <a:ea typeface="Ebrima" panose="02000000000000000000" pitchFamily="2" charset="0"/>
                          <a:cs typeface="Franklin Gothic Book"/>
                        </a:rPr>
                        <a:t>A Recent Profile of Motor Vehicle Characteristics in METROPOLITAN WASHINGTON</a:t>
                      </a:r>
                    </a:p>
                  </a:txBody>
                  <a:tcPr marL="0" marR="457200" marT="0" marB="13716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r h="789502">
                <a:tc>
                  <a:txBody>
                    <a:bodyPr/>
                    <a:lstStyle/>
                    <a:p>
                      <a:pPr algn="l">
                        <a:lnSpc>
                          <a:spcPts val="2760"/>
                        </a:lnSpc>
                      </a:pPr>
                      <a:r>
                        <a:rPr lang="en-US" sz="2800" dirty="0">
                          <a:solidFill>
                            <a:schemeClr val="tx1">
                              <a:lumMod val="50000"/>
                              <a:lumOff val="50000"/>
                            </a:schemeClr>
                          </a:solidFill>
                          <a:latin typeface="Franklin Gothic Medium"/>
                          <a:ea typeface="Ebrima" panose="02000000000000000000" pitchFamily="2" charset="0"/>
                          <a:cs typeface="Franklin Gothic Medium"/>
                        </a:rPr>
                        <a:t>Analysis of 2020 Vehicle Registration Data </a:t>
                      </a:r>
                    </a:p>
                  </a:txBody>
                  <a:tcPr marL="0" marR="457200" marT="137160" marB="137160">
                    <a:lnL w="12700" cmpd="sng">
                      <a:noFill/>
                    </a:lnL>
                    <a:lnR w="12700" cmpd="sng">
                      <a:noFill/>
                    </a:lnR>
                    <a:lnT w="38100" cap="flat" cmpd="sng" algn="ctr">
                      <a:solidFill>
                        <a:schemeClr val="bg1">
                          <a:lumMod val="75000"/>
                        </a:schemeClr>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Dusan Vuksan</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TPB Transportation Engineer</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Jinchul Park</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TPB Transportation Engineer</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TPB Technical Committee</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September 10, 2021</a:t>
                      </a:r>
                    </a:p>
                    <a:p>
                      <a:pPr algn="l">
                        <a:spcBef>
                          <a:spcPts val="0"/>
                        </a:spcBef>
                      </a:pPr>
                      <a:endParaRPr lang="en-US" sz="1200" dirty="0">
                        <a:solidFill>
                          <a:srgbClr val="82B1C9"/>
                        </a:solidFill>
                        <a:latin typeface="Franklin Gothic Medium"/>
                        <a:ea typeface="Ebrima" panose="02000000000000000000" pitchFamily="2" charset="0"/>
                        <a:cs typeface="Franklin Gothic Medium"/>
                      </a:endParaRP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3" name="TextBox 2"/>
          <p:cNvSpPr txBox="1"/>
          <p:nvPr/>
        </p:nvSpPr>
        <p:spPr>
          <a:xfrm>
            <a:off x="299719" y="6384951"/>
            <a:ext cx="1473200" cy="214576"/>
          </a:xfrm>
          <a:prstGeom prst="rect">
            <a:avLst/>
          </a:prstGeom>
          <a:noFill/>
        </p:spPr>
        <p:txBody>
          <a:bodyPr wrap="square" lIns="0" tIns="0" rIns="0" bIns="0" rtlCol="0">
            <a:noAutofit/>
          </a:bodyPr>
          <a:lstStyle/>
          <a:p>
            <a:pPr algn="ctr"/>
            <a:r>
              <a:rPr lang="en-US" sz="1400" dirty="0">
                <a:solidFill>
                  <a:schemeClr val="bg1"/>
                </a:solidFill>
                <a:latin typeface="Franklin Gothic Medium"/>
                <a:cs typeface="Franklin Gothic Medium"/>
              </a:rPr>
              <a:t>Agenda Item 9</a:t>
            </a:r>
          </a:p>
        </p:txBody>
      </p:sp>
    </p:spTree>
    <p:extLst>
      <p:ext uri="{BB962C8B-B14F-4D97-AF65-F5344CB8AC3E}">
        <p14:creationId xmlns:p14="http://schemas.microsoft.com/office/powerpoint/2010/main" val="4115315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659368" y="6419088"/>
            <a:ext cx="91440" cy="155448"/>
          </a:xfrm>
          <a:prstGeom prst="rect">
            <a:avLst/>
          </a:prstGeom>
        </p:spPr>
        <p:txBody>
          <a:bodyPr/>
          <a:lstStyle/>
          <a:p>
            <a:fld id="{7CB1CFCA-EE77-9F4A-8FAE-3286F1D37F0D}" type="slidenum">
              <a:rPr lang="en-US" smtClean="0"/>
              <a:pPr/>
              <a:t>2</a:t>
            </a:fld>
            <a:endParaRPr lang="en-US" dirty="0"/>
          </a:p>
        </p:txBody>
      </p:sp>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Presentation Purpose – Why Now?</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66504" y="1099062"/>
            <a:ext cx="7882128" cy="5293757"/>
          </a:xfrm>
          <a:prstGeom prst="rect">
            <a:avLst/>
          </a:prstGeom>
          <a:noFill/>
        </p:spPr>
        <p:txBody>
          <a:bodyPr wrap="square" rtlCol="0">
            <a:spAutoFit/>
          </a:bodyPr>
          <a:lstStyle/>
          <a:p>
            <a:pPr marL="256032" indent="-256032">
              <a:spcBef>
                <a:spcPts val="1200"/>
              </a:spcBef>
              <a:buFont typeface="Arial"/>
              <a:buChar char="•"/>
            </a:pPr>
            <a:r>
              <a:rPr lang="en-US" sz="2000" dirty="0"/>
              <a:t>Vehicle registration data, a.k.a. vehicle identification number (VIN) data, provide information about the composition of the current motor vehicle fleet in metropolitan Washington and are used to create key inputs for COG’s mobile emissions model (MOVES)</a:t>
            </a:r>
          </a:p>
          <a:p>
            <a:pPr marL="256032" indent="-256032">
              <a:spcBef>
                <a:spcPts val="1200"/>
              </a:spcBef>
              <a:spcAft>
                <a:spcPts val="0"/>
              </a:spcAft>
              <a:buClrTx/>
              <a:buFont typeface="Arial"/>
              <a:buChar char="•"/>
            </a:pPr>
            <a:r>
              <a:rPr lang="en-US" sz="2000" dirty="0"/>
              <a:t>TPB staff periodically obtains vehicle registration data from departments of motor vehicles through the state air agencies and COG’s Dept. of Environmental Programs (DEP) to ensure that MOVES inputs are current for the purposes of emissions forecasting</a:t>
            </a:r>
          </a:p>
          <a:p>
            <a:pPr marL="256032" indent="-256032">
              <a:spcBef>
                <a:spcPts val="1200"/>
              </a:spcBef>
              <a:spcAft>
                <a:spcPts val="0"/>
              </a:spcAft>
              <a:buClrTx/>
              <a:buFont typeface="Arial"/>
              <a:buChar char="•"/>
            </a:pPr>
            <a:r>
              <a:rPr lang="en-US" sz="2000" dirty="0"/>
              <a:t>Recently obtained 2020 vehicle registration data will be used for:</a:t>
            </a:r>
          </a:p>
          <a:p>
            <a:pPr marL="713232" lvl="1" indent="-256032">
              <a:spcBef>
                <a:spcPts val="1200"/>
              </a:spcBef>
              <a:buFont typeface="Arial"/>
              <a:buChar char="•"/>
            </a:pPr>
            <a:r>
              <a:rPr lang="en-US" dirty="0"/>
              <a:t>Upcoming air quality conformity analysis of the 2022 Update to the Visualize 2045 Long-Range Transportation Plan (ozone-season pollutants),</a:t>
            </a:r>
          </a:p>
          <a:p>
            <a:pPr marL="713232" lvl="1" indent="-256032">
              <a:spcBef>
                <a:spcPts val="1200"/>
              </a:spcBef>
              <a:buFont typeface="Arial"/>
              <a:buChar char="•"/>
            </a:pPr>
            <a:r>
              <a:rPr lang="en-US" dirty="0"/>
              <a:t>Greenhouse gas (GHG) analyses, and </a:t>
            </a:r>
          </a:p>
          <a:p>
            <a:pPr marL="713232" lvl="1" indent="-256032">
              <a:spcBef>
                <a:spcPts val="1200"/>
              </a:spcBef>
              <a:buFont typeface="Arial"/>
              <a:buChar char="•"/>
            </a:pPr>
            <a:r>
              <a:rPr lang="en-US" dirty="0"/>
              <a:t>Upcoming State Implementation Plan (SIP) activities related to the 2015 National Ambient Air Quality Standards (NAAQS) for ozone</a:t>
            </a:r>
          </a:p>
        </p:txBody>
      </p:sp>
      <p:sp>
        <p:nvSpPr>
          <p:cNvPr id="7" name="Rectangle 6">
            <a:extLst>
              <a:ext uri="{FF2B5EF4-FFF2-40B4-BE49-F238E27FC236}">
                <a16:creationId xmlns:a16="http://schemas.microsoft.com/office/drawing/2014/main" id="{059DB6DD-55D8-4E47-9E6E-860891E58AF7}"/>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503559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a:t>
            </a:fld>
            <a:endParaRPr lang="en-US" dirty="0"/>
          </a:p>
        </p:txBody>
      </p:sp>
      <p:sp>
        <p:nvSpPr>
          <p:cNvPr id="6" name="TextBox 5"/>
          <p:cNvSpPr txBox="1"/>
          <p:nvPr/>
        </p:nvSpPr>
        <p:spPr>
          <a:xfrm>
            <a:off x="777240" y="1380744"/>
            <a:ext cx="7882127" cy="4555093"/>
          </a:xfrm>
          <a:prstGeom prst="rect">
            <a:avLst/>
          </a:prstGeom>
          <a:noFill/>
        </p:spPr>
        <p:txBody>
          <a:bodyPr wrap="square" rtlCol="0">
            <a:spAutoFit/>
          </a:bodyPr>
          <a:lstStyle/>
          <a:p>
            <a:pPr marL="342900" indent="-342900">
              <a:spcBef>
                <a:spcPts val="1200"/>
              </a:spcBef>
              <a:buFont typeface="Arial" panose="020B0604020202020204" pitchFamily="34" charset="0"/>
              <a:buChar char="•"/>
              <a:defRPr/>
            </a:pPr>
            <a:r>
              <a:rPr lang="en-US" sz="2000" dirty="0"/>
              <a:t>Background</a:t>
            </a:r>
          </a:p>
          <a:p>
            <a:pPr marL="800100" lvl="1" indent="-342900">
              <a:spcBef>
                <a:spcPts val="1200"/>
              </a:spcBef>
              <a:buFont typeface="Arial" panose="020B0604020202020204" pitchFamily="34" charset="0"/>
              <a:buChar char="•"/>
              <a:defRPr/>
            </a:pPr>
            <a:r>
              <a:rPr lang="en-US" sz="2000" dirty="0"/>
              <a:t>Why are Vehicle Characteristics Important?</a:t>
            </a:r>
          </a:p>
          <a:p>
            <a:pPr marL="800100" lvl="1" indent="-342900">
              <a:spcBef>
                <a:spcPts val="1200"/>
              </a:spcBef>
              <a:buFont typeface="Arial" panose="020B0604020202020204" pitchFamily="34" charset="0"/>
              <a:buChar char="•"/>
              <a:defRPr/>
            </a:pPr>
            <a:r>
              <a:rPr lang="en-US" sz="2000" dirty="0"/>
              <a:t>What are Vehicle Registration Data?</a:t>
            </a:r>
          </a:p>
          <a:p>
            <a:pPr marL="800100" lvl="1" indent="-342900">
              <a:spcBef>
                <a:spcPts val="1200"/>
              </a:spcBef>
              <a:buFont typeface="Arial" panose="020B0604020202020204" pitchFamily="34" charset="0"/>
              <a:buChar char="•"/>
              <a:defRPr/>
            </a:pPr>
            <a:r>
              <a:rPr lang="en-US" sz="2000" dirty="0"/>
              <a:t>History of Vehicle Registration Data Analysis</a:t>
            </a:r>
          </a:p>
          <a:p>
            <a:pPr marL="800100" lvl="1" indent="-342900">
              <a:spcBef>
                <a:spcPts val="1200"/>
              </a:spcBef>
              <a:buFont typeface="Arial" panose="020B0604020202020204" pitchFamily="34" charset="0"/>
              <a:buChar char="•"/>
              <a:defRPr/>
            </a:pPr>
            <a:r>
              <a:rPr lang="en-US" sz="2000" dirty="0"/>
              <a:t>Study Area</a:t>
            </a:r>
          </a:p>
          <a:p>
            <a:pPr marL="342900" indent="-342900">
              <a:spcBef>
                <a:spcPts val="1200"/>
              </a:spcBef>
              <a:buFont typeface="Arial" panose="020B0604020202020204" pitchFamily="34" charset="0"/>
              <a:buChar char="•"/>
              <a:defRPr/>
            </a:pPr>
            <a:r>
              <a:rPr lang="en-US" sz="2000" dirty="0"/>
              <a:t>Analysis of 2020 Data</a:t>
            </a:r>
          </a:p>
          <a:p>
            <a:pPr marL="800100" lvl="1" indent="-342900">
              <a:spcBef>
                <a:spcPts val="1200"/>
              </a:spcBef>
              <a:buFont typeface="Arial" panose="020B0604020202020204" pitchFamily="34" charset="0"/>
              <a:buChar char="•"/>
              <a:defRPr/>
            </a:pPr>
            <a:r>
              <a:rPr lang="en-US" sz="2000" dirty="0"/>
              <a:t>National COVID-19 Pandemic Impacts</a:t>
            </a:r>
          </a:p>
          <a:p>
            <a:pPr marL="800100" lvl="1" indent="-342900">
              <a:spcBef>
                <a:spcPts val="1200"/>
              </a:spcBef>
              <a:buFont typeface="Arial" panose="020B0604020202020204" pitchFamily="34" charset="0"/>
              <a:buChar char="•"/>
              <a:defRPr/>
            </a:pPr>
            <a:r>
              <a:rPr lang="en-US" sz="2000" dirty="0"/>
              <a:t>Regional Trends</a:t>
            </a:r>
          </a:p>
          <a:p>
            <a:pPr marL="342900" indent="-342900">
              <a:spcBef>
                <a:spcPts val="1200"/>
              </a:spcBef>
              <a:buFont typeface="Arial" panose="020B0604020202020204" pitchFamily="34" charset="0"/>
              <a:buChar char="•"/>
              <a:defRPr/>
            </a:pPr>
            <a:r>
              <a:rPr lang="en-US" sz="2000" dirty="0"/>
              <a:t>Key Findings</a:t>
            </a:r>
          </a:p>
          <a:p>
            <a:pPr marL="342900" indent="-342900">
              <a:spcBef>
                <a:spcPts val="1200"/>
              </a:spcBef>
              <a:buFont typeface="Arial" panose="020B0604020202020204" pitchFamily="34" charset="0"/>
              <a:buChar char="•"/>
              <a:defRPr/>
            </a:pPr>
            <a:r>
              <a:rPr lang="en-US" sz="2000" dirty="0"/>
              <a:t>Next Steps</a:t>
            </a:r>
          </a:p>
        </p:txBody>
      </p:sp>
      <p:graphicFrame>
        <p:nvGraphicFramePr>
          <p:cNvPr id="9" name="Table 8"/>
          <p:cNvGraphicFramePr>
            <a:graphicFrameLocks noGrp="1"/>
          </p:cNvGraphicFramePr>
          <p:nvPr>
            <p:extLst>
              <p:ext uri="{D42A27DB-BD31-4B8C-83A1-F6EECF244321}">
                <p14:modId xmlns:p14="http://schemas.microsoft.com/office/powerpoint/2010/main" val="170055172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Presentation Outline</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a:extLst>
              <a:ext uri="{FF2B5EF4-FFF2-40B4-BE49-F238E27FC236}">
                <a16:creationId xmlns:a16="http://schemas.microsoft.com/office/drawing/2014/main" id="{E351F61B-B746-49BF-9391-BED8F8794831}"/>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632405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4</a:t>
            </a:fld>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1035267362"/>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endParaRPr lang="en-US" sz="3600" b="0" dirty="0">
                        <a:solidFill>
                          <a:schemeClr val="tx2"/>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itle 1">
            <a:extLst>
              <a:ext uri="{FF2B5EF4-FFF2-40B4-BE49-F238E27FC236}">
                <a16:creationId xmlns:a16="http://schemas.microsoft.com/office/drawing/2014/main" id="{2C2444AA-B67F-4BB0-9111-090325C0C501}"/>
              </a:ext>
            </a:extLst>
          </p:cNvPr>
          <p:cNvSpPr txBox="1">
            <a:spLocks/>
          </p:cNvSpPr>
          <p:nvPr/>
        </p:nvSpPr>
        <p:spPr>
          <a:xfrm>
            <a:off x="901675" y="3429000"/>
            <a:ext cx="7886700" cy="2852737"/>
          </a:xfrm>
          <a:prstGeom prst="rect">
            <a:avLst/>
          </a:prstGeom>
        </p:spPr>
        <p:txBody>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lnSpc>
                <a:spcPts val="3260"/>
              </a:lnSpc>
            </a:pPr>
            <a:r>
              <a:rPr lang="en-US" sz="6000" dirty="0">
                <a:solidFill>
                  <a:schemeClr val="tx2"/>
                </a:solidFill>
                <a:latin typeface="Franklin Gothic Medium"/>
                <a:cs typeface="Franklin Gothic Medium"/>
              </a:rPr>
              <a:t>Background</a:t>
            </a:r>
          </a:p>
        </p:txBody>
      </p:sp>
      <p:sp>
        <p:nvSpPr>
          <p:cNvPr id="6" name="Rectangle 5">
            <a:extLst>
              <a:ext uri="{FF2B5EF4-FFF2-40B4-BE49-F238E27FC236}">
                <a16:creationId xmlns:a16="http://schemas.microsoft.com/office/drawing/2014/main" id="{6FE4C36B-A656-44FC-B99E-357F742B46BC}"/>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528695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a:t>
            </a:fld>
            <a:endParaRPr lang="en-US" dirty="0"/>
          </a:p>
        </p:txBody>
      </p:sp>
      <p:sp>
        <p:nvSpPr>
          <p:cNvPr id="6" name="TextBox 5"/>
          <p:cNvSpPr txBox="1"/>
          <p:nvPr/>
        </p:nvSpPr>
        <p:spPr>
          <a:xfrm>
            <a:off x="775405" y="1560493"/>
            <a:ext cx="7882127" cy="2708434"/>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The </a:t>
            </a:r>
            <a:r>
              <a:rPr lang="en-US" sz="2000" b="1" dirty="0"/>
              <a:t>size, composition </a:t>
            </a:r>
            <a:r>
              <a:rPr lang="en-US" sz="2000" dirty="0"/>
              <a:t>and </a:t>
            </a:r>
            <a:r>
              <a:rPr lang="en-US" sz="2000" b="1" dirty="0"/>
              <a:t>age</a:t>
            </a:r>
            <a:r>
              <a:rPr lang="en-US" sz="2000" dirty="0"/>
              <a:t> of the vehicle fleet are important determinants of mobile source emissions calculations</a:t>
            </a:r>
          </a:p>
          <a:p>
            <a:pPr marL="256032" indent="-256032">
              <a:spcBef>
                <a:spcPts val="1200"/>
              </a:spcBef>
              <a:spcAft>
                <a:spcPts val="0"/>
              </a:spcAft>
              <a:buClrTx/>
              <a:buFont typeface="Arial"/>
              <a:buChar char="•"/>
            </a:pPr>
            <a:r>
              <a:rPr lang="en-US" sz="2000" dirty="0"/>
              <a:t>The current mobile emissions model (MOVES2014b) requires two key vehicle-related inputs to be specified by jurisdiction, obtained from vehicle registration data:  </a:t>
            </a:r>
          </a:p>
          <a:p>
            <a:pPr marL="713232" lvl="1" indent="-256032">
              <a:spcBef>
                <a:spcPts val="1200"/>
              </a:spcBef>
              <a:buFont typeface="Arial"/>
              <a:buChar char="•"/>
            </a:pPr>
            <a:r>
              <a:rPr lang="en-US" sz="2000" dirty="0"/>
              <a:t>The number of vehicles by 13 vehicle classes; and 	</a:t>
            </a:r>
          </a:p>
          <a:p>
            <a:pPr marL="713232" lvl="1" indent="-256032">
              <a:spcBef>
                <a:spcPts val="1200"/>
              </a:spcBef>
              <a:buFont typeface="Arial"/>
              <a:buChar char="•"/>
            </a:pPr>
            <a:r>
              <a:rPr lang="en-US" sz="2000" dirty="0"/>
              <a:t>The age distribution by vehicle class </a:t>
            </a:r>
          </a:p>
        </p:txBody>
      </p:sp>
      <p:graphicFrame>
        <p:nvGraphicFramePr>
          <p:cNvPr id="8" name="Table 7"/>
          <p:cNvGraphicFramePr>
            <a:graphicFrameLocks noGrp="1"/>
          </p:cNvGraphicFramePr>
          <p:nvPr>
            <p:extLst>
              <p:ext uri="{D42A27DB-BD31-4B8C-83A1-F6EECF244321}">
                <p14:modId xmlns:p14="http://schemas.microsoft.com/office/powerpoint/2010/main" val="4063103042"/>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Why are Vehicle Characteristics Important?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D5BD8292-BC52-4DA7-9025-6EFAFB23FCA4}"/>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608990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6</a:t>
            </a:fld>
            <a:endParaRPr lang="en-US" dirty="0"/>
          </a:p>
        </p:txBody>
      </p:sp>
      <p:sp>
        <p:nvSpPr>
          <p:cNvPr id="6" name="TextBox 5"/>
          <p:cNvSpPr txBox="1"/>
          <p:nvPr/>
        </p:nvSpPr>
        <p:spPr>
          <a:xfrm>
            <a:off x="775405" y="1560493"/>
            <a:ext cx="7882127" cy="2554545"/>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A complete inventory of private, public, and commercial registered motor vehicles maintained by departments of motor vehicles (DMVs) at a specific point in time  </a:t>
            </a:r>
          </a:p>
          <a:p>
            <a:pPr marL="256032" indent="-256032">
              <a:spcBef>
                <a:spcPts val="1200"/>
              </a:spcBef>
              <a:spcAft>
                <a:spcPts val="0"/>
              </a:spcAft>
              <a:buClrTx/>
              <a:buFont typeface="Arial"/>
              <a:buChar char="•"/>
            </a:pPr>
            <a:r>
              <a:rPr lang="en-US" sz="2000" dirty="0"/>
              <a:t>Data are obtained for specific jurisdictions that comprise the Ozone Nonattainment Area</a:t>
            </a:r>
          </a:p>
          <a:p>
            <a:pPr marL="256032" indent="-256032">
              <a:spcBef>
                <a:spcPts val="1200"/>
              </a:spcBef>
              <a:spcAft>
                <a:spcPts val="0"/>
              </a:spcAft>
              <a:buClrTx/>
              <a:buFont typeface="Arial"/>
              <a:buChar char="•"/>
            </a:pPr>
            <a:r>
              <a:rPr lang="en-US" sz="2000" dirty="0"/>
              <a:t>Registration data can be viewed as a list of Vehicle Identification Numbers (or “VINs”) </a:t>
            </a:r>
          </a:p>
        </p:txBody>
      </p:sp>
      <p:graphicFrame>
        <p:nvGraphicFramePr>
          <p:cNvPr id="8" name="Table 7"/>
          <p:cNvGraphicFramePr>
            <a:graphicFrameLocks noGrp="1"/>
          </p:cNvGraphicFramePr>
          <p:nvPr>
            <p:extLst>
              <p:ext uri="{D42A27DB-BD31-4B8C-83A1-F6EECF244321}">
                <p14:modId xmlns:p14="http://schemas.microsoft.com/office/powerpoint/2010/main" val="4101372614"/>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What are Vehicle Registration Data?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B06A2A78-ED61-40A3-A58C-C46BFB285E9A}"/>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4052922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a:t>
            </a:fld>
            <a:endParaRPr lang="en-US" dirty="0"/>
          </a:p>
        </p:txBody>
      </p:sp>
      <p:sp>
        <p:nvSpPr>
          <p:cNvPr id="6" name="TextBox 5"/>
          <p:cNvSpPr txBox="1"/>
          <p:nvPr/>
        </p:nvSpPr>
        <p:spPr>
          <a:xfrm>
            <a:off x="775405" y="1560493"/>
            <a:ext cx="7882127" cy="4093428"/>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Can be viewed as the “fingerprint” of each vehicle</a:t>
            </a:r>
          </a:p>
          <a:p>
            <a:pPr marL="256032" indent="-256032">
              <a:spcBef>
                <a:spcPts val="1200"/>
              </a:spcBef>
              <a:spcAft>
                <a:spcPts val="0"/>
              </a:spcAft>
              <a:buClrTx/>
              <a:buFont typeface="Arial"/>
              <a:buChar char="•"/>
            </a:pPr>
            <a:r>
              <a:rPr lang="en-US" sz="2000" dirty="0"/>
              <a:t>A standardized 17-character code that indicates the characteristics of each vehicle including manufacturer, model year, engine type, weight, vehicle type, and fuel type </a:t>
            </a:r>
          </a:p>
          <a:p>
            <a:pPr marL="256032" indent="-256032">
              <a:spcBef>
                <a:spcPts val="1200"/>
              </a:spcBef>
              <a:spcAft>
                <a:spcPts val="0"/>
              </a:spcAft>
              <a:buClrTx/>
              <a:buFont typeface="Arial"/>
              <a:buChar char="•"/>
            </a:pPr>
            <a:r>
              <a:rPr lang="en-US" sz="2000" dirty="0"/>
              <a:t>VINs were standardized in 1981 by the National Highway Traffic Safety Administration (NHTSA)</a:t>
            </a:r>
          </a:p>
          <a:p>
            <a:pPr marL="256032" indent="-256032">
              <a:spcBef>
                <a:spcPts val="1200"/>
              </a:spcBef>
              <a:buFont typeface="Arial"/>
              <a:buChar char="•"/>
            </a:pPr>
            <a:r>
              <a:rPr lang="en-US" sz="2000" i="1" dirty="0"/>
              <a:t>VIN data analysis requires substantial staff effort:  </a:t>
            </a:r>
          </a:p>
          <a:p>
            <a:pPr marL="713232" lvl="1" indent="-256032">
              <a:spcBef>
                <a:spcPts val="1200"/>
              </a:spcBef>
              <a:buFont typeface="Arial"/>
              <a:buChar char="•"/>
            </a:pPr>
            <a:r>
              <a:rPr lang="en-US" sz="2000" i="1" dirty="0"/>
              <a:t>data cleaning; </a:t>
            </a:r>
          </a:p>
          <a:p>
            <a:pPr marL="713232" lvl="1" indent="-256032">
              <a:spcBef>
                <a:spcPts val="1200"/>
              </a:spcBef>
              <a:buFont typeface="Arial"/>
              <a:buChar char="•"/>
            </a:pPr>
            <a:r>
              <a:rPr lang="en-US" sz="2000" i="1" dirty="0"/>
              <a:t>decoding; and </a:t>
            </a:r>
          </a:p>
          <a:p>
            <a:pPr marL="713232" lvl="1" indent="-256032">
              <a:spcBef>
                <a:spcPts val="1200"/>
              </a:spcBef>
              <a:buFont typeface="Arial"/>
              <a:buChar char="•"/>
            </a:pPr>
            <a:r>
              <a:rPr lang="en-US" sz="2000" i="1" dirty="0"/>
              <a:t>software and technical analysis. </a:t>
            </a:r>
          </a:p>
        </p:txBody>
      </p:sp>
      <p:graphicFrame>
        <p:nvGraphicFramePr>
          <p:cNvPr id="8" name="Table 7"/>
          <p:cNvGraphicFramePr>
            <a:graphicFrameLocks noGrp="1"/>
          </p:cNvGraphicFramePr>
          <p:nvPr>
            <p:extLst>
              <p:ext uri="{D42A27DB-BD31-4B8C-83A1-F6EECF244321}">
                <p14:modId xmlns:p14="http://schemas.microsoft.com/office/powerpoint/2010/main" val="3226815247"/>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What are Vehicle Identification Numbers (VINs)? </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a:extLst>
              <a:ext uri="{FF2B5EF4-FFF2-40B4-BE49-F238E27FC236}">
                <a16:creationId xmlns:a16="http://schemas.microsoft.com/office/drawing/2014/main" id="{18697F4B-02F5-4735-AA72-AA1B1D1289DE}"/>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2916084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8</a:t>
            </a:fld>
            <a:endParaRPr lang="en-US" dirty="0"/>
          </a:p>
        </p:txBody>
      </p:sp>
      <p:sp>
        <p:nvSpPr>
          <p:cNvPr id="6" name="TextBox 5"/>
          <p:cNvSpPr txBox="1"/>
          <p:nvPr/>
        </p:nvSpPr>
        <p:spPr>
          <a:xfrm>
            <a:off x="775405" y="1560493"/>
            <a:ext cx="7882127" cy="4401205"/>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Vehicle registration data have been collected and analyzed since 2008</a:t>
            </a:r>
          </a:p>
          <a:p>
            <a:pPr marL="256032" indent="-256032">
              <a:spcBef>
                <a:spcPts val="1200"/>
              </a:spcBef>
              <a:spcAft>
                <a:spcPts val="0"/>
              </a:spcAft>
              <a:buClrTx/>
              <a:buFont typeface="Arial"/>
              <a:buChar char="•"/>
            </a:pPr>
            <a:r>
              <a:rPr lang="en-US" sz="2000" dirty="0"/>
              <a:t>Previous registration data collections corresponded to: </a:t>
            </a:r>
          </a:p>
          <a:p>
            <a:pPr marL="713232" lvl="1" indent="-256032">
              <a:spcBef>
                <a:spcPts val="1200"/>
              </a:spcBef>
              <a:buFont typeface="Arial"/>
              <a:buChar char="•"/>
            </a:pPr>
            <a:r>
              <a:rPr lang="en-US" sz="2000" dirty="0"/>
              <a:t>July 1, 2008</a:t>
            </a:r>
          </a:p>
          <a:p>
            <a:pPr marL="713232" lvl="1" indent="-256032">
              <a:spcBef>
                <a:spcPts val="1200"/>
              </a:spcBef>
              <a:buFont typeface="Arial"/>
              <a:buChar char="•"/>
            </a:pPr>
            <a:r>
              <a:rPr lang="en-US" sz="2000" dirty="0"/>
              <a:t>July 1, 2011 </a:t>
            </a:r>
          </a:p>
          <a:p>
            <a:pPr marL="713232" lvl="1" indent="-256032">
              <a:spcBef>
                <a:spcPts val="1200"/>
              </a:spcBef>
              <a:buFont typeface="Arial"/>
              <a:buChar char="•"/>
            </a:pPr>
            <a:r>
              <a:rPr lang="en-US" sz="2000" dirty="0"/>
              <a:t>July 1, 2014</a:t>
            </a:r>
          </a:p>
          <a:p>
            <a:pPr marL="713232" lvl="1" indent="-256032">
              <a:spcBef>
                <a:spcPts val="1200"/>
              </a:spcBef>
              <a:buFont typeface="Arial"/>
              <a:buChar char="•"/>
            </a:pPr>
            <a:r>
              <a:rPr lang="en-US" sz="2000" dirty="0"/>
              <a:t>December 31, 2016</a:t>
            </a:r>
          </a:p>
          <a:p>
            <a:pPr marL="256032" indent="-256032">
              <a:spcBef>
                <a:spcPts val="1200"/>
              </a:spcBef>
              <a:spcAft>
                <a:spcPts val="0"/>
              </a:spcAft>
              <a:buClrTx/>
              <a:buFont typeface="Arial"/>
              <a:buChar char="•"/>
            </a:pPr>
            <a:r>
              <a:rPr lang="en-US" sz="2000" dirty="0"/>
              <a:t>Current data presented today:</a:t>
            </a:r>
          </a:p>
          <a:p>
            <a:pPr marL="713232" lvl="1" indent="-256032">
              <a:spcBef>
                <a:spcPts val="1200"/>
              </a:spcBef>
              <a:buFont typeface="Arial"/>
              <a:buChar char="•"/>
            </a:pPr>
            <a:r>
              <a:rPr lang="en-US" sz="2000" dirty="0"/>
              <a:t>December 31, 2020 for Maryland and Virginia</a:t>
            </a:r>
          </a:p>
          <a:p>
            <a:pPr marL="713232" lvl="1" indent="-256032">
              <a:spcBef>
                <a:spcPts val="1200"/>
              </a:spcBef>
              <a:buFont typeface="Arial"/>
              <a:buChar char="•"/>
            </a:pPr>
            <a:r>
              <a:rPr lang="en-US" sz="2000" dirty="0"/>
              <a:t>July 1, 2020 for District of Columbia</a:t>
            </a:r>
          </a:p>
        </p:txBody>
      </p:sp>
      <p:graphicFrame>
        <p:nvGraphicFramePr>
          <p:cNvPr id="8" name="Table 7"/>
          <p:cNvGraphicFramePr>
            <a:graphicFrameLocks noGrp="1"/>
          </p:cNvGraphicFramePr>
          <p:nvPr>
            <p:extLst>
              <p:ext uri="{D42A27DB-BD31-4B8C-83A1-F6EECF244321}">
                <p14:modId xmlns:p14="http://schemas.microsoft.com/office/powerpoint/2010/main" val="2681808317"/>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History of TPB Staff’s Vehicle Registration Data Analysis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E99C1363-A01D-4395-970E-E5C7831D1BCF}"/>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714537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9</a:t>
            </a:fld>
            <a:endParaRPr lang="en-US" dirty="0"/>
          </a:p>
        </p:txBody>
      </p:sp>
      <p:sp>
        <p:nvSpPr>
          <p:cNvPr id="6" name="TextBox 5"/>
          <p:cNvSpPr txBox="1"/>
          <p:nvPr/>
        </p:nvSpPr>
        <p:spPr>
          <a:xfrm>
            <a:off x="775405" y="1560493"/>
            <a:ext cx="7882127" cy="3785652"/>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Some of the state air agencies have adopted a year-end data collection cycle as opposed to a July 1 data collection cycle that had been implemented prior to 2016 </a:t>
            </a:r>
          </a:p>
          <a:p>
            <a:pPr marL="256032" indent="-256032">
              <a:spcBef>
                <a:spcPts val="1200"/>
              </a:spcBef>
              <a:spcAft>
                <a:spcPts val="0"/>
              </a:spcAft>
              <a:buClrTx/>
              <a:buFont typeface="Arial"/>
              <a:buChar char="•"/>
            </a:pPr>
            <a:r>
              <a:rPr lang="en-US" sz="2000" dirty="0"/>
              <a:t>The analysis of December data may introduce some bias when comparing to prior July data</a:t>
            </a:r>
          </a:p>
          <a:p>
            <a:pPr marL="256032" indent="-256032">
              <a:spcBef>
                <a:spcPts val="1200"/>
              </a:spcBef>
              <a:spcAft>
                <a:spcPts val="0"/>
              </a:spcAft>
              <a:buClrTx/>
              <a:buFont typeface="Arial"/>
              <a:buChar char="•"/>
            </a:pPr>
            <a:r>
              <a:rPr lang="en-US" sz="2000" dirty="0"/>
              <a:t>July 2020 dataset was selected for the District of Columbia (rather than December 2020), because the District Department of Energy and Environment staff noted that the December 2020 dataset was a less representative dataset due to a backlog in processing of vehicle registrations in the District in the second part of 2020 as a result of the COVID-19 restrictions</a:t>
            </a:r>
          </a:p>
        </p:txBody>
      </p:sp>
      <p:graphicFrame>
        <p:nvGraphicFramePr>
          <p:cNvPr id="8" name="Table 7"/>
          <p:cNvGraphicFramePr>
            <a:graphicFrameLocks noGrp="1"/>
          </p:cNvGraphicFramePr>
          <p:nvPr>
            <p:extLst>
              <p:ext uri="{D42A27DB-BD31-4B8C-83A1-F6EECF244321}">
                <p14:modId xmlns:p14="http://schemas.microsoft.com/office/powerpoint/2010/main" val="4183528761"/>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History of TPB Staff’s Vehicle Registration Data Analysis (Cont.)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83D71AC6-8E87-4947-93E4-4A2A80CE48CA}"/>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539053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10</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297522472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Study Area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a:extLst>
              <a:ext uri="{FF2B5EF4-FFF2-40B4-BE49-F238E27FC236}">
                <a16:creationId xmlns:a16="http://schemas.microsoft.com/office/drawing/2014/main" id="{C7B3F8B0-6B9A-4267-A80F-E89BAA50EF34}"/>
              </a:ext>
            </a:extLst>
          </p:cNvPr>
          <p:cNvSpPr txBox="1"/>
          <p:nvPr/>
        </p:nvSpPr>
        <p:spPr>
          <a:xfrm>
            <a:off x="685800" y="1520734"/>
            <a:ext cx="4343400" cy="523220"/>
          </a:xfrm>
          <a:prstGeom prst="rect">
            <a:avLst/>
          </a:prstGeom>
          <a:noFill/>
        </p:spPr>
        <p:txBody>
          <a:bodyPr wrap="square" rtlCol="0">
            <a:spAutoFit/>
          </a:bodyPr>
          <a:lstStyle/>
          <a:p>
            <a:r>
              <a:rPr lang="en-US" sz="1400" dirty="0"/>
              <a:t>VIN data are collected for the </a:t>
            </a:r>
            <a:r>
              <a:rPr lang="en-US" sz="1400" b="1" dirty="0"/>
              <a:t>Ozone Nonattainment</a:t>
            </a:r>
          </a:p>
          <a:p>
            <a:r>
              <a:rPr lang="en-US" sz="1400" b="1" dirty="0"/>
              <a:t>Area</a:t>
            </a:r>
            <a:r>
              <a:rPr lang="en-US" sz="1400" dirty="0"/>
              <a:t> (dashed line on map):</a:t>
            </a:r>
          </a:p>
        </p:txBody>
      </p:sp>
      <p:sp>
        <p:nvSpPr>
          <p:cNvPr id="10" name="Content Placeholder 9">
            <a:extLst>
              <a:ext uri="{FF2B5EF4-FFF2-40B4-BE49-F238E27FC236}">
                <a16:creationId xmlns:a16="http://schemas.microsoft.com/office/drawing/2014/main" id="{43B4BAEB-AB17-4C19-BDA1-81CAF929C90D}"/>
              </a:ext>
            </a:extLst>
          </p:cNvPr>
          <p:cNvSpPr txBox="1">
            <a:spLocks/>
          </p:cNvSpPr>
          <p:nvPr/>
        </p:nvSpPr>
        <p:spPr>
          <a:xfrm>
            <a:off x="685800" y="2238471"/>
            <a:ext cx="4572000" cy="3763963"/>
          </a:xfrm>
          <a:prstGeom prst="rect">
            <a:avLst/>
          </a:prstGeom>
        </p:spPr>
        <p:txBody>
          <a:bodyPr>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dirty="0"/>
              <a:t>District of Columbia</a:t>
            </a:r>
          </a:p>
          <a:p>
            <a:r>
              <a:rPr lang="en-US" sz="3600" dirty="0"/>
              <a:t>Maryland: 	</a:t>
            </a:r>
          </a:p>
          <a:p>
            <a:pPr marL="457200" indent="0">
              <a:buFont typeface="Arial" panose="020B0604020202020204" pitchFamily="34" charset="0"/>
              <a:buNone/>
            </a:pPr>
            <a:r>
              <a:rPr lang="en-US" sz="3600" dirty="0"/>
              <a:t>- Calvert County</a:t>
            </a:r>
          </a:p>
          <a:p>
            <a:pPr marL="457200" indent="0">
              <a:buFont typeface="Arial" panose="020B0604020202020204" pitchFamily="34" charset="0"/>
              <a:buNone/>
            </a:pPr>
            <a:r>
              <a:rPr lang="en-US" sz="3600" dirty="0"/>
              <a:t>- Charles County</a:t>
            </a:r>
          </a:p>
          <a:p>
            <a:pPr marL="457200" indent="0">
              <a:buFont typeface="Arial" panose="020B0604020202020204" pitchFamily="34" charset="0"/>
              <a:buNone/>
            </a:pPr>
            <a:r>
              <a:rPr lang="en-US" sz="3600" dirty="0"/>
              <a:t>- Frederick County</a:t>
            </a:r>
          </a:p>
          <a:p>
            <a:pPr marL="457200" indent="0">
              <a:buFont typeface="Arial" panose="020B0604020202020204" pitchFamily="34" charset="0"/>
              <a:buNone/>
            </a:pPr>
            <a:r>
              <a:rPr lang="en-US" sz="3600" dirty="0"/>
              <a:t>- Montgomery County</a:t>
            </a:r>
          </a:p>
          <a:p>
            <a:pPr marL="457200" indent="0">
              <a:buFont typeface="Arial" panose="020B0604020202020204" pitchFamily="34" charset="0"/>
              <a:buNone/>
            </a:pPr>
            <a:r>
              <a:rPr lang="en-US" sz="3600" dirty="0"/>
              <a:t>- Prince George's County</a:t>
            </a:r>
          </a:p>
          <a:p>
            <a:r>
              <a:rPr lang="en-US" sz="3600" dirty="0"/>
              <a:t>Virginia: </a:t>
            </a:r>
          </a:p>
          <a:p>
            <a:pPr marL="457200" indent="0">
              <a:buFont typeface="Arial" panose="020B0604020202020204" pitchFamily="34" charset="0"/>
              <a:buNone/>
            </a:pPr>
            <a:r>
              <a:rPr lang="en-US" sz="3600" dirty="0"/>
              <a:t>- Arlington County</a:t>
            </a:r>
          </a:p>
          <a:p>
            <a:pPr marL="457200" indent="0">
              <a:buFont typeface="Arial" panose="020B0604020202020204" pitchFamily="34" charset="0"/>
              <a:buNone/>
            </a:pPr>
            <a:r>
              <a:rPr lang="en-US" sz="3600" dirty="0"/>
              <a:t>- City of Alexandria </a:t>
            </a:r>
          </a:p>
          <a:p>
            <a:pPr marL="457200" indent="0">
              <a:buFont typeface="Arial" panose="020B0604020202020204" pitchFamily="34" charset="0"/>
              <a:buNone/>
            </a:pPr>
            <a:r>
              <a:rPr lang="en-US" sz="3600" dirty="0"/>
              <a:t>- Fairfax County and Cities</a:t>
            </a:r>
          </a:p>
          <a:p>
            <a:pPr marL="457200" indent="0">
              <a:buFont typeface="Arial" panose="020B0604020202020204" pitchFamily="34" charset="0"/>
              <a:buNone/>
            </a:pPr>
            <a:r>
              <a:rPr lang="en-US" sz="3600" dirty="0"/>
              <a:t>- Loudoun County</a:t>
            </a:r>
          </a:p>
          <a:p>
            <a:pPr marL="457200" indent="0">
              <a:buFont typeface="Arial" panose="020B0604020202020204" pitchFamily="34" charset="0"/>
              <a:buNone/>
            </a:pPr>
            <a:r>
              <a:rPr lang="en-US" sz="3600" dirty="0"/>
              <a:t>- Prince William County and Cities</a:t>
            </a:r>
          </a:p>
        </p:txBody>
      </p:sp>
      <p:pic>
        <p:nvPicPr>
          <p:cNvPr id="11" name="Picture 10">
            <a:extLst>
              <a:ext uri="{FF2B5EF4-FFF2-40B4-BE49-F238E27FC236}">
                <a16:creationId xmlns:a16="http://schemas.microsoft.com/office/drawing/2014/main" id="{4D6C47A0-A5FA-49E3-B9CF-36A3C38215B6}"/>
              </a:ext>
            </a:extLst>
          </p:cNvPr>
          <p:cNvPicPr>
            <a:picLocks noChangeAspect="1"/>
          </p:cNvPicPr>
          <p:nvPr/>
        </p:nvPicPr>
        <p:blipFill>
          <a:blip r:embed="rId2"/>
          <a:stretch>
            <a:fillRect/>
          </a:stretch>
        </p:blipFill>
        <p:spPr>
          <a:xfrm>
            <a:off x="4778599" y="1340777"/>
            <a:ext cx="3598897" cy="4661657"/>
          </a:xfrm>
          <a:prstGeom prst="rect">
            <a:avLst/>
          </a:prstGeom>
        </p:spPr>
      </p:pic>
      <p:sp>
        <p:nvSpPr>
          <p:cNvPr id="9" name="Rectangle 8">
            <a:extLst>
              <a:ext uri="{FF2B5EF4-FFF2-40B4-BE49-F238E27FC236}">
                <a16:creationId xmlns:a16="http://schemas.microsoft.com/office/drawing/2014/main" id="{A59BF52C-B682-4E6B-BE75-19D0278581F4}"/>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992261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11</a:t>
            </a:fld>
            <a:endParaRPr lang="en-US" dirty="0"/>
          </a:p>
        </p:txBody>
      </p:sp>
      <p:graphicFrame>
        <p:nvGraphicFramePr>
          <p:cNvPr id="9" name="Table 8"/>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endParaRPr lang="en-US" sz="3600" b="0" dirty="0">
                        <a:solidFill>
                          <a:schemeClr val="tx2"/>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itle 1">
            <a:extLst>
              <a:ext uri="{FF2B5EF4-FFF2-40B4-BE49-F238E27FC236}">
                <a16:creationId xmlns:a16="http://schemas.microsoft.com/office/drawing/2014/main" id="{2C2444AA-B67F-4BB0-9111-090325C0C501}"/>
              </a:ext>
            </a:extLst>
          </p:cNvPr>
          <p:cNvSpPr txBox="1">
            <a:spLocks/>
          </p:cNvSpPr>
          <p:nvPr/>
        </p:nvSpPr>
        <p:spPr>
          <a:xfrm>
            <a:off x="901675" y="3442063"/>
            <a:ext cx="7886700" cy="2852737"/>
          </a:xfrm>
          <a:prstGeom prst="rect">
            <a:avLst/>
          </a:prstGeom>
        </p:spPr>
        <p:txBody>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lnSpc>
                <a:spcPts val="3260"/>
              </a:lnSpc>
            </a:pPr>
            <a:r>
              <a:rPr lang="en-US" sz="6000" dirty="0">
                <a:solidFill>
                  <a:schemeClr val="tx2"/>
                </a:solidFill>
                <a:latin typeface="Franklin Gothic Medium"/>
                <a:cs typeface="Franklin Gothic Medium"/>
              </a:rPr>
              <a:t>Analysis of 2020 Data</a:t>
            </a:r>
          </a:p>
        </p:txBody>
      </p:sp>
      <p:sp>
        <p:nvSpPr>
          <p:cNvPr id="8" name="Rectangle 7">
            <a:extLst>
              <a:ext uri="{FF2B5EF4-FFF2-40B4-BE49-F238E27FC236}">
                <a16:creationId xmlns:a16="http://schemas.microsoft.com/office/drawing/2014/main" id="{00F235F7-1C7E-49D8-8EAB-FF1985C5C7D0}"/>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2795981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12</a:t>
            </a:fld>
            <a:endParaRPr lang="en-US" dirty="0"/>
          </a:p>
        </p:txBody>
      </p:sp>
      <p:sp>
        <p:nvSpPr>
          <p:cNvPr id="6" name="TextBox 5"/>
          <p:cNvSpPr txBox="1"/>
          <p:nvPr/>
        </p:nvSpPr>
        <p:spPr>
          <a:xfrm>
            <a:off x="777240" y="1380744"/>
            <a:ext cx="7882127" cy="3170099"/>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COVID-19 pandemic has impacted vehicle purchasing </a:t>
            </a:r>
          </a:p>
          <a:p>
            <a:pPr marL="256032" indent="-256032">
              <a:spcBef>
                <a:spcPts val="1200"/>
              </a:spcBef>
              <a:spcAft>
                <a:spcPts val="0"/>
              </a:spcAft>
              <a:buClrTx/>
              <a:buFont typeface="Arial"/>
              <a:buChar char="•"/>
            </a:pPr>
            <a:r>
              <a:rPr lang="en-US" sz="2000" dirty="0">
                <a:solidFill>
                  <a:schemeClr val="dk1"/>
                </a:solidFill>
              </a:rPr>
              <a:t>National sales estimated to be down by 15% in 2020 relative to 2019*</a:t>
            </a:r>
          </a:p>
          <a:p>
            <a:pPr marL="713232" lvl="1" indent="-256032">
              <a:spcBef>
                <a:spcPts val="1200"/>
              </a:spcBef>
              <a:buFont typeface="Arial"/>
              <a:buChar char="•"/>
            </a:pPr>
            <a:r>
              <a:rPr lang="en-US" sz="2000" dirty="0">
                <a:solidFill>
                  <a:schemeClr val="dk1"/>
                </a:solidFill>
              </a:rPr>
              <a:t>Economic uncertainty</a:t>
            </a:r>
          </a:p>
          <a:p>
            <a:pPr marL="713232" lvl="1" indent="-256032">
              <a:spcBef>
                <a:spcPts val="1200"/>
              </a:spcBef>
              <a:buFont typeface="Arial"/>
              <a:buChar char="•"/>
            </a:pPr>
            <a:r>
              <a:rPr lang="en-US" sz="2000" dirty="0">
                <a:solidFill>
                  <a:schemeClr val="dk1"/>
                </a:solidFill>
              </a:rPr>
              <a:t>Decrease in vehicle supply – temporary auto factory shutdowns</a:t>
            </a:r>
          </a:p>
          <a:p>
            <a:pPr marL="256032" indent="-256032">
              <a:spcBef>
                <a:spcPts val="1200"/>
              </a:spcBef>
              <a:spcAft>
                <a:spcPts val="0"/>
              </a:spcAft>
              <a:buClrTx/>
              <a:buFont typeface="Arial"/>
              <a:buChar char="•"/>
            </a:pPr>
            <a:r>
              <a:rPr lang="en-US" sz="2000" dirty="0">
                <a:solidFill>
                  <a:schemeClr val="dk1"/>
                </a:solidFill>
              </a:rPr>
              <a:t>However, for those who were able to purchase vehicles, the pre-pandemic trend of shifts away from the light duty vehicles to the light duty trucks (SUVs) has continued</a:t>
            </a:r>
          </a:p>
        </p:txBody>
      </p:sp>
      <p:graphicFrame>
        <p:nvGraphicFramePr>
          <p:cNvPr id="8" name="Table 7"/>
          <p:cNvGraphicFramePr>
            <a:graphicFrameLocks noGrp="1"/>
          </p:cNvGraphicFramePr>
          <p:nvPr>
            <p:extLst>
              <p:ext uri="{D42A27DB-BD31-4B8C-83A1-F6EECF244321}">
                <p14:modId xmlns:p14="http://schemas.microsoft.com/office/powerpoint/2010/main" val="687635037"/>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COVID-19 Pandemic Impacts (National)</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a:extLst>
              <a:ext uri="{FF2B5EF4-FFF2-40B4-BE49-F238E27FC236}">
                <a16:creationId xmlns:a16="http://schemas.microsoft.com/office/drawing/2014/main" id="{41237E0A-51C0-4CE6-8F1D-0586A1BBC5D7}"/>
              </a:ext>
            </a:extLst>
          </p:cNvPr>
          <p:cNvSpPr/>
          <p:nvPr/>
        </p:nvSpPr>
        <p:spPr>
          <a:xfrm>
            <a:off x="886041" y="5177174"/>
            <a:ext cx="6939517" cy="600164"/>
          </a:xfrm>
          <a:prstGeom prst="rect">
            <a:avLst/>
          </a:prstGeom>
        </p:spPr>
        <p:txBody>
          <a:bodyPr wrap="square">
            <a:spAutoFit/>
          </a:bodyPr>
          <a:lstStyle/>
          <a:p>
            <a:r>
              <a:rPr lang="en-US" sz="1100" dirty="0">
                <a:solidFill>
                  <a:srgbClr val="000000"/>
                </a:solidFill>
                <a:latin typeface="Calibri" panose="020F0502020204030204" pitchFamily="34" charset="0"/>
              </a:rPr>
              <a:t>* Eisenstein, Paul A. “For the auto industry, 2020 was a horrible year — but it ended better than expected.” NBC News, January 5, 2021. </a:t>
            </a:r>
            <a:r>
              <a:rPr lang="en-US" sz="1100" dirty="0">
                <a:solidFill>
                  <a:srgbClr val="000000"/>
                </a:solidFill>
                <a:latin typeface="Calibri" panose="020F0502020204030204" pitchFamily="34" charset="0"/>
                <a:hlinkClick r:id="rId2"/>
              </a:rPr>
              <a:t>https://www.nbcnews.com/business/autos/auto-industry-2020-was-horrible-year-it-ended-better-expected-n1252892</a:t>
            </a:r>
            <a:r>
              <a:rPr lang="en-US" sz="1100" dirty="0">
                <a:solidFill>
                  <a:srgbClr val="000000"/>
                </a:solidFill>
                <a:latin typeface="Calibri" panose="020F0502020204030204" pitchFamily="34" charset="0"/>
              </a:rPr>
              <a:t>  </a:t>
            </a:r>
            <a:endParaRPr lang="en-US" sz="1100" dirty="0"/>
          </a:p>
        </p:txBody>
      </p:sp>
      <p:sp>
        <p:nvSpPr>
          <p:cNvPr id="9" name="Rectangle 8">
            <a:extLst>
              <a:ext uri="{FF2B5EF4-FFF2-40B4-BE49-F238E27FC236}">
                <a16:creationId xmlns:a16="http://schemas.microsoft.com/office/drawing/2014/main" id="{E93DBC28-3D62-410B-BA85-B9716BF534EA}"/>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9392715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13</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194123843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Vehicle Growth over Time by State</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a:extLst>
              <a:ext uri="{FF2B5EF4-FFF2-40B4-BE49-F238E27FC236}">
                <a16:creationId xmlns:a16="http://schemas.microsoft.com/office/drawing/2014/main" id="{B7388D65-97FA-44C8-8FB3-1C67C52D757A}"/>
              </a:ext>
            </a:extLst>
          </p:cNvPr>
          <p:cNvSpPr/>
          <p:nvPr/>
        </p:nvSpPr>
        <p:spPr>
          <a:xfrm>
            <a:off x="795813" y="5732101"/>
            <a:ext cx="2013693" cy="230832"/>
          </a:xfrm>
          <a:prstGeom prst="rect">
            <a:avLst/>
          </a:prstGeom>
        </p:spPr>
        <p:txBody>
          <a:bodyPr wrap="none">
            <a:spAutoFit/>
          </a:bodyPr>
          <a:lstStyle/>
          <a:p>
            <a:r>
              <a:rPr lang="en-US" sz="900" dirty="0">
                <a:solidFill>
                  <a:srgbClr val="000000"/>
                </a:solidFill>
                <a:latin typeface="Calibri" panose="020F0502020204030204" pitchFamily="34" charset="0"/>
              </a:rPr>
              <a:t>* Based on cleaned Total DMV Records</a:t>
            </a:r>
            <a:endParaRPr lang="en-US" sz="900" dirty="0"/>
          </a:p>
        </p:txBody>
      </p:sp>
      <p:pic>
        <p:nvPicPr>
          <p:cNvPr id="4" name="Picture 3">
            <a:extLst>
              <a:ext uri="{FF2B5EF4-FFF2-40B4-BE49-F238E27FC236}">
                <a16:creationId xmlns:a16="http://schemas.microsoft.com/office/drawing/2014/main" id="{87C3B578-1010-403F-96D2-B0771289245A}"/>
              </a:ext>
            </a:extLst>
          </p:cNvPr>
          <p:cNvPicPr>
            <a:picLocks noChangeAspect="1"/>
          </p:cNvPicPr>
          <p:nvPr/>
        </p:nvPicPr>
        <p:blipFill>
          <a:blip r:embed="rId2"/>
          <a:stretch>
            <a:fillRect/>
          </a:stretch>
        </p:blipFill>
        <p:spPr>
          <a:xfrm>
            <a:off x="775405" y="1285875"/>
            <a:ext cx="8124825" cy="4286250"/>
          </a:xfrm>
          <a:prstGeom prst="rect">
            <a:avLst/>
          </a:prstGeom>
        </p:spPr>
      </p:pic>
      <p:sp>
        <p:nvSpPr>
          <p:cNvPr id="7" name="Rectangle 6">
            <a:extLst>
              <a:ext uri="{FF2B5EF4-FFF2-40B4-BE49-F238E27FC236}">
                <a16:creationId xmlns:a16="http://schemas.microsoft.com/office/drawing/2014/main" id="{DE18EECF-DD70-4EE9-B2CE-DC7728DC4502}"/>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22592163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14</a:t>
            </a:fld>
            <a:endParaRPr lang="en-US" dirty="0"/>
          </a:p>
        </p:txBody>
      </p:sp>
      <p:sp>
        <p:nvSpPr>
          <p:cNvPr id="6" name="TextBox 5"/>
          <p:cNvSpPr txBox="1"/>
          <p:nvPr/>
        </p:nvSpPr>
        <p:spPr>
          <a:xfrm>
            <a:off x="777240" y="1541443"/>
            <a:ext cx="7882127" cy="1477328"/>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Following a slight decrease in vehicle age noted in the 2016 data, vehicle age increased for all vehicle types in 2020</a:t>
            </a:r>
          </a:p>
          <a:p>
            <a:pPr marL="256032" indent="-256032">
              <a:spcBef>
                <a:spcPts val="1200"/>
              </a:spcBef>
              <a:spcAft>
                <a:spcPts val="0"/>
              </a:spcAft>
              <a:buClrTx/>
              <a:buFont typeface="Arial"/>
              <a:buChar char="•"/>
            </a:pPr>
            <a:r>
              <a:rPr lang="en-US" sz="2000" dirty="0">
                <a:solidFill>
                  <a:schemeClr val="dk1"/>
                </a:solidFill>
              </a:rPr>
              <a:t>Average vehicle age for all vehicle types in 2020 is highest among all analysis years</a:t>
            </a:r>
          </a:p>
        </p:txBody>
      </p:sp>
      <p:graphicFrame>
        <p:nvGraphicFramePr>
          <p:cNvPr id="8" name="Table 7"/>
          <p:cNvGraphicFramePr>
            <a:graphicFrameLocks noGrp="1"/>
          </p:cNvGraphicFramePr>
          <p:nvPr>
            <p:extLst>
              <p:ext uri="{D42A27DB-BD31-4B8C-83A1-F6EECF244321}">
                <p14:modId xmlns:p14="http://schemas.microsoft.com/office/powerpoint/2010/main" val="3557523477"/>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Historical Changes in Average Vehicle Age</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a:extLst>
              <a:ext uri="{FF2B5EF4-FFF2-40B4-BE49-F238E27FC236}">
                <a16:creationId xmlns:a16="http://schemas.microsoft.com/office/drawing/2014/main" id="{94A5965F-951E-4943-A811-E41F4C342F9A}"/>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graphicFrame>
        <p:nvGraphicFramePr>
          <p:cNvPr id="3" name="Table 4">
            <a:extLst>
              <a:ext uri="{FF2B5EF4-FFF2-40B4-BE49-F238E27FC236}">
                <a16:creationId xmlns:a16="http://schemas.microsoft.com/office/drawing/2014/main" id="{CB16DD87-E1B5-4140-9B06-6A6AED353460}"/>
              </a:ext>
            </a:extLst>
          </p:cNvPr>
          <p:cNvGraphicFramePr>
            <a:graphicFrameLocks noGrp="1"/>
          </p:cNvGraphicFramePr>
          <p:nvPr>
            <p:extLst>
              <p:ext uri="{D42A27DB-BD31-4B8C-83A1-F6EECF244321}">
                <p14:modId xmlns:p14="http://schemas.microsoft.com/office/powerpoint/2010/main" val="824132326"/>
              </p:ext>
            </p:extLst>
          </p:nvPr>
        </p:nvGraphicFramePr>
        <p:xfrm>
          <a:off x="994493" y="3536110"/>
          <a:ext cx="7352086" cy="2618052"/>
        </p:xfrm>
        <a:graphic>
          <a:graphicData uri="http://schemas.openxmlformats.org/drawingml/2006/table">
            <a:tbl>
              <a:tblPr firstRow="1" bandRow="1">
                <a:tableStyleId>{5C22544A-7EE6-4342-B048-85BDC9FD1C3A}</a:tableStyleId>
              </a:tblPr>
              <a:tblGrid>
                <a:gridCol w="570844">
                  <a:extLst>
                    <a:ext uri="{9D8B030D-6E8A-4147-A177-3AD203B41FA5}">
                      <a16:colId xmlns:a16="http://schemas.microsoft.com/office/drawing/2014/main" val="3611493027"/>
                    </a:ext>
                  </a:extLst>
                </a:gridCol>
                <a:gridCol w="1802103">
                  <a:extLst>
                    <a:ext uri="{9D8B030D-6E8A-4147-A177-3AD203B41FA5}">
                      <a16:colId xmlns:a16="http://schemas.microsoft.com/office/drawing/2014/main" val="954520165"/>
                    </a:ext>
                  </a:extLst>
                </a:gridCol>
                <a:gridCol w="1648589">
                  <a:extLst>
                    <a:ext uri="{9D8B030D-6E8A-4147-A177-3AD203B41FA5}">
                      <a16:colId xmlns:a16="http://schemas.microsoft.com/office/drawing/2014/main" val="2689085942"/>
                    </a:ext>
                  </a:extLst>
                </a:gridCol>
                <a:gridCol w="1835475">
                  <a:extLst>
                    <a:ext uri="{9D8B030D-6E8A-4147-A177-3AD203B41FA5}">
                      <a16:colId xmlns:a16="http://schemas.microsoft.com/office/drawing/2014/main" val="509071225"/>
                    </a:ext>
                  </a:extLst>
                </a:gridCol>
                <a:gridCol w="1495075">
                  <a:extLst>
                    <a:ext uri="{9D8B030D-6E8A-4147-A177-3AD203B41FA5}">
                      <a16:colId xmlns:a16="http://schemas.microsoft.com/office/drawing/2014/main" val="4218573483"/>
                    </a:ext>
                  </a:extLst>
                </a:gridCol>
              </a:tblGrid>
              <a:tr h="436342">
                <a:tc>
                  <a:txBody>
                    <a:bodyPr/>
                    <a:lstStyle/>
                    <a:p>
                      <a:pPr algn="ctr"/>
                      <a:r>
                        <a:rPr lang="en-US" sz="1100" dirty="0"/>
                        <a:t>Year</a:t>
                      </a:r>
                    </a:p>
                  </a:txBody>
                  <a:tcPr anchor="ctr"/>
                </a:tc>
                <a:tc>
                  <a:txBody>
                    <a:bodyPr/>
                    <a:lstStyle/>
                    <a:p>
                      <a:pPr algn="ctr"/>
                      <a:r>
                        <a:rPr lang="en-US" sz="1100" dirty="0"/>
                        <a:t>Light Duty Vehicles* (LDV)</a:t>
                      </a:r>
                    </a:p>
                  </a:txBody>
                  <a:tcPr anchor="ctr"/>
                </a:tc>
                <a:tc>
                  <a:txBody>
                    <a:bodyPr/>
                    <a:lstStyle/>
                    <a:p>
                      <a:pPr algn="ctr"/>
                      <a:r>
                        <a:rPr lang="en-US" sz="1100" dirty="0"/>
                        <a:t>Light Duty  Trucks (LDT)</a:t>
                      </a:r>
                    </a:p>
                  </a:txBody>
                  <a:tcPr anchor="ctr"/>
                </a:tc>
                <a:tc>
                  <a:txBody>
                    <a:bodyPr/>
                    <a:lstStyle/>
                    <a:p>
                      <a:pPr algn="ctr"/>
                      <a:r>
                        <a:rPr lang="en-US" sz="1100" dirty="0"/>
                        <a:t>Heavy Duty Vehicles (HDV)</a:t>
                      </a:r>
                    </a:p>
                  </a:txBody>
                  <a:tcPr anchor="ctr"/>
                </a:tc>
                <a:tc>
                  <a:txBody>
                    <a:bodyPr/>
                    <a:lstStyle/>
                    <a:p>
                      <a:pPr algn="ctr"/>
                      <a:r>
                        <a:rPr lang="en-US" sz="1100" dirty="0"/>
                        <a:t>All Vehicle Types</a:t>
                      </a:r>
                    </a:p>
                  </a:txBody>
                  <a:tcPr anchor="ctr"/>
                </a:tc>
                <a:extLst>
                  <a:ext uri="{0D108BD9-81ED-4DB2-BD59-A6C34878D82A}">
                    <a16:rowId xmlns:a16="http://schemas.microsoft.com/office/drawing/2014/main" val="2275515612"/>
                  </a:ext>
                </a:extLst>
              </a:tr>
              <a:tr h="436342">
                <a:tc>
                  <a:txBody>
                    <a:bodyPr/>
                    <a:lstStyle/>
                    <a:p>
                      <a:pPr algn="ctr"/>
                      <a:r>
                        <a:rPr lang="en-US" sz="1200" b="1" dirty="0"/>
                        <a:t>2008</a:t>
                      </a:r>
                    </a:p>
                  </a:txBody>
                  <a:tcPr anchor="ctr"/>
                </a:tc>
                <a:tc>
                  <a:txBody>
                    <a:bodyPr/>
                    <a:lstStyle/>
                    <a:p>
                      <a:pPr algn="ctr"/>
                      <a:r>
                        <a:rPr lang="en-US" sz="1200" b="1" dirty="0"/>
                        <a:t>  8.51</a:t>
                      </a:r>
                    </a:p>
                  </a:txBody>
                  <a:tcPr anchor="ctr"/>
                </a:tc>
                <a:tc>
                  <a:txBody>
                    <a:bodyPr/>
                    <a:lstStyle/>
                    <a:p>
                      <a:pPr algn="ctr"/>
                      <a:r>
                        <a:rPr lang="en-US" sz="1200" b="1" dirty="0"/>
                        <a:t>7.53</a:t>
                      </a:r>
                    </a:p>
                  </a:txBody>
                  <a:tcPr anchor="ctr"/>
                </a:tc>
                <a:tc>
                  <a:txBody>
                    <a:bodyPr/>
                    <a:lstStyle/>
                    <a:p>
                      <a:pPr algn="ctr"/>
                      <a:r>
                        <a:rPr lang="en-US" sz="1200" b="1" dirty="0"/>
                        <a:t>  9.21</a:t>
                      </a:r>
                    </a:p>
                  </a:txBody>
                  <a:tcPr anchor="ctr"/>
                </a:tc>
                <a:tc>
                  <a:txBody>
                    <a:bodyPr/>
                    <a:lstStyle/>
                    <a:p>
                      <a:pPr algn="ctr"/>
                      <a:r>
                        <a:rPr lang="en-US" sz="1200" b="1" dirty="0"/>
                        <a:t>8.18</a:t>
                      </a:r>
                    </a:p>
                  </a:txBody>
                  <a:tcPr anchor="ctr"/>
                </a:tc>
                <a:extLst>
                  <a:ext uri="{0D108BD9-81ED-4DB2-BD59-A6C34878D82A}">
                    <a16:rowId xmlns:a16="http://schemas.microsoft.com/office/drawing/2014/main" val="616597590"/>
                  </a:ext>
                </a:extLst>
              </a:tr>
              <a:tr h="436342">
                <a:tc>
                  <a:txBody>
                    <a:bodyPr/>
                    <a:lstStyle/>
                    <a:p>
                      <a:pPr algn="ctr"/>
                      <a:r>
                        <a:rPr lang="en-US" sz="1200" b="1" dirty="0"/>
                        <a:t>2011</a:t>
                      </a:r>
                    </a:p>
                  </a:txBody>
                  <a:tcPr anchor="ctr"/>
                </a:tc>
                <a:tc>
                  <a:txBody>
                    <a:bodyPr/>
                    <a:lstStyle/>
                    <a:p>
                      <a:pPr algn="ctr"/>
                      <a:r>
                        <a:rPr lang="en-US" sz="1200" b="1" dirty="0"/>
                        <a:t>  9.25</a:t>
                      </a:r>
                    </a:p>
                  </a:txBody>
                  <a:tcPr anchor="ctr"/>
                </a:tc>
                <a:tc>
                  <a:txBody>
                    <a:bodyPr/>
                    <a:lstStyle/>
                    <a:p>
                      <a:pPr algn="ctr"/>
                      <a:r>
                        <a:rPr lang="en-US" sz="1200" b="1" dirty="0"/>
                        <a:t>8.55</a:t>
                      </a:r>
                    </a:p>
                  </a:txBody>
                  <a:tcPr anchor="ctr"/>
                </a:tc>
                <a:tc>
                  <a:txBody>
                    <a:bodyPr/>
                    <a:lstStyle/>
                    <a:p>
                      <a:pPr algn="ctr"/>
                      <a:r>
                        <a:rPr lang="en-US" sz="1200" b="1" dirty="0"/>
                        <a:t>10.56</a:t>
                      </a:r>
                    </a:p>
                  </a:txBody>
                  <a:tcPr anchor="ctr"/>
                </a:tc>
                <a:tc>
                  <a:txBody>
                    <a:bodyPr/>
                    <a:lstStyle/>
                    <a:p>
                      <a:pPr algn="ctr"/>
                      <a:r>
                        <a:rPr lang="en-US" sz="1200" b="1" dirty="0"/>
                        <a:t>9.05</a:t>
                      </a:r>
                    </a:p>
                  </a:txBody>
                  <a:tcPr anchor="ctr"/>
                </a:tc>
                <a:extLst>
                  <a:ext uri="{0D108BD9-81ED-4DB2-BD59-A6C34878D82A}">
                    <a16:rowId xmlns:a16="http://schemas.microsoft.com/office/drawing/2014/main" val="3617830817"/>
                  </a:ext>
                </a:extLst>
              </a:tr>
              <a:tr h="436342">
                <a:tc>
                  <a:txBody>
                    <a:bodyPr/>
                    <a:lstStyle/>
                    <a:p>
                      <a:pPr algn="ctr"/>
                      <a:r>
                        <a:rPr lang="en-US" sz="1200" b="1" dirty="0"/>
                        <a:t>2014</a:t>
                      </a:r>
                    </a:p>
                  </a:txBody>
                  <a:tcPr anchor="ctr"/>
                </a:tc>
                <a:tc>
                  <a:txBody>
                    <a:bodyPr/>
                    <a:lstStyle/>
                    <a:p>
                      <a:pPr algn="ctr"/>
                      <a:r>
                        <a:rPr lang="en-US" sz="1200" b="1" dirty="0"/>
                        <a:t>  9.62</a:t>
                      </a:r>
                    </a:p>
                  </a:txBody>
                  <a:tcPr anchor="ctr"/>
                </a:tc>
                <a:tc>
                  <a:txBody>
                    <a:bodyPr/>
                    <a:lstStyle/>
                    <a:p>
                      <a:pPr algn="ctr"/>
                      <a:r>
                        <a:rPr lang="en-US" sz="1200" b="1" dirty="0"/>
                        <a:t>9.09</a:t>
                      </a:r>
                    </a:p>
                  </a:txBody>
                  <a:tcPr anchor="ctr"/>
                </a:tc>
                <a:tc>
                  <a:txBody>
                    <a:bodyPr/>
                    <a:lstStyle/>
                    <a:p>
                      <a:pPr algn="ctr"/>
                      <a:r>
                        <a:rPr lang="en-US" sz="1200" b="1" dirty="0"/>
                        <a:t>11.30</a:t>
                      </a:r>
                    </a:p>
                  </a:txBody>
                  <a:tcPr anchor="ctr"/>
                </a:tc>
                <a:tc>
                  <a:txBody>
                    <a:bodyPr/>
                    <a:lstStyle/>
                    <a:p>
                      <a:pPr algn="ctr"/>
                      <a:r>
                        <a:rPr lang="en-US" sz="1200" b="1" dirty="0"/>
                        <a:t>9.49</a:t>
                      </a:r>
                    </a:p>
                  </a:txBody>
                  <a:tcPr anchor="ctr"/>
                </a:tc>
                <a:extLst>
                  <a:ext uri="{0D108BD9-81ED-4DB2-BD59-A6C34878D82A}">
                    <a16:rowId xmlns:a16="http://schemas.microsoft.com/office/drawing/2014/main" val="722748778"/>
                  </a:ext>
                </a:extLst>
              </a:tr>
              <a:tr h="436342">
                <a:tc>
                  <a:txBody>
                    <a:bodyPr/>
                    <a:lstStyle/>
                    <a:p>
                      <a:pPr algn="ctr"/>
                      <a:r>
                        <a:rPr lang="en-US" sz="1200" b="1" dirty="0"/>
                        <a:t>2016</a:t>
                      </a:r>
                    </a:p>
                  </a:txBody>
                  <a:tcPr anchor="ctr">
                    <a:solidFill>
                      <a:srgbClr val="FFC000"/>
                    </a:solidFill>
                  </a:tcPr>
                </a:tc>
                <a:tc>
                  <a:txBody>
                    <a:bodyPr/>
                    <a:lstStyle/>
                    <a:p>
                      <a:pPr algn="ctr"/>
                      <a:r>
                        <a:rPr lang="en-US" sz="1200" b="1" dirty="0"/>
                        <a:t>  9.32</a:t>
                      </a:r>
                    </a:p>
                  </a:txBody>
                  <a:tcPr anchor="ctr">
                    <a:solidFill>
                      <a:srgbClr val="FFC000"/>
                    </a:solidFill>
                  </a:tcPr>
                </a:tc>
                <a:tc>
                  <a:txBody>
                    <a:bodyPr/>
                    <a:lstStyle/>
                    <a:p>
                      <a:pPr algn="ctr"/>
                      <a:r>
                        <a:rPr lang="en-US" sz="1200" b="1" dirty="0"/>
                        <a:t>8.68</a:t>
                      </a:r>
                    </a:p>
                  </a:txBody>
                  <a:tcPr anchor="ctr">
                    <a:solidFill>
                      <a:srgbClr val="FFC000"/>
                    </a:solidFill>
                  </a:tcPr>
                </a:tc>
                <a:tc>
                  <a:txBody>
                    <a:bodyPr/>
                    <a:lstStyle/>
                    <a:p>
                      <a:pPr algn="ctr"/>
                      <a:r>
                        <a:rPr lang="en-US" sz="1200" b="1" dirty="0"/>
                        <a:t>11.29</a:t>
                      </a:r>
                    </a:p>
                  </a:txBody>
                  <a:tcPr anchor="ctr">
                    <a:solidFill>
                      <a:srgbClr val="FFC000"/>
                    </a:solidFill>
                  </a:tcPr>
                </a:tc>
                <a:tc>
                  <a:txBody>
                    <a:bodyPr/>
                    <a:lstStyle/>
                    <a:p>
                      <a:pPr algn="ctr"/>
                      <a:r>
                        <a:rPr lang="en-US" sz="1200" b="1" dirty="0"/>
                        <a:t>9.16</a:t>
                      </a:r>
                    </a:p>
                  </a:txBody>
                  <a:tcPr anchor="ctr">
                    <a:solidFill>
                      <a:srgbClr val="FFC000"/>
                    </a:solidFill>
                  </a:tcPr>
                </a:tc>
                <a:extLst>
                  <a:ext uri="{0D108BD9-81ED-4DB2-BD59-A6C34878D82A}">
                    <a16:rowId xmlns:a16="http://schemas.microsoft.com/office/drawing/2014/main" val="2422637195"/>
                  </a:ext>
                </a:extLst>
              </a:tr>
              <a:tr h="436342">
                <a:tc>
                  <a:txBody>
                    <a:bodyPr/>
                    <a:lstStyle/>
                    <a:p>
                      <a:pPr algn="ctr"/>
                      <a:r>
                        <a:rPr lang="en-US" sz="1200" b="1" dirty="0"/>
                        <a:t>2020</a:t>
                      </a:r>
                    </a:p>
                  </a:txBody>
                  <a:tcPr anchor="ctr">
                    <a:solidFill>
                      <a:srgbClr val="92D050"/>
                    </a:solidFill>
                  </a:tcPr>
                </a:tc>
                <a:tc>
                  <a:txBody>
                    <a:bodyPr/>
                    <a:lstStyle/>
                    <a:p>
                      <a:pPr algn="ctr"/>
                      <a:r>
                        <a:rPr lang="en-US" sz="1200" b="1" dirty="0"/>
                        <a:t>10.05</a:t>
                      </a:r>
                    </a:p>
                  </a:txBody>
                  <a:tcPr anchor="ctr">
                    <a:solidFill>
                      <a:srgbClr val="92D050"/>
                    </a:solidFill>
                  </a:tcPr>
                </a:tc>
                <a:tc>
                  <a:txBody>
                    <a:bodyPr/>
                    <a:lstStyle/>
                    <a:p>
                      <a:pPr algn="ctr"/>
                      <a:r>
                        <a:rPr lang="en-US" sz="1200" b="1" dirty="0"/>
                        <a:t>8.74</a:t>
                      </a:r>
                    </a:p>
                  </a:txBody>
                  <a:tcPr anchor="ctr">
                    <a:solidFill>
                      <a:srgbClr val="92D050"/>
                    </a:solidFill>
                  </a:tcPr>
                </a:tc>
                <a:tc>
                  <a:txBody>
                    <a:bodyPr/>
                    <a:lstStyle/>
                    <a:p>
                      <a:pPr algn="ctr"/>
                      <a:r>
                        <a:rPr lang="en-US" sz="1200" b="1" dirty="0"/>
                        <a:t>11.51</a:t>
                      </a:r>
                    </a:p>
                  </a:txBody>
                  <a:tcPr anchor="ctr">
                    <a:solidFill>
                      <a:srgbClr val="92D050"/>
                    </a:solidFill>
                  </a:tcPr>
                </a:tc>
                <a:tc>
                  <a:txBody>
                    <a:bodyPr/>
                    <a:lstStyle/>
                    <a:p>
                      <a:pPr algn="ctr"/>
                      <a:r>
                        <a:rPr lang="en-US" sz="1200" b="1" dirty="0"/>
                        <a:t>9.51</a:t>
                      </a:r>
                    </a:p>
                  </a:txBody>
                  <a:tcPr anchor="ctr">
                    <a:solidFill>
                      <a:srgbClr val="92D050"/>
                    </a:solidFill>
                  </a:tcPr>
                </a:tc>
                <a:extLst>
                  <a:ext uri="{0D108BD9-81ED-4DB2-BD59-A6C34878D82A}">
                    <a16:rowId xmlns:a16="http://schemas.microsoft.com/office/drawing/2014/main" val="826271539"/>
                  </a:ext>
                </a:extLst>
              </a:tr>
            </a:tbl>
          </a:graphicData>
        </a:graphic>
      </p:graphicFrame>
      <p:sp>
        <p:nvSpPr>
          <p:cNvPr id="9" name="TextBox 8">
            <a:extLst>
              <a:ext uri="{FF2B5EF4-FFF2-40B4-BE49-F238E27FC236}">
                <a16:creationId xmlns:a16="http://schemas.microsoft.com/office/drawing/2014/main" id="{212A3253-F073-4A8F-AEF2-EAA1D6B51CC0}"/>
              </a:ext>
            </a:extLst>
          </p:cNvPr>
          <p:cNvSpPr txBox="1"/>
          <p:nvPr/>
        </p:nvSpPr>
        <p:spPr>
          <a:xfrm>
            <a:off x="1744834" y="3136000"/>
            <a:ext cx="5946938" cy="400110"/>
          </a:xfrm>
          <a:prstGeom prst="rect">
            <a:avLst/>
          </a:prstGeom>
          <a:noFill/>
        </p:spPr>
        <p:txBody>
          <a:bodyPr wrap="square" rtlCol="0">
            <a:spAutoFit/>
          </a:bodyPr>
          <a:lstStyle/>
          <a:p>
            <a:pPr>
              <a:spcBef>
                <a:spcPts val="1200"/>
              </a:spcBef>
              <a:spcAft>
                <a:spcPts val="0"/>
              </a:spcAft>
              <a:buClrTx/>
            </a:pPr>
            <a:r>
              <a:rPr lang="en-US" sz="2000" dirty="0">
                <a:solidFill>
                  <a:schemeClr val="dk1"/>
                </a:solidFill>
              </a:rPr>
              <a:t>Average Age of the Regional Vehicle Fleet by VIN Year</a:t>
            </a:r>
          </a:p>
        </p:txBody>
      </p:sp>
    </p:spTree>
    <p:extLst>
      <p:ext uri="{BB962C8B-B14F-4D97-AF65-F5344CB8AC3E}">
        <p14:creationId xmlns:p14="http://schemas.microsoft.com/office/powerpoint/2010/main" val="9721737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15</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549615802"/>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Historical Retail Gas Prices by Year</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7" name="Picture 6">
            <a:extLst>
              <a:ext uri="{FF2B5EF4-FFF2-40B4-BE49-F238E27FC236}">
                <a16:creationId xmlns:a16="http://schemas.microsoft.com/office/drawing/2014/main" id="{51CCF140-47E8-4AAC-83BA-37603D02906A}"/>
              </a:ext>
            </a:extLst>
          </p:cNvPr>
          <p:cNvPicPr>
            <a:picLocks noChangeAspect="1"/>
          </p:cNvPicPr>
          <p:nvPr/>
        </p:nvPicPr>
        <p:blipFill>
          <a:blip r:embed="rId2"/>
          <a:stretch>
            <a:fillRect/>
          </a:stretch>
        </p:blipFill>
        <p:spPr>
          <a:xfrm>
            <a:off x="618062" y="1435901"/>
            <a:ext cx="6058963" cy="3370715"/>
          </a:xfrm>
          <a:prstGeom prst="rect">
            <a:avLst/>
          </a:prstGeom>
        </p:spPr>
      </p:pic>
      <p:sp>
        <p:nvSpPr>
          <p:cNvPr id="11" name="TextBox 10">
            <a:extLst>
              <a:ext uri="{FF2B5EF4-FFF2-40B4-BE49-F238E27FC236}">
                <a16:creationId xmlns:a16="http://schemas.microsoft.com/office/drawing/2014/main" id="{2286D89F-9931-4FB2-9CAC-E8DADDAC7490}"/>
              </a:ext>
            </a:extLst>
          </p:cNvPr>
          <p:cNvSpPr txBox="1"/>
          <p:nvPr/>
        </p:nvSpPr>
        <p:spPr>
          <a:xfrm>
            <a:off x="6393040" y="1794853"/>
            <a:ext cx="2750961" cy="3970318"/>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chemeClr val="dk1"/>
                </a:solidFill>
              </a:rPr>
              <a:t>Could be a factor in vehicle purchase decisions </a:t>
            </a:r>
          </a:p>
          <a:p>
            <a:pPr marL="285750" indent="-285750">
              <a:buFont typeface="Arial" panose="020B0604020202020204" pitchFamily="34" charset="0"/>
              <a:buChar char="•"/>
            </a:pPr>
            <a:r>
              <a:rPr lang="en-US" dirty="0">
                <a:solidFill>
                  <a:schemeClr val="dk1"/>
                </a:solidFill>
              </a:rPr>
              <a:t>Washington, D.C. data show higher retail gas price than the national average</a:t>
            </a:r>
          </a:p>
          <a:p>
            <a:pPr marL="285750" indent="-285750">
              <a:buFont typeface="Arial" panose="020B0604020202020204" pitchFamily="34" charset="0"/>
              <a:buChar char="•"/>
            </a:pPr>
            <a:r>
              <a:rPr lang="en-US" dirty="0">
                <a:solidFill>
                  <a:schemeClr val="dk1"/>
                </a:solidFill>
              </a:rPr>
              <a:t>Decrease of average gas prices during the height of the stay-at-home orders designed to stop the spread of COVID-19 appears on the chart</a:t>
            </a:r>
          </a:p>
        </p:txBody>
      </p:sp>
      <p:sp>
        <p:nvSpPr>
          <p:cNvPr id="9" name="TextBox 8">
            <a:extLst>
              <a:ext uri="{FF2B5EF4-FFF2-40B4-BE49-F238E27FC236}">
                <a16:creationId xmlns:a16="http://schemas.microsoft.com/office/drawing/2014/main" id="{04AA0CA1-DD52-49F8-B56F-DD36FC594641}"/>
              </a:ext>
            </a:extLst>
          </p:cNvPr>
          <p:cNvSpPr txBox="1"/>
          <p:nvPr/>
        </p:nvSpPr>
        <p:spPr>
          <a:xfrm>
            <a:off x="962526" y="4675811"/>
            <a:ext cx="4584030" cy="261610"/>
          </a:xfrm>
          <a:prstGeom prst="rect">
            <a:avLst/>
          </a:prstGeom>
          <a:noFill/>
        </p:spPr>
        <p:txBody>
          <a:bodyPr wrap="square">
            <a:spAutoFit/>
          </a:bodyPr>
          <a:lstStyle/>
          <a:p>
            <a:r>
              <a:rPr lang="en-US" sz="1050" dirty="0"/>
              <a:t>Source: https://www.gasbuddy.com/charts</a:t>
            </a:r>
          </a:p>
        </p:txBody>
      </p:sp>
      <p:sp>
        <p:nvSpPr>
          <p:cNvPr id="10" name="Rectangle 9">
            <a:extLst>
              <a:ext uri="{FF2B5EF4-FFF2-40B4-BE49-F238E27FC236}">
                <a16:creationId xmlns:a16="http://schemas.microsoft.com/office/drawing/2014/main" id="{1E736979-76D6-41D9-B552-15E2F9A9F883}"/>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692048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16</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19470455"/>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Historical Growth in Vehicles by Type</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4" name="Picture 3">
            <a:extLst>
              <a:ext uri="{FF2B5EF4-FFF2-40B4-BE49-F238E27FC236}">
                <a16:creationId xmlns:a16="http://schemas.microsoft.com/office/drawing/2014/main" id="{9962EF81-C528-42E5-9159-A279124B0DAC}"/>
              </a:ext>
            </a:extLst>
          </p:cNvPr>
          <p:cNvPicPr>
            <a:picLocks noChangeAspect="1"/>
          </p:cNvPicPr>
          <p:nvPr/>
        </p:nvPicPr>
        <p:blipFill>
          <a:blip r:embed="rId2"/>
          <a:stretch>
            <a:fillRect/>
          </a:stretch>
        </p:blipFill>
        <p:spPr>
          <a:xfrm>
            <a:off x="818148" y="1277559"/>
            <a:ext cx="7559348" cy="4677347"/>
          </a:xfrm>
          <a:prstGeom prst="rect">
            <a:avLst/>
          </a:prstGeom>
        </p:spPr>
      </p:pic>
      <p:sp>
        <p:nvSpPr>
          <p:cNvPr id="6" name="Rectangle 5">
            <a:extLst>
              <a:ext uri="{FF2B5EF4-FFF2-40B4-BE49-F238E27FC236}">
                <a16:creationId xmlns:a16="http://schemas.microsoft.com/office/drawing/2014/main" id="{16D862F1-2321-44FF-8506-91EDCC0AC6AE}"/>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578963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17</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1586536177"/>
              </p:ext>
            </p:extLst>
          </p:nvPr>
        </p:nvGraphicFramePr>
        <p:xfrm>
          <a:off x="775405" y="465181"/>
          <a:ext cx="8368596" cy="1066800"/>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200" b="0" dirty="0">
                          <a:solidFill>
                            <a:schemeClr val="tx2"/>
                          </a:solidFill>
                          <a:latin typeface="Franklin Gothic Medium"/>
                          <a:cs typeface="Franklin Gothic Medium"/>
                        </a:rPr>
                        <a:t>Changes in Regional Vehicle Composition:</a:t>
                      </a:r>
                      <a:br>
                        <a:rPr lang="en-US" sz="3200" b="0" dirty="0">
                          <a:solidFill>
                            <a:schemeClr val="tx2"/>
                          </a:solidFill>
                          <a:latin typeface="Franklin Gothic Medium"/>
                          <a:cs typeface="Franklin Gothic Medium"/>
                        </a:rPr>
                      </a:br>
                      <a:r>
                        <a:rPr lang="en-US" sz="3200" b="0" dirty="0">
                          <a:solidFill>
                            <a:schemeClr val="tx2"/>
                          </a:solidFill>
                          <a:latin typeface="Franklin Gothic Medium"/>
                          <a:cs typeface="Franklin Gothic Medium"/>
                        </a:rPr>
                        <a:t>2016 vs. 2020 Vehicle Registration Data</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2" name="Content Placeholder 2">
            <a:extLst>
              <a:ext uri="{FF2B5EF4-FFF2-40B4-BE49-F238E27FC236}">
                <a16:creationId xmlns:a16="http://schemas.microsoft.com/office/drawing/2014/main" id="{5ED65652-4612-40D6-9670-AD859145E9F4}"/>
              </a:ext>
            </a:extLst>
          </p:cNvPr>
          <p:cNvSpPr txBox="1">
            <a:spLocks/>
          </p:cNvSpPr>
          <p:nvPr/>
        </p:nvSpPr>
        <p:spPr>
          <a:xfrm>
            <a:off x="817221" y="4914716"/>
            <a:ext cx="8100163" cy="1242243"/>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7200" dirty="0">
                <a:solidFill>
                  <a:schemeClr val="dk1"/>
                </a:solidFill>
              </a:rPr>
              <a:t>Between 2016 and 2020:</a:t>
            </a:r>
          </a:p>
          <a:p>
            <a:r>
              <a:rPr lang="en-US" sz="7200" dirty="0">
                <a:solidFill>
                  <a:schemeClr val="dk1"/>
                </a:solidFill>
              </a:rPr>
              <a:t>Share of light duty trucks (including SUVs) increased by 5.0% </a:t>
            </a:r>
          </a:p>
          <a:p>
            <a:r>
              <a:rPr lang="en-US" sz="7200" dirty="0">
                <a:solidFill>
                  <a:schemeClr val="dk1"/>
                </a:solidFill>
              </a:rPr>
              <a:t>Share of heavy duty vehicles increased by 0.2% </a:t>
            </a:r>
          </a:p>
          <a:p>
            <a:r>
              <a:rPr lang="en-US" sz="7200" dirty="0">
                <a:solidFill>
                  <a:schemeClr val="dk1"/>
                </a:solidFill>
              </a:rPr>
              <a:t>Share of light duty cars decreased by 5.2% </a:t>
            </a:r>
          </a:p>
          <a:p>
            <a:endParaRPr lang="en-US" dirty="0"/>
          </a:p>
          <a:p>
            <a:endParaRPr lang="en-US" dirty="0"/>
          </a:p>
        </p:txBody>
      </p:sp>
      <p:pic>
        <p:nvPicPr>
          <p:cNvPr id="3" name="Picture 2">
            <a:extLst>
              <a:ext uri="{FF2B5EF4-FFF2-40B4-BE49-F238E27FC236}">
                <a16:creationId xmlns:a16="http://schemas.microsoft.com/office/drawing/2014/main" id="{E03DE29A-25B3-4559-AB09-353784933FE2}"/>
              </a:ext>
            </a:extLst>
          </p:cNvPr>
          <p:cNvPicPr>
            <a:picLocks noChangeAspect="1"/>
          </p:cNvPicPr>
          <p:nvPr/>
        </p:nvPicPr>
        <p:blipFill>
          <a:blip r:embed="rId2"/>
          <a:stretch>
            <a:fillRect/>
          </a:stretch>
        </p:blipFill>
        <p:spPr>
          <a:xfrm>
            <a:off x="4708938" y="1540755"/>
            <a:ext cx="3828072" cy="3211957"/>
          </a:xfrm>
          <a:prstGeom prst="rect">
            <a:avLst/>
          </a:prstGeom>
        </p:spPr>
      </p:pic>
      <p:sp>
        <p:nvSpPr>
          <p:cNvPr id="9" name="Rectangle 8">
            <a:extLst>
              <a:ext uri="{FF2B5EF4-FFF2-40B4-BE49-F238E27FC236}">
                <a16:creationId xmlns:a16="http://schemas.microsoft.com/office/drawing/2014/main" id="{B069D50A-DFC6-4FC8-A4BC-7D6C052CED63}"/>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pic>
        <p:nvPicPr>
          <p:cNvPr id="6" name="Picture 5">
            <a:extLst>
              <a:ext uri="{FF2B5EF4-FFF2-40B4-BE49-F238E27FC236}">
                <a16:creationId xmlns:a16="http://schemas.microsoft.com/office/drawing/2014/main" id="{2C0417AC-AE7F-494A-9706-D080B2CB367F}"/>
              </a:ext>
            </a:extLst>
          </p:cNvPr>
          <p:cNvPicPr>
            <a:picLocks noChangeAspect="1"/>
          </p:cNvPicPr>
          <p:nvPr/>
        </p:nvPicPr>
        <p:blipFill>
          <a:blip r:embed="rId3"/>
          <a:stretch>
            <a:fillRect/>
          </a:stretch>
        </p:blipFill>
        <p:spPr>
          <a:xfrm>
            <a:off x="775405" y="1540755"/>
            <a:ext cx="3789546" cy="3211957"/>
          </a:xfrm>
          <a:prstGeom prst="rect">
            <a:avLst/>
          </a:prstGeom>
        </p:spPr>
      </p:pic>
    </p:spTree>
    <p:extLst>
      <p:ext uri="{BB962C8B-B14F-4D97-AF65-F5344CB8AC3E}">
        <p14:creationId xmlns:p14="http://schemas.microsoft.com/office/powerpoint/2010/main" val="3579114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18</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670798071"/>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Current Distribution of Hybrid Vehicles by Model Year</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a:extLst>
              <a:ext uri="{FF2B5EF4-FFF2-40B4-BE49-F238E27FC236}">
                <a16:creationId xmlns:a16="http://schemas.microsoft.com/office/drawing/2014/main" id="{C79A092F-C6CB-4142-8422-83C4A8B09C7F}"/>
              </a:ext>
            </a:extLst>
          </p:cNvPr>
          <p:cNvSpPr/>
          <p:nvPr/>
        </p:nvSpPr>
        <p:spPr>
          <a:xfrm>
            <a:off x="628650" y="5337251"/>
            <a:ext cx="7956024" cy="738664"/>
          </a:xfrm>
          <a:prstGeom prst="rect">
            <a:avLst/>
          </a:prstGeom>
        </p:spPr>
        <p:txBody>
          <a:bodyPr wrap="none">
            <a:spAutoFit/>
          </a:bodyPr>
          <a:lstStyle/>
          <a:p>
            <a:pPr marL="285750" indent="-285750">
              <a:buFont typeface="Arial" panose="020B0604020202020204" pitchFamily="34" charset="0"/>
              <a:buChar char="•"/>
            </a:pPr>
            <a:r>
              <a:rPr lang="en-US" sz="1400" dirty="0">
                <a:solidFill>
                  <a:schemeClr val="dk1"/>
                </a:solidFill>
              </a:rPr>
              <a:t>Hybrid</a:t>
            </a:r>
            <a:r>
              <a:rPr lang="en-US" sz="1400" dirty="0">
                <a:solidFill>
                  <a:srgbClr val="000000"/>
                </a:solidFill>
                <a:latin typeface="Calibri" panose="020F0502020204030204" pitchFamily="34" charset="0"/>
              </a:rPr>
              <a:t> </a:t>
            </a:r>
            <a:r>
              <a:rPr lang="en-US" sz="1400" dirty="0">
                <a:solidFill>
                  <a:schemeClr val="dk1"/>
                </a:solidFill>
              </a:rPr>
              <a:t>vehicles include hybrid electric and plug-in hybrid vehicles </a:t>
            </a:r>
          </a:p>
          <a:p>
            <a:pPr marL="285750" indent="-285750">
              <a:buFont typeface="Arial" panose="020B0604020202020204" pitchFamily="34" charset="0"/>
              <a:buChar char="•"/>
            </a:pPr>
            <a:r>
              <a:rPr lang="en-US" sz="1400" dirty="0">
                <a:solidFill>
                  <a:schemeClr val="dk1"/>
                </a:solidFill>
              </a:rPr>
              <a:t>Regional total = 159k hybrid vehicles, 3.9% out of all vehicles </a:t>
            </a:r>
          </a:p>
          <a:p>
            <a:pPr marL="285750" indent="-285750">
              <a:buFont typeface="Arial" panose="020B0604020202020204" pitchFamily="34" charset="0"/>
              <a:buChar char="•"/>
            </a:pPr>
            <a:r>
              <a:rPr lang="en-US" sz="1400" dirty="0"/>
              <a:t>Number of registered hybrid vehicles in the fleet increased by 32.0% between 2016 and 2020 data</a:t>
            </a:r>
          </a:p>
        </p:txBody>
      </p:sp>
      <p:pic>
        <p:nvPicPr>
          <p:cNvPr id="4" name="Picture 3">
            <a:extLst>
              <a:ext uri="{FF2B5EF4-FFF2-40B4-BE49-F238E27FC236}">
                <a16:creationId xmlns:a16="http://schemas.microsoft.com/office/drawing/2014/main" id="{A89C6226-5A73-469B-A20A-F47175880C36}"/>
              </a:ext>
            </a:extLst>
          </p:cNvPr>
          <p:cNvPicPr>
            <a:picLocks noChangeAspect="1"/>
          </p:cNvPicPr>
          <p:nvPr/>
        </p:nvPicPr>
        <p:blipFill>
          <a:blip r:embed="rId2"/>
          <a:stretch>
            <a:fillRect/>
          </a:stretch>
        </p:blipFill>
        <p:spPr>
          <a:xfrm>
            <a:off x="775405" y="1597241"/>
            <a:ext cx="7602091" cy="3663518"/>
          </a:xfrm>
          <a:prstGeom prst="rect">
            <a:avLst/>
          </a:prstGeom>
        </p:spPr>
      </p:pic>
      <p:sp>
        <p:nvSpPr>
          <p:cNvPr id="7" name="Rectangle 6">
            <a:extLst>
              <a:ext uri="{FF2B5EF4-FFF2-40B4-BE49-F238E27FC236}">
                <a16:creationId xmlns:a16="http://schemas.microsoft.com/office/drawing/2014/main" id="{7E063AAD-B0A0-4FF6-80ED-E8C28054EEE2}"/>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4936956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19</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953719024"/>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Current Distribution of Battery Electric Vehicles (BEVs) by Model Year</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0" name="Rectangle 9">
            <a:extLst>
              <a:ext uri="{FF2B5EF4-FFF2-40B4-BE49-F238E27FC236}">
                <a16:creationId xmlns:a16="http://schemas.microsoft.com/office/drawing/2014/main" id="{F25F644E-41D8-4A1F-AA6B-3D358BC14C4E}"/>
              </a:ext>
            </a:extLst>
          </p:cNvPr>
          <p:cNvSpPr/>
          <p:nvPr/>
        </p:nvSpPr>
        <p:spPr>
          <a:xfrm>
            <a:off x="863036" y="5535160"/>
            <a:ext cx="7333739" cy="769441"/>
          </a:xfrm>
          <a:prstGeom prst="rect">
            <a:avLst/>
          </a:prstGeom>
        </p:spPr>
        <p:txBody>
          <a:bodyPr wrap="none">
            <a:spAutoFit/>
          </a:bodyPr>
          <a:lstStyle/>
          <a:p>
            <a:pPr marL="285750" indent="-285750">
              <a:buFont typeface="Arial" panose="020B0604020202020204" pitchFamily="34" charset="0"/>
              <a:buChar char="•"/>
            </a:pPr>
            <a:r>
              <a:rPr lang="en-US" sz="1400" dirty="0">
                <a:solidFill>
                  <a:srgbClr val="000000"/>
                </a:solidFill>
              </a:rPr>
              <a:t>Regional total = 23k electric vehicles (BEVs), 0.6% out of all vehicles</a:t>
            </a:r>
          </a:p>
          <a:p>
            <a:pPr marL="285750" indent="-285750">
              <a:buFont typeface="Arial" panose="020B0604020202020204" pitchFamily="34" charset="0"/>
              <a:buChar char="•"/>
            </a:pPr>
            <a:r>
              <a:rPr lang="en-US" sz="1400" dirty="0"/>
              <a:t>Number of registered BEVs in the fleet increased by 452.9% between 2016 and 2020 data</a:t>
            </a:r>
          </a:p>
          <a:p>
            <a:endParaRPr lang="en-US" sz="1600" dirty="0"/>
          </a:p>
        </p:txBody>
      </p:sp>
      <p:pic>
        <p:nvPicPr>
          <p:cNvPr id="3" name="Picture 2">
            <a:extLst>
              <a:ext uri="{FF2B5EF4-FFF2-40B4-BE49-F238E27FC236}">
                <a16:creationId xmlns:a16="http://schemas.microsoft.com/office/drawing/2014/main" id="{361ACB4B-8BA3-46CF-8C69-878E7A623C7A}"/>
              </a:ext>
            </a:extLst>
          </p:cNvPr>
          <p:cNvPicPr>
            <a:picLocks noChangeAspect="1"/>
          </p:cNvPicPr>
          <p:nvPr/>
        </p:nvPicPr>
        <p:blipFill>
          <a:blip r:embed="rId2"/>
          <a:stretch>
            <a:fillRect/>
          </a:stretch>
        </p:blipFill>
        <p:spPr>
          <a:xfrm>
            <a:off x="863036" y="1608591"/>
            <a:ext cx="7312422" cy="3927468"/>
          </a:xfrm>
          <a:prstGeom prst="rect">
            <a:avLst/>
          </a:prstGeom>
        </p:spPr>
      </p:pic>
      <p:sp>
        <p:nvSpPr>
          <p:cNvPr id="7" name="Rectangle 6">
            <a:extLst>
              <a:ext uri="{FF2B5EF4-FFF2-40B4-BE49-F238E27FC236}">
                <a16:creationId xmlns:a16="http://schemas.microsoft.com/office/drawing/2014/main" id="{B1E5D27D-54A8-4B26-8AA5-6B08F994A5B9}"/>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28173343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20</a:t>
            </a:fld>
            <a:endParaRPr lang="en-US" dirty="0"/>
          </a:p>
        </p:txBody>
      </p:sp>
      <p:sp>
        <p:nvSpPr>
          <p:cNvPr id="6" name="TextBox 5"/>
          <p:cNvSpPr txBox="1"/>
          <p:nvPr/>
        </p:nvSpPr>
        <p:spPr>
          <a:xfrm>
            <a:off x="777240" y="1380744"/>
            <a:ext cx="7882127" cy="4093428"/>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COVID-19 pandemic has impacted vehicle purchases both nationally and regionally</a:t>
            </a:r>
          </a:p>
          <a:p>
            <a:pPr marL="256032" indent="-256032">
              <a:spcBef>
                <a:spcPts val="1200"/>
              </a:spcBef>
              <a:spcAft>
                <a:spcPts val="0"/>
              </a:spcAft>
              <a:buClrTx/>
              <a:buFont typeface="Arial"/>
              <a:buChar char="•"/>
            </a:pPr>
            <a:r>
              <a:rPr lang="en-US" sz="2000" dirty="0">
                <a:solidFill>
                  <a:schemeClr val="dk1"/>
                </a:solidFill>
              </a:rPr>
              <a:t>In recent years, growth in the number of total vehicles has slowed down, with total number of registered vehicles increasing from 4.08M in 2016 to 4.14M in 2020  </a:t>
            </a:r>
          </a:p>
          <a:p>
            <a:pPr marL="256032" indent="-256032">
              <a:spcBef>
                <a:spcPts val="1200"/>
              </a:spcBef>
              <a:spcAft>
                <a:spcPts val="0"/>
              </a:spcAft>
              <a:buClrTx/>
              <a:buFont typeface="Arial"/>
              <a:buChar char="•"/>
            </a:pPr>
            <a:r>
              <a:rPr lang="en-US" sz="2000" dirty="0">
                <a:solidFill>
                  <a:schemeClr val="dk1"/>
                </a:solidFill>
              </a:rPr>
              <a:t>The vehicle composition is changing between 2016 and 2020:</a:t>
            </a:r>
          </a:p>
          <a:p>
            <a:pPr marL="800100" lvl="1" indent="-342900">
              <a:spcBef>
                <a:spcPts val="1200"/>
              </a:spcBef>
              <a:buFont typeface="Wingdings" panose="05000000000000000000" pitchFamily="2" charset="2"/>
              <a:buChar char="ü"/>
            </a:pPr>
            <a:r>
              <a:rPr lang="en-US" sz="2000" dirty="0">
                <a:solidFill>
                  <a:schemeClr val="dk1"/>
                </a:solidFill>
              </a:rPr>
              <a:t>The share of LD trucks (SUVs) increased by 5.0% </a:t>
            </a:r>
          </a:p>
          <a:p>
            <a:pPr marL="800100" lvl="1" indent="-342900">
              <a:spcBef>
                <a:spcPts val="1200"/>
              </a:spcBef>
              <a:buFont typeface="Wingdings" panose="05000000000000000000" pitchFamily="2" charset="2"/>
              <a:buChar char="ü"/>
            </a:pPr>
            <a:r>
              <a:rPr lang="en-US" sz="2000" dirty="0">
                <a:solidFill>
                  <a:schemeClr val="dk1"/>
                </a:solidFill>
              </a:rPr>
              <a:t>The share of LD cars decreased by 5.2% </a:t>
            </a:r>
          </a:p>
          <a:p>
            <a:pPr marL="800100" lvl="1" indent="-342900">
              <a:spcBef>
                <a:spcPts val="1200"/>
              </a:spcBef>
              <a:buFont typeface="Wingdings" panose="05000000000000000000" pitchFamily="2" charset="2"/>
              <a:buChar char="ü"/>
            </a:pPr>
            <a:r>
              <a:rPr lang="en-US" sz="2000" dirty="0">
                <a:solidFill>
                  <a:schemeClr val="dk1"/>
                </a:solidFill>
              </a:rPr>
              <a:t>The share of HDV/buses increased by 0.2% </a:t>
            </a:r>
          </a:p>
          <a:p>
            <a:pPr lvl="1">
              <a:spcBef>
                <a:spcPts val="1200"/>
              </a:spcBef>
            </a:pPr>
            <a:endParaRPr lang="en-US" sz="2000" dirty="0">
              <a:solidFill>
                <a:schemeClr val="dk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145596663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Key Findings </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279E2E63-8E02-4AC4-9014-155259E4BC20}"/>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7978271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21</a:t>
            </a:fld>
            <a:endParaRPr lang="en-US" dirty="0"/>
          </a:p>
        </p:txBody>
      </p:sp>
      <p:sp>
        <p:nvSpPr>
          <p:cNvPr id="6" name="TextBox 5"/>
          <p:cNvSpPr txBox="1"/>
          <p:nvPr/>
        </p:nvSpPr>
        <p:spPr>
          <a:xfrm>
            <a:off x="777240" y="1380744"/>
            <a:ext cx="7882127" cy="4093428"/>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Average age of the vehicle fleet has increased from 9.16 years in 2016 to 9.51 in 2020</a:t>
            </a:r>
          </a:p>
          <a:p>
            <a:pPr marL="256032" indent="-256032">
              <a:spcBef>
                <a:spcPts val="1200"/>
              </a:spcBef>
              <a:spcAft>
                <a:spcPts val="0"/>
              </a:spcAft>
              <a:buClrTx/>
              <a:buFont typeface="Arial"/>
              <a:buChar char="•"/>
            </a:pPr>
            <a:r>
              <a:rPr lang="en-US" sz="2000" dirty="0">
                <a:solidFill>
                  <a:schemeClr val="dk1"/>
                </a:solidFill>
              </a:rPr>
              <a:t>Hybrid vehicles account for 3.9% of the vehicle fleet</a:t>
            </a:r>
          </a:p>
          <a:p>
            <a:pPr marL="256032" indent="-256032">
              <a:spcBef>
                <a:spcPts val="1200"/>
              </a:spcBef>
              <a:spcAft>
                <a:spcPts val="0"/>
              </a:spcAft>
              <a:buClrTx/>
              <a:buFont typeface="Arial"/>
              <a:buChar char="•"/>
            </a:pPr>
            <a:r>
              <a:rPr lang="en-US" sz="2000" dirty="0">
                <a:solidFill>
                  <a:schemeClr val="dk1"/>
                </a:solidFill>
              </a:rPr>
              <a:t>Electric vehicles account for 0.6% of the vehicle fleet, but the size of EV fleet has increased at a fast rate over time</a:t>
            </a:r>
          </a:p>
          <a:p>
            <a:pPr marL="256032" indent="-256032">
              <a:spcBef>
                <a:spcPts val="1200"/>
              </a:spcBef>
              <a:spcAft>
                <a:spcPts val="0"/>
              </a:spcAft>
              <a:buClrTx/>
              <a:buFont typeface="Arial"/>
              <a:buChar char="•"/>
            </a:pPr>
            <a:r>
              <a:rPr lang="en-US" sz="2000" dirty="0">
                <a:solidFill>
                  <a:schemeClr val="dk1"/>
                </a:solidFill>
              </a:rPr>
              <a:t>While the growth in electric and hybrid vehicles is encouraging, an older vehicle fleet and a shift toward light duty trucks and away from light duty cars could lead to negative impacts on emissions (in 2020, for the first time in our region, number of LD cars ≈ number of LD trucks) </a:t>
            </a:r>
          </a:p>
          <a:p>
            <a:pPr marL="713232" lvl="1" indent="-256032">
              <a:spcBef>
                <a:spcPts val="1200"/>
              </a:spcBef>
              <a:buFont typeface="Arial"/>
              <a:buChar char="•"/>
            </a:pPr>
            <a:endParaRPr lang="en-US" sz="2000" dirty="0">
              <a:solidFill>
                <a:schemeClr val="dk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300849365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Key Findings (Cont.)</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5FDC1441-9C94-4D23-A460-C64B5FD17FCE}"/>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4272586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22</a:t>
            </a:fld>
            <a:endParaRPr lang="en-US" dirty="0"/>
          </a:p>
        </p:txBody>
      </p:sp>
      <p:sp>
        <p:nvSpPr>
          <p:cNvPr id="6" name="TextBox 5"/>
          <p:cNvSpPr txBox="1"/>
          <p:nvPr/>
        </p:nvSpPr>
        <p:spPr>
          <a:xfrm>
            <a:off x="777240" y="1380744"/>
            <a:ext cx="7882127" cy="2862322"/>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Assemble vehicle population, vehicle composition and vehicle age distribution inputs to the MOVES model based on the 2020 dataset</a:t>
            </a:r>
          </a:p>
          <a:p>
            <a:pPr marL="256032" indent="-256032">
              <a:spcBef>
                <a:spcPts val="1200"/>
              </a:spcBef>
              <a:spcAft>
                <a:spcPts val="0"/>
              </a:spcAft>
              <a:buClrTx/>
              <a:buFont typeface="Arial"/>
              <a:buChar char="•"/>
            </a:pPr>
            <a:r>
              <a:rPr lang="en-US" sz="2000" dirty="0">
                <a:solidFill>
                  <a:schemeClr val="dk1"/>
                </a:solidFill>
              </a:rPr>
              <a:t>Apply in: </a:t>
            </a:r>
          </a:p>
          <a:p>
            <a:pPr marL="713232" lvl="1" indent="-256032">
              <a:spcBef>
                <a:spcPts val="1200"/>
              </a:spcBef>
              <a:buFont typeface="Arial"/>
              <a:buChar char="•"/>
            </a:pPr>
            <a:r>
              <a:rPr lang="en-US" sz="2000" dirty="0">
                <a:solidFill>
                  <a:schemeClr val="dk1"/>
                </a:solidFill>
              </a:rPr>
              <a:t>Air quality conformity analysis of the constrained element of the 2022 Update to Visualize 2045</a:t>
            </a:r>
          </a:p>
          <a:p>
            <a:pPr marL="713232" lvl="1" indent="-256032">
              <a:spcBef>
                <a:spcPts val="1200"/>
              </a:spcBef>
              <a:buFont typeface="Arial"/>
              <a:buChar char="•"/>
            </a:pPr>
            <a:r>
              <a:rPr lang="en-US" sz="2000" dirty="0">
                <a:solidFill>
                  <a:schemeClr val="dk1"/>
                </a:solidFill>
              </a:rPr>
              <a:t>GHG Analysis of the 2022 Update to Visualize 2045</a:t>
            </a:r>
          </a:p>
          <a:p>
            <a:pPr marL="713232" lvl="1" indent="-256032">
              <a:spcBef>
                <a:spcPts val="1200"/>
              </a:spcBef>
              <a:buFont typeface="Arial"/>
              <a:buChar char="•"/>
            </a:pPr>
            <a:r>
              <a:rPr lang="en-US" sz="2000" dirty="0">
                <a:solidFill>
                  <a:schemeClr val="dk1"/>
                </a:solidFill>
              </a:rPr>
              <a:t>2015 National Ambient Air Quality Standards Ozone SIP</a:t>
            </a:r>
          </a:p>
        </p:txBody>
      </p:sp>
      <p:graphicFrame>
        <p:nvGraphicFramePr>
          <p:cNvPr id="8" name="Table 7"/>
          <p:cNvGraphicFramePr>
            <a:graphicFrameLocks noGrp="1"/>
          </p:cNvGraphicFramePr>
          <p:nvPr>
            <p:extLst>
              <p:ext uri="{D42A27DB-BD31-4B8C-83A1-F6EECF244321}">
                <p14:modId xmlns:p14="http://schemas.microsoft.com/office/powerpoint/2010/main" val="175860865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Next Steps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251667D4-BE01-4704-8597-518550821EAE}"/>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568119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23</a:t>
            </a:fld>
            <a:endParaRPr lang="en-US" dirty="0"/>
          </a:p>
        </p:txBody>
      </p:sp>
      <p:sp>
        <p:nvSpPr>
          <p:cNvPr id="6" name="TextBox 5"/>
          <p:cNvSpPr txBox="1"/>
          <p:nvPr/>
        </p:nvSpPr>
        <p:spPr>
          <a:xfrm>
            <a:off x="777240" y="1380744"/>
            <a:ext cx="7882127" cy="1477328"/>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The state air agencies and DEP staff for granting access to the 2020 vehicle registration data</a:t>
            </a:r>
          </a:p>
          <a:p>
            <a:pPr marL="256032" indent="-256032">
              <a:spcBef>
                <a:spcPts val="1200"/>
              </a:spcBef>
              <a:spcAft>
                <a:spcPts val="0"/>
              </a:spcAft>
              <a:buClrTx/>
              <a:buFont typeface="Arial"/>
              <a:buChar char="•"/>
            </a:pPr>
            <a:r>
              <a:rPr lang="en-US" sz="2000" dirty="0">
                <a:solidFill>
                  <a:schemeClr val="dk1"/>
                </a:solidFill>
              </a:rPr>
              <a:t>Daniel Son for data cleaning, VIN decoding and conducting detailed analysis of the data</a:t>
            </a:r>
          </a:p>
        </p:txBody>
      </p:sp>
      <p:graphicFrame>
        <p:nvGraphicFramePr>
          <p:cNvPr id="8" name="Table 7"/>
          <p:cNvGraphicFramePr>
            <a:graphicFrameLocks noGrp="1"/>
          </p:cNvGraphicFramePr>
          <p:nvPr>
            <p:extLst>
              <p:ext uri="{D42A27DB-BD31-4B8C-83A1-F6EECF244321}">
                <p14:modId xmlns:p14="http://schemas.microsoft.com/office/powerpoint/2010/main" val="313297491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Appreciation</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10B29B17-0E42-4EE1-8506-55B86B3F7E01}"/>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Agenda Item 9: Analysis of 2020 Vehicle Registration Data</a:t>
            </a:r>
          </a:p>
          <a:p>
            <a:pPr algn="r"/>
            <a:r>
              <a:rPr lang="en-US" sz="900" dirty="0">
                <a:solidFill>
                  <a:schemeClr val="bg1">
                    <a:lumMod val="50000"/>
                  </a:schemeClr>
                </a:solidFill>
                <a:latin typeface="Franklin Gothic Medium"/>
                <a:cs typeface="Franklin Gothic Medium"/>
              </a:rPr>
              <a:t>September 10, 2020</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21524061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07839991"/>
              </p:ext>
            </p:extLst>
          </p:nvPr>
        </p:nvGraphicFramePr>
        <p:xfrm>
          <a:off x="775404" y="1137696"/>
          <a:ext cx="8368596" cy="6724387"/>
        </p:xfrm>
        <a:graphic>
          <a:graphicData uri="http://schemas.openxmlformats.org/drawingml/2006/table">
            <a:tbl>
              <a:tblPr firstRow="1">
                <a:tableStyleId>{5C22544A-7EE6-4342-B048-85BDC9FD1C3A}</a:tableStyleId>
              </a:tblPr>
              <a:tblGrid>
                <a:gridCol w="4598404">
                  <a:extLst>
                    <a:ext uri="{9D8B030D-6E8A-4147-A177-3AD203B41FA5}">
                      <a16:colId xmlns:a16="http://schemas.microsoft.com/office/drawing/2014/main" val="20000"/>
                    </a:ext>
                  </a:extLst>
                </a:gridCol>
                <a:gridCol w="3770192">
                  <a:extLst>
                    <a:ext uri="{9D8B030D-6E8A-4147-A177-3AD203B41FA5}">
                      <a16:colId xmlns:a16="http://schemas.microsoft.com/office/drawing/2014/main" val="20001"/>
                    </a:ext>
                  </a:extLst>
                </a:gridCol>
              </a:tblGrid>
              <a:tr h="1018653">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endParaRPr lang="en-US" sz="2000" b="0" cap="none" dirty="0">
                        <a:solidFill>
                          <a:srgbClr val="000000"/>
                        </a:solidFill>
                        <a:latin typeface="Franklin Gothic Medium"/>
                        <a:cs typeface="Franklin Gothic Medium"/>
                      </a:endParaRPr>
                    </a:p>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Jinchul Park</a:t>
                      </a:r>
                    </a:p>
                    <a:p>
                      <a:pPr marL="0" indent="0">
                        <a:spcBef>
                          <a:spcPts val="190"/>
                        </a:spcBef>
                        <a:spcAft>
                          <a:spcPts val="0"/>
                        </a:spcAft>
                        <a:buNone/>
                      </a:pPr>
                      <a:r>
                        <a:rPr lang="en-US" sz="1400" b="0" dirty="0">
                          <a:solidFill>
                            <a:srgbClr val="000000"/>
                          </a:solidFill>
                          <a:latin typeface="+mn-lt"/>
                          <a:cs typeface="Franklin Gothic Book"/>
                        </a:rPr>
                        <a:t>TPB Transportation Engineer</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(202) 962-3320</a:t>
                      </a:r>
                      <a:endParaRPr lang="en-US" sz="1400" b="0" dirty="0">
                        <a:latin typeface="+mn-lt"/>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hlinkClick r:id="rId2"/>
                        </a:rPr>
                        <a:t>jpark@mwcog.org</a:t>
                      </a:r>
                      <a:r>
                        <a:rPr lang="en-US" sz="1400" b="0" dirty="0">
                          <a:solidFill>
                            <a:srgbClr val="000000"/>
                          </a:solidFill>
                          <a:latin typeface="+mn-lt"/>
                          <a:cs typeface="Franklin Gothic Book"/>
                        </a:rPr>
                        <a:t> </a:t>
                      </a:r>
                    </a:p>
                    <a:p>
                      <a:pPr marL="0" marR="0" indent="0" algn="l" defTabSz="914400" rtl="0" eaLnBrk="1" fontAlgn="auto" latinLnBrk="0" hangingPunct="1">
                        <a:lnSpc>
                          <a:spcPts val="3260"/>
                        </a:lnSpc>
                        <a:spcBef>
                          <a:spcPts val="190"/>
                        </a:spcBef>
                        <a:spcAft>
                          <a:spcPts val="0"/>
                        </a:spcAft>
                        <a:buClrTx/>
                        <a:buSzTx/>
                        <a:buFontTx/>
                        <a:buNone/>
                        <a:tabLst/>
                        <a:defRPr/>
                      </a:pPr>
                      <a:endParaRPr lang="en-US" sz="2000" b="0" cap="none" dirty="0">
                        <a:solidFill>
                          <a:srgbClr val="000000"/>
                        </a:solidFill>
                        <a:latin typeface="Franklin Gothic Medium"/>
                        <a:cs typeface="Franklin Gothic Medium"/>
                      </a:endParaRPr>
                    </a:p>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Dusan Vuksan</a:t>
                      </a:r>
                    </a:p>
                    <a:p>
                      <a:pPr marL="0" indent="0">
                        <a:spcBef>
                          <a:spcPts val="190"/>
                        </a:spcBef>
                        <a:spcAft>
                          <a:spcPts val="0"/>
                        </a:spcAft>
                        <a:buNone/>
                      </a:pPr>
                      <a:r>
                        <a:rPr lang="en-US" sz="1400" b="0" dirty="0">
                          <a:solidFill>
                            <a:srgbClr val="000000"/>
                          </a:solidFill>
                          <a:latin typeface="+mn-lt"/>
                          <a:cs typeface="Franklin Gothic Book"/>
                        </a:rPr>
                        <a:t>TPB Transportation Engineer</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(202) 962-3279</a:t>
                      </a:r>
                      <a:endParaRPr lang="en-US" sz="1400" b="0" dirty="0">
                        <a:latin typeface="+mn-lt"/>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hlinkClick r:id="rId3"/>
                        </a:rPr>
                        <a:t>dvuksan@mwcog.org</a:t>
                      </a:r>
                      <a:r>
                        <a:rPr lang="en-US" sz="1400" b="0" dirty="0">
                          <a:solidFill>
                            <a:srgbClr val="000000"/>
                          </a:solidFill>
                          <a:latin typeface="+mn-lt"/>
                          <a:cs typeface="Franklin Gothic Book"/>
                        </a:rPr>
                        <a:t> </a:t>
                      </a:r>
                    </a:p>
                    <a:p>
                      <a:pPr marL="0" marR="0" indent="0" algn="l" defTabSz="457200" rtl="0" eaLnBrk="1" fontAlgn="auto" latinLnBrk="0" hangingPunct="1">
                        <a:lnSpc>
                          <a:spcPct val="100000"/>
                        </a:lnSpc>
                        <a:spcBef>
                          <a:spcPts val="190"/>
                        </a:spcBef>
                        <a:spcAft>
                          <a:spcPts val="0"/>
                        </a:spcAft>
                        <a:buClrTx/>
                        <a:buSzTx/>
                        <a:buFontTx/>
                        <a:buNone/>
                        <a:tabLst/>
                        <a:defRPr/>
                      </a:pPr>
                      <a:endParaRPr lang="en-US" sz="1400" b="0" dirty="0">
                        <a:solidFill>
                          <a:srgbClr val="000000"/>
                        </a:solidFill>
                        <a:latin typeface="+mn-lt"/>
                        <a:cs typeface="Franklin Gothic Book"/>
                      </a:endParaRP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chemeClr val="tx2"/>
                          </a:solidFill>
                          <a:latin typeface="+mj-lt"/>
                          <a:cs typeface="Franklin Gothic Medium"/>
                        </a:rPr>
                        <a:t>                           </a:t>
                      </a:r>
                    </a:p>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chemeClr val="tx2"/>
                          </a:solidFill>
                          <a:latin typeface="+mj-lt"/>
                          <a:cs typeface="Franklin Gothic Medium"/>
                        </a:rPr>
                        <a:t>           </a:t>
                      </a:r>
                      <a:r>
                        <a:rPr lang="en-US" sz="2800" b="0" dirty="0">
                          <a:solidFill>
                            <a:schemeClr val="tx2"/>
                          </a:solidFill>
                          <a:latin typeface="+mj-lt"/>
                          <a:cs typeface="Franklin Gothic Medium"/>
                        </a:rPr>
                        <a:t>mwcog.org/</a:t>
                      </a:r>
                      <a:r>
                        <a:rPr lang="en-US" sz="2800" b="0" dirty="0" err="1">
                          <a:solidFill>
                            <a:schemeClr val="tx2"/>
                          </a:solidFill>
                          <a:latin typeface="+mj-lt"/>
                          <a:cs typeface="Franklin Gothic Medium"/>
                        </a:rPr>
                        <a:t>tpb</a:t>
                      </a:r>
                      <a:endParaRPr lang="en-US" sz="2800" b="0" dirty="0">
                        <a:solidFill>
                          <a:schemeClr val="tx2"/>
                        </a:solidFill>
                        <a:latin typeface="+mj-lt"/>
                        <a:cs typeface="Franklin Gothic Medium"/>
                      </a:endParaRPr>
                    </a:p>
                  </a:txBody>
                  <a:tcPr marL="0" marR="457200" marT="0" marB="228600" anchor="b">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r h="3071867">
                <a:tc>
                  <a:txBody>
                    <a:bodyPr/>
                    <a:lstStyle/>
                    <a:p>
                      <a:pPr marL="0" indent="0">
                        <a:spcBef>
                          <a:spcPts val="300"/>
                        </a:spcBef>
                        <a:buNone/>
                      </a:pPr>
                      <a:r>
                        <a:rPr lang="en-US" sz="1400" dirty="0">
                          <a:latin typeface="Franklin Gothic Book"/>
                          <a:cs typeface="Franklin Gothic Book"/>
                        </a:rPr>
                        <a:t>Metropolitan</a:t>
                      </a:r>
                      <a:r>
                        <a:rPr lang="en-US" sz="1400" baseline="0" dirty="0">
                          <a:latin typeface="Franklin Gothic Book"/>
                          <a:cs typeface="Franklin Gothic Book"/>
                        </a:rPr>
                        <a:t> Washington Council of Governments</a:t>
                      </a:r>
                      <a:endParaRPr lang="en-US" sz="1400" dirty="0">
                        <a:latin typeface="Franklin Gothic Book"/>
                        <a:cs typeface="Franklin Gothic Book"/>
                      </a:endParaRPr>
                    </a:p>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0" marR="0" marT="210312" marB="0">
                    <a:lnL w="12700" cmpd="sng">
                      <a:noFill/>
                    </a:lnL>
                    <a:lnR w="12700" cmpd="sng">
                      <a:noFill/>
                    </a:lnR>
                    <a:lnT w="38100" cap="flat" cmpd="sng" algn="ctr">
                      <a:solidFill>
                        <a:schemeClr val="bg1">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38100" cap="flat" cmpd="sng" algn="ctr">
                      <a:solidFill>
                        <a:schemeClr val="bg1">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33338704"/>
      </p:ext>
    </p:extLst>
  </p:cSld>
  <p:clrMapOvr>
    <a:masterClrMapping/>
  </p:clrMapOvr>
</p:sld>
</file>

<file path=ppt/theme/theme1.xml><?xml version="1.0" encoding="utf-8"?>
<a:theme xmlns:a="http://schemas.openxmlformats.org/drawingml/2006/main" name="Office Theme">
  <a:themeElements>
    <a:clrScheme name="Custom 33">
      <a:dk1>
        <a:sysClr val="windowText" lastClr="000000"/>
      </a:dk1>
      <a:lt1>
        <a:sysClr val="window" lastClr="FFFFFF"/>
      </a:lt1>
      <a:dk2>
        <a:srgbClr val="004F7C"/>
      </a:dk2>
      <a:lt2>
        <a:srgbClr val="CECAAB"/>
      </a:lt2>
      <a:accent1>
        <a:srgbClr val="5093B5"/>
      </a:accent1>
      <a:accent2>
        <a:srgbClr val="39AA81"/>
      </a:accent2>
      <a:accent3>
        <a:srgbClr val="8AC75A"/>
      </a:accent3>
      <a:accent4>
        <a:srgbClr val="F58345"/>
      </a:accent4>
      <a:accent5>
        <a:srgbClr val="871568"/>
      </a:accent5>
      <a:accent6>
        <a:srgbClr val="647883"/>
      </a:accent6>
      <a:hlink>
        <a:srgbClr val="000000"/>
      </a:hlink>
      <a:folHlink>
        <a:srgbClr val="00000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PB A - Blue" id="{7F442F79-79C0-4B4C-A4CF-B080C4247280}" vid="{C0F8D97B-50DB-4DAE-9A6B-703D8BB073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TPB A - Blue</Template>
  <TotalTime>30577</TotalTime>
  <Words>1795</Words>
  <Application>Microsoft Office PowerPoint</Application>
  <PresentationFormat>On-screen Show (4:3)</PresentationFormat>
  <Paragraphs>241</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Franklin Gothic Book</vt:lpstr>
      <vt:lpstr>Franklin Gothic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Dusan Vuksan</dc:creator>
  <cp:lastModifiedBy>Dusan Vuksan</cp:lastModifiedBy>
  <cp:revision>56</cp:revision>
  <cp:lastPrinted>2015-11-17T20:47:12Z</cp:lastPrinted>
  <dcterms:created xsi:type="dcterms:W3CDTF">2021-07-22T18:15:04Z</dcterms:created>
  <dcterms:modified xsi:type="dcterms:W3CDTF">2021-11-02T19:35:53Z</dcterms:modified>
</cp:coreProperties>
</file>