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84" r:id="rId2"/>
  </p:sldMasterIdLst>
  <p:notesMasterIdLst>
    <p:notesMasterId r:id="rId18"/>
  </p:notesMasterIdLst>
  <p:handoutMasterIdLst>
    <p:handoutMasterId r:id="rId19"/>
  </p:handoutMasterIdLst>
  <p:sldIdLst>
    <p:sldId id="1275" r:id="rId3"/>
    <p:sldId id="1261" r:id="rId4"/>
    <p:sldId id="1244" r:id="rId5"/>
    <p:sldId id="1263" r:id="rId6"/>
    <p:sldId id="1288" r:id="rId7"/>
    <p:sldId id="1289" r:id="rId8"/>
    <p:sldId id="1266" r:id="rId9"/>
    <p:sldId id="1265" r:id="rId10"/>
    <p:sldId id="1269" r:id="rId11"/>
    <p:sldId id="1276" r:id="rId12"/>
    <p:sldId id="1272" r:id="rId13"/>
    <p:sldId id="1287" r:id="rId14"/>
    <p:sldId id="1277" r:id="rId15"/>
    <p:sldId id="1292" r:id="rId16"/>
    <p:sldId id="1274" r:id="rId17"/>
  </p:sldIdLst>
  <p:sldSz cx="12192000" cy="6858000"/>
  <p:notesSz cx="6858000" cy="9144000"/>
  <p:custDataLst>
    <p:tags r:id="rId2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ohn Neal" initials="JN" lastIdx="5" clrIdx="0"/>
  <p:cmAuthor id="2" name="Benabente, Julie" initials="BJ" lastIdx="32" clrIdx="1">
    <p:extLst>
      <p:ext uri="{19B8F6BF-5375-455C-9EA6-DF929625EA0E}">
        <p15:presenceInfo xmlns:p15="http://schemas.microsoft.com/office/powerpoint/2012/main" userId="S::Julie.Benabente@sanjoseca.gov::cca815a4-3be5-45e2-9500-770bca3b686b" providerId="AD"/>
      </p:ext>
    </p:extLst>
  </p:cmAuthor>
  <p:cmAuthor id="3" name="Olmedo, Elena" initials="OE" lastIdx="41" clrIdx="2">
    <p:extLst>
      <p:ext uri="{19B8F6BF-5375-455C-9EA6-DF929625EA0E}">
        <p15:presenceInfo xmlns:p15="http://schemas.microsoft.com/office/powerpoint/2012/main" userId="S::Elena.Olmedo@sanjoseca.gov::a649bbf3-436d-458d-b526-8911bb8b76c0" providerId="AD"/>
      </p:ext>
    </p:extLst>
  </p:cmAuthor>
  <p:cmAuthor id="4" name="Davis, Ronald" initials="DR" lastIdx="10" clrIdx="3">
    <p:extLst>
      <p:ext uri="{19B8F6BF-5375-455C-9EA6-DF929625EA0E}">
        <p15:presenceInfo xmlns:p15="http://schemas.microsoft.com/office/powerpoint/2012/main" userId="S::ronald.davis@sanjoseca.gov::ae994c29-5087-4ea0-a9e5-d1a08cbc8d44" providerId="AD"/>
      </p:ext>
    </p:extLst>
  </p:cmAuthor>
  <p:cmAuthor id="5" name="Davies, Ken" initials="DK" lastIdx="1" clrIdx="4">
    <p:extLst>
      <p:ext uri="{19B8F6BF-5375-455C-9EA6-DF929625EA0E}">
        <p15:presenceInfo xmlns:p15="http://schemas.microsoft.com/office/powerpoint/2012/main" userId="S::ken.davies@sanjoseca.gov::7e1239bc-4200-4a69-af6d-2d9e5bab99f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70A9"/>
    <a:srgbClr val="0000FF"/>
    <a:srgbClr val="00FFFF"/>
    <a:srgbClr val="FFFFFF"/>
    <a:srgbClr val="FF0000"/>
    <a:srgbClr val="F6BC1B"/>
    <a:srgbClr val="00B0F0"/>
    <a:srgbClr val="A12FA1"/>
    <a:srgbClr val="FF3300"/>
    <a:srgbClr val="4646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8214" autoAdjust="0"/>
  </p:normalViewPr>
  <p:slideViewPr>
    <p:cSldViewPr snapToGrid="0">
      <p:cViewPr varScale="1">
        <p:scale>
          <a:sx n="45" d="100"/>
          <a:sy n="45" d="100"/>
        </p:scale>
        <p:origin x="752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810A9CC-5CB5-4840-A5C0-2975AD40D0F6}" type="datetimeFigureOut">
              <a:rPr lang="en-US" smtClean="0"/>
              <a:t>2/17/2021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58A8298-6F38-46DD-9775-39088D1F9E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4969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234C71B9-5FA9-3D43-894B-58A87C1BA56C}" type="datetimeFigureOut">
              <a:rPr lang="en-US" smtClean="0"/>
              <a:t>2/17/2021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9A6EEC6-C86F-9F48-AE9E-CC3C6368BC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01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49300" y="1181100"/>
            <a:ext cx="5667375" cy="31892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4BBDE3-E6A1-4974-BA3C-159CCB04599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7778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A6EEC6-C86F-9F48-AE9E-CC3C6368BC2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438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4BBDE3-E6A1-4974-BA3C-159CCB04599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20581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A6EEC6-C86F-9F48-AE9E-CC3C6368BC2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8937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A6EEC6-C86F-9F48-AE9E-CC3C6368BC2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4557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A6EEC6-C86F-9F48-AE9E-CC3C6368BC2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3318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4BBDE3-E6A1-4974-BA3C-159CCB04599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4159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A6EEC6-C86F-9F48-AE9E-CC3C6368BC2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074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49300" y="1181100"/>
            <a:ext cx="5667375" cy="31892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4BBDE3-E6A1-4974-BA3C-159CCB04599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72755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4BBDE3-E6A1-4974-BA3C-159CCB04599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47332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A6EEC6-C86F-9F48-AE9E-CC3C6368BC2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923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 panose="020F0502020204030204"/>
            </a:endParaRPr>
          </a:p>
          <a:p>
            <a:pPr marL="171450" indent="-171450">
              <a:buFont typeface="Arial"/>
              <a:buChar char="•"/>
            </a:pPr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A6EEC6-C86F-9F48-AE9E-CC3C6368BC2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454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49300" y="1181100"/>
            <a:ext cx="5667375" cy="31892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4BBDE3-E6A1-4974-BA3C-159CCB04599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34014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49300" y="1181100"/>
            <a:ext cx="5667375" cy="31892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4BBDE3-E6A1-4974-BA3C-159CCB04599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29907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49300" y="1181100"/>
            <a:ext cx="5667375" cy="31892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4BBDE3-E6A1-4974-BA3C-159CCB04599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6689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" y="1579563"/>
            <a:ext cx="11087100" cy="2387600"/>
          </a:xfrm>
          <a:prstGeom prst="rect">
            <a:avLst/>
          </a:prstGeom>
        </p:spPr>
        <p:txBody>
          <a:bodyPr anchor="ctr"/>
          <a:lstStyle>
            <a:lvl1pPr algn="r">
              <a:defRPr lang="en-US" sz="6000" b="1" i="0" kern="1200" dirty="0">
                <a:solidFill>
                  <a:srgbClr val="F6BC1B"/>
                </a:solidFill>
                <a:latin typeface="Century Gothic" charset="0"/>
                <a:ea typeface="Century Gothic" charset="0"/>
                <a:cs typeface="Century Gothic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85950" y="4173538"/>
            <a:ext cx="9772650" cy="1655762"/>
          </a:xfrm>
          <a:prstGeom prst="rect">
            <a:avLst/>
          </a:prstGeom>
        </p:spPr>
        <p:txBody>
          <a:bodyPr anchor="ctr"/>
          <a:lstStyle>
            <a:lvl1pPr marL="0" indent="0" algn="r">
              <a:buNone/>
              <a:defRPr lang="en-US" sz="1600" b="1" i="0" kern="1200" dirty="0">
                <a:solidFill>
                  <a:srgbClr val="807F83"/>
                </a:solidFill>
                <a:latin typeface="Century Gothic" charset="0"/>
                <a:ea typeface="Century Gothic" charset="0"/>
                <a:cs typeface="Century Gothic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080DF-4840-994F-9E3C-552913325947}" type="datetimeFigureOut">
              <a:rPr lang="en-US" smtClean="0"/>
              <a:t>2/17/2021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4661059-049E-5D42-B5A7-1761C9B386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157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506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929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343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801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22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680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56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977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074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7747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07471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252251" y="1423958"/>
            <a:ext cx="11687503" cy="4690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1F0450F-37FE-4347-B07D-11DEF101363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05"/>
          <a:stretch/>
        </p:blipFill>
        <p:spPr>
          <a:xfrm rot="5400000" flipH="1">
            <a:off x="6000751" y="665218"/>
            <a:ext cx="190499" cy="12192001"/>
          </a:xfrm>
          <a:prstGeom prst="rect">
            <a:avLst/>
          </a:prstGeom>
          <a:solidFill>
            <a:srgbClr val="BE4E27"/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CB1C32-1F83-444E-938C-EB697907A97F}"/>
              </a:ext>
            </a:extLst>
          </p:cNvPr>
          <p:cNvSpPr txBox="1"/>
          <p:nvPr userDrawn="1"/>
        </p:nvSpPr>
        <p:spPr>
          <a:xfrm>
            <a:off x="7713046" y="6641820"/>
            <a:ext cx="44789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50" b="0">
                <a:solidFill>
                  <a:schemeClr val="bg1"/>
                </a:solidFill>
              </a:rPr>
              <a:t>Climate Smart San José</a:t>
            </a:r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2C45CCFB-B07F-45C3-906C-3E3D36DA57FC}"/>
              </a:ext>
            </a:extLst>
          </p:cNvPr>
          <p:cNvSpPr txBox="1">
            <a:spLocks/>
          </p:cNvSpPr>
          <p:nvPr userDrawn="1"/>
        </p:nvSpPr>
        <p:spPr>
          <a:xfrm>
            <a:off x="-4" y="6619248"/>
            <a:ext cx="459275" cy="28418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1018824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09412" algn="l" defTabSz="1018824" rtl="0" eaLnBrk="1" latinLnBrk="0" hangingPunct="1">
              <a:defRPr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18824" algn="l" defTabSz="1018824" rtl="0" eaLnBrk="1" latinLnBrk="0" hangingPunct="1">
              <a:defRPr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8237" algn="l" defTabSz="1018824" rtl="0" eaLnBrk="1" latinLnBrk="0" hangingPunct="1">
              <a:defRPr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37649" algn="l" defTabSz="1018824" rtl="0" eaLnBrk="1" latinLnBrk="0" hangingPunct="1">
              <a:defRPr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7061" algn="l" defTabSz="1018824" rtl="0" eaLnBrk="1" latinLnBrk="0" hangingPunct="1">
              <a:defRPr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6473" algn="l" defTabSz="1018824" rtl="0" eaLnBrk="1" latinLnBrk="0" hangingPunct="1">
              <a:defRPr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65886" algn="l" defTabSz="1018824" rtl="0" eaLnBrk="1" latinLnBrk="0" hangingPunct="1">
              <a:defRPr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75298" algn="l" defTabSz="1018824" rtl="0" eaLnBrk="1" latinLnBrk="0" hangingPunct="1">
              <a:defRPr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A29EE98-C097-4F94-AF1B-B4A1AE08146E}" type="slidenum">
              <a:rPr lang="en-US" sz="900" smtClean="0">
                <a:solidFill>
                  <a:schemeClr val="bg1"/>
                </a:solidFill>
              </a:rPr>
              <a:pPr/>
              <a:t>‹#›</a:t>
            </a:fld>
            <a:endParaRPr lang="en-US" sz="9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5868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252253" y="1423960"/>
            <a:ext cx="11687503" cy="4690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1F0450F-37FE-4347-B07D-11DEF101363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05"/>
          <a:stretch/>
        </p:blipFill>
        <p:spPr>
          <a:xfrm rot="5400000" flipH="1">
            <a:off x="6000752" y="665220"/>
            <a:ext cx="190499" cy="12192001"/>
          </a:xfrm>
          <a:prstGeom prst="rect">
            <a:avLst/>
          </a:prstGeom>
          <a:solidFill>
            <a:srgbClr val="BE4E27"/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CB1C32-1F83-444E-938C-EB697907A97F}"/>
              </a:ext>
            </a:extLst>
          </p:cNvPr>
          <p:cNvSpPr txBox="1"/>
          <p:nvPr userDrawn="1"/>
        </p:nvSpPr>
        <p:spPr>
          <a:xfrm>
            <a:off x="7713047" y="6641824"/>
            <a:ext cx="4478956" cy="21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788" b="0">
                <a:solidFill>
                  <a:schemeClr val="bg1"/>
                </a:solidFill>
              </a:rPr>
              <a:t>Climate Smart San José</a:t>
            </a:r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2C45CCFB-B07F-45C3-906C-3E3D36DA57FC}"/>
              </a:ext>
            </a:extLst>
          </p:cNvPr>
          <p:cNvSpPr txBox="1">
            <a:spLocks/>
          </p:cNvSpPr>
          <p:nvPr userDrawn="1"/>
        </p:nvSpPr>
        <p:spPr>
          <a:xfrm>
            <a:off x="-4" y="6619250"/>
            <a:ext cx="459275" cy="284185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r" defTabSz="1018824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09412" algn="l" defTabSz="1018824" rtl="0" eaLnBrk="1" latinLnBrk="0" hangingPunct="1">
              <a:defRPr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18824" algn="l" defTabSz="1018824" rtl="0" eaLnBrk="1" latinLnBrk="0" hangingPunct="1">
              <a:defRPr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8237" algn="l" defTabSz="1018824" rtl="0" eaLnBrk="1" latinLnBrk="0" hangingPunct="1">
              <a:defRPr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37649" algn="l" defTabSz="1018824" rtl="0" eaLnBrk="1" latinLnBrk="0" hangingPunct="1">
              <a:defRPr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7061" algn="l" defTabSz="1018824" rtl="0" eaLnBrk="1" latinLnBrk="0" hangingPunct="1">
              <a:defRPr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6473" algn="l" defTabSz="1018824" rtl="0" eaLnBrk="1" latinLnBrk="0" hangingPunct="1">
              <a:defRPr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65886" algn="l" defTabSz="1018824" rtl="0" eaLnBrk="1" latinLnBrk="0" hangingPunct="1">
              <a:defRPr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75298" algn="l" defTabSz="1018824" rtl="0" eaLnBrk="1" latinLnBrk="0" hangingPunct="1">
              <a:defRPr sz="200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A29EE98-C097-4F94-AF1B-B4A1AE08146E}" type="slidenum">
              <a:rPr lang="en-US" sz="675" smtClean="0">
                <a:solidFill>
                  <a:schemeClr val="bg1"/>
                </a:solidFill>
              </a:rPr>
              <a:pPr/>
              <a:t>‹#›</a:t>
            </a:fld>
            <a:endParaRPr lang="en-US" sz="675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258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804" y="384647"/>
            <a:ext cx="7315010" cy="937154"/>
          </a:xfrm>
          <a:prstGeom prst="rect">
            <a:avLst/>
          </a:prstGeom>
        </p:spPr>
      </p:pic>
      <p:cxnSp>
        <p:nvCxnSpPr>
          <p:cNvPr id="11" name="Straight Connector 10"/>
          <p:cNvCxnSpPr/>
          <p:nvPr userDrawn="1"/>
        </p:nvCxnSpPr>
        <p:spPr>
          <a:xfrm>
            <a:off x="559804" y="1430448"/>
            <a:ext cx="11072393" cy="0"/>
          </a:xfrm>
          <a:prstGeom prst="line">
            <a:avLst/>
          </a:prstGeom>
          <a:ln>
            <a:solidFill>
              <a:srgbClr val="0050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7800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0" i="0" kern="1200">
          <a:solidFill>
            <a:schemeClr val="tx1"/>
          </a:solidFill>
          <a:latin typeface="Century Gothic" charset="0"/>
          <a:ea typeface="Century Gothic" charset="0"/>
          <a:cs typeface="Century Gothic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+mj-lt"/>
          <a:ea typeface="Helvetica Neue Light" charset="0"/>
          <a:cs typeface="Helvetica Neue Light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+mj-lt"/>
          <a:ea typeface="Helvetica Neue Light" charset="0"/>
          <a:cs typeface="Helvetica Neue Light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+mj-lt"/>
          <a:ea typeface="Helvetica Neue Light" charset="0"/>
          <a:cs typeface="Helvetica Neue Light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+mj-lt"/>
          <a:ea typeface="Helvetica Neue Light" charset="0"/>
          <a:cs typeface="Helvetica Neue Light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+mj-lt"/>
          <a:ea typeface="Helvetica Neue Light" charset="0"/>
          <a:cs typeface="Helvetica Neue Light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452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54A7804-E5C9-4434-B665-8B781A927C61}"/>
              </a:ext>
            </a:extLst>
          </p:cNvPr>
          <p:cNvSpPr txBox="1">
            <a:spLocks/>
          </p:cNvSpPr>
          <p:nvPr/>
        </p:nvSpPr>
        <p:spPr>
          <a:xfrm>
            <a:off x="3212572" y="5707410"/>
            <a:ext cx="9077421" cy="104515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600"/>
              </a:spcAft>
              <a:buNone/>
              <a:defRPr/>
            </a:pPr>
            <a:r>
              <a:rPr kumimoji="0" lang="en-US" sz="3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Building Electrification Requirements </a:t>
            </a:r>
            <a:r>
              <a:rPr lang="en-US" sz="3400" b="1" dirty="0">
                <a:latin typeface="Calibri" panose="020F0502020204030204"/>
              </a:rPr>
              <a:t>for New </a:t>
            </a:r>
            <a:r>
              <a:rPr lang="en-US" sz="3400" b="1">
                <a:latin typeface="Calibri" panose="020F0502020204030204"/>
              </a:rPr>
              <a:t>Construction in San Jos</a:t>
            </a:r>
            <a:r>
              <a:rPr lang="en-US" sz="3400" b="1">
                <a:ea typeface="+mn-lt"/>
                <a:cs typeface="+mn-lt"/>
              </a:rPr>
              <a:t>é</a:t>
            </a:r>
            <a:endParaRPr lang="en-US" sz="3400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  <a:p>
            <a:pPr marL="0" indent="0">
              <a:spcAft>
                <a:spcPts val="600"/>
              </a:spcAft>
              <a:buNone/>
              <a:defRPr/>
            </a:pPr>
            <a:endParaRPr 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cs typeface="Calibri"/>
            </a:endParaRPr>
          </a:p>
        </p:txBody>
      </p:sp>
      <p:pic>
        <p:nvPicPr>
          <p:cNvPr id="3" name="Picture 3" descr="Ron.jpg">
            <a:extLst>
              <a:ext uri="{FF2B5EF4-FFF2-40B4-BE49-F238E27FC236}">
                <a16:creationId xmlns:a16="http://schemas.microsoft.com/office/drawing/2014/main" id="{902587EF-E3C0-4014-8EBF-B911E019651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174" r="9633" b="-436"/>
          <a:stretch/>
        </p:blipFill>
        <p:spPr>
          <a:xfrm>
            <a:off x="-13853" y="-10812"/>
            <a:ext cx="3463637" cy="32181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DD7B82F-5233-462B-8182-A76169EF59EF}"/>
              </a:ext>
            </a:extLst>
          </p:cNvPr>
          <p:cNvSpPr txBox="1"/>
          <p:nvPr/>
        </p:nvSpPr>
        <p:spPr>
          <a:xfrm>
            <a:off x="2" y="2327562"/>
            <a:ext cx="329738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rgbClr val="FFFFFF"/>
                </a:solidFill>
              </a:rPr>
              <a:t>Ron Davis, LEED AP BD&amp;C,</a:t>
            </a:r>
          </a:p>
          <a:p>
            <a:r>
              <a:rPr lang="en-US">
                <a:solidFill>
                  <a:srgbClr val="FFFFFF"/>
                </a:solidFill>
                <a:cs typeface="Calibri"/>
              </a:rPr>
              <a:t>City of San Jose, Building Inspection Manager</a:t>
            </a:r>
          </a:p>
        </p:txBody>
      </p:sp>
      <p:pic>
        <p:nvPicPr>
          <p:cNvPr id="5" name="Picture 5" descr="profile pic.jpg">
            <a:extLst>
              <a:ext uri="{FF2B5EF4-FFF2-40B4-BE49-F238E27FC236}">
                <a16:creationId xmlns:a16="http://schemas.microsoft.com/office/drawing/2014/main" id="{4B862428-8E55-4987-81A0-5B7841AEC1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433136"/>
            <a:ext cx="3214254" cy="330296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CF65C0-8F89-4AE0-A421-860B9BED0DF1}"/>
              </a:ext>
            </a:extLst>
          </p:cNvPr>
          <p:cNvSpPr txBox="1"/>
          <p:nvPr/>
        </p:nvSpPr>
        <p:spPr>
          <a:xfrm>
            <a:off x="1" y="5527963"/>
            <a:ext cx="3131125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Elena</a:t>
            </a:r>
            <a:r>
              <a:rPr lang="en-US">
                <a:solidFill>
                  <a:schemeClr val="bg1"/>
                </a:solidFill>
                <a:cs typeface="Calibri"/>
              </a:rPr>
              <a:t> Olmedo</a:t>
            </a:r>
          </a:p>
          <a:p>
            <a:r>
              <a:rPr lang="en-US">
                <a:solidFill>
                  <a:schemeClr val="bg1"/>
                </a:solidFill>
                <a:cs typeface="Calibri"/>
              </a:rPr>
              <a:t>Climate Advisor to the City of San Jose, American Cities Climate Challenge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C431394D-6FD4-4D78-997C-566C66F7F4C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8933" t="26555" r="13306" b="12898"/>
          <a:stretch/>
        </p:blipFill>
        <p:spPr>
          <a:xfrm>
            <a:off x="3218639" y="1354"/>
            <a:ext cx="8977329" cy="5534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7997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01DEEA1-84B5-4C8C-A5C0-BA2EBA8AA7FC}"/>
              </a:ext>
            </a:extLst>
          </p:cNvPr>
          <p:cNvSpPr txBox="1">
            <a:spLocks/>
          </p:cNvSpPr>
          <p:nvPr/>
        </p:nvSpPr>
        <p:spPr>
          <a:xfrm>
            <a:off x="4154278" y="11430"/>
            <a:ext cx="8037722" cy="6831957"/>
          </a:xfrm>
          <a:prstGeom prst="rect">
            <a:avLst/>
          </a:prstGeom>
          <a:solidFill>
            <a:srgbClr val="2F5597"/>
          </a:solidFill>
        </p:spPr>
        <p:txBody>
          <a:bodyPr vert="horz" lIns="91440" tIns="45720" rIns="91440" bIns="45720" rtlCol="0" anchor="t">
            <a:noAutofit/>
          </a:bodyPr>
          <a:lstStyle>
            <a:lvl1pPr marL="284163" indent="-284163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 lang="en-US" sz="3200" b="0" i="0" kern="1200" dirty="0" smtClean="0">
                <a:solidFill>
                  <a:schemeClr val="tx2"/>
                </a:solidFill>
                <a:latin typeface="Arial" charset="0"/>
                <a:ea typeface="Arial" charset="0"/>
                <a:cs typeface="Arial" charset="0"/>
              </a:defRPr>
            </a:lvl1pPr>
            <a:lvl2pPr marL="744538" indent="-2873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3200" b="0" i="0" kern="1200" dirty="0" smtClean="0">
                <a:solidFill>
                  <a:schemeClr val="tx2"/>
                </a:solidFill>
                <a:latin typeface="Arial" charset="0"/>
                <a:ea typeface="Arial" charset="0"/>
                <a:cs typeface="Arial" charset="0"/>
              </a:defRPr>
            </a:lvl2pPr>
            <a:lvl3pPr marL="1201738" indent="-2873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Tx/>
              <a:buChar char="-"/>
              <a:defRPr lang="en-US" sz="2800" b="0" i="0" kern="1200" dirty="0" smtClean="0">
                <a:solidFill>
                  <a:schemeClr val="tx2"/>
                </a:solidFill>
                <a:latin typeface="Arial" charset="0"/>
                <a:ea typeface="Arial" charset="0"/>
                <a:cs typeface="Arial" charset="0"/>
              </a:defRPr>
            </a:lvl3pPr>
            <a:lvl4pPr marL="1658938" indent="-2873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2800" b="0" i="0" kern="1200" dirty="0" smtClean="0">
                <a:solidFill>
                  <a:schemeClr val="tx2"/>
                </a:solidFill>
                <a:latin typeface="Arial" charset="0"/>
                <a:ea typeface="Arial" charset="0"/>
                <a:cs typeface="Arial" charset="0"/>
              </a:defRPr>
            </a:lvl4pPr>
            <a:lvl5pPr marL="2116138" indent="-2873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Tx/>
              <a:buChar char="-"/>
              <a:defRPr lang="en-US" sz="2400" b="0" i="0" kern="1200" dirty="0">
                <a:solidFill>
                  <a:schemeClr val="tx2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5245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457200" algn="l"/>
              </a:tabLst>
              <a:defRPr/>
            </a:pPr>
            <a:endParaRPr kumimoji="0" lang="en-US" sz="25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Arial" charset="0"/>
            </a:endParaRPr>
          </a:p>
          <a:p>
            <a:pPr marL="55245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457200" algn="l"/>
              </a:tabLst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Arial" charset="0"/>
              </a:rPr>
              <a:t>Agenda</a:t>
            </a: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  <a:p>
            <a:pPr marL="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endParaRPr kumimoji="0" lang="en-US" sz="2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Arial" charset="0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718EA511-E6A8-4285-A782-4A92D5B3451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118" t="-169" r="31467" b="-169"/>
          <a:stretch/>
        </p:blipFill>
        <p:spPr>
          <a:xfrm>
            <a:off x="0" y="26043"/>
            <a:ext cx="4154278" cy="68319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1D24F1-F038-473D-9B53-3ECFD78FA127}"/>
              </a:ext>
            </a:extLst>
          </p:cNvPr>
          <p:cNvSpPr txBox="1"/>
          <p:nvPr/>
        </p:nvSpPr>
        <p:spPr>
          <a:xfrm>
            <a:off x="4487119" y="1296364"/>
            <a:ext cx="6864371" cy="466281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98145" indent="-342900" defTabSz="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body)"/>
                <a:ea typeface="+mn-ea"/>
                <a:cs typeface="+mn-cs"/>
              </a:rPr>
              <a:t>Background on Climate Smart</a:t>
            </a:r>
            <a:r>
              <a:rPr lang="en-US" sz="2600" dirty="0">
                <a:solidFill>
                  <a:srgbClr val="FFFFFF"/>
                </a:solidFill>
                <a:latin typeface="Calibri (body)"/>
              </a:rPr>
              <a:t> San José 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(body)"/>
              <a:ea typeface="+mn-ea"/>
              <a:cs typeface="+mn-cs"/>
            </a:endParaRPr>
          </a:p>
          <a:p>
            <a:pPr marL="398145" indent="-342900" defTabSz="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600" dirty="0">
                <a:solidFill>
                  <a:srgbClr val="FFFFFF"/>
                </a:solidFill>
                <a:latin typeface="Calibri (body)"/>
              </a:rPr>
              <a:t>Building Electrification Efforts in San José </a:t>
            </a:r>
          </a:p>
          <a:p>
            <a:pPr marL="855345" lvl="1" indent="-342900" defTabSz="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body)"/>
                <a:ea typeface="+mn-ea"/>
                <a:cs typeface="+mn-cs"/>
              </a:rPr>
              <a:t>Adopted Reach Code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(body)"/>
              <a:ea typeface="+mn-ea"/>
              <a:cs typeface="Arial"/>
            </a:endParaRPr>
          </a:p>
          <a:p>
            <a:pPr marL="855345" lvl="1" indent="-342900" defTabSz="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body)"/>
                <a:ea typeface="+mn-ea"/>
                <a:cs typeface="+mn-cs"/>
              </a:rPr>
              <a:t>Natural Gas Infrastructure Prohibition </a:t>
            </a:r>
            <a:endParaRPr lang="en-US" sz="2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(body)"/>
            </a:endParaRPr>
          </a:p>
          <a:p>
            <a:pPr marL="855345" lvl="1" indent="-342900" defTabSz="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600" dirty="0">
                <a:solidFill>
                  <a:srgbClr val="FFFFFF"/>
                </a:solidFill>
                <a:latin typeface="Calibri (body)"/>
              </a:rPr>
              <a:t>Expanded Natural Gas Infrastructure Prohibition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(body)"/>
              <a:ea typeface="+mn-ea"/>
              <a:cs typeface="Arial"/>
            </a:endParaRPr>
          </a:p>
          <a:p>
            <a:pPr marL="398145" marR="0" lvl="0" indent="-34290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body)"/>
                <a:ea typeface="+mn-ea"/>
                <a:cs typeface="+mn-cs"/>
              </a:rPr>
              <a:t>Benefits of All-Electric Construction</a:t>
            </a:r>
            <a:endParaRPr lang="en-US" sz="2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(body)"/>
            </a:endParaRPr>
          </a:p>
          <a:p>
            <a:pPr marL="398145" marR="0" lvl="0" indent="-34290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body)"/>
                <a:ea typeface="+mn-ea"/>
                <a:cs typeface="+mn-cs"/>
              </a:rPr>
              <a:t>Technical Assistance</a:t>
            </a:r>
            <a:endParaRPr lang="en-US" sz="2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(body)"/>
            </a:endParaRPr>
          </a:p>
          <a:p>
            <a:pPr marL="398145" marR="0" lvl="0" indent="-34290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body)"/>
                <a:ea typeface="+mn-ea"/>
                <a:cs typeface="+mn-cs"/>
              </a:rPr>
              <a:t>Challenges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(body)"/>
              <a:ea typeface="+mn-ea"/>
              <a:cs typeface="Arial"/>
            </a:endParaRPr>
          </a:p>
          <a:p>
            <a:pPr marL="340995" indent="-285750" defTabSz="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600" dirty="0">
                <a:solidFill>
                  <a:srgbClr val="FFFFFF"/>
                </a:solidFill>
                <a:latin typeface="Calibri (body)"/>
              </a:rPr>
              <a:t> 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body)"/>
                <a:ea typeface="+mn-ea"/>
                <a:cs typeface="+mn-cs"/>
              </a:rPr>
              <a:t>Questions &amp; Discussion</a:t>
            </a:r>
            <a:endParaRPr lang="en-US" sz="2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(body)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56905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847E251F-68AF-407B-B529-A3DD4D54A2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618"/>
          <a:stretch/>
        </p:blipFill>
        <p:spPr>
          <a:xfrm>
            <a:off x="111911" y="10"/>
            <a:ext cx="4635571" cy="6857990"/>
          </a:xfrm>
          <a:prstGeom prst="rect">
            <a:avLst/>
          </a:prstGeom>
          <a:solidFill>
            <a:schemeClr val="accent1"/>
          </a:solidFill>
          <a:effectLst/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D5AE7A9-F3C7-4DB9-B876-41831DB697F3}"/>
              </a:ext>
            </a:extLst>
          </p:cNvPr>
          <p:cNvSpPr txBox="1">
            <a:spLocks/>
          </p:cNvSpPr>
          <p:nvPr/>
        </p:nvSpPr>
        <p:spPr>
          <a:xfrm>
            <a:off x="5107838" y="0"/>
            <a:ext cx="7084162" cy="6857990"/>
          </a:xfrm>
          <a:prstGeom prst="rect">
            <a:avLst/>
          </a:prstGeom>
          <a:solidFill>
            <a:srgbClr val="2F5597"/>
          </a:solidFill>
        </p:spPr>
        <p:txBody>
          <a:bodyPr vert="horz" lIns="91440" tIns="45720" rIns="91440" bIns="45720" rtlCol="0" anchor="t">
            <a:noAutofit/>
          </a:bodyPr>
          <a:lstStyle>
            <a:lvl1pPr marL="284163" indent="-284163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457200" algn="l"/>
              </a:tabLst>
              <a:defRPr lang="en-US" sz="3200" b="0" i="0" kern="1200" dirty="0" smtClean="0">
                <a:solidFill>
                  <a:schemeClr val="tx2"/>
                </a:solidFill>
                <a:latin typeface="Arial" charset="0"/>
                <a:ea typeface="Arial" charset="0"/>
                <a:cs typeface="Arial" charset="0"/>
              </a:defRPr>
            </a:lvl1pPr>
            <a:lvl2pPr marL="744538" indent="-2873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3200" b="0" i="0" kern="1200" dirty="0" smtClean="0">
                <a:solidFill>
                  <a:schemeClr val="tx2"/>
                </a:solidFill>
                <a:latin typeface="Arial" charset="0"/>
                <a:ea typeface="Arial" charset="0"/>
                <a:cs typeface="Arial" charset="0"/>
              </a:defRPr>
            </a:lvl2pPr>
            <a:lvl3pPr marL="1201738" indent="-2873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Tx/>
              <a:buChar char="-"/>
              <a:defRPr lang="en-US" sz="2800" b="0" i="0" kern="1200" dirty="0" smtClean="0">
                <a:solidFill>
                  <a:schemeClr val="tx2"/>
                </a:solidFill>
                <a:latin typeface="Arial" charset="0"/>
                <a:ea typeface="Arial" charset="0"/>
                <a:cs typeface="Arial" charset="0"/>
              </a:defRPr>
            </a:lvl3pPr>
            <a:lvl4pPr marL="1658938" indent="-2873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2800" b="0" i="0" kern="1200" dirty="0" smtClean="0">
                <a:solidFill>
                  <a:schemeClr val="tx2"/>
                </a:solidFill>
                <a:latin typeface="Arial" charset="0"/>
                <a:ea typeface="Arial" charset="0"/>
                <a:cs typeface="Arial" charset="0"/>
              </a:defRPr>
            </a:lvl4pPr>
            <a:lvl5pPr marL="2116138" indent="-2873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Tx/>
              <a:buChar char="-"/>
              <a:defRPr lang="en-US" sz="2400" b="0" i="0" kern="1200" dirty="0">
                <a:solidFill>
                  <a:schemeClr val="tx2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5245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457200" algn="l"/>
              </a:tabLst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Arial" charset="0"/>
            </a:endParaRPr>
          </a:p>
          <a:p>
            <a:pPr marL="55245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457200" algn="l"/>
              </a:tabLst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Arial" charset="0"/>
              </a:rPr>
              <a:t>Why Building Electrification? </a:t>
            </a:r>
          </a:p>
          <a:p>
            <a:pPr marL="55245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457200" algn="l"/>
              </a:tabLst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Arial" charset="0"/>
              </a:rPr>
              <a:t>Climate Smart Goals by 2030</a:t>
            </a: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  <a:p>
            <a:pPr marL="398145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Arial" charset="0"/>
              </a:rPr>
              <a:t>All-electric homes: 47% zero net carbon (ZNC)</a:t>
            </a:r>
            <a:endParaRPr kumimoji="0" lang="en-US" sz="2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/>
              <a:ea typeface="+mn-ea"/>
              <a:cs typeface="Arial" charset="0"/>
            </a:endParaRPr>
          </a:p>
          <a:p>
            <a:pPr marL="398145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Arial" charset="0"/>
              </a:rPr>
              <a:t>ZNC commercial buildings: 70M sq. ft.</a:t>
            </a:r>
          </a:p>
          <a:p>
            <a:pPr marL="398145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endParaRPr kumimoji="0" lang="en-US" sz="2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Arial" charset="0"/>
            </a:endParaRPr>
          </a:p>
          <a:p>
            <a:pPr marL="55245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457200" algn="l"/>
              </a:tabLst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Arial" charset="0"/>
              </a:rPr>
              <a:t>Benefits</a:t>
            </a: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  <a:p>
            <a:pPr marL="398145" indent="-342900">
              <a:lnSpc>
                <a:spcPct val="90000"/>
              </a:lnSpc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Results in safer, </a:t>
            </a:r>
            <a:r>
              <a:rPr lang="en-US" sz="2600">
                <a:solidFill>
                  <a:srgbClr val="FFFFFF"/>
                </a:solidFill>
                <a:latin typeface="Calibri" panose="020F0502020204030204"/>
                <a:ea typeface="+mn-ea"/>
                <a:cs typeface="Arial"/>
              </a:rPr>
              <a:t>healthier and more resilient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</a:rPr>
              <a:t> buildings</a:t>
            </a:r>
            <a:endParaRPr kumimoji="0" lang="en-US" sz="2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Arial"/>
            </a:endParaRPr>
          </a:p>
          <a:p>
            <a:pPr marL="398145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Arial" charset="0"/>
              </a:rPr>
              <a:t>Pathway for significant emissions reductions</a:t>
            </a:r>
          </a:p>
          <a:p>
            <a:pPr marL="398145" indent="-342900">
              <a:lnSpc>
                <a:spcPct val="90000"/>
              </a:lnSpc>
              <a:defRPr/>
            </a:pPr>
            <a:r>
              <a:rPr lang="en-US" sz="2600">
                <a:solidFill>
                  <a:srgbClr val="FFFFFF"/>
                </a:solidFill>
                <a:latin typeface="Calibri" panose="020F0502020204030204"/>
                <a:ea typeface="+mn-ea"/>
                <a:cs typeface="Arial"/>
              </a:rPr>
              <a:t>Supported by the CA Energy Codes and Standards cost-effectiveness studies</a:t>
            </a:r>
            <a:endParaRPr lang="en-US" sz="2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Arial" charset="0"/>
            </a:endParaRPr>
          </a:p>
          <a:p>
            <a:pPr marL="283845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57200" algn="l"/>
              </a:tabLst>
              <a:defRPr/>
            </a:pPr>
            <a:endParaRPr lang="en-US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  <a:p>
            <a:pPr marL="0" indent="-228600">
              <a:lnSpc>
                <a:spcPct val="90000"/>
              </a:lnSpc>
              <a:defRPr/>
            </a:pPr>
            <a:endParaRPr lang="en-US" sz="2400">
              <a:solidFill>
                <a:srgbClr val="FFFFFF"/>
              </a:solidFill>
              <a:latin typeface="Calibri" panose="020F0502020204030204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00891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D798E26-88E7-4E32-8358-7A62345D3BEF}"/>
              </a:ext>
            </a:extLst>
          </p:cNvPr>
          <p:cNvSpPr/>
          <p:nvPr/>
        </p:nvSpPr>
        <p:spPr>
          <a:xfrm>
            <a:off x="5214131" y="1751918"/>
            <a:ext cx="5202619" cy="9121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8" name="Google Shape;558;p75">
            <a:extLst>
              <a:ext uri="{FF2B5EF4-FFF2-40B4-BE49-F238E27FC236}">
                <a16:creationId xmlns:a16="http://schemas.microsoft.com/office/drawing/2014/main" id="{5F32E8A0-CE12-4154-A08B-F7AD8A66DA44}"/>
              </a:ext>
            </a:extLst>
          </p:cNvPr>
          <p:cNvCxnSpPr>
            <a:cxnSpLocks/>
          </p:cNvCxnSpPr>
          <p:nvPr/>
        </p:nvCxnSpPr>
        <p:spPr>
          <a:xfrm flipV="1">
            <a:off x="721438" y="3059123"/>
            <a:ext cx="10489915" cy="60591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Google Shape;600;p75">
            <a:extLst>
              <a:ext uri="{FF2B5EF4-FFF2-40B4-BE49-F238E27FC236}">
                <a16:creationId xmlns:a16="http://schemas.microsoft.com/office/drawing/2014/main" id="{D7737559-1522-4100-8A24-263694D67289}"/>
              </a:ext>
            </a:extLst>
          </p:cNvPr>
          <p:cNvSpPr/>
          <p:nvPr/>
        </p:nvSpPr>
        <p:spPr>
          <a:xfrm>
            <a:off x="1547623" y="3033296"/>
            <a:ext cx="274320" cy="27432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562;p75">
            <a:extLst>
              <a:ext uri="{FF2B5EF4-FFF2-40B4-BE49-F238E27FC236}">
                <a16:creationId xmlns:a16="http://schemas.microsoft.com/office/drawing/2014/main" id="{955CE2AC-35B3-4E4B-9041-E6AB67C052DF}"/>
              </a:ext>
            </a:extLst>
          </p:cNvPr>
          <p:cNvSpPr txBox="1"/>
          <p:nvPr/>
        </p:nvSpPr>
        <p:spPr>
          <a:xfrm>
            <a:off x="939133" y="3389053"/>
            <a:ext cx="1491300" cy="74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latin typeface="Open Sans"/>
                <a:ea typeface="Open Sans"/>
                <a:cs typeface="Open Sans"/>
                <a:sym typeface="Open Sans"/>
              </a:rPr>
              <a:t>Reach Code (effective date: January 1, 2020)</a:t>
            </a:r>
            <a:endParaRPr sz="14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3" name="Google Shape;600;p75">
            <a:extLst>
              <a:ext uri="{FF2B5EF4-FFF2-40B4-BE49-F238E27FC236}">
                <a16:creationId xmlns:a16="http://schemas.microsoft.com/office/drawing/2014/main" id="{E32B759E-AAB7-4214-AF12-2E6B08277029}"/>
              </a:ext>
            </a:extLst>
          </p:cNvPr>
          <p:cNvSpPr/>
          <p:nvPr/>
        </p:nvSpPr>
        <p:spPr>
          <a:xfrm>
            <a:off x="5076971" y="2965544"/>
            <a:ext cx="274320" cy="27432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600;p75">
            <a:extLst>
              <a:ext uri="{FF2B5EF4-FFF2-40B4-BE49-F238E27FC236}">
                <a16:creationId xmlns:a16="http://schemas.microsoft.com/office/drawing/2014/main" id="{9727F9F4-198A-494E-AE1F-209993C98CB4}"/>
              </a:ext>
            </a:extLst>
          </p:cNvPr>
          <p:cNvSpPr/>
          <p:nvPr/>
        </p:nvSpPr>
        <p:spPr>
          <a:xfrm>
            <a:off x="3040557" y="2994984"/>
            <a:ext cx="274320" cy="27432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600;p75">
            <a:extLst>
              <a:ext uri="{FF2B5EF4-FFF2-40B4-BE49-F238E27FC236}">
                <a16:creationId xmlns:a16="http://schemas.microsoft.com/office/drawing/2014/main" id="{D7A217ED-948D-402E-A0D8-B8408D6449E1}"/>
              </a:ext>
            </a:extLst>
          </p:cNvPr>
          <p:cNvSpPr/>
          <p:nvPr/>
        </p:nvSpPr>
        <p:spPr>
          <a:xfrm>
            <a:off x="10763325" y="2952258"/>
            <a:ext cx="274320" cy="27432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562;p75">
            <a:extLst>
              <a:ext uri="{FF2B5EF4-FFF2-40B4-BE49-F238E27FC236}">
                <a16:creationId xmlns:a16="http://schemas.microsoft.com/office/drawing/2014/main" id="{7F99A688-CBD3-4FD9-B1F3-3C19CBA98DD1}"/>
              </a:ext>
            </a:extLst>
          </p:cNvPr>
          <p:cNvSpPr txBox="1"/>
          <p:nvPr/>
        </p:nvSpPr>
        <p:spPr>
          <a:xfrm>
            <a:off x="2508479" y="3442854"/>
            <a:ext cx="1893081" cy="7331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latin typeface="Open Sans"/>
                <a:ea typeface="Open Sans"/>
                <a:cs typeface="Open Sans"/>
                <a:sym typeface="Open Sans"/>
              </a:rPr>
              <a:t>Natural Gas </a:t>
            </a:r>
            <a:r>
              <a:rPr lang="en" sz="1400" dirty="0">
                <a:latin typeface="Open Sans"/>
                <a:ea typeface="Open Sans"/>
                <a:cs typeface="Open Sans"/>
                <a:sym typeface="Open Sans"/>
              </a:rPr>
              <a:t>Infrastructure</a:t>
            </a:r>
            <a:r>
              <a:rPr lang="en" sz="1400">
                <a:latin typeface="Open Sans"/>
                <a:ea typeface="Open Sans"/>
                <a:cs typeface="Open Sans"/>
                <a:sym typeface="Open Sans"/>
              </a:rPr>
              <a:t> Prohibition (effective date: January 1, 2020)</a:t>
            </a:r>
            <a:endParaRPr sz="14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7" name="Google Shape;562;p75">
            <a:extLst>
              <a:ext uri="{FF2B5EF4-FFF2-40B4-BE49-F238E27FC236}">
                <a16:creationId xmlns:a16="http://schemas.microsoft.com/office/drawing/2014/main" id="{FA5B807F-CEBB-45C6-BEF5-589B94888BCE}"/>
              </a:ext>
            </a:extLst>
          </p:cNvPr>
          <p:cNvSpPr txBox="1"/>
          <p:nvPr/>
        </p:nvSpPr>
        <p:spPr>
          <a:xfrm>
            <a:off x="776839" y="2328717"/>
            <a:ext cx="1815888" cy="274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dirty="0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September 2019</a:t>
            </a:r>
            <a:endParaRPr sz="1400" b="1" dirty="0">
              <a:solidFill>
                <a:schemeClr val="accen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8" name="Google Shape;562;p75">
            <a:extLst>
              <a:ext uri="{FF2B5EF4-FFF2-40B4-BE49-F238E27FC236}">
                <a16:creationId xmlns:a16="http://schemas.microsoft.com/office/drawing/2014/main" id="{669D297D-3AA9-41FE-9877-7E34041B6444}"/>
              </a:ext>
            </a:extLst>
          </p:cNvPr>
          <p:cNvSpPr txBox="1"/>
          <p:nvPr/>
        </p:nvSpPr>
        <p:spPr>
          <a:xfrm>
            <a:off x="2493276" y="2324113"/>
            <a:ext cx="1491300" cy="2979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October 2019</a:t>
            </a:r>
            <a:endParaRPr sz="1400" b="1">
              <a:solidFill>
                <a:schemeClr val="accen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9" name="Google Shape;562;p75">
            <a:extLst>
              <a:ext uri="{FF2B5EF4-FFF2-40B4-BE49-F238E27FC236}">
                <a16:creationId xmlns:a16="http://schemas.microsoft.com/office/drawing/2014/main" id="{854BE8BC-6040-4A23-AEE2-24FEEECE429D}"/>
              </a:ext>
            </a:extLst>
          </p:cNvPr>
          <p:cNvSpPr txBox="1"/>
          <p:nvPr/>
        </p:nvSpPr>
        <p:spPr>
          <a:xfrm>
            <a:off x="4489529" y="2354436"/>
            <a:ext cx="1491300" cy="2979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December 2020</a:t>
            </a:r>
            <a:endParaRPr sz="1400" b="1">
              <a:solidFill>
                <a:schemeClr val="accen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0" name="Google Shape;562;p75">
            <a:extLst>
              <a:ext uri="{FF2B5EF4-FFF2-40B4-BE49-F238E27FC236}">
                <a16:creationId xmlns:a16="http://schemas.microsoft.com/office/drawing/2014/main" id="{99042458-BE16-4D5B-930E-3E342C2279DD}"/>
              </a:ext>
            </a:extLst>
          </p:cNvPr>
          <p:cNvSpPr txBox="1"/>
          <p:nvPr/>
        </p:nvSpPr>
        <p:spPr>
          <a:xfrm>
            <a:off x="4402481" y="3439817"/>
            <a:ext cx="1990063" cy="788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latin typeface="Open Sans"/>
                <a:ea typeface="Open Sans"/>
                <a:cs typeface="Open Sans"/>
                <a:sym typeface="Open Sans"/>
              </a:rPr>
              <a:t>Expanded Natural gas </a:t>
            </a:r>
            <a:r>
              <a:rPr lang="en" sz="1400" dirty="0">
                <a:latin typeface="Open Sans"/>
                <a:ea typeface="Open Sans"/>
                <a:cs typeface="Open Sans"/>
                <a:sym typeface="Open Sans"/>
              </a:rPr>
              <a:t>Infrastructure</a:t>
            </a:r>
            <a:r>
              <a:rPr lang="en" sz="1400">
                <a:latin typeface="Open Sans"/>
                <a:ea typeface="Open Sans"/>
                <a:cs typeface="Open Sans"/>
                <a:sym typeface="Open Sans"/>
              </a:rPr>
              <a:t> Prohibition (effective date: August 1, 2021)</a:t>
            </a:r>
            <a:endParaRPr sz="14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1" name="Google Shape;562;p75">
            <a:extLst>
              <a:ext uri="{FF2B5EF4-FFF2-40B4-BE49-F238E27FC236}">
                <a16:creationId xmlns:a16="http://schemas.microsoft.com/office/drawing/2014/main" id="{3535A3E7-C62C-4397-A296-D58CF3C3A97A}"/>
              </a:ext>
            </a:extLst>
          </p:cNvPr>
          <p:cNvSpPr txBox="1"/>
          <p:nvPr/>
        </p:nvSpPr>
        <p:spPr>
          <a:xfrm>
            <a:off x="10154835" y="2523013"/>
            <a:ext cx="1491300" cy="2979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>
                <a:solidFill>
                  <a:schemeClr val="accent1"/>
                </a:solidFill>
                <a:latin typeface="Open Sans"/>
                <a:ea typeface="Open Sans"/>
                <a:cs typeface="Open Sans"/>
                <a:sym typeface="Open Sans"/>
              </a:rPr>
              <a:t>Goal: 2030</a:t>
            </a:r>
            <a:endParaRPr sz="1400" b="1">
              <a:solidFill>
                <a:schemeClr val="accen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2" name="Google Shape;562;p75">
            <a:extLst>
              <a:ext uri="{FF2B5EF4-FFF2-40B4-BE49-F238E27FC236}">
                <a16:creationId xmlns:a16="http://schemas.microsoft.com/office/drawing/2014/main" id="{EEDD0DAE-4F65-4F7D-98EE-A0C8EA3629BF}"/>
              </a:ext>
            </a:extLst>
          </p:cNvPr>
          <p:cNvSpPr txBox="1"/>
          <p:nvPr/>
        </p:nvSpPr>
        <p:spPr>
          <a:xfrm>
            <a:off x="9838459" y="3310479"/>
            <a:ext cx="2128609" cy="7331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latin typeface="Open Sans"/>
                <a:ea typeface="Open Sans"/>
                <a:cs typeface="Open Sans"/>
                <a:sym typeface="Open Sans"/>
              </a:rPr>
              <a:t>47% zero net carbon homes; commercial buildings  70M sqft ZNC</a:t>
            </a:r>
            <a:endParaRPr sz="1400">
              <a:latin typeface="Open Sans"/>
              <a:ea typeface="Open Sans"/>
              <a:cs typeface="Open Sans"/>
              <a:sym typeface="Open Sans"/>
            </a:endParaRPr>
          </a:p>
        </p:txBody>
      </p:sp>
      <p:cxnSp>
        <p:nvCxnSpPr>
          <p:cNvPr id="24" name="Google Shape;605;p75">
            <a:extLst>
              <a:ext uri="{FF2B5EF4-FFF2-40B4-BE49-F238E27FC236}">
                <a16:creationId xmlns:a16="http://schemas.microsoft.com/office/drawing/2014/main" id="{564656F0-0B2D-4587-92F1-C45D88092F14}"/>
              </a:ext>
            </a:extLst>
          </p:cNvPr>
          <p:cNvCxnSpPr>
            <a:cxnSpLocks/>
          </p:cNvCxnSpPr>
          <p:nvPr/>
        </p:nvCxnSpPr>
        <p:spPr>
          <a:xfrm>
            <a:off x="1015158" y="4902607"/>
            <a:ext cx="4830737" cy="0"/>
          </a:xfrm>
          <a:prstGeom prst="straightConnector1">
            <a:avLst/>
          </a:prstGeom>
          <a:ln w="25400"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Google Shape;607;p75">
            <a:extLst>
              <a:ext uri="{FF2B5EF4-FFF2-40B4-BE49-F238E27FC236}">
                <a16:creationId xmlns:a16="http://schemas.microsoft.com/office/drawing/2014/main" id="{5DA5C074-2C9B-4A91-A24D-3608A9ACCE8E}"/>
              </a:ext>
            </a:extLst>
          </p:cNvPr>
          <p:cNvCxnSpPr/>
          <p:nvPr/>
        </p:nvCxnSpPr>
        <p:spPr>
          <a:xfrm flipH="1">
            <a:off x="1057381" y="4555507"/>
            <a:ext cx="8400" cy="347100"/>
          </a:xfrm>
          <a:prstGeom prst="straightConnector1">
            <a:avLst/>
          </a:prstGeom>
          <a:ln w="25400"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Google Shape;607;p75">
            <a:extLst>
              <a:ext uri="{FF2B5EF4-FFF2-40B4-BE49-F238E27FC236}">
                <a16:creationId xmlns:a16="http://schemas.microsoft.com/office/drawing/2014/main" id="{D02D27D9-ACBE-4433-AD87-846DAFCF0E2E}"/>
              </a:ext>
            </a:extLst>
          </p:cNvPr>
          <p:cNvCxnSpPr/>
          <p:nvPr/>
        </p:nvCxnSpPr>
        <p:spPr>
          <a:xfrm flipH="1">
            <a:off x="5778427" y="4555507"/>
            <a:ext cx="8400" cy="347100"/>
          </a:xfrm>
          <a:prstGeom prst="straightConnector1">
            <a:avLst/>
          </a:prstGeom>
          <a:ln w="25400"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9" name="Google Shape;597;p75">
            <a:extLst>
              <a:ext uri="{FF2B5EF4-FFF2-40B4-BE49-F238E27FC236}">
                <a16:creationId xmlns:a16="http://schemas.microsoft.com/office/drawing/2014/main" id="{71EBBE6F-3078-4F4F-88BE-EF52BB5489EF}"/>
              </a:ext>
            </a:extLst>
          </p:cNvPr>
          <p:cNvSpPr txBox="1"/>
          <p:nvPr/>
        </p:nvSpPr>
        <p:spPr>
          <a:xfrm>
            <a:off x="1435673" y="5183831"/>
            <a:ext cx="3989706" cy="74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dirty="0">
                <a:latin typeface="Open Sans"/>
                <a:ea typeface="Open Sans"/>
                <a:cs typeface="Open Sans"/>
                <a:sym typeface="Open Sans"/>
              </a:rPr>
              <a:t>Building Electrification Policies for </a:t>
            </a:r>
            <a:r>
              <a:rPr lang="en-US" sz="1400" b="1" dirty="0">
                <a:latin typeface="Open Sans"/>
                <a:ea typeface="Open Sans"/>
                <a:cs typeface="Open Sans"/>
                <a:sym typeface="Open Sans"/>
              </a:rPr>
              <a:t>New</a:t>
            </a:r>
            <a:r>
              <a:rPr lang="en" sz="1400" b="1" dirty="0">
                <a:latin typeface="Open Sans"/>
                <a:ea typeface="Open Sans"/>
                <a:cs typeface="Open Sans"/>
                <a:sym typeface="Open Sans"/>
              </a:rPr>
              <a:t> Construction</a:t>
            </a:r>
            <a:endParaRPr sz="1400" b="1" dirty="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7A38DDE5-588E-48A9-902E-38E940163E33}"/>
              </a:ext>
            </a:extLst>
          </p:cNvPr>
          <p:cNvSpPr txBox="1">
            <a:spLocks/>
          </p:cNvSpPr>
          <p:nvPr/>
        </p:nvSpPr>
        <p:spPr>
          <a:xfrm>
            <a:off x="355864" y="360205"/>
            <a:ext cx="7257424" cy="6081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5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Building Electrification </a:t>
            </a:r>
            <a:r>
              <a:rPr lang="en-US" sz="3500" b="1">
                <a:solidFill>
                  <a:prstClr val="black"/>
                </a:solidFill>
                <a:latin typeface="Calibri Light" panose="020F0302020204030204"/>
              </a:rPr>
              <a:t>Timeline</a:t>
            </a:r>
            <a:endParaRPr kumimoji="0" lang="en-US" sz="35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553847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6C519EF-39F6-4A84-8248-6E500CFEFF36}"/>
              </a:ext>
            </a:extLst>
          </p:cNvPr>
          <p:cNvSpPr txBox="1">
            <a:spLocks/>
          </p:cNvSpPr>
          <p:nvPr/>
        </p:nvSpPr>
        <p:spPr>
          <a:xfrm>
            <a:off x="3780927" y="410853"/>
            <a:ext cx="4939868" cy="84697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5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San José Reach Code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D798E26-88E7-4E32-8358-7A62345D3BEF}"/>
              </a:ext>
            </a:extLst>
          </p:cNvPr>
          <p:cNvSpPr/>
          <p:nvPr/>
        </p:nvSpPr>
        <p:spPr>
          <a:xfrm>
            <a:off x="5214131" y="1751918"/>
            <a:ext cx="5202619" cy="9121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5" descr="building 2.jpg">
            <a:extLst>
              <a:ext uri="{FF2B5EF4-FFF2-40B4-BE49-F238E27FC236}">
                <a16:creationId xmlns:a16="http://schemas.microsoft.com/office/drawing/2014/main" id="{F4D426EE-623C-4309-99D7-412EA55F2FD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4425"/>
          <a:stretch/>
        </p:blipFill>
        <p:spPr>
          <a:xfrm>
            <a:off x="-11553" y="0"/>
            <a:ext cx="348276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B4027C7-1AFD-4228-90CC-982EA02D14A3}"/>
              </a:ext>
            </a:extLst>
          </p:cNvPr>
          <p:cNvSpPr txBox="1"/>
          <p:nvPr/>
        </p:nvSpPr>
        <p:spPr>
          <a:xfrm>
            <a:off x="3780927" y="1507903"/>
            <a:ext cx="8061545" cy="472632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5715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Effective: January 1, 2020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ea typeface="+mn-lt"/>
              <a:cs typeface="Calibri" panose="020F0502020204030204"/>
            </a:endParaRPr>
          </a:p>
          <a:p>
            <a:pPr marL="5715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lt"/>
              <a:cs typeface="Calibri" panose="020F0502020204030204"/>
            </a:endParaRPr>
          </a:p>
          <a:p>
            <a:pPr marL="5715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Covered Buildings: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ea typeface="+mn-lt"/>
              <a:cs typeface="Calibri" panose="020F0502020204030204"/>
            </a:endParaRPr>
          </a:p>
          <a:p>
            <a:pPr marL="57150" marR="0" lvl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All new residential and commercial buildings except i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ndustrial and manufacturing facilities</a:t>
            </a:r>
            <a:endParaRPr lang="en-US" sz="24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  <a:p>
            <a:pPr marL="5715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lt"/>
              <a:cs typeface="Calibri" panose="020F0502020204030204"/>
            </a:endParaRPr>
          </a:p>
          <a:p>
            <a:pPr marL="5715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2400" b="1">
                <a:latin typeface="Calibri" panose="020F0502020204030204"/>
                <a:ea typeface="+mn-lt"/>
                <a:cs typeface="Calibri" panose="020F0502020204030204"/>
              </a:rPr>
              <a:t>Requirements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: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ea typeface="+mn-lt"/>
              <a:cs typeface="Calibri" panose="020F0502020204030204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,Sans-Serif"/>
              <a:buChar char="•"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All-electric</a:t>
            </a:r>
            <a:r>
              <a:rPr lang="en-US" sz="2400">
                <a:latin typeface="Calibri" panose="020F0502020204030204"/>
                <a:ea typeface="+mn-lt"/>
                <a:cs typeface="Calibri" panose="020F0502020204030204"/>
              </a:rPr>
              <a:t> =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 </a:t>
            </a:r>
            <a:r>
              <a:rPr lang="en-US" sz="2400">
                <a:latin typeface="Calibri" panose="020F0502020204030204"/>
                <a:ea typeface="+mn-lt"/>
                <a:cs typeface="Calibri" panose="020F0502020204030204"/>
              </a:rPr>
              <a:t>meet T24, OR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 Increased energy efficiency above T24 Base Code and electric-readiness for any </a:t>
            </a:r>
            <a:r>
              <a:rPr kumimoji="0" lang="en-US" sz="2400" b="0" i="0" u="sng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mixed fuel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 buildings</a:t>
            </a:r>
            <a:endParaRPr lang="en-US" sz="24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ea typeface="+mn-lt"/>
              <a:cs typeface="Calibri" panose="020F0502020204030204"/>
            </a:endParaRPr>
          </a:p>
          <a:p>
            <a:pPr marL="28575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,Sans-Serif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Electric vehicle (EV) charging infrastructure</a:t>
            </a:r>
            <a:endParaRPr kumimoji="0" lang="en-US" sz="2400" b="0" i="0" u="none" strike="sng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ea typeface="+mn-lt"/>
              <a:cs typeface="Calibri" panose="020F0502020204030204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,Sans-Serif"/>
              <a:buChar char="•"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Solar readiness</a:t>
            </a:r>
            <a:r>
              <a:rPr lang="en-US" sz="2400">
                <a:latin typeface="Calibri" panose="020F0502020204030204"/>
                <a:ea typeface="+mn-lt"/>
                <a:cs typeface="Calibri" panose="020F0502020204030204"/>
              </a:rPr>
              <a:t> and Electric readiness (for mixed fuel)</a:t>
            </a:r>
            <a:endParaRPr lang="en-US" sz="24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ea typeface="+mn-lt"/>
              <a:cs typeface="Calibri" panose="020F0502020204030204"/>
            </a:endParaRPr>
          </a:p>
          <a:p>
            <a:pPr marL="28575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,Sans-Serif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Some variation in requirements depending on building type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ea typeface="+mn-lt"/>
              <a:cs typeface="Calibri" panose="020F0502020204030204"/>
            </a:endParaRPr>
          </a:p>
          <a:p>
            <a:pPr marL="400050" marR="0" lvl="0" indent="-3429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00050" marR="0" lvl="0" indent="-3429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DB66BEA5-373A-4E63-BDF8-586241306DC4}"/>
              </a:ext>
            </a:extLst>
          </p:cNvPr>
          <p:cNvCxnSpPr>
            <a:cxnSpLocks/>
          </p:cNvCxnSpPr>
          <p:nvPr/>
        </p:nvCxnSpPr>
        <p:spPr>
          <a:xfrm>
            <a:off x="3780927" y="1306543"/>
            <a:ext cx="7466193" cy="0"/>
          </a:xfrm>
          <a:prstGeom prst="straightConnector1">
            <a:avLst/>
          </a:prstGeom>
          <a:ln w="28575">
            <a:solidFill>
              <a:srgbClr val="2F55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21153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6C519EF-39F6-4A84-8248-6E500CFEFF36}"/>
              </a:ext>
            </a:extLst>
          </p:cNvPr>
          <p:cNvSpPr txBox="1">
            <a:spLocks/>
          </p:cNvSpPr>
          <p:nvPr/>
        </p:nvSpPr>
        <p:spPr>
          <a:xfrm>
            <a:off x="3793626" y="410853"/>
            <a:ext cx="7385123" cy="83427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  <a:defRPr/>
            </a:pPr>
            <a:r>
              <a:rPr kumimoji="0" lang="en-US" sz="35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Electric Vehicle Charging Infrastructure</a:t>
            </a:r>
            <a:r>
              <a:rPr lang="en-US" sz="3500" b="1">
                <a:latin typeface="Calibri Light" panose="020F0302020204030204"/>
              </a:rPr>
              <a:t> Requirements for New Construction</a:t>
            </a:r>
            <a:endParaRPr kumimoji="0" lang="en-US" sz="3500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DB66BEA5-373A-4E63-BDF8-586241306DC4}"/>
              </a:ext>
            </a:extLst>
          </p:cNvPr>
          <p:cNvCxnSpPr>
            <a:cxnSpLocks/>
          </p:cNvCxnSpPr>
          <p:nvPr/>
        </p:nvCxnSpPr>
        <p:spPr>
          <a:xfrm>
            <a:off x="3780927" y="1306543"/>
            <a:ext cx="7466193" cy="0"/>
          </a:xfrm>
          <a:prstGeom prst="straightConnector1">
            <a:avLst/>
          </a:prstGeom>
          <a:ln w="28575">
            <a:solidFill>
              <a:srgbClr val="2F55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7">
            <a:extLst>
              <a:ext uri="{FF2B5EF4-FFF2-40B4-BE49-F238E27FC236}">
                <a16:creationId xmlns:a16="http://schemas.microsoft.com/office/drawing/2014/main" id="{910C121A-EC3E-4BF6-A8EF-0F4EEBDF27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4600" y="1570956"/>
            <a:ext cx="8293100" cy="3322388"/>
          </a:xfrm>
          <a:prstGeom prst="rect">
            <a:avLst/>
          </a:prstGeom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7CBC2A8E-68D5-4F98-81B0-8FD70B899C2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-41" r="17539" b="-269"/>
          <a:stretch/>
        </p:blipFill>
        <p:spPr>
          <a:xfrm>
            <a:off x="0" y="1391"/>
            <a:ext cx="3801535" cy="6858143"/>
          </a:xfrm>
          <a:prstGeom prst="rect">
            <a:avLst/>
          </a:prstGeom>
        </p:spPr>
      </p:pic>
      <p:pic>
        <p:nvPicPr>
          <p:cNvPr id="9" name="Picture 9" descr="requirements.PNG">
            <a:extLst>
              <a:ext uri="{FF2B5EF4-FFF2-40B4-BE49-F238E27FC236}">
                <a16:creationId xmlns:a16="http://schemas.microsoft.com/office/drawing/2014/main" id="{3AA2D90E-412C-4CD8-899C-8D4586E694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60800" y="5151218"/>
            <a:ext cx="8216900" cy="1508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126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6C519EF-39F6-4A84-8248-6E500CFEFF36}"/>
              </a:ext>
            </a:extLst>
          </p:cNvPr>
          <p:cNvSpPr txBox="1">
            <a:spLocks/>
          </p:cNvSpPr>
          <p:nvPr/>
        </p:nvSpPr>
        <p:spPr>
          <a:xfrm>
            <a:off x="3824385" y="32764"/>
            <a:ext cx="7785022" cy="10834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5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Natural Gas Infrastructure Prohibition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4027C7-1AFD-4228-90CC-982EA02D14A3}"/>
              </a:ext>
            </a:extLst>
          </p:cNvPr>
          <p:cNvSpPr txBox="1"/>
          <p:nvPr/>
        </p:nvSpPr>
        <p:spPr>
          <a:xfrm>
            <a:off x="3916983" y="1956356"/>
            <a:ext cx="7298885" cy="3785419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Effective date: January 1, 2020</a:t>
            </a:r>
            <a:endParaRPr kumimoji="0" lang="en-US" sz="2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3464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Prohibits natural gas infrastructure in new residential buildings (3 stories and less) 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2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Covered Buildings (new construction only):</a:t>
            </a:r>
            <a:endParaRPr kumimoji="0" lang="en-US" sz="2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Single-family homes</a:t>
            </a:r>
          </a:p>
          <a:p>
            <a:pPr marL="28575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Accessory dwelling units (detached)</a:t>
            </a:r>
          </a:p>
          <a:p>
            <a:pPr marL="28575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Multifamily (3 stories and less)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2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2600" b="1" i="0" u="none" strike="sng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7" descr="new home.jpg">
            <a:extLst>
              <a:ext uri="{FF2B5EF4-FFF2-40B4-BE49-F238E27FC236}">
                <a16:creationId xmlns:a16="http://schemas.microsoft.com/office/drawing/2014/main" id="{85F3F9E9-C396-42DA-9411-CB6347A5A0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97693" cy="6858000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88D247BD-E321-4AB1-8930-52F049DE6C05}"/>
              </a:ext>
            </a:extLst>
          </p:cNvPr>
          <p:cNvCxnSpPr>
            <a:cxnSpLocks/>
          </p:cNvCxnSpPr>
          <p:nvPr/>
        </p:nvCxnSpPr>
        <p:spPr>
          <a:xfrm>
            <a:off x="3780927" y="1476872"/>
            <a:ext cx="7828480" cy="0"/>
          </a:xfrm>
          <a:prstGeom prst="straightConnector1">
            <a:avLst/>
          </a:prstGeom>
          <a:ln w="28575">
            <a:solidFill>
              <a:srgbClr val="2F55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50202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6C519EF-39F6-4A84-8248-6E500CFEFF36}"/>
              </a:ext>
            </a:extLst>
          </p:cNvPr>
          <p:cNvSpPr txBox="1">
            <a:spLocks/>
          </p:cNvSpPr>
          <p:nvPr/>
        </p:nvSpPr>
        <p:spPr>
          <a:xfrm>
            <a:off x="3942164" y="625023"/>
            <a:ext cx="7157958" cy="678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  <a:defRPr/>
            </a:pPr>
            <a:r>
              <a:rPr kumimoji="0" lang="en-US" sz="35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Expanded Natural Gas</a:t>
            </a:r>
            <a:r>
              <a:rPr lang="en-US" sz="3500" b="1" dirty="0">
                <a:latin typeface="Calibri Light" panose="020F0302020204030204"/>
              </a:rPr>
              <a:t> Infrastructure </a:t>
            </a:r>
            <a:r>
              <a:rPr kumimoji="0" lang="en-US" sz="35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Prohibition</a:t>
            </a:r>
          </a:p>
        </p:txBody>
      </p:sp>
      <p:pic>
        <p:nvPicPr>
          <p:cNvPr id="2" name="Picture 3" descr="cover building.jpg">
            <a:extLst>
              <a:ext uri="{FF2B5EF4-FFF2-40B4-BE49-F238E27FC236}">
                <a16:creationId xmlns:a16="http://schemas.microsoft.com/office/drawing/2014/main" id="{CCF7D913-B74C-4233-BB4D-435D147A399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556" r="16071" b="-6"/>
          <a:stretch/>
        </p:blipFill>
        <p:spPr>
          <a:xfrm>
            <a:off x="0" y="10"/>
            <a:ext cx="3476673" cy="6857990"/>
          </a:xfrm>
          <a:prstGeom prst="rect">
            <a:avLst/>
          </a:prstGeom>
          <a:effectLst/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1172C99-17C7-4C7E-BADA-E42115FA14F4}"/>
              </a:ext>
            </a:extLst>
          </p:cNvPr>
          <p:cNvSpPr/>
          <p:nvPr/>
        </p:nvSpPr>
        <p:spPr>
          <a:xfrm>
            <a:off x="5154573" y="1620469"/>
            <a:ext cx="5360274" cy="6080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C3B528-399A-4011-9F52-FE3844312739}"/>
              </a:ext>
            </a:extLst>
          </p:cNvPr>
          <p:cNvSpPr txBox="1"/>
          <p:nvPr/>
        </p:nvSpPr>
        <p:spPr>
          <a:xfrm>
            <a:off x="3946410" y="1620586"/>
            <a:ext cx="7941310" cy="4612391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600" b="1">
                <a:latin typeface="Calibri" panose="020F0502020204030204"/>
                <a:cs typeface="Calibri"/>
              </a:rPr>
              <a:t>Covered Buildings:</a:t>
            </a:r>
            <a:endParaRPr lang="en-US" sz="2600" b="1">
              <a:latin typeface="Calibri" panose="020F0502020204030204"/>
            </a:endParaRPr>
          </a:p>
          <a:p>
            <a:pPr>
              <a:lnSpc>
                <a:spcPct val="90000"/>
              </a:lnSpc>
              <a:spcAft>
                <a:spcPts val="600"/>
              </a:spcAft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Expands natural gas infrastructure prohibition to </a:t>
            </a:r>
            <a:r>
              <a:rPr lang="en-US" sz="2600">
                <a:latin typeface="Calibri" panose="020F0502020204030204"/>
              </a:rPr>
              <a:t>new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residential, commercial, and industrial buildings</a:t>
            </a:r>
            <a:r>
              <a:rPr lang="en-US" sz="2600">
                <a:latin typeface="Calibri" panose="020F0502020204030204"/>
              </a:rPr>
              <a:t>.</a:t>
            </a:r>
            <a:endParaRPr lang="en-US" sz="2600">
              <a:cs typeface="Calibri"/>
            </a:endParaRPr>
          </a:p>
          <a:p>
            <a:pPr marL="57150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600" b="1">
                <a:latin typeface="Calibri" panose="020F0502020204030204"/>
              </a:rPr>
              <a:t>Exceptions:</a:t>
            </a:r>
            <a:endParaRPr lang="en-US" sz="2600" b="1">
              <a:latin typeface="Calibri" panose="020F0502020204030204"/>
              <a:cs typeface="Calibri"/>
            </a:endParaRPr>
          </a:p>
          <a:p>
            <a:pPr marL="514350" indent="-457200">
              <a:lnSpc>
                <a:spcPct val="90000"/>
              </a:lnSpc>
              <a:spcAft>
                <a:spcPts val="600"/>
              </a:spcAft>
              <a:buFont typeface="Arial"/>
              <a:buChar char="•"/>
              <a:defRPr/>
            </a:pPr>
            <a:r>
              <a:rPr lang="en-US" sz="2600">
                <a:latin typeface="Calibri" panose="020F0502020204030204"/>
                <a:cs typeface="Calibri"/>
              </a:rPr>
              <a:t>Hospitals</a:t>
            </a:r>
          </a:p>
          <a:p>
            <a:pPr marL="57150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600" b="1">
                <a:latin typeface="Calibri" panose="020F0502020204030204"/>
              </a:rPr>
              <a:t>Limited Exemptions (must apply for exemption):</a:t>
            </a:r>
            <a:endParaRPr lang="en-US" sz="260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600">
                <a:latin typeface="Calibri" panose="020F0502020204030204"/>
                <a:cs typeface="Calibri"/>
              </a:rPr>
              <a:t>Cooking Equipment in Food Service Establishments or Commercial Kitchens</a:t>
            </a:r>
            <a:endParaRPr lang="en-US" sz="2600">
              <a:latin typeface="Calibri" panose="020F0502020204030204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600">
                <a:latin typeface="Calibri" panose="020F0502020204030204"/>
              </a:rPr>
              <a:t>Process loads in Industrial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&amp; </a:t>
            </a:r>
            <a:r>
              <a:rPr lang="en-US" sz="2600">
                <a:latin typeface="Calibri" panose="020F0502020204030204"/>
              </a:rPr>
              <a:t>Manufacturing</a:t>
            </a:r>
            <a:endParaRPr lang="en-US" sz="2600">
              <a:latin typeface="Calibri" panose="020F0502020204030204"/>
              <a:cs typeface="Calibri"/>
            </a:endParaRPr>
          </a:p>
          <a:p>
            <a:pPr>
              <a:defRPr/>
            </a:pPr>
            <a:r>
              <a:rPr lang="en-US" sz="2600" b="1">
                <a:latin typeface="Calibri" panose="020F0502020204030204"/>
                <a:cs typeface="Calibri"/>
              </a:rPr>
              <a:t>Proposed Effective Date: </a:t>
            </a:r>
            <a:r>
              <a:rPr lang="en-US" sz="2600">
                <a:latin typeface="Calibri" panose="020F0502020204030204"/>
                <a:cs typeface="Calibri"/>
              </a:rPr>
              <a:t> August 1, 2021</a:t>
            </a:r>
            <a:endParaRPr lang="en-US" sz="2600">
              <a:ea typeface="+mn-lt"/>
              <a:cs typeface="+mn-lt"/>
            </a:endParaRPr>
          </a:p>
          <a:p>
            <a:pPr>
              <a:lnSpc>
                <a:spcPct val="90000"/>
              </a:lnSpc>
              <a:spcAft>
                <a:spcPts val="600"/>
              </a:spcAft>
              <a:defRPr/>
            </a:pPr>
            <a:endParaRPr lang="en-US" sz="2600">
              <a:solidFill>
                <a:prstClr val="black"/>
              </a:solidFill>
              <a:latin typeface="Calibri" panose="020F0502020204030204"/>
              <a:cs typeface="Calibri"/>
            </a:endParaRP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8808D71D-356A-4C8A-9B7F-5AB6B8D7811C}"/>
              </a:ext>
            </a:extLst>
          </p:cNvPr>
          <p:cNvCxnSpPr>
            <a:cxnSpLocks/>
          </p:cNvCxnSpPr>
          <p:nvPr/>
        </p:nvCxnSpPr>
        <p:spPr>
          <a:xfrm>
            <a:off x="3942164" y="1403415"/>
            <a:ext cx="7551497" cy="0"/>
          </a:xfrm>
          <a:prstGeom prst="straightConnector1">
            <a:avLst/>
          </a:prstGeom>
          <a:ln w="28575">
            <a:solidFill>
              <a:srgbClr val="2F55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8858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484F99-B431-4AB7-827E-B71780F5416C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093751" y="1010204"/>
            <a:ext cx="4203461" cy="517447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400"/>
          </a:p>
          <a:p>
            <a:pPr lvl="1"/>
            <a:endParaRPr lang="en-US"/>
          </a:p>
          <a:p>
            <a:pPr lvl="1"/>
            <a:endParaRPr lang="en-US"/>
          </a:p>
        </p:txBody>
      </p:sp>
      <p:pic>
        <p:nvPicPr>
          <p:cNvPr id="5" name="Picture 5" descr="city hall.PNG">
            <a:extLst>
              <a:ext uri="{FF2B5EF4-FFF2-40B4-BE49-F238E27FC236}">
                <a16:creationId xmlns:a16="http://schemas.microsoft.com/office/drawing/2014/main" id="{80B6D4AD-5CC3-4116-BBE8-AC0C61C9B2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672" t="1188" r="216" b="-1019"/>
          <a:stretch/>
        </p:blipFill>
        <p:spPr>
          <a:xfrm>
            <a:off x="0" y="0"/>
            <a:ext cx="4210455" cy="675674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0D59CA6-8EAE-4AEF-AF17-F58E10C31090}"/>
              </a:ext>
            </a:extLst>
          </p:cNvPr>
          <p:cNvSpPr txBox="1"/>
          <p:nvPr/>
        </p:nvSpPr>
        <p:spPr>
          <a:xfrm>
            <a:off x="4210455" y="2062377"/>
            <a:ext cx="7618872" cy="463706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342900" indent="-342900" defTabSz="457200">
              <a:buFont typeface="Arial" panose="020B0604020202020204" pitchFamily="34" charset="0"/>
              <a:buChar char="•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CA has committed to statewide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carbon neutrality by 2045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.</a:t>
            </a:r>
            <a:r>
              <a:rPr lang="en-US" sz="2000" dirty="0"/>
              <a:t> 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342900" indent="-342900" defTabSz="4572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cs typeface="Calibri"/>
              </a:rPr>
              <a:t>Electricity used by buildings in San Jose projected to be almost entirely </a:t>
            </a:r>
            <a:r>
              <a:rPr lang="en-US" sz="2000" b="1" dirty="0">
                <a:cs typeface="Calibri"/>
              </a:rPr>
              <a:t>carbon neutral in the next couple of years. </a:t>
            </a:r>
            <a:endParaRPr lang="en-US" sz="2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cs typeface="Calibri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342900" indent="-342900" defTabSz="4572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cs typeface="Calibri"/>
              </a:rPr>
              <a:t>All electric buildings are generally less expensive to construct. </a:t>
            </a:r>
          </a:p>
          <a:p>
            <a:pPr marL="342900" indent="-342900" defTabSz="457200">
              <a:buFont typeface="Arial" panose="020B0604020202020204" pitchFamily="34" charset="0"/>
              <a:buChar char="•"/>
              <a:defRPr/>
            </a:pPr>
            <a:endParaRPr lang="en-US" sz="2000" dirty="0">
              <a:cs typeface="Calibri"/>
            </a:endParaRPr>
          </a:p>
          <a:p>
            <a:pPr marL="342900" marR="0" lvl="0" indent="-342900" algn="l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As building electrification accelerates, fewer and fewer gas customers will share burden of fixed system costs,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increasing gas rates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considerably.</a:t>
            </a:r>
            <a:endParaRPr lang="en-US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cs typeface="Calibri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000" dirty="0">
              <a:solidFill>
                <a:prstClr val="black"/>
              </a:solidFill>
              <a:ea typeface="+mn-lt"/>
              <a:cs typeface="Calibri" panose="020F0502020204030204"/>
            </a:endParaRPr>
          </a:p>
          <a:p>
            <a:pPr marL="342900" indent="-342900" defTabSz="4572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ea typeface="+mn-lt"/>
                <a:cs typeface="Calibri" panose="020F0502020204030204"/>
              </a:rPr>
              <a:t>San Jose has the highest share of EV sales in the U.S. so having enough </a:t>
            </a:r>
            <a:r>
              <a:rPr lang="en-US" sz="2000" b="1" dirty="0">
                <a:ea typeface="+mn-lt"/>
                <a:cs typeface="Calibri" panose="020F0502020204030204"/>
              </a:rPr>
              <a:t>EV charging infrastructure</a:t>
            </a:r>
            <a:r>
              <a:rPr lang="en-US" sz="2000" dirty="0">
                <a:ea typeface="+mn-lt"/>
                <a:cs typeface="Calibri" panose="020F0502020204030204"/>
              </a:rPr>
              <a:t> to meet projected demand is important. 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lt"/>
              <a:cs typeface="Calibri" panose="020F0502020204030204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1E9D232D-2ADA-4D2B-857A-3A03BF4E89B6}"/>
              </a:ext>
            </a:extLst>
          </p:cNvPr>
          <p:cNvSpPr txBox="1">
            <a:spLocks/>
          </p:cNvSpPr>
          <p:nvPr/>
        </p:nvSpPr>
        <p:spPr>
          <a:xfrm>
            <a:off x="4571903" y="214984"/>
            <a:ext cx="7257424" cy="128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5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Building Electrification Benefits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EF19A2E5-5B3C-404E-B7B4-EF793D7D6319}"/>
              </a:ext>
            </a:extLst>
          </p:cNvPr>
          <p:cNvCxnSpPr>
            <a:cxnSpLocks/>
          </p:cNvCxnSpPr>
          <p:nvPr/>
        </p:nvCxnSpPr>
        <p:spPr>
          <a:xfrm>
            <a:off x="4571903" y="1795001"/>
            <a:ext cx="7114575" cy="0"/>
          </a:xfrm>
          <a:prstGeom prst="straightConnector1">
            <a:avLst/>
          </a:prstGeom>
          <a:ln w="28575">
            <a:solidFill>
              <a:srgbClr val="2F55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7562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6C519EF-39F6-4A84-8248-6E500CFEFF36}"/>
              </a:ext>
            </a:extLst>
          </p:cNvPr>
          <p:cNvSpPr txBox="1">
            <a:spLocks/>
          </p:cNvSpPr>
          <p:nvPr/>
        </p:nvSpPr>
        <p:spPr>
          <a:xfrm>
            <a:off x="3626066" y="265208"/>
            <a:ext cx="7712494" cy="678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  <a:defRPr/>
            </a:pPr>
            <a:r>
              <a:rPr kumimoji="0" lang="en-US" sz="35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Health, Safety, </a:t>
            </a:r>
            <a:r>
              <a:rPr lang="en-US" sz="3500" b="1">
                <a:latin typeface="Calibri Light" panose="020F0302020204030204"/>
              </a:rPr>
              <a:t>Equity</a:t>
            </a:r>
            <a:r>
              <a:rPr kumimoji="0" lang="en-US" sz="35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and </a:t>
            </a:r>
            <a:r>
              <a:rPr lang="en-US" sz="3500" b="1">
                <a:latin typeface="Calibri Light" panose="020F0302020204030204"/>
              </a:rPr>
              <a:t>Resilience </a:t>
            </a:r>
            <a:endParaRPr kumimoji="0" lang="en-US" sz="3500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1172C99-17C7-4C7E-BADA-E42115FA14F4}"/>
              </a:ext>
            </a:extLst>
          </p:cNvPr>
          <p:cNvSpPr/>
          <p:nvPr/>
        </p:nvSpPr>
        <p:spPr>
          <a:xfrm>
            <a:off x="5154573" y="1620469"/>
            <a:ext cx="5360274" cy="6080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C3B528-399A-4011-9F52-FE3844312739}"/>
              </a:ext>
            </a:extLst>
          </p:cNvPr>
          <p:cNvSpPr txBox="1"/>
          <p:nvPr/>
        </p:nvSpPr>
        <p:spPr>
          <a:xfrm>
            <a:off x="3757760" y="1411996"/>
            <a:ext cx="8083141" cy="520922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Health</a:t>
            </a:r>
            <a:r>
              <a:rPr lang="en-US" sz="2600">
                <a:latin typeface="Calibri" panose="020F0502020204030204"/>
              </a:rPr>
              <a:t>: 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Eliminate burning and transporting of natural gas, which </a:t>
            </a:r>
            <a:r>
              <a:rPr lang="en-US" sz="2600">
                <a:latin typeface="Calibri" panose="020F0502020204030204"/>
              </a:rPr>
              <a:t>increases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air pollution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2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Safety: 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Decrease our</a:t>
            </a: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reliance on natural gas, which reduces associated fire and explosion risk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2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Equity</a:t>
            </a:r>
            <a:r>
              <a:rPr lang="en-US" sz="2600" b="1">
                <a:solidFill>
                  <a:prstClr val="black"/>
                </a:solidFill>
                <a:latin typeface="Calibri" panose="020F0502020204030204"/>
              </a:rPr>
              <a:t>: 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Limit exposure to harmful combustion by-products, which can cause respiratory issues, such as asthma, especially among vulnerable populations. 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600" b="1">
                <a:latin typeface="Calibri" panose="020F0502020204030204"/>
              </a:rPr>
              <a:t>Resilience: </a:t>
            </a:r>
            <a:r>
              <a:rPr lang="en-US" sz="2600">
                <a:latin typeface="Calibri" panose="020F0502020204030204"/>
              </a:rPr>
              <a:t>Increased resiliency in buildings. Power for electricity is typically restored faster than for natural gas.</a:t>
            </a:r>
            <a:endParaRPr lang="en-US" sz="26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8808D71D-356A-4C8A-9B7F-5AB6B8D7811C}"/>
              </a:ext>
            </a:extLst>
          </p:cNvPr>
          <p:cNvCxnSpPr>
            <a:cxnSpLocks/>
          </p:cNvCxnSpPr>
          <p:nvPr/>
        </p:nvCxnSpPr>
        <p:spPr>
          <a:xfrm>
            <a:off x="3757760" y="1140483"/>
            <a:ext cx="7957990" cy="0"/>
          </a:xfrm>
          <a:prstGeom prst="straightConnector1">
            <a:avLst/>
          </a:prstGeom>
          <a:ln w="28575">
            <a:solidFill>
              <a:srgbClr val="2F55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7" descr="induction stove.PNG">
            <a:extLst>
              <a:ext uri="{FF2B5EF4-FFF2-40B4-BE49-F238E27FC236}">
                <a16:creationId xmlns:a16="http://schemas.microsoft.com/office/drawing/2014/main" id="{21E137DB-AD8F-4772-9F24-27AF5C7756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267" b="-508"/>
          <a:stretch/>
        </p:blipFill>
        <p:spPr>
          <a:xfrm>
            <a:off x="0" y="9208"/>
            <a:ext cx="3292137" cy="2236750"/>
          </a:xfrm>
          <a:prstGeom prst="rect">
            <a:avLst/>
          </a:prstGeom>
        </p:spPr>
      </p:pic>
      <p:pic>
        <p:nvPicPr>
          <p:cNvPr id="10" name="Picture 11" descr="safety.PNG">
            <a:extLst>
              <a:ext uri="{FF2B5EF4-FFF2-40B4-BE49-F238E27FC236}">
                <a16:creationId xmlns:a16="http://schemas.microsoft.com/office/drawing/2014/main" id="{DC29C888-54AC-485C-A891-316D72C257A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390" r="-649" b="9787"/>
          <a:stretch/>
        </p:blipFill>
        <p:spPr>
          <a:xfrm>
            <a:off x="20790" y="4479024"/>
            <a:ext cx="3305050" cy="2248554"/>
          </a:xfrm>
          <a:prstGeom prst="rect">
            <a:avLst/>
          </a:prstGeom>
        </p:spPr>
      </p:pic>
      <p:pic>
        <p:nvPicPr>
          <p:cNvPr id="12" name="Picture 12" descr="clean indoor air.PNG">
            <a:extLst>
              <a:ext uri="{FF2B5EF4-FFF2-40B4-BE49-F238E27FC236}">
                <a16:creationId xmlns:a16="http://schemas.microsoft.com/office/drawing/2014/main" id="{8397D240-B818-4E31-93D5-FA65A3BD5CE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7208" r="-350" b="12751"/>
          <a:stretch/>
        </p:blipFill>
        <p:spPr>
          <a:xfrm>
            <a:off x="0" y="2247708"/>
            <a:ext cx="3238712" cy="2237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883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6C519EF-39F6-4A84-8248-6E500CFEFF36}"/>
              </a:ext>
            </a:extLst>
          </p:cNvPr>
          <p:cNvSpPr txBox="1">
            <a:spLocks/>
          </p:cNvSpPr>
          <p:nvPr/>
        </p:nvSpPr>
        <p:spPr>
          <a:xfrm>
            <a:off x="3745509" y="284316"/>
            <a:ext cx="4939868" cy="6780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5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Technical Assistance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C3B528-399A-4011-9F52-FE3844312739}"/>
              </a:ext>
            </a:extLst>
          </p:cNvPr>
          <p:cNvSpPr txBox="1"/>
          <p:nvPr/>
        </p:nvSpPr>
        <p:spPr>
          <a:xfrm>
            <a:off x="3927032" y="1695535"/>
            <a:ext cx="6941596" cy="428090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401955" marR="0" lvl="0" indent="-3429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Complete an interest form</a:t>
            </a:r>
            <a:endParaRPr lang="en-US"/>
          </a:p>
          <a:p>
            <a:pPr marL="400050" marR="0" lvl="0" indent="-3429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One-hour no-cost technical consultation</a:t>
            </a:r>
            <a:endParaRPr kumimoji="0" lang="en-US" sz="2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00050" marR="0" lvl="0" indent="-3429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Meet with Association for Energy Affordability &amp; City staff</a:t>
            </a:r>
            <a:endParaRPr lang="en-US" sz="26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ea typeface="+mn-lt"/>
              <a:cs typeface="Calibri" panose="020F0502020204030204"/>
            </a:endParaRPr>
          </a:p>
          <a:p>
            <a:pPr marL="400050" marR="0" lvl="0" indent="-3429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Follow-up consultation if needed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2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lt"/>
              <a:cs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Issues addressed to date:</a:t>
            </a:r>
            <a:endParaRPr kumimoji="0" lang="en-US" sz="2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lt"/>
              <a:cs typeface="Calibri" panose="020F0502020204030204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,Sans-Serif"/>
              <a:buChar char="•"/>
              <a:defRPr/>
            </a:pPr>
            <a:r>
              <a:rPr lang="en-US" sz="2600">
                <a:latin typeface="Calibri" panose="020F0502020204030204"/>
                <a:ea typeface="+mn-lt"/>
                <a:cs typeface="Calibri" panose="020F0502020204030204"/>
              </a:rPr>
              <a:t>Title 24 compliance software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 challenges</a:t>
            </a:r>
            <a:endParaRPr lang="en-US" sz="26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ea typeface="+mn-lt"/>
              <a:cs typeface="Calibri" panose="020F0502020204030204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,Sans-Serif"/>
              <a:buChar char="•"/>
              <a:defRPr/>
            </a:pP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  <a:t>Heat pump water heater design/</a:t>
            </a:r>
            <a:r>
              <a:rPr lang="en-US" sz="2600">
                <a:latin typeface="Calibri" panose="020F0502020204030204"/>
                <a:ea typeface="+mn-lt"/>
                <a:cs typeface="Calibri" panose="020F0502020204030204"/>
              </a:rPr>
              <a:t>optimization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,Sans-Serif"/>
              <a:buChar char="•"/>
              <a:defRPr/>
            </a:pPr>
            <a:r>
              <a:rPr lang="en-US" sz="2600">
                <a:latin typeface="Calibri" panose="020F0502020204030204"/>
                <a:cs typeface="Calibri"/>
              </a:rPr>
              <a:t>Solar thermal v. solar PV</a:t>
            </a:r>
            <a:endParaRPr lang="en-US" sz="26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8808D71D-356A-4C8A-9B7F-5AB6B8D7811C}"/>
              </a:ext>
            </a:extLst>
          </p:cNvPr>
          <p:cNvCxnSpPr>
            <a:cxnSpLocks/>
          </p:cNvCxnSpPr>
          <p:nvPr/>
        </p:nvCxnSpPr>
        <p:spPr>
          <a:xfrm>
            <a:off x="3927032" y="1284649"/>
            <a:ext cx="7416158" cy="0"/>
          </a:xfrm>
          <a:prstGeom prst="straightConnector1">
            <a:avLst/>
          </a:prstGeom>
          <a:ln w="28575">
            <a:solidFill>
              <a:srgbClr val="2F55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1F1A2DEA-EC04-4ADF-BE1B-5CAB0B4DE4BD}"/>
              </a:ext>
            </a:extLst>
          </p:cNvPr>
          <p:cNvSpPr/>
          <p:nvPr/>
        </p:nvSpPr>
        <p:spPr>
          <a:xfrm>
            <a:off x="15690" y="0"/>
            <a:ext cx="3490935" cy="6858000"/>
          </a:xfrm>
          <a:prstGeom prst="rect">
            <a:avLst/>
          </a:prstGeom>
          <a:solidFill>
            <a:srgbClr val="2F55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3" descr="AEA_fc_stmp_logo_no_border (002).JPG">
            <a:extLst>
              <a:ext uri="{FF2B5EF4-FFF2-40B4-BE49-F238E27FC236}">
                <a16:creationId xmlns:a16="http://schemas.microsoft.com/office/drawing/2014/main" id="{C30FFC70-9089-4AE5-8F5F-355AB83460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557" y="623347"/>
            <a:ext cx="2743200" cy="978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5287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6C519EF-39F6-4A84-8248-6E500CFEFF36}"/>
              </a:ext>
            </a:extLst>
          </p:cNvPr>
          <p:cNvSpPr txBox="1">
            <a:spLocks/>
          </p:cNvSpPr>
          <p:nvPr/>
        </p:nvSpPr>
        <p:spPr>
          <a:xfrm>
            <a:off x="3745509" y="284316"/>
            <a:ext cx="4939868" cy="6780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  <a:defRPr/>
            </a:pPr>
            <a:r>
              <a:rPr lang="en-US" sz="3500" b="1">
                <a:latin typeface="Calibri Light" panose="020F0302020204030204"/>
              </a:rPr>
              <a:t>Key Design Considerations</a:t>
            </a:r>
            <a:endParaRPr kumimoji="0" lang="en-US" sz="35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C3B528-399A-4011-9F52-FE3844312739}"/>
              </a:ext>
            </a:extLst>
          </p:cNvPr>
          <p:cNvSpPr txBox="1"/>
          <p:nvPr/>
        </p:nvSpPr>
        <p:spPr>
          <a:xfrm>
            <a:off x="3740126" y="1451119"/>
            <a:ext cx="8091783" cy="4266529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59055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sz="2600">
                <a:ea typeface="+mn-lt"/>
                <a:cs typeface="+mn-lt"/>
              </a:rPr>
              <a:t>* Optimal sizing will likely have more storage than gas-based system</a:t>
            </a:r>
          </a:p>
          <a:p>
            <a:pPr marL="742950" lvl="1" indent="-285750"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lang="en-US" sz="2600">
                <a:ea typeface="+mn-lt"/>
                <a:cs typeface="+mn-lt"/>
              </a:rPr>
              <a:t>Engineer should NOT use same sizing parameters as gas hot water system</a:t>
            </a:r>
          </a:p>
          <a:p>
            <a:pPr marL="742950" lvl="1" indent="-285750"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lang="en-US" sz="2600">
                <a:ea typeface="+mn-lt"/>
                <a:cs typeface="+mn-lt"/>
              </a:rPr>
              <a:t>Engage with heat pump manufacturer to obtain sizing recommendations</a:t>
            </a:r>
          </a:p>
          <a:p>
            <a:pPr marL="285750" indent="-28575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2600">
                <a:ea typeface="+mn-lt"/>
                <a:cs typeface="+mn-lt"/>
              </a:rPr>
              <a:t>Individual systems may be locatable inside a unit with no outside air (always confirm with manufacturer)</a:t>
            </a:r>
          </a:p>
          <a:p>
            <a:pPr marL="285750" indent="-28575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2600">
                <a:ea typeface="+mn-lt"/>
                <a:cs typeface="+mn-lt"/>
              </a:rPr>
              <a:t>Larger or central systems will need access to outside/garage air</a:t>
            </a:r>
            <a:endParaRPr lang="en-US"/>
          </a:p>
          <a:p>
            <a:pPr marL="742950" lvl="1" indent="-285750"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lang="en-US" sz="2600">
                <a:ea typeface="+mn-lt"/>
                <a:cs typeface="+mn-lt"/>
              </a:rPr>
              <a:t>Many can be ducted if space is tight</a:t>
            </a:r>
            <a:endParaRPr lang="en-US"/>
          </a:p>
          <a:p>
            <a:pPr marL="0" marR="0" lvl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endParaRPr lang="en-US" sz="2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cs typeface="Calibri" panose="020F0502020204030204"/>
            </a:endParaRPr>
          </a:p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endParaRPr lang="en-US" sz="2600">
              <a:solidFill>
                <a:prstClr val="black"/>
              </a:solidFill>
              <a:latin typeface="Calibri" panose="020F0502020204030204"/>
              <a:cs typeface="Calibri" panose="020F0502020204030204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8808D71D-356A-4C8A-9B7F-5AB6B8D7811C}"/>
              </a:ext>
            </a:extLst>
          </p:cNvPr>
          <p:cNvCxnSpPr>
            <a:cxnSpLocks/>
          </p:cNvCxnSpPr>
          <p:nvPr/>
        </p:nvCxnSpPr>
        <p:spPr>
          <a:xfrm>
            <a:off x="3927032" y="1284649"/>
            <a:ext cx="7416158" cy="0"/>
          </a:xfrm>
          <a:prstGeom prst="straightConnector1">
            <a:avLst/>
          </a:prstGeom>
          <a:ln w="28575">
            <a:solidFill>
              <a:srgbClr val="2F55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1F1A2DEA-EC04-4ADF-BE1B-5CAB0B4DE4BD}"/>
              </a:ext>
            </a:extLst>
          </p:cNvPr>
          <p:cNvSpPr/>
          <p:nvPr/>
        </p:nvSpPr>
        <p:spPr>
          <a:xfrm>
            <a:off x="15690" y="0"/>
            <a:ext cx="3490935" cy="6858000"/>
          </a:xfrm>
          <a:prstGeom prst="rect">
            <a:avLst/>
          </a:prstGeom>
          <a:solidFill>
            <a:srgbClr val="2F55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3" descr="AEA_fc_stmp_logo_no_border (002).JPG">
            <a:extLst>
              <a:ext uri="{FF2B5EF4-FFF2-40B4-BE49-F238E27FC236}">
                <a16:creationId xmlns:a16="http://schemas.microsoft.com/office/drawing/2014/main" id="{C30FFC70-9089-4AE5-8F5F-355AB83460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557" y="623347"/>
            <a:ext cx="2743200" cy="978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8526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1E9D232D-2ADA-4D2B-857A-3A03BF4E89B6}"/>
              </a:ext>
            </a:extLst>
          </p:cNvPr>
          <p:cNvSpPr txBox="1">
            <a:spLocks/>
          </p:cNvSpPr>
          <p:nvPr/>
        </p:nvSpPr>
        <p:spPr>
          <a:xfrm>
            <a:off x="4571903" y="214984"/>
            <a:ext cx="7257424" cy="128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  <a:defRPr/>
            </a:pPr>
            <a:r>
              <a:rPr kumimoji="0" lang="en-US" sz="35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Challenges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EF19A2E5-5B3C-404E-B7B4-EF793D7D6319}"/>
              </a:ext>
            </a:extLst>
          </p:cNvPr>
          <p:cNvCxnSpPr>
            <a:cxnSpLocks/>
          </p:cNvCxnSpPr>
          <p:nvPr/>
        </p:nvCxnSpPr>
        <p:spPr>
          <a:xfrm>
            <a:off x="4571903" y="1795001"/>
            <a:ext cx="7114575" cy="0"/>
          </a:xfrm>
          <a:prstGeom prst="straightConnector1">
            <a:avLst/>
          </a:prstGeom>
          <a:ln w="28575">
            <a:solidFill>
              <a:srgbClr val="2F55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E7B1C900-626A-4F7F-84BD-369D51F205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"/>
            <a:ext cx="4210455" cy="673226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2BB3F24-7F19-4CF1-BC69-871B823EBAAE}"/>
              </a:ext>
            </a:extLst>
          </p:cNvPr>
          <p:cNvSpPr/>
          <p:nvPr/>
        </p:nvSpPr>
        <p:spPr>
          <a:xfrm>
            <a:off x="4570724" y="2174347"/>
            <a:ext cx="7259781" cy="409342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514350" indent="-514350">
              <a:buAutoNum type="arabicPeriod"/>
            </a:pPr>
            <a:r>
              <a:rPr lang="en-US" sz="2600"/>
              <a:t>California Building Energy Code Compliance (CBECC) software modeling challenges</a:t>
            </a:r>
            <a:endParaRPr lang="en-US" sz="2600">
              <a:cs typeface="Calibri"/>
            </a:endParaRPr>
          </a:p>
          <a:p>
            <a:pPr marL="514350" indent="-514350">
              <a:buAutoNum type="arabicPeriod"/>
            </a:pPr>
            <a:endParaRPr lang="en-US" sz="2600">
              <a:cs typeface="Calibri"/>
            </a:endParaRPr>
          </a:p>
          <a:p>
            <a:pPr marL="514350" indent="-514350">
              <a:buAutoNum type="arabicPeriod"/>
            </a:pPr>
            <a:r>
              <a:rPr lang="en-US" sz="2600"/>
              <a:t>Educating building professionals about all-electric design (i.e., architects, mechanical engineers)</a:t>
            </a:r>
            <a:endParaRPr lang="en-US" sz="2600">
              <a:cs typeface="Calibri"/>
            </a:endParaRPr>
          </a:p>
          <a:p>
            <a:pPr marL="514350" indent="-514350">
              <a:buAutoNum type="arabicPeriod"/>
            </a:pPr>
            <a:endParaRPr lang="en-US" sz="2600">
              <a:cs typeface="Calibri"/>
            </a:endParaRPr>
          </a:p>
          <a:p>
            <a:pPr marL="514350" indent="-514350">
              <a:buAutoNum type="arabicPeriod"/>
            </a:pPr>
            <a:r>
              <a:rPr lang="en-US" sz="2600"/>
              <a:t>Meeting the Electric Vehicle Charging Infrastructure requirements in our Reach Code</a:t>
            </a:r>
          </a:p>
          <a:p>
            <a:pPr marL="1371600" lvl="2" indent="-457200">
              <a:buFont typeface="Arial"/>
              <a:buChar char="•"/>
            </a:pPr>
            <a:r>
              <a:rPr lang="en-US" sz="2600">
                <a:cs typeface="Calibri"/>
              </a:rPr>
              <a:t>Electrical panel capacity</a:t>
            </a:r>
            <a:endParaRPr lang="en-US" sz="26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7620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1E9D232D-2ADA-4D2B-857A-3A03BF4E89B6}"/>
              </a:ext>
            </a:extLst>
          </p:cNvPr>
          <p:cNvSpPr txBox="1">
            <a:spLocks/>
          </p:cNvSpPr>
          <p:nvPr/>
        </p:nvSpPr>
        <p:spPr>
          <a:xfrm>
            <a:off x="4571903" y="214984"/>
            <a:ext cx="7257424" cy="128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  <a:defRPr/>
            </a:pPr>
            <a:r>
              <a:rPr lang="en-US" sz="3500" b="1">
                <a:latin typeface="Calibri Light" panose="020F0302020204030204"/>
              </a:rPr>
              <a:t>California Building Energy Code Compliance (CBECC) software</a:t>
            </a:r>
            <a:endParaRPr lang="en-US" sz="3500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 Light" panose="020F0302020204030204"/>
              <a:cs typeface="Calibri Light"/>
            </a:endParaRP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EF19A2E5-5B3C-404E-B7B4-EF793D7D6319}"/>
              </a:ext>
            </a:extLst>
          </p:cNvPr>
          <p:cNvCxnSpPr>
            <a:cxnSpLocks/>
          </p:cNvCxnSpPr>
          <p:nvPr/>
        </p:nvCxnSpPr>
        <p:spPr>
          <a:xfrm>
            <a:off x="4571903" y="1795001"/>
            <a:ext cx="7114575" cy="0"/>
          </a:xfrm>
          <a:prstGeom prst="straightConnector1">
            <a:avLst/>
          </a:prstGeom>
          <a:ln w="28575">
            <a:solidFill>
              <a:srgbClr val="2F55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E7B1C900-626A-4F7F-84BD-369D51F205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"/>
            <a:ext cx="4210455" cy="673226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7B3C12C-3584-42F5-B9E6-01BE7B52DA0A}"/>
              </a:ext>
            </a:extLst>
          </p:cNvPr>
          <p:cNvSpPr/>
          <p:nvPr/>
        </p:nvSpPr>
        <p:spPr>
          <a:xfrm>
            <a:off x="4570724" y="2174347"/>
            <a:ext cx="7259781" cy="449353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/>
              <a:t>Historically, Title 24 compliance has been a challenge for all-electric buildings</a:t>
            </a:r>
            <a:endParaRPr lang="en-US" sz="2600" dirty="0">
              <a:cs typeface="Calibri"/>
            </a:endParaRPr>
          </a:p>
          <a:p>
            <a:endParaRPr lang="en-US" sz="2600" dirty="0"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/>
              <a:t>Q4 2020 – multiple compliance pathways for all-electric multifamily buildings, with more being integrated into software</a:t>
            </a:r>
            <a:endParaRPr lang="en-US" sz="2600" dirty="0">
              <a:cs typeface="Calibri"/>
            </a:endParaRPr>
          </a:p>
          <a:p>
            <a:endParaRPr lang="en-US" sz="2600" dirty="0"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/>
              <a:t>City of San José aware of Title 24 compliance software limitations, and working with developers and design teams to overcome any perceived obstacles</a:t>
            </a:r>
            <a:endParaRPr lang="en-US" sz="26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664560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9">
            <a:extLst>
              <a:ext uri="{FF2B5EF4-FFF2-40B4-BE49-F238E27FC236}">
                <a16:creationId xmlns:a16="http://schemas.microsoft.com/office/drawing/2014/main" id="{3155196F-F1FE-4701-BBB7-D7EFADBFBA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"/>
            <a:ext cx="12192000" cy="5254903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3808E19E-1F7A-4E48-8031-F9DFD6F871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3037" y="5451291"/>
            <a:ext cx="1685925" cy="950119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5EE79FAA-5799-4C29-9738-86AE3280F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5442" y="2434829"/>
            <a:ext cx="6521116" cy="99417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Century Gothic"/>
              </a:rPr>
              <a:t>Questions &amp; Discussion</a:t>
            </a:r>
            <a:br>
              <a:rPr lang="en-US"/>
            </a:br>
            <a:endParaRPr lang="en-US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54A7804-E5C9-4434-B665-8B781A927C61}"/>
              </a:ext>
            </a:extLst>
          </p:cNvPr>
          <p:cNvSpPr txBox="1">
            <a:spLocks/>
          </p:cNvSpPr>
          <p:nvPr/>
        </p:nvSpPr>
        <p:spPr>
          <a:xfrm>
            <a:off x="2734429" y="5093899"/>
            <a:ext cx="6569152" cy="742826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br>
              <a:rPr kumimoji="0" lang="en-US" sz="1500" b="1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endParaRPr kumimoji="0" lang="en-US" sz="15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23107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  <p:tag name="ARTICULATE_DESIGN_ID_OFFICE THEME" val="eXbiCB4I"/>
  <p:tag name="ARTICULATE_SLIDE_THUMBNAIL_REFRESH" val="1"/>
  <p:tag name="ARTICULATE_SLIDE_COUNT" val="13"/>
</p:tagLst>
</file>

<file path=ppt/theme/theme1.xml><?xml version="1.0" encoding="utf-8"?>
<a:theme xmlns:a="http://schemas.openxmlformats.org/drawingml/2006/main" name="AEA Title Slide">
  <a:themeElements>
    <a:clrScheme name="PHCA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800</Words>
  <Application>Microsoft Office PowerPoint</Application>
  <PresentationFormat>Widescreen</PresentationFormat>
  <Paragraphs>140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5" baseType="lpstr">
      <vt:lpstr>Arial</vt:lpstr>
      <vt:lpstr>Arial,Sans-Serif</vt:lpstr>
      <vt:lpstr>Calibri</vt:lpstr>
      <vt:lpstr>Calibri (body)</vt:lpstr>
      <vt:lpstr>Calibri Light</vt:lpstr>
      <vt:lpstr>Century Gothic</vt:lpstr>
      <vt:lpstr>Montserrat</vt:lpstr>
      <vt:lpstr>Open Sans</vt:lpstr>
      <vt:lpstr>AEA Title Slide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 &amp; Discussion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Main Title, Bold, Large Sub-Title, Un-bold, Smaller</dc:title>
  <dc:creator>nyoung@aea.us.org</dc:creator>
  <cp:lastModifiedBy>Olmedo, Elena</cp:lastModifiedBy>
  <cp:revision>107</cp:revision>
  <cp:lastPrinted>2018-08-30T01:10:38Z</cp:lastPrinted>
  <dcterms:created xsi:type="dcterms:W3CDTF">2017-02-14T05:22:49Z</dcterms:created>
  <dcterms:modified xsi:type="dcterms:W3CDTF">2021-02-18T00:15:08Z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D69F6551-ACF9-4A5C-9451-042DAE0E9813</vt:lpwstr>
  </property>
  <property fmtid="{D5CDD505-2E9C-101B-9397-08002B2CF9AE}" pid="3" name="ArticulatePath">
    <vt:lpwstr>MFBO - 1 - Overview</vt:lpwstr>
  </property>
</Properties>
</file>