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78" r:id="rId2"/>
    <p:sldId id="280" r:id="rId3"/>
    <p:sldId id="293" r:id="rId4"/>
    <p:sldId id="296" r:id="rId5"/>
    <p:sldId id="301" r:id="rId6"/>
    <p:sldId id="300" r:id="rId7"/>
    <p:sldId id="297" r:id="rId8"/>
    <p:sldId id="299" r:id="rId9"/>
    <p:sldId id="294" r:id="rId10"/>
    <p:sldId id="302" r:id="rId11"/>
    <p:sldId id="303" r:id="rId12"/>
    <p:sldId id="304" r:id="rId13"/>
    <p:sldId id="259" r:id="rId1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0" autoAdjust="0"/>
    <p:restoredTop sz="84461" autoAdjust="0"/>
  </p:normalViewPr>
  <p:slideViewPr>
    <p:cSldViewPr snapToGrid="0" snapToObjects="1">
      <p:cViewPr varScale="1">
        <p:scale>
          <a:sx n="90" d="100"/>
          <a:sy n="90" d="100"/>
        </p:scale>
        <p:origin x="4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2017-04-13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2017-04-13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Introduce – new to some, familiar to others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What</a:t>
            </a:r>
            <a:r>
              <a:rPr lang="en-US" baseline="0" dirty="0"/>
              <a:t> I do here – lead our </a:t>
            </a:r>
            <a:r>
              <a:rPr lang="en-US" baseline="0" dirty="0" err="1"/>
              <a:t>comms</a:t>
            </a:r>
            <a:r>
              <a:rPr lang="en-US" baseline="0" dirty="0"/>
              <a:t> work – mainly newsletter, social media, new branding – work with AZ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Last few weeks, drafted to help with public outreach for LRP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Tonight, give you an update on where we are and what we’re planning</a:t>
            </a:r>
          </a:p>
          <a:p>
            <a:pPr marL="0" indent="0">
              <a:buFontTx/>
              <a:buNone/>
            </a:pPr>
            <a:endParaRPr lang="en-US" baseline="0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685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baseline="0" dirty="0"/>
              <a:t>Last month you heard from John about a two-phase approach; still with that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First phase; second phase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Explain thinking behind two tools, two phases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Not exactly sur what phase 2 will be just yet – want to leave that open as things evolve</a:t>
            </a:r>
          </a:p>
          <a:p>
            <a:pPr marL="171450" indent="-1714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50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Planning</a:t>
            </a:r>
            <a:r>
              <a:rPr lang="en-US" baseline="0" dirty="0"/>
              <a:t> to use </a:t>
            </a:r>
            <a:r>
              <a:rPr lang="en-US" baseline="0" dirty="0" err="1"/>
              <a:t>Metroquest</a:t>
            </a:r>
            <a:r>
              <a:rPr lang="en-US" baseline="0" dirty="0"/>
              <a:t>, an online survey tool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Used by lots of MPOs, transportation planning agencies, </a:t>
            </a:r>
            <a:r>
              <a:rPr lang="en-US" baseline="0" dirty="0" err="1"/>
              <a:t>etc</a:t>
            </a:r>
            <a:endParaRPr lang="en-US" baseline="0" dirty="0"/>
          </a:p>
          <a:p>
            <a:pPr marL="171450" indent="-171450">
              <a:buFontTx/>
              <a:buChar char="-"/>
            </a:pPr>
            <a:r>
              <a:rPr lang="en-US" baseline="0" dirty="0"/>
              <a:t>We used it back in 2013 for the Priorities Plan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Gathered info on challenges, strategies, and other questions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Actually wound up telling us some interesting things, including Maintenance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So, we’re thinking that this will serve us well again – lots of options, ways to use it…. (TRANSITION)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362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Here are some examples</a:t>
            </a:r>
          </a:p>
          <a:p>
            <a:pPr marL="171450" indent="-171450">
              <a:buFontTx/>
              <a:buChar char="-"/>
            </a:pPr>
            <a:r>
              <a:rPr lang="en-US" dirty="0" err="1"/>
              <a:t>MetroQuest</a:t>
            </a:r>
            <a:r>
              <a:rPr lang="en-US" baseline="0" dirty="0"/>
              <a:t> offers lots of ways to solicit input – ranking, rating, visual comparisons, maps</a:t>
            </a: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091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826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Sample question – just give</a:t>
            </a:r>
            <a:r>
              <a:rPr lang="en-US" baseline="0" dirty="0"/>
              <a:t> you an idea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Broad, general – focus on attitudes – like NVTA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Will be working on refining these, making sure we’re maximizing value of </a:t>
            </a:r>
            <a:r>
              <a:rPr lang="en-US" baseline="0" dirty="0" err="1"/>
              <a:t>MetroQuest</a:t>
            </a:r>
            <a:endParaRPr lang="en-US" baseline="0" dirty="0"/>
          </a:p>
          <a:p>
            <a:pPr marL="171450" indent="-171450">
              <a:buFontTx/>
              <a:buChar char="-"/>
            </a:pPr>
            <a:r>
              <a:rPr lang="en-US" baseline="0" dirty="0"/>
              <a:t>Expecting to have draft survey to share with you at May meeting</a:t>
            </a:r>
          </a:p>
          <a:p>
            <a:pPr marL="171450" indent="-171450">
              <a:buFontTx/>
              <a:buChar char="-"/>
            </a:pPr>
            <a:endParaRPr lang="en-US" baseline="0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631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567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924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27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51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27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092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04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101162"/>
              </p:ext>
            </p:extLst>
          </p:nvPr>
        </p:nvGraphicFramePr>
        <p:xfrm>
          <a:off x="777240" y="1952034"/>
          <a:ext cx="8366760" cy="31089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Public</a:t>
                      </a:r>
                      <a:r>
                        <a:rPr lang="en-US" sz="4000" b="0" i="0" cap="all" spc="0" baseline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outreach for the </a:t>
                      </a:r>
                      <a:br>
                        <a:rPr lang="en-US" sz="4000" b="0" i="0" cap="all" spc="0" baseline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</a:br>
                      <a:r>
                        <a:rPr lang="en-US" sz="4000" b="0" i="0" cap="all" spc="0" baseline="0" dirty="0">
                          <a:solidFill>
                            <a:schemeClr val="accent3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2018 Long-Range Plan</a:t>
                      </a:r>
                      <a:endParaRPr lang="en-US" sz="4000" b="0" i="0" cap="all" spc="0" dirty="0">
                        <a:solidFill>
                          <a:schemeClr val="accent3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61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Ben Hampton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Communications Manager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Citizens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April 13, 2017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#6</a:t>
            </a:r>
          </a:p>
        </p:txBody>
      </p:sp>
    </p:spTree>
    <p:extLst>
      <p:ext uri="{BB962C8B-B14F-4D97-AF65-F5344CB8AC3E}">
        <p14:creationId xmlns:p14="http://schemas.microsoft.com/office/powerpoint/2010/main" val="242919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297885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Outreach phases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7461" y="2551902"/>
            <a:ext cx="2571750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</a:rPr>
              <a:t>PHASE I:</a:t>
            </a:r>
            <a:br>
              <a:rPr lang="en-US" sz="3200" dirty="0">
                <a:solidFill>
                  <a:schemeClr val="bg1"/>
                </a:solidFill>
                <a:latin typeface="+mj-lt"/>
              </a:rPr>
            </a:br>
            <a:r>
              <a:rPr lang="en-US" sz="3200" dirty="0">
                <a:solidFill>
                  <a:schemeClr val="bg1"/>
                </a:solidFill>
                <a:latin typeface="+mj-lt"/>
              </a:rPr>
              <a:t>SURVEY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92266" y="2551902"/>
            <a:ext cx="2571751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</a:rPr>
              <a:t>PHASE II:</a:t>
            </a:r>
            <a:br>
              <a:rPr lang="en-US" sz="3200" dirty="0">
                <a:solidFill>
                  <a:schemeClr val="bg1"/>
                </a:solidFill>
                <a:latin typeface="+mj-lt"/>
              </a:rPr>
            </a:br>
            <a:r>
              <a:rPr lang="en-US" sz="3200" dirty="0">
                <a:solidFill>
                  <a:schemeClr val="bg1"/>
                </a:solidFill>
                <a:latin typeface="+mj-lt"/>
              </a:rPr>
              <a:t>WORKSHOPS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7473" y="3657264"/>
            <a:ext cx="2371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May-August 2017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92278" y="3629120"/>
            <a:ext cx="2371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Fall/Winter 2017</a:t>
            </a:r>
          </a:p>
        </p:txBody>
      </p:sp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76097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</a:t>
                      </a:r>
                      <a:r>
                        <a:rPr lang="en-US" sz="3600" b="0" dirty="0" err="1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MetroQuest</a:t>
                      </a:r>
                      <a:endParaRPr lang="en-US" sz="3600" b="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1263482"/>
            <a:ext cx="6972300" cy="457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59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917116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Examples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824" y="1360544"/>
            <a:ext cx="5097389" cy="3296515"/>
          </a:xfrm>
          <a:prstGeom prst="rect">
            <a:avLst/>
          </a:prstGeom>
          <a:ln w="15875"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0883" y="2503418"/>
            <a:ext cx="5008979" cy="3248796"/>
          </a:xfrm>
          <a:prstGeom prst="rect">
            <a:avLst/>
          </a:prstGeom>
          <a:ln w="15875">
            <a:noFill/>
          </a:ln>
        </p:spPr>
      </p:pic>
    </p:spTree>
    <p:extLst>
      <p:ext uri="{BB962C8B-B14F-4D97-AF65-F5344CB8AC3E}">
        <p14:creationId xmlns:p14="http://schemas.microsoft.com/office/powerpoint/2010/main" val="1433429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Examples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81" r="1095"/>
          <a:stretch/>
        </p:blipFill>
        <p:spPr>
          <a:xfrm>
            <a:off x="516262" y="1399999"/>
            <a:ext cx="8143105" cy="4391713"/>
          </a:xfrm>
          <a:prstGeom prst="rect">
            <a:avLst/>
          </a:prstGeom>
          <a:ln w="15875">
            <a:noFill/>
          </a:ln>
        </p:spPr>
      </p:pic>
    </p:spTree>
    <p:extLst>
      <p:ext uri="{BB962C8B-B14F-4D97-AF65-F5344CB8AC3E}">
        <p14:creationId xmlns:p14="http://schemas.microsoft.com/office/powerpoint/2010/main" val="1939615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997365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Sample questions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1500862"/>
            <a:ext cx="84601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Which of the following factors has the biggest influence on your daily transportation experience?</a:t>
            </a:r>
          </a:p>
          <a:p>
            <a:r>
              <a:rPr lang="en-US" sz="2000" dirty="0"/>
              <a:t>Travel options, Affordability, Travel Time, Reliability, Safety, Convenience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" y="4201044"/>
            <a:ext cx="846018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How do you think your personal experience compares to the experience of the average person in the region?</a:t>
            </a:r>
          </a:p>
          <a:p>
            <a:r>
              <a:rPr lang="en-US" sz="1900" dirty="0"/>
              <a:t>Much worse, somewhat worse, about the same, somewhat better, much better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7200" y="2983588"/>
            <a:ext cx="8460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How would you rate the region’s transportation system when it comes to each of these factors?</a:t>
            </a:r>
          </a:p>
        </p:txBody>
      </p:sp>
    </p:spTree>
    <p:extLst>
      <p:ext uri="{BB962C8B-B14F-4D97-AF65-F5344CB8AC3E}">
        <p14:creationId xmlns:p14="http://schemas.microsoft.com/office/powerpoint/2010/main" val="2612640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157131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Two versions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Oval 3"/>
          <p:cNvSpPr/>
          <p:nvPr/>
        </p:nvSpPr>
        <p:spPr>
          <a:xfrm>
            <a:off x="1285104" y="2608449"/>
            <a:ext cx="2298356" cy="231507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+mj-lt"/>
              </a:rPr>
              <a:t>CONTROLLED SAMPLE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</a:pPr>
            <a:r>
              <a:rPr lang="en-US" sz="4400" dirty="0">
                <a:solidFill>
                  <a:schemeClr val="tx1"/>
                </a:solidFill>
                <a:latin typeface="Franklin Gothic Demi" panose="020B0703020102020204" pitchFamily="34" charset="0"/>
              </a:rPr>
              <a:t>600</a:t>
            </a:r>
            <a:br>
              <a:rPr lang="en-US" dirty="0">
                <a:solidFill>
                  <a:schemeClr val="tx1"/>
                </a:solidFill>
                <a:latin typeface="+mj-lt"/>
              </a:rPr>
            </a:br>
            <a:r>
              <a:rPr lang="en-US" dirty="0">
                <a:solidFill>
                  <a:schemeClr val="tx1"/>
                </a:solidFill>
                <a:latin typeface="+mj-lt"/>
              </a:rPr>
              <a:t>responses</a:t>
            </a:r>
          </a:p>
        </p:txBody>
      </p:sp>
      <p:sp>
        <p:nvSpPr>
          <p:cNvPr id="12" name="Oval 11"/>
          <p:cNvSpPr/>
          <p:nvPr/>
        </p:nvSpPr>
        <p:spPr>
          <a:xfrm>
            <a:off x="4172080" y="1506104"/>
            <a:ext cx="4160108" cy="419036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+mj-lt"/>
              </a:rPr>
              <a:t>OPEN SURVEY</a:t>
            </a:r>
          </a:p>
          <a:p>
            <a:pPr algn="ctr">
              <a:lnSpc>
                <a:spcPct val="80000"/>
              </a:lnSpc>
              <a:spcBef>
                <a:spcPts val="2400"/>
              </a:spcBef>
            </a:pPr>
            <a:r>
              <a:rPr lang="en-US" sz="7200" dirty="0">
                <a:solidFill>
                  <a:schemeClr val="tx1"/>
                </a:solidFill>
                <a:latin typeface="Franklin Gothic Demi" panose="020B0703020102020204" pitchFamily="34" charset="0"/>
              </a:rPr>
              <a:t>??</a:t>
            </a:r>
            <a:br>
              <a:rPr lang="en-US" dirty="0">
                <a:solidFill>
                  <a:schemeClr val="tx1"/>
                </a:solidFill>
                <a:latin typeface="+mj-lt"/>
              </a:rPr>
            </a:br>
            <a:r>
              <a:rPr lang="en-US" sz="3200" dirty="0">
                <a:solidFill>
                  <a:schemeClr val="tx1"/>
                </a:solidFill>
                <a:latin typeface="+mj-lt"/>
              </a:rPr>
              <a:t>responses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32575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707786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Survey: Outreach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465415" y="1506104"/>
            <a:ext cx="4160108" cy="419036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+mj-lt"/>
              </a:rPr>
              <a:t>OPEN SURVEY</a:t>
            </a:r>
          </a:p>
          <a:p>
            <a:pPr algn="ctr">
              <a:lnSpc>
                <a:spcPct val="80000"/>
              </a:lnSpc>
              <a:spcBef>
                <a:spcPts val="2400"/>
              </a:spcBef>
            </a:pPr>
            <a:r>
              <a:rPr lang="en-US" sz="7200" dirty="0">
                <a:solidFill>
                  <a:schemeClr val="tx1"/>
                </a:solidFill>
                <a:latin typeface="Franklin Gothic Demi" panose="020B0703020102020204" pitchFamily="34" charset="0"/>
              </a:rPr>
              <a:t>??</a:t>
            </a:r>
            <a:br>
              <a:rPr lang="en-US" dirty="0">
                <a:solidFill>
                  <a:schemeClr val="tx1"/>
                </a:solidFill>
                <a:latin typeface="+mj-lt"/>
              </a:rPr>
            </a:br>
            <a:r>
              <a:rPr lang="en-US" sz="3200" dirty="0">
                <a:solidFill>
                  <a:schemeClr val="tx1"/>
                </a:solidFill>
                <a:latin typeface="+mj-lt"/>
              </a:rPr>
              <a:t>responses</a:t>
            </a: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8142" y="4827586"/>
            <a:ext cx="2022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Community Events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992" y="2415765"/>
            <a:ext cx="2415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Social Media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5995" y="1439077"/>
            <a:ext cx="202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E-Blasts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23277" y="1508863"/>
            <a:ext cx="2477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Mass Media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4978664"/>
            <a:ext cx="2483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E-Newsletters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65294" y="2415765"/>
            <a:ext cx="2483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Website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34431" y="3697633"/>
            <a:ext cx="2291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Street Teams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952" y="3697214"/>
            <a:ext cx="2483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latin typeface="Franklin Gothic Demi" panose="020B0703020102020204" pitchFamily="34" charset="0"/>
              </a:rPr>
              <a:t>Postcards</a:t>
            </a:r>
            <a:endParaRPr lang="en-US" sz="3200" dirty="0">
              <a:solidFill>
                <a:schemeClr val="accent3"/>
              </a:solidFill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124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045906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Branding: Out with</a:t>
                      </a:r>
                      <a:r>
                        <a:rPr lang="en-US" sz="3600" b="0" baseline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 the old</a:t>
                      </a:r>
                      <a:endParaRPr lang="en-US" sz="3600" b="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8" y="2053570"/>
            <a:ext cx="5539378" cy="259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99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375403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Branding: In with the new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1986"/>
          <a:stretch/>
        </p:blipFill>
        <p:spPr>
          <a:xfrm>
            <a:off x="457200" y="1861082"/>
            <a:ext cx="3524250" cy="10892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5523" y="1899850"/>
            <a:ext cx="3867150" cy="9552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t="10281" b="6855"/>
          <a:stretch/>
        </p:blipFill>
        <p:spPr>
          <a:xfrm>
            <a:off x="4795523" y="3737347"/>
            <a:ext cx="3743898" cy="10509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522" y="3737347"/>
            <a:ext cx="2603065" cy="127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37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003020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Branding: Website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t="12952" b="6275"/>
          <a:stretch/>
        </p:blipFill>
        <p:spPr>
          <a:xfrm>
            <a:off x="1063045" y="1295582"/>
            <a:ext cx="7314451" cy="445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021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874771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Branding: Concepts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#6: Public Outreach and Communications for 2018 LRP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April 13, 2017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6536" y="1473659"/>
            <a:ext cx="45053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2045</a:t>
            </a:r>
            <a:r>
              <a:rPr lang="en-US" sz="6600" i="1" dirty="0">
                <a:latin typeface="+mj-lt"/>
              </a:rPr>
              <a:t>GO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5323" y="3186463"/>
            <a:ext cx="5687747" cy="687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5400" dirty="0">
                <a:latin typeface="+mj-lt"/>
              </a:rPr>
              <a:t>OPTIONS</a:t>
            </a:r>
            <a:r>
              <a:rPr lang="en-US" sz="54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2045</a:t>
            </a:r>
            <a:endParaRPr lang="en-US" sz="60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96535" y="4413935"/>
            <a:ext cx="4505325" cy="1448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4400" dirty="0">
                <a:latin typeface="Franklin Gothic Demi" panose="020B0703020102020204" pitchFamily="34" charset="0"/>
              </a:rPr>
              <a:t>VISUALIZE</a:t>
            </a:r>
            <a:br>
              <a:rPr lang="en-US" sz="4800" dirty="0">
                <a:latin typeface="+mj-lt"/>
              </a:rPr>
            </a:br>
            <a:r>
              <a:rPr lang="en-US" sz="80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2045</a:t>
            </a:r>
            <a:endParaRPr lang="en-US" sz="48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2434" y="1704492"/>
            <a:ext cx="2496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3"/>
                </a:solidFill>
                <a:latin typeface="+mj-lt"/>
              </a:rPr>
              <a:t>Generic</a:t>
            </a:r>
            <a:endParaRPr lang="en-US" sz="3600" i="1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2434" y="3024728"/>
            <a:ext cx="2496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3"/>
                </a:solidFill>
                <a:latin typeface="+mj-lt"/>
              </a:rPr>
              <a:t>Theme</a:t>
            </a:r>
            <a:endParaRPr lang="en-US" sz="3600" i="1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2434" y="4635225"/>
            <a:ext cx="2496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3"/>
                </a:solidFill>
                <a:latin typeface="+mj-lt"/>
              </a:rPr>
              <a:t>Action</a:t>
            </a:r>
            <a:endParaRPr lang="en-US" sz="3600" i="1" dirty="0">
              <a:solidFill>
                <a:schemeClr val="accent3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0204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364845"/>
              </p:ext>
            </p:extLst>
          </p:nvPr>
        </p:nvGraphicFramePr>
        <p:xfrm>
          <a:off x="457200" y="1686337"/>
          <a:ext cx="8686800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7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Ben Hampton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TPB Communications Manager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962-3275</a:t>
                      </a:r>
                      <a:endParaRPr lang="en-US" sz="1400" b="0" dirty="0"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bhampton@mwcog.org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accent3"/>
                          </a:solidFill>
                          <a:latin typeface="Franklin Gothic Medium"/>
                          <a:cs typeface="Franklin Gothic Medium"/>
                        </a:rPr>
                        <a:t>mwcog.org/TPB</a:t>
                      </a:r>
                      <a:endParaRPr lang="en-US" sz="2800" dirty="0">
                        <a:solidFill>
                          <a:schemeClr val="accent3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5190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8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Green" id="{4B3F1333-69EE-488D-9E89-6C052BA032D6}" vid="{4D05830A-D4DF-4E8C-ADA7-34012F8014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Green</Template>
  <TotalTime>322</TotalTime>
  <Words>658</Words>
  <Application>Microsoft Office PowerPoint</Application>
  <PresentationFormat>On-screen Show (4:3)</PresentationFormat>
  <Paragraphs>121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Ebrima</vt:lpstr>
      <vt:lpstr>Franklin Gothic Book</vt:lpstr>
      <vt:lpstr>Franklin Gothic Demi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Hampton</dc:creator>
  <cp:lastModifiedBy>Benjamin Hampton</cp:lastModifiedBy>
  <cp:revision>27</cp:revision>
  <cp:lastPrinted>2017-04-13T18:24:20Z</cp:lastPrinted>
  <dcterms:created xsi:type="dcterms:W3CDTF">2017-04-13T14:10:43Z</dcterms:created>
  <dcterms:modified xsi:type="dcterms:W3CDTF">2017-04-13T19:33:35Z</dcterms:modified>
</cp:coreProperties>
</file>