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2" r:id="rId4"/>
    <p:sldId id="261" r:id="rId5"/>
    <p:sldId id="263" r:id="rId6"/>
    <p:sldId id="259" r:id="rId7"/>
    <p:sldId id="264" r:id="rId8"/>
    <p:sldId id="260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56"/>
    <p:restoredTop sz="94545"/>
  </p:normalViewPr>
  <p:slideViewPr>
    <p:cSldViewPr snapToGrid="0" snapToObjects="1">
      <p:cViewPr varScale="1">
        <p:scale>
          <a:sx n="81" d="100"/>
          <a:sy n="81" d="100"/>
        </p:scale>
        <p:origin x="62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robertwerth\Desktop\NEX%20\DTS%20Highland%20FY20%20RIDERSHIP%20TOTAL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Users\robertwerth\Desktop\NEX%20\DTS%20Highland%20FY20%20RIDERSHIP%20TOTALS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b="1" i="0" u="none" strike="noStrike" baseline="0" dirty="0">
                <a:effectLst/>
              </a:rPr>
              <a:t>RouteSource Enhanced Mobility Ridership CY 2020</a:t>
            </a:r>
            <a:r>
              <a:rPr lang="en-US" sz="1400" b="0" i="0" u="none" strike="noStrike" baseline="0" dirty="0"/>
              <a:t> 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'Total Ridership FY 2020'!$A$44</c:f>
              <c:strCache>
                <c:ptCount val="1"/>
                <c:pt idx="0">
                  <c:v>RouteSource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'Total Ridership FY 2020'!$B$43:$M$43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'Total Ridership FY 2020'!$B$44:$M$44</c:f>
              <c:numCache>
                <c:formatCode>General</c:formatCode>
                <c:ptCount val="12"/>
                <c:pt idx="0">
                  <c:v>1056</c:v>
                </c:pt>
                <c:pt idx="1">
                  <c:v>1139</c:v>
                </c:pt>
                <c:pt idx="2">
                  <c:v>720</c:v>
                </c:pt>
                <c:pt idx="3">
                  <c:v>44</c:v>
                </c:pt>
                <c:pt idx="4">
                  <c:v>3</c:v>
                </c:pt>
                <c:pt idx="5">
                  <c:v>43</c:v>
                </c:pt>
                <c:pt idx="6">
                  <c:v>138</c:v>
                </c:pt>
                <c:pt idx="7">
                  <c:v>181</c:v>
                </c:pt>
                <c:pt idx="8">
                  <c:v>231</c:v>
                </c:pt>
                <c:pt idx="9">
                  <c:v>245</c:v>
                </c:pt>
                <c:pt idx="10">
                  <c:v>242</c:v>
                </c:pt>
                <c:pt idx="11">
                  <c:v>241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0A-D642-87BB-0B79D6BCB5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24288543"/>
        <c:axId val="1324290191"/>
      </c:barChart>
      <c:catAx>
        <c:axId val="13242885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24290191"/>
        <c:crosses val="autoZero"/>
        <c:auto val="1"/>
        <c:lblAlgn val="ctr"/>
        <c:lblOffset val="100"/>
        <c:noMultiLvlLbl val="0"/>
      </c:catAx>
      <c:valAx>
        <c:axId val="132429019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 dirty="0"/>
                  <a:t>Monthly Trips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24288543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/>
              <a:t>Arlington IDDS Ridership CY 2020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'Total Ridership FY 2020'!$A$20</c:f>
              <c:strCache>
                <c:ptCount val="1"/>
                <c:pt idx="0">
                  <c:v>Arlington IDDS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'Total Ridership FY 2020'!$B$18:$M$19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'Total Ridership FY 2020'!$B$20:$M$20</c:f>
              <c:numCache>
                <c:formatCode>General</c:formatCode>
                <c:ptCount val="12"/>
                <c:pt idx="0">
                  <c:v>1855</c:v>
                </c:pt>
                <c:pt idx="1">
                  <c:v>1742</c:v>
                </c:pt>
                <c:pt idx="2">
                  <c:v>885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EC7-F044-BD34-1BB6054FE47E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338509519"/>
        <c:axId val="1340093535"/>
      </c:barChart>
      <c:catAx>
        <c:axId val="133850951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40093535"/>
        <c:crosses val="autoZero"/>
        <c:auto val="1"/>
        <c:lblAlgn val="ctr"/>
        <c:lblOffset val="100"/>
        <c:noMultiLvlLbl val="0"/>
      </c:catAx>
      <c:valAx>
        <c:axId val="13400935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200" b="1" dirty="0"/>
                  <a:t>Monthly</a:t>
                </a:r>
                <a:r>
                  <a:rPr lang="en-US" sz="1200" b="1" baseline="0" dirty="0"/>
                  <a:t> Trips</a:t>
                </a:r>
                <a:endParaRPr lang="en-US" sz="1200" b="1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338509519"/>
        <c:crosses val="autoZero"/>
        <c:crossBetween val="between"/>
      </c:valAx>
      <c:dTable>
        <c:showHorzBorder val="1"/>
        <c:showVertBorder val="1"/>
        <c:showOutline val="1"/>
        <c:showKeys val="0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3A719E-1B73-3F4E-A7BB-B3BA6C60C5E1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D4B1-6214-3A4D-9B5F-89F3DE1DBB8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972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A3D4B1-6214-3A4D-9B5F-89F3DE1DBB80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052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2CC06-395D-BB4C-8EE5-B4E6469385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D16296-36E2-7D47-B3DB-EFFDEC8778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1BF66A-8B01-324C-8AFE-3D9360EA5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D983A1-4F62-DB4E-B121-0B99DEAAE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A7B351-59D8-A148-A20F-FC7B1185C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351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1628A-161F-E04B-9AAC-2738D1A588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FCF95-DA82-A84D-BF67-530C8C264D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8DF68-FAA2-3049-AA5F-E5AECE54E1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B34CF9-7EFB-EA4C-AEF9-65B0A8669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4E5354-F0BE-F742-B59A-B399349A2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3631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8CBE2-9255-794D-B243-BD058B3E01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0BAC3-0C18-6146-8FCD-A8B78E1ABE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45478-CCD3-5141-871D-C0F02245D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64AED5-BA7C-804A-B40E-F8E9826B9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BB3F47-D37A-8045-A687-4E91D8E62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726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D998A-B782-5C40-9E64-71AE85551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090BE-5838-B648-8D70-43523EF0FF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34569D-EDC3-6949-BE9A-25515E8F0E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54EB67-3CCB-A645-A6F2-E6A7EAC46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FA0D9B-4AD9-234E-BBBB-6447E1534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FC12C2-3661-9F49-A009-4957E530EE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354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68FEA-F17E-9B4A-8797-EC36E5AED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10DAA8-94F2-4447-8BBF-0CA5F05E7D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7B6CA4-FA3B-B641-A463-ABDDB46852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4B773D-1AC8-1642-A49B-893B82624BC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10D7B5-F1E4-F140-9577-94863EB3D62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84183B-86A1-7847-8AD4-E0918A889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99FFEE-D8A7-3A48-9D34-948AFA7C9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994E59-B211-7D4B-8114-F502CCEEF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70817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6EB84C-6893-C74F-9796-3C78FF5BD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C3FE4B2-6DA1-4747-8291-65CC70C4E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6E2B25-EDDD-9142-80D6-D57C02816B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337106-C80B-E841-97AE-C7C8BD800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004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254864C-EDC6-5E40-BDCD-9E545A60C6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97E3C6E-6518-B645-B976-6F4C844EC2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84075D-67DA-1341-A5CD-6F337D900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318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0A0979-0B9B-D545-B79E-836D03DE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8FEE2-746D-B340-878D-08708C3C7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4CB84E-DD88-F349-9ABC-F5328830B4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B3A2FE-7D64-E849-B0C0-FD2370B9F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92AF1-58A3-6C48-A7AC-CB3D2DA01C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1EF4EB-AAE8-204A-90EC-42E24DC032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5393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1D710-7C06-A74B-8681-6573C783B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77257F-CE0A-B14D-BD4D-339E7312EC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A80ED8-FF3D-8845-833C-C577938579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9D00FC-36DA-6740-93B6-7EFF81013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178F47-738B-984E-9982-6747926A1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72C327-F54A-4F45-88C9-B06C97237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1933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7309E-3C25-C641-A7A0-62B63FC104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6F8B73-C9B3-CA44-BF61-BBA5A892D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AB38BC-A712-D24E-A872-A7ED3AA96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EEDAD-BBF8-F24D-BE5D-EC45DFA0C9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3A2481-1BBD-E240-9579-7DBA17073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67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5D3342-7833-1544-8A6C-0FA46F257D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3F1058-8E3F-164C-A95D-84E2A66D3A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273D85-E540-7245-8FE9-CA7EDE9D9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83755F-89B5-724F-A3F4-78448DF38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B57698-A395-8F4D-94A3-1CAE67754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5022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623692-DF41-4A4D-947E-7ECD52F7E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E13603-B5B5-F141-9609-BFD73C9C50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06039-6C4F-A14D-9192-AD8FA7401F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79B5E-932F-1D4B-A5FB-09261E2A099A}" type="datetimeFigureOut">
              <a:rPr lang="en-US" smtClean="0"/>
              <a:t>2/9/2021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3F32A-6920-B54D-B97D-2DF24AA38F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95DCF8-0D36-1540-8689-8BE91BE50B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19526-6D51-C544-A73F-8D9369F9CB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7618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879EECFE-814E-4B68-96A7-86A795BD22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06F847C8-7801-44D8-8CCA-CDBA7AD91A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4" name="Right Triangle 83">
            <a:extLst>
              <a:ext uri="{FF2B5EF4-FFF2-40B4-BE49-F238E27FC236}">
                <a16:creationId xmlns:a16="http://schemas.microsoft.com/office/drawing/2014/main" id="{AF180F00-B4B2-4196-BB1C-ECD21B03F0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6E600F8C-C8F3-420C-9D3B-E1FBE7BAE4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EB28DD8-2406-8248-A5F7-B611020ABFB4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10024" y="1383527"/>
            <a:ext cx="6072333" cy="417516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r"/>
            <a:b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Presentations to the Access For All Committee </a:t>
            </a:r>
            <a:b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Impacts Of Covid-19 </a:t>
            </a:r>
            <a:b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On Direct Transportation Programs </a:t>
            </a:r>
            <a:b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6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Serving Older Adults And People With Disabilities</a:t>
            </a:r>
            <a:r>
              <a:rPr lang="en-US" sz="3600" b="1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 </a:t>
            </a:r>
            <a:b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b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Robbie Werth, Diamond-National Express</a:t>
            </a:r>
            <a:b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b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b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February 12, 2020</a:t>
            </a:r>
            <a:br>
              <a:rPr lang="en-US" sz="2400" kern="120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endParaRPr lang="en-US" sz="2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7AA55BF2-380C-4942-8AB1-55A6A52A3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53465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5249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9" name="Right Triangle 58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C72750-2E29-C845-AEB8-3D6301654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829" y="1070517"/>
            <a:ext cx="3769110" cy="4549698"/>
          </a:xfrm>
        </p:spPr>
        <p:txBody>
          <a:bodyPr>
            <a:normAutofit/>
          </a:bodyPr>
          <a:lstStyle/>
          <a:p>
            <a:pPr algn="r"/>
            <a:r>
              <a:rPr lang="en-US" sz="4000" dirty="0"/>
              <a:t>Diamond-NEXT</a:t>
            </a:r>
            <a:br>
              <a:rPr lang="en-US" sz="4000" dirty="0"/>
            </a:br>
            <a:r>
              <a:rPr lang="en-US" sz="4000" dirty="0"/>
              <a:t> City, County and Regional Services</a:t>
            </a: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D4066-B5ED-5744-9AC9-056F5B7FC0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9572" y="1616927"/>
            <a:ext cx="4804940" cy="3902344"/>
          </a:xfrm>
        </p:spPr>
        <p:txBody>
          <a:bodyPr anchor="ctr">
            <a:normAutofit fontScale="92500" lnSpcReduction="10000"/>
          </a:bodyPr>
          <a:lstStyle/>
          <a:p>
            <a:r>
              <a:rPr lang="en-US" sz="2400" dirty="0"/>
              <a:t>MetroAccess</a:t>
            </a:r>
          </a:p>
          <a:p>
            <a:r>
              <a:rPr lang="en-US" sz="2400" dirty="0"/>
              <a:t>DOT Paratransit</a:t>
            </a:r>
          </a:p>
          <a:p>
            <a:r>
              <a:rPr lang="en-US" sz="2400" dirty="0"/>
              <a:t>Arlington Intellectual and Developmentally Disabled Services</a:t>
            </a:r>
          </a:p>
          <a:p>
            <a:r>
              <a:rPr lang="en-US" sz="2400" dirty="0"/>
              <a:t>Arlington STAR</a:t>
            </a:r>
          </a:p>
          <a:p>
            <a:r>
              <a:rPr lang="en-US" sz="2400" dirty="0"/>
              <a:t>Arlington Senior Loops</a:t>
            </a:r>
          </a:p>
          <a:p>
            <a:r>
              <a:rPr lang="en-US" sz="2400" dirty="0"/>
              <a:t>Alexandria DOT Paratransit</a:t>
            </a:r>
          </a:p>
          <a:p>
            <a:r>
              <a:rPr lang="en-US" sz="2400" dirty="0"/>
              <a:t>Virginia Medicaid (Logisticare)</a:t>
            </a:r>
          </a:p>
          <a:p>
            <a:r>
              <a:rPr lang="en-US" sz="2400" dirty="0"/>
              <a:t>Guaranteed Ride Home (MWCOG)</a:t>
            </a:r>
          </a:p>
          <a:p>
            <a:r>
              <a:rPr lang="en-US" sz="2400" dirty="0"/>
              <a:t>RouteSource – Enhanced Mobility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735057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Right Triangle 36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9319C3-7AC5-D943-A8A9-466B0D984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141430" cy="4480726"/>
          </a:xfrm>
        </p:spPr>
        <p:txBody>
          <a:bodyPr>
            <a:normAutofit/>
          </a:bodyPr>
          <a:lstStyle/>
          <a:p>
            <a:pPr algn="r"/>
            <a:r>
              <a:rPr lang="en-US" sz="5100" dirty="0"/>
              <a:t>Challenges of Providing Paratransit Services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CF205-56FF-B44A-AEC2-38597588C9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5900" y="-2"/>
            <a:ext cx="4798611" cy="7077695"/>
          </a:xfrm>
        </p:spPr>
        <p:txBody>
          <a:bodyPr anchor="ctr">
            <a:normAutofit/>
          </a:bodyPr>
          <a:lstStyle/>
          <a:p>
            <a:r>
              <a:rPr lang="en-US" sz="2000" dirty="0"/>
              <a:t>Need to ensure the safety and reduce the anxiety of passengers to ride</a:t>
            </a:r>
          </a:p>
          <a:p>
            <a:r>
              <a:rPr lang="en-US" sz="2000" dirty="0"/>
              <a:t>Retention of experienced operators and staff</a:t>
            </a:r>
          </a:p>
          <a:p>
            <a:r>
              <a:rPr lang="en-US" sz="2000" dirty="0"/>
              <a:t>Safe workplace environment for operators and staff</a:t>
            </a:r>
          </a:p>
          <a:p>
            <a:pPr lvl="1"/>
            <a:r>
              <a:rPr lang="en-US" sz="1800" dirty="0"/>
              <a:t>Disinfected vehicles after every shift</a:t>
            </a:r>
          </a:p>
          <a:p>
            <a:pPr lvl="1"/>
            <a:r>
              <a:rPr lang="en-US" sz="1800" dirty="0"/>
              <a:t>Disinfected each time there is an exposure</a:t>
            </a:r>
          </a:p>
          <a:p>
            <a:pPr lvl="1"/>
            <a:r>
              <a:rPr lang="en-US" sz="1800" dirty="0"/>
              <a:t>Face masks </a:t>
            </a:r>
          </a:p>
          <a:p>
            <a:pPr lvl="1"/>
            <a:r>
              <a:rPr lang="en-US" sz="1800" dirty="0"/>
              <a:t>Hand sanitizers</a:t>
            </a:r>
          </a:p>
          <a:p>
            <a:pPr lvl="1"/>
            <a:r>
              <a:rPr lang="en-US" sz="1800" dirty="0"/>
              <a:t>Temperature checks</a:t>
            </a:r>
          </a:p>
          <a:p>
            <a:pPr lvl="1"/>
            <a:r>
              <a:rPr lang="en-US" sz="1800" dirty="0"/>
              <a:t>Adherence to CDC protocol</a:t>
            </a:r>
          </a:p>
          <a:p>
            <a:r>
              <a:rPr lang="en-US" sz="2000" dirty="0"/>
              <a:t>Covering fixed operating expenses</a:t>
            </a:r>
          </a:p>
          <a:p>
            <a:pPr marL="457200" lvl="1" indent="0">
              <a:buNone/>
            </a:pPr>
            <a:endParaRPr lang="en-US" sz="1700" dirty="0"/>
          </a:p>
          <a:p>
            <a:pPr marL="457200" lvl="1" indent="0">
              <a:buNone/>
            </a:pPr>
            <a:endParaRPr lang="en-US" sz="1700" dirty="0"/>
          </a:p>
          <a:p>
            <a:pPr lvl="1"/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1000972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5" name="Right Triangle 44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82ABC2-DFF3-124A-8FC4-E502559D4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900" y="1188637"/>
            <a:ext cx="3141430" cy="4480726"/>
          </a:xfrm>
        </p:spPr>
        <p:txBody>
          <a:bodyPr>
            <a:normAutofit/>
          </a:bodyPr>
          <a:lstStyle/>
          <a:p>
            <a:pPr algn="r"/>
            <a:r>
              <a:rPr lang="en-US" sz="5600" dirty="0"/>
              <a:t>Covering Fixed Operating Cost</a:t>
            </a:r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C4FD89-EA55-CF4A-9842-A7F05B9A51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36" y="1038545"/>
            <a:ext cx="4816076" cy="4480726"/>
          </a:xfrm>
        </p:spPr>
        <p:txBody>
          <a:bodyPr anchor="ctr">
            <a:normAutofit lnSpcReduction="10000"/>
          </a:bodyPr>
          <a:lstStyle/>
          <a:p>
            <a:r>
              <a:rPr lang="en-US" sz="2200" dirty="0"/>
              <a:t>Facility Rent</a:t>
            </a:r>
          </a:p>
          <a:p>
            <a:r>
              <a:rPr lang="en-US" sz="2200" dirty="0"/>
              <a:t>Facility Utilities</a:t>
            </a:r>
          </a:p>
          <a:p>
            <a:r>
              <a:rPr lang="en-US" sz="2200" dirty="0"/>
              <a:t>Management salaries</a:t>
            </a:r>
          </a:p>
          <a:p>
            <a:r>
              <a:rPr lang="en-US" sz="2200" dirty="0"/>
              <a:t>Vehicle Depreciation</a:t>
            </a:r>
          </a:p>
          <a:p>
            <a:r>
              <a:rPr lang="en-US" sz="2200" dirty="0"/>
              <a:t>Vehicle Insurance</a:t>
            </a:r>
          </a:p>
          <a:p>
            <a:r>
              <a:rPr lang="en-US" sz="2200" dirty="0"/>
              <a:t>Technology</a:t>
            </a:r>
          </a:p>
          <a:p>
            <a:r>
              <a:rPr lang="en-US" sz="2200" dirty="0"/>
              <a:t>Health Insurance (Including furloughed operators)</a:t>
            </a:r>
          </a:p>
          <a:p>
            <a:r>
              <a:rPr lang="en-US" sz="2200" dirty="0"/>
              <a:t>Other Benefits and overhead expenses</a:t>
            </a:r>
          </a:p>
          <a:p>
            <a:r>
              <a:rPr lang="en-US" sz="2200" dirty="0"/>
              <a:t>PPE</a:t>
            </a:r>
          </a:p>
          <a:p>
            <a:r>
              <a:rPr lang="en-US" sz="2200" dirty="0"/>
              <a:t>COVID Vehicle cleaning and sanitation</a:t>
            </a:r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897536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Right Triangle 36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ADC872-849F-B14C-A30B-D84E80BB5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6899" y="1188636"/>
            <a:ext cx="3647391" cy="4547145"/>
          </a:xfrm>
        </p:spPr>
        <p:txBody>
          <a:bodyPr>
            <a:normAutofit/>
          </a:bodyPr>
          <a:lstStyle/>
          <a:p>
            <a:pPr algn="r"/>
            <a:r>
              <a:rPr lang="en-US" sz="4600" dirty="0"/>
              <a:t>Case Study #1:  </a:t>
            </a:r>
            <a:r>
              <a:rPr lang="en-US" sz="4600" dirty="0" err="1"/>
              <a:t>RouteSource</a:t>
            </a:r>
            <a:r>
              <a:rPr lang="en-US" sz="4600" dirty="0"/>
              <a:t> Enhanced Mobility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5F5AAF-BEBB-D44A-B488-4E6F36EF7F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8928" y="1338729"/>
            <a:ext cx="4795584" cy="4180542"/>
          </a:xfrm>
        </p:spPr>
        <p:txBody>
          <a:bodyPr anchor="ctr">
            <a:normAutofit/>
          </a:bodyPr>
          <a:lstStyle/>
          <a:p>
            <a:r>
              <a:rPr lang="en-US" sz="1900" dirty="0"/>
              <a:t>Enhanced Mobility Grant</a:t>
            </a:r>
          </a:p>
          <a:p>
            <a:r>
              <a:rPr lang="en-US" sz="1900" dirty="0"/>
              <a:t>Started in October 2017</a:t>
            </a:r>
          </a:p>
          <a:p>
            <a:r>
              <a:rPr lang="en-US" sz="1900" dirty="0"/>
              <a:t>Average quarterly ridership - 3,000</a:t>
            </a:r>
          </a:p>
          <a:p>
            <a:r>
              <a:rPr lang="en-US" sz="1900" dirty="0"/>
              <a:t>Customers – Passengers with intellectual disabilities</a:t>
            </a:r>
          </a:p>
          <a:p>
            <a:r>
              <a:rPr lang="en-US" sz="1900" dirty="0"/>
              <a:t>Funding Sources</a:t>
            </a:r>
          </a:p>
          <a:p>
            <a:pPr lvl="1"/>
            <a:r>
              <a:rPr lang="en-US" sz="1900" dirty="0"/>
              <a:t>Diamond-National Express 20% vehicle match</a:t>
            </a:r>
          </a:p>
          <a:p>
            <a:pPr lvl="1"/>
            <a:r>
              <a:rPr lang="en-US" sz="1900" dirty="0"/>
              <a:t>Service Source – Fairfax Community Services Board</a:t>
            </a:r>
          </a:p>
          <a:p>
            <a:pPr lvl="1"/>
            <a:r>
              <a:rPr lang="en-US" sz="1900" dirty="0"/>
              <a:t>Logisticare – Virginia Medicaid</a:t>
            </a:r>
          </a:p>
          <a:p>
            <a:pPr lvl="1"/>
            <a:r>
              <a:rPr lang="en-US" sz="1900" dirty="0"/>
              <a:t>FTA 50% match operating, 80% vehicle</a:t>
            </a:r>
          </a:p>
          <a:p>
            <a:pPr lvl="1"/>
            <a:endParaRPr lang="en-US" sz="1900" dirty="0"/>
          </a:p>
        </p:txBody>
      </p:sp>
    </p:spTree>
    <p:extLst>
      <p:ext uri="{BB962C8B-B14F-4D97-AF65-F5344CB8AC3E}">
        <p14:creationId xmlns:p14="http://schemas.microsoft.com/office/powerpoint/2010/main" val="7736706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D1D8088-559A-46A5-A801-CDF0B9476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83E2E96F-17F7-4C8C-BDF1-6BB90A0C1D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2380868"/>
            <a:ext cx="11982332" cy="2087795"/>
            <a:chOff x="143163" y="5763486"/>
            <a:chExt cx="11982332" cy="739555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46BD00C-9313-4A22-94F7-3875A46C6D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EAF30D0-AA67-427C-9938-A2C8A9B5D5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Rectangle 30">
            <a:extLst>
              <a:ext uri="{FF2B5EF4-FFF2-40B4-BE49-F238E27FC236}">
                <a16:creationId xmlns:a16="http://schemas.microsoft.com/office/drawing/2014/main" id="{3776B14B-F2F4-4825-8DA8-8C7A0F2B3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466344"/>
            <a:ext cx="11111729" cy="591782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98D38A21-E5C8-3149-A170-790AF0A15C8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7859409"/>
              </p:ext>
            </p:extLst>
          </p:nvPr>
        </p:nvGraphicFramePr>
        <p:xfrm>
          <a:off x="438150" y="167640"/>
          <a:ext cx="11315700" cy="52616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172651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A4026A73-1F7F-49F2-B319-8CA3B3D532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Right Triangle 37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CE6C83-0B43-4D47-9F8F-2ACF17278E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775" y="1338728"/>
            <a:ext cx="3918318" cy="4361427"/>
          </a:xfrm>
        </p:spPr>
        <p:txBody>
          <a:bodyPr>
            <a:normAutofit/>
          </a:bodyPr>
          <a:lstStyle/>
          <a:p>
            <a:pPr algn="r"/>
            <a:r>
              <a:rPr lang="en-US" sz="4800" dirty="0"/>
              <a:t>Case Study #2:  Arlington County IDDS </a:t>
            </a:r>
          </a:p>
        </p:txBody>
      </p: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493EE-8117-EF43-AD17-8BD9A6CCA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8298" y="1698171"/>
            <a:ext cx="4626213" cy="3821100"/>
          </a:xfrm>
        </p:spPr>
        <p:txBody>
          <a:bodyPr anchor="ctr">
            <a:normAutofit lnSpcReduction="10000"/>
          </a:bodyPr>
          <a:lstStyle/>
          <a:p>
            <a:r>
              <a:rPr lang="en-US" sz="2200" dirty="0"/>
              <a:t>Arlington County IDDS, STAR, and Senior Loop Contract</a:t>
            </a:r>
          </a:p>
          <a:p>
            <a:r>
              <a:rPr lang="en-US" sz="2200" dirty="0"/>
              <a:t>Started in 1987</a:t>
            </a:r>
          </a:p>
          <a:p>
            <a:r>
              <a:rPr lang="en-US" sz="2200" dirty="0"/>
              <a:t>Average monthly ridership – 5,400</a:t>
            </a:r>
          </a:p>
          <a:p>
            <a:r>
              <a:rPr lang="en-US" sz="2200" dirty="0"/>
              <a:t>IDDS Monthly Ridership – 1,800</a:t>
            </a:r>
          </a:p>
          <a:p>
            <a:r>
              <a:rPr lang="en-US" sz="2200" dirty="0"/>
              <a:t>Customers – Passengers with intellectual disabilities going to work sites</a:t>
            </a:r>
          </a:p>
          <a:p>
            <a:r>
              <a:rPr lang="en-US" sz="2200" dirty="0"/>
              <a:t>Funding Sources</a:t>
            </a:r>
          </a:p>
          <a:p>
            <a:pPr lvl="1"/>
            <a:r>
              <a:rPr lang="en-US" sz="2200" dirty="0"/>
              <a:t>Arlington County</a:t>
            </a:r>
          </a:p>
          <a:p>
            <a:pPr lvl="1"/>
            <a:r>
              <a:rPr lang="en-US" sz="2200" dirty="0"/>
              <a:t>Logisticare – Virginia Medicaid </a:t>
            </a:r>
          </a:p>
          <a:p>
            <a:pPr marL="457200" lvl="1" indent="0">
              <a:buNone/>
            </a:pPr>
            <a:endParaRPr lang="en-US" sz="2200" dirty="0"/>
          </a:p>
          <a:p>
            <a:pPr lvl="2"/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377653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17A7F34E-D418-47E2-9F86-2C45BBC31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732" y="321733"/>
            <a:ext cx="11546828" cy="6214534"/>
          </a:xfrm>
          <a:custGeom>
            <a:avLst/>
            <a:gdLst>
              <a:gd name="connsiteX0" fmla="*/ 0 w 11546828"/>
              <a:gd name="connsiteY0" fmla="*/ 0 h 6214534"/>
              <a:gd name="connsiteX1" fmla="*/ 7965430 w 11546828"/>
              <a:gd name="connsiteY1" fmla="*/ 0 h 6214534"/>
              <a:gd name="connsiteX2" fmla="*/ 7965430 w 11546828"/>
              <a:gd name="connsiteY2" fmla="*/ 1786 h 6214534"/>
              <a:gd name="connsiteX3" fmla="*/ 11546828 w 11546828"/>
              <a:gd name="connsiteY3" fmla="*/ 1786 h 6214534"/>
              <a:gd name="connsiteX4" fmla="*/ 11546828 w 11546828"/>
              <a:gd name="connsiteY4" fmla="*/ 2866740 h 6214534"/>
              <a:gd name="connsiteX5" fmla="*/ 11225095 w 11546828"/>
              <a:gd name="connsiteY5" fmla="*/ 3179536 h 6214534"/>
              <a:gd name="connsiteX6" fmla="*/ 11225095 w 11546828"/>
              <a:gd name="connsiteY6" fmla="*/ 301542 h 6214534"/>
              <a:gd name="connsiteX7" fmla="*/ 320042 w 11546828"/>
              <a:gd name="connsiteY7" fmla="*/ 301542 h 6214534"/>
              <a:gd name="connsiteX8" fmla="*/ 320042 w 11546828"/>
              <a:gd name="connsiteY8" fmla="*/ 5909424 h 6214534"/>
              <a:gd name="connsiteX9" fmla="*/ 8417210 w 11546828"/>
              <a:gd name="connsiteY9" fmla="*/ 5909424 h 6214534"/>
              <a:gd name="connsiteX10" fmla="*/ 8103383 w 11546828"/>
              <a:gd name="connsiteY10" fmla="*/ 6214534 h 6214534"/>
              <a:gd name="connsiteX11" fmla="*/ 7222929 w 11546828"/>
              <a:gd name="connsiteY11" fmla="*/ 6214534 h 6214534"/>
              <a:gd name="connsiteX12" fmla="*/ 7222929 w 11546828"/>
              <a:gd name="connsiteY12" fmla="*/ 6212748 h 6214534"/>
              <a:gd name="connsiteX13" fmla="*/ 0 w 11546828"/>
              <a:gd name="connsiteY13" fmla="*/ 6212748 h 6214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546828" h="6214534">
                <a:moveTo>
                  <a:pt x="0" y="0"/>
                </a:moveTo>
                <a:lnTo>
                  <a:pt x="7965430" y="0"/>
                </a:lnTo>
                <a:lnTo>
                  <a:pt x="7965430" y="1786"/>
                </a:lnTo>
                <a:lnTo>
                  <a:pt x="11546828" y="1786"/>
                </a:lnTo>
                <a:lnTo>
                  <a:pt x="11546828" y="2866740"/>
                </a:lnTo>
                <a:lnTo>
                  <a:pt x="11225095" y="3179536"/>
                </a:lnTo>
                <a:lnTo>
                  <a:pt x="11225095" y="301542"/>
                </a:lnTo>
                <a:lnTo>
                  <a:pt x="320042" y="301542"/>
                </a:lnTo>
                <a:lnTo>
                  <a:pt x="320042" y="5909424"/>
                </a:lnTo>
                <a:lnTo>
                  <a:pt x="8417210" y="5909424"/>
                </a:lnTo>
                <a:lnTo>
                  <a:pt x="8103383" y="6214534"/>
                </a:lnTo>
                <a:lnTo>
                  <a:pt x="7222929" y="6214534"/>
                </a:lnTo>
                <a:lnTo>
                  <a:pt x="7222929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Right Triangle 23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ABFFF2C5-26FE-204C-B382-2F17C67F526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8801424"/>
              </p:ext>
            </p:extLst>
          </p:nvPr>
        </p:nvGraphicFramePr>
        <p:xfrm>
          <a:off x="962163" y="918546"/>
          <a:ext cx="7746709" cy="49793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3693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2716CB-250C-1B44-8D16-74152667B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065" y="1463040"/>
            <a:ext cx="3796306" cy="2690949"/>
          </a:xfrm>
        </p:spPr>
        <p:txBody>
          <a:bodyPr anchor="t">
            <a:normAutofit/>
          </a:bodyPr>
          <a:lstStyle/>
          <a:p>
            <a:r>
              <a:rPr lang="en-US" sz="4800" dirty="0"/>
              <a:t>Take-A-Ways for the AFA Committee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AA8C96-E0FE-B94D-BAC2-6FE487AE78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218" y="892099"/>
            <a:ext cx="5542387" cy="4871388"/>
          </a:xfrm>
        </p:spPr>
        <p:txBody>
          <a:bodyPr anchor="t">
            <a:normAutofit lnSpcReduction="10000"/>
          </a:bodyPr>
          <a:lstStyle/>
          <a:p>
            <a:r>
              <a:rPr lang="en-US" sz="2000" dirty="0"/>
              <a:t>Contractor transportation providers need to stay in a ready state</a:t>
            </a:r>
          </a:p>
          <a:p>
            <a:r>
              <a:rPr lang="en-US" sz="2000" dirty="0"/>
              <a:t>Zero (0) ridership since mid-March for facility-based transportation</a:t>
            </a:r>
          </a:p>
          <a:p>
            <a:r>
              <a:rPr lang="en-US" sz="2000" dirty="0"/>
              <a:t>Human service agencies have stopped funding 100% </a:t>
            </a:r>
          </a:p>
          <a:p>
            <a:r>
              <a:rPr lang="en-US" sz="2000" dirty="0"/>
              <a:t>Ridership has declined between 50% and 75% for alternative ADA service</a:t>
            </a:r>
          </a:p>
          <a:p>
            <a:r>
              <a:rPr lang="en-US" sz="2000" dirty="0"/>
              <a:t>Contract rates have not changed to reflect reduced ridership</a:t>
            </a:r>
          </a:p>
          <a:p>
            <a:r>
              <a:rPr lang="en-US" sz="2000" dirty="0"/>
              <a:t>Additional cost for cleaning and providing PPE</a:t>
            </a:r>
          </a:p>
          <a:p>
            <a:r>
              <a:rPr lang="en-US" sz="2000" dirty="0"/>
              <a:t>Virginia Medicaid has provided funding to facilities but not transportation </a:t>
            </a:r>
          </a:p>
          <a:p>
            <a:r>
              <a:rPr lang="en-US" sz="2000" dirty="0"/>
              <a:t>Contract providers are having great difficulty covering fixed costs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326560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7D9EA87-F0BD-9A4E-90DB-5EA3F14A117A}"/>
              </a:ext>
            </a:extLst>
          </p:cNvPr>
          <p:cNvSpPr txBox="1"/>
          <p:nvPr/>
        </p:nvSpPr>
        <p:spPr>
          <a:xfrm>
            <a:off x="1285241" y="1008993"/>
            <a:ext cx="9231410" cy="35420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15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0896950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2706</TotalTime>
  <Words>375</Words>
  <Application>Microsoft Office PowerPoint</Application>
  <PresentationFormat>Widescreen</PresentationFormat>
  <Paragraphs>68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 Presentations to the Access For All Committee   The Impacts Of Covid-19  On Direct Transportation Programs  Serving Older Adults And People With Disabilities   Robbie Werth, Diamond-National Express   February 12, 2020 </vt:lpstr>
      <vt:lpstr>Diamond-NEXT  City, County and Regional Services</vt:lpstr>
      <vt:lpstr>Challenges of Providing Paratransit Services</vt:lpstr>
      <vt:lpstr>Covering Fixed Operating Cost</vt:lpstr>
      <vt:lpstr>Case Study #1:  RouteSource Enhanced Mobility</vt:lpstr>
      <vt:lpstr>PowerPoint Presentation</vt:lpstr>
      <vt:lpstr>Case Study #2:  Arlington County IDDS </vt:lpstr>
      <vt:lpstr>PowerPoint Presentation</vt:lpstr>
      <vt:lpstr>Take-A-Ways for the AFA Committee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Presentations to the Access for All Committee    The Impacts Of Covid-19 On Direct Transportation Programs Serving Older Adults And People With Disabilities   Robbie Werth, Diamond-National Express  February 12, 2020 </dc:title>
  <dc:creator>M Werth</dc:creator>
  <cp:lastModifiedBy>Lynn Winchell-Mendy</cp:lastModifiedBy>
  <cp:revision>33</cp:revision>
  <dcterms:created xsi:type="dcterms:W3CDTF">2021-02-03T19:41:21Z</dcterms:created>
  <dcterms:modified xsi:type="dcterms:W3CDTF">2021-02-09T15:18:21Z</dcterms:modified>
</cp:coreProperties>
</file>