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charts/chart2.xml" ContentType="application/vnd.openxmlformats-officedocument.drawingml.chart+xml"/>
  <Override PartName="/ppt/notesSlides/notesSlide4.xml" ContentType="application/vnd.openxmlformats-officedocument.presentationml.notesSlide+xml"/>
  <Override PartName="/ppt/charts/chart3.xml" ContentType="application/vnd.openxmlformats-officedocument.drawingml.chart+xml"/>
  <Override PartName="/ppt/notesSlides/notesSlide5.xml" ContentType="application/vnd.openxmlformats-officedocument.presentationml.notesSlide+xml"/>
  <Override PartName="/ppt/charts/chart4.xml" ContentType="application/vnd.openxmlformats-officedocument.drawingml.chart+xml"/>
  <Override PartName="/ppt/notesSlides/notesSlide6.xml" ContentType="application/vnd.openxmlformats-officedocument.presentationml.notesSlide+xml"/>
  <Override PartName="/ppt/charts/chart5.xml" ContentType="application/vnd.openxmlformats-officedocument.drawingml.chart+xml"/>
  <Override PartName="/ppt/notesSlides/notesSlide7.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notesMasterIdLst>
    <p:notesMasterId r:id="rId13"/>
  </p:notesMasterIdLst>
  <p:handoutMasterIdLst>
    <p:handoutMasterId r:id="rId14"/>
  </p:handoutMasterIdLst>
  <p:sldIdLst>
    <p:sldId id="256" r:id="rId2"/>
    <p:sldId id="257" r:id="rId3"/>
    <p:sldId id="258" r:id="rId4"/>
    <p:sldId id="259" r:id="rId5"/>
    <p:sldId id="260" r:id="rId6"/>
    <p:sldId id="261" r:id="rId7"/>
    <p:sldId id="262" r:id="rId8"/>
    <p:sldId id="263" r:id="rId9"/>
    <p:sldId id="264" r:id="rId10"/>
    <p:sldId id="267" r:id="rId11"/>
    <p:sldId id="268" r:id="rId1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0"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oleObject" Target="file:///\\cogfs002\hspps$\HSPPS\ALL%20PUBLIC%20SAFETY\Crime%20Report\Crime%20Report%202010\Data%20Tables%20&amp;%20Charts%202010.xls"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ogfs002\hspps$\HSPPS\ALL%20PUBLIC%20SAFETY\Crime%20Report\Crime%20Report%202010\Data%20Tables%20&amp;%20Charts%202010.xls"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ogfs002\hspps$\HSPPS\ALL%20PUBLIC%20SAFETY\Crime%20Report\Crime%20Report%202010\Data%20Tables%20&amp;%20Charts%202010.xls"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ogfs002\hspps$\HSPPS\ALL%20PUBLIC%20SAFETY\Crime%20Report\Crime%20Report%202010\Data%20Tables%20&amp;%20Charts%202010.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floor>
    <c:sideWall>
      <c:thickness val="0"/>
    </c:sideWall>
    <c:backWall>
      <c:thickness val="0"/>
    </c:backWall>
    <c:plotArea>
      <c:layout/>
      <c:bar3DChart>
        <c:barDir val="col"/>
        <c:grouping val="clustered"/>
        <c:varyColors val="0"/>
        <c:ser>
          <c:idx val="0"/>
          <c:order val="0"/>
          <c:tx>
            <c:v>2013</c:v>
          </c:tx>
          <c:spPr>
            <a:solidFill>
              <a:srgbClr val="777777"/>
            </a:solidFill>
          </c:spPr>
          <c:invertIfNegative val="0"/>
          <c:cat>
            <c:strRef>
              <c:f>'2014 analysis'!$A$17:$A$20</c:f>
              <c:strCache>
                <c:ptCount val="4"/>
                <c:pt idx="0">
                  <c:v>Homicide</c:v>
                </c:pt>
                <c:pt idx="1">
                  <c:v>Rape</c:v>
                </c:pt>
                <c:pt idx="2">
                  <c:v>Robbery</c:v>
                </c:pt>
                <c:pt idx="3">
                  <c:v>Aggravated Assault</c:v>
                </c:pt>
              </c:strCache>
            </c:strRef>
          </c:cat>
          <c:val>
            <c:numRef>
              <c:f>'2014 analysis'!$B$17:$B$20</c:f>
              <c:numCache>
                <c:formatCode>#,##0</c:formatCode>
                <c:ptCount val="4"/>
                <c:pt idx="0">
                  <c:v>198</c:v>
                </c:pt>
                <c:pt idx="1">
                  <c:v>986</c:v>
                </c:pt>
                <c:pt idx="2">
                  <c:v>7845</c:v>
                </c:pt>
                <c:pt idx="3">
                  <c:v>8206</c:v>
                </c:pt>
              </c:numCache>
            </c:numRef>
          </c:val>
        </c:ser>
        <c:ser>
          <c:idx val="1"/>
          <c:order val="1"/>
          <c:tx>
            <c:v>2014</c:v>
          </c:tx>
          <c:spPr>
            <a:solidFill>
              <a:srgbClr val="3366CC"/>
            </a:solidFill>
          </c:spPr>
          <c:invertIfNegative val="0"/>
          <c:cat>
            <c:strRef>
              <c:f>'2014 analysis'!$A$17:$A$20</c:f>
              <c:strCache>
                <c:ptCount val="4"/>
                <c:pt idx="0">
                  <c:v>Homicide</c:v>
                </c:pt>
                <c:pt idx="1">
                  <c:v>Rape</c:v>
                </c:pt>
                <c:pt idx="2">
                  <c:v>Robbery</c:v>
                </c:pt>
                <c:pt idx="3">
                  <c:v>Aggravated Assault</c:v>
                </c:pt>
              </c:strCache>
            </c:strRef>
          </c:cat>
          <c:val>
            <c:numRef>
              <c:f>'2014 analysis'!$C$17:$C$20</c:f>
              <c:numCache>
                <c:formatCode>#,##0</c:formatCode>
                <c:ptCount val="4"/>
                <c:pt idx="0">
                  <c:v>197</c:v>
                </c:pt>
                <c:pt idx="1">
                  <c:v>1072</c:v>
                </c:pt>
                <c:pt idx="2">
                  <c:v>6819</c:v>
                </c:pt>
                <c:pt idx="3">
                  <c:v>8527</c:v>
                </c:pt>
              </c:numCache>
            </c:numRef>
          </c:val>
        </c:ser>
        <c:dLbls>
          <c:showLegendKey val="0"/>
          <c:showVal val="0"/>
          <c:showCatName val="0"/>
          <c:showSerName val="0"/>
          <c:showPercent val="0"/>
          <c:showBubbleSize val="0"/>
        </c:dLbls>
        <c:gapWidth val="150"/>
        <c:shape val="box"/>
        <c:axId val="149101928"/>
        <c:axId val="149101536"/>
        <c:axId val="0"/>
      </c:bar3DChart>
      <c:catAx>
        <c:axId val="149101928"/>
        <c:scaling>
          <c:orientation val="minMax"/>
        </c:scaling>
        <c:delete val="0"/>
        <c:axPos val="b"/>
        <c:numFmt formatCode="General"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49101536"/>
        <c:crosses val="autoZero"/>
        <c:auto val="1"/>
        <c:lblAlgn val="ctr"/>
        <c:lblOffset val="100"/>
        <c:noMultiLvlLbl val="0"/>
      </c:catAx>
      <c:valAx>
        <c:axId val="149101536"/>
        <c:scaling>
          <c:orientation val="minMax"/>
        </c:scaling>
        <c:delete val="0"/>
        <c:axPos val="l"/>
        <c:majorGridlines/>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49101928"/>
        <c:crosses val="autoZero"/>
        <c:crossBetween val="between"/>
      </c:valAx>
      <c:dTable>
        <c:showHorzBorder val="1"/>
        <c:showVertBorder val="1"/>
        <c:showOutline val="1"/>
        <c:showKeys val="1"/>
        <c:spPr>
          <a:ln w="6350"/>
        </c:spPr>
        <c:txPr>
          <a:bodyPr/>
          <a:lstStyle/>
          <a:p>
            <a:pPr rtl="0">
              <a:defRPr sz="1000" b="0" i="0" u="none" strike="noStrike" baseline="0">
                <a:solidFill>
                  <a:srgbClr val="000000"/>
                </a:solidFill>
                <a:latin typeface="Calibri"/>
                <a:ea typeface="Calibri"/>
                <a:cs typeface="Calibri"/>
              </a:defRPr>
            </a:pPr>
            <a:endParaRPr lang="en-US"/>
          </a:p>
        </c:txPr>
      </c:dTable>
      <c:spPr>
        <a:noFill/>
        <a:ln w="25400">
          <a:noFill/>
        </a:ln>
      </c:spPr>
    </c:plotArea>
    <c:legend>
      <c:legendPos val="r"/>
      <c:layout/>
      <c:overlay val="0"/>
      <c:txPr>
        <a:bodyPr/>
        <a:lstStyle/>
        <a:p>
          <a:pPr>
            <a:defRPr sz="920" b="0" i="0" u="none" strike="noStrike" baseline="0">
              <a:solidFill>
                <a:srgbClr val="000000"/>
              </a:solidFill>
              <a:latin typeface="Calibri"/>
              <a:ea typeface="Calibri"/>
              <a:cs typeface="Calibri"/>
            </a:defRPr>
          </a:pPr>
          <a:endParaRPr lang="en-US"/>
        </a:p>
      </c:txPr>
    </c:legend>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floor>
    <c:sideWall>
      <c:thickness val="0"/>
    </c:sideWall>
    <c:backWall>
      <c:thickness val="0"/>
    </c:backWall>
    <c:plotArea>
      <c:layout/>
      <c:bar3DChart>
        <c:barDir val="col"/>
        <c:grouping val="clustered"/>
        <c:varyColors val="0"/>
        <c:ser>
          <c:idx val="0"/>
          <c:order val="0"/>
          <c:tx>
            <c:v>2013</c:v>
          </c:tx>
          <c:spPr>
            <a:solidFill>
              <a:srgbClr val="777777"/>
            </a:solidFill>
          </c:spPr>
          <c:invertIfNegative val="0"/>
          <c:cat>
            <c:strRef>
              <c:f>'2014 analysis'!$A$23:$A$25</c:f>
              <c:strCache>
                <c:ptCount val="3"/>
                <c:pt idx="0">
                  <c:v>Burglary</c:v>
                </c:pt>
                <c:pt idx="1">
                  <c:v>Larceny</c:v>
                </c:pt>
                <c:pt idx="2">
                  <c:v>Motor Vehicle Theft</c:v>
                </c:pt>
              </c:strCache>
            </c:strRef>
          </c:cat>
          <c:val>
            <c:numRef>
              <c:f>'2014 analysis'!$B$23:$B$25</c:f>
              <c:numCache>
                <c:formatCode>#,##0</c:formatCode>
                <c:ptCount val="3"/>
                <c:pt idx="0">
                  <c:v>14928</c:v>
                </c:pt>
                <c:pt idx="1">
                  <c:v>84735</c:v>
                </c:pt>
                <c:pt idx="2">
                  <c:v>9425</c:v>
                </c:pt>
              </c:numCache>
            </c:numRef>
          </c:val>
        </c:ser>
        <c:ser>
          <c:idx val="1"/>
          <c:order val="1"/>
          <c:tx>
            <c:v>2014</c:v>
          </c:tx>
          <c:spPr>
            <a:solidFill>
              <a:srgbClr val="3366CC"/>
            </a:solidFill>
          </c:spPr>
          <c:invertIfNegative val="0"/>
          <c:cat>
            <c:strRef>
              <c:f>'2014 analysis'!$A$23:$A$25</c:f>
              <c:strCache>
                <c:ptCount val="3"/>
                <c:pt idx="0">
                  <c:v>Burglary</c:v>
                </c:pt>
                <c:pt idx="1">
                  <c:v>Larceny</c:v>
                </c:pt>
                <c:pt idx="2">
                  <c:v>Motor Vehicle Theft</c:v>
                </c:pt>
              </c:strCache>
            </c:strRef>
          </c:cat>
          <c:val>
            <c:numRef>
              <c:f>'2014 analysis'!$C$23:$C$25</c:f>
              <c:numCache>
                <c:formatCode>#,##0</c:formatCode>
                <c:ptCount val="3"/>
                <c:pt idx="0">
                  <c:v>13111</c:v>
                </c:pt>
                <c:pt idx="1">
                  <c:v>85844</c:v>
                </c:pt>
                <c:pt idx="2">
                  <c:v>9494</c:v>
                </c:pt>
              </c:numCache>
            </c:numRef>
          </c:val>
        </c:ser>
        <c:dLbls>
          <c:showLegendKey val="0"/>
          <c:showVal val="0"/>
          <c:showCatName val="0"/>
          <c:showSerName val="0"/>
          <c:showPercent val="0"/>
          <c:showBubbleSize val="0"/>
        </c:dLbls>
        <c:gapWidth val="150"/>
        <c:shape val="box"/>
        <c:axId val="149100360"/>
        <c:axId val="149099184"/>
        <c:axId val="0"/>
      </c:bar3DChart>
      <c:catAx>
        <c:axId val="149100360"/>
        <c:scaling>
          <c:orientation val="minMax"/>
        </c:scaling>
        <c:delete val="0"/>
        <c:axPos val="b"/>
        <c:numFmt formatCode="General"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49099184"/>
        <c:crosses val="autoZero"/>
        <c:auto val="1"/>
        <c:lblAlgn val="ctr"/>
        <c:lblOffset val="100"/>
        <c:noMultiLvlLbl val="0"/>
      </c:catAx>
      <c:valAx>
        <c:axId val="149099184"/>
        <c:scaling>
          <c:orientation val="minMax"/>
        </c:scaling>
        <c:delete val="0"/>
        <c:axPos val="l"/>
        <c:majorGridlines/>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149100360"/>
        <c:crosses val="autoZero"/>
        <c:crossBetween val="between"/>
      </c:valAx>
      <c:dTable>
        <c:showHorzBorder val="1"/>
        <c:showVertBorder val="1"/>
        <c:showOutline val="1"/>
        <c:showKeys val="1"/>
        <c:txPr>
          <a:bodyPr/>
          <a:lstStyle/>
          <a:p>
            <a:pPr rtl="0">
              <a:defRPr sz="1000" b="0" i="0" u="none" strike="noStrike" baseline="0">
                <a:solidFill>
                  <a:srgbClr val="000000"/>
                </a:solidFill>
                <a:latin typeface="Calibri"/>
                <a:ea typeface="Calibri"/>
                <a:cs typeface="Calibri"/>
              </a:defRPr>
            </a:pPr>
            <a:endParaRPr lang="en-US"/>
          </a:p>
        </c:txPr>
      </c:dTable>
      <c:spPr>
        <a:noFill/>
        <a:ln w="25400">
          <a:noFill/>
        </a:ln>
      </c:spPr>
    </c:plotArea>
    <c:legend>
      <c:legendPos val="r"/>
      <c:layout/>
      <c:overlay val="0"/>
      <c:txPr>
        <a:bodyPr/>
        <a:lstStyle/>
        <a:p>
          <a:pPr>
            <a:defRPr sz="920" b="0" i="0" u="none" strike="noStrike" baseline="0">
              <a:solidFill>
                <a:srgbClr val="000000"/>
              </a:solidFill>
              <a:latin typeface="Calibri"/>
              <a:ea typeface="Calibri"/>
              <a:cs typeface="Calibri"/>
            </a:defRPr>
          </a:pPr>
          <a:endParaRPr lang="en-US"/>
        </a:p>
      </c:txPr>
    </c:legend>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1"/>
    </mc:Choice>
    <mc:Fallback>
      <c:style val="31"/>
    </mc:Fallback>
  </mc:AlternateContent>
  <c:chart>
    <c:autoTitleDeleted val="1"/>
    <c:plotArea>
      <c:layout/>
      <c:barChart>
        <c:barDir val="col"/>
        <c:grouping val="stacked"/>
        <c:varyColors val="0"/>
        <c:ser>
          <c:idx val="0"/>
          <c:order val="0"/>
          <c:spPr>
            <a:solidFill>
              <a:schemeClr val="bg2">
                <a:lumMod val="50000"/>
              </a:schemeClr>
            </a:solidFill>
          </c:spPr>
          <c:invertIfNegative val="0"/>
          <c:cat>
            <c:numRef>
              <c:f>'2014 analysis'!$I$3:$M$3</c:f>
              <c:numCache>
                <c:formatCode>0</c:formatCode>
                <c:ptCount val="5"/>
                <c:pt idx="0">
                  <c:v>2010</c:v>
                </c:pt>
                <c:pt idx="1">
                  <c:v>2011</c:v>
                </c:pt>
                <c:pt idx="2">
                  <c:v>2012</c:v>
                </c:pt>
                <c:pt idx="3">
                  <c:v>2013</c:v>
                </c:pt>
                <c:pt idx="4">
                  <c:v>2014</c:v>
                </c:pt>
              </c:numCache>
            </c:numRef>
          </c:cat>
          <c:val>
            <c:numRef>
              <c:f>'2014 analysis'!$I$4:$M$4</c:f>
              <c:numCache>
                <c:formatCode>#,##0</c:formatCode>
                <c:ptCount val="5"/>
                <c:pt idx="0">
                  <c:v>34605</c:v>
                </c:pt>
                <c:pt idx="1">
                  <c:v>35297</c:v>
                </c:pt>
                <c:pt idx="2">
                  <c:v>36712</c:v>
                </c:pt>
                <c:pt idx="3">
                  <c:v>37305</c:v>
                </c:pt>
                <c:pt idx="4">
                  <c:v>40156</c:v>
                </c:pt>
              </c:numCache>
            </c:numRef>
          </c:val>
        </c:ser>
        <c:dLbls>
          <c:showLegendKey val="0"/>
          <c:showVal val="0"/>
          <c:showCatName val="0"/>
          <c:showSerName val="0"/>
          <c:showPercent val="0"/>
          <c:showBubbleSize val="0"/>
        </c:dLbls>
        <c:gapWidth val="150"/>
        <c:overlap val="100"/>
        <c:axId val="223508224"/>
        <c:axId val="223507832"/>
      </c:barChart>
      <c:dateAx>
        <c:axId val="223508224"/>
        <c:scaling>
          <c:orientation val="minMax"/>
        </c:scaling>
        <c:delete val="0"/>
        <c:axPos val="b"/>
        <c:title>
          <c:tx>
            <c:rich>
              <a:bodyPr/>
              <a:lstStyle/>
              <a:p>
                <a:pPr>
                  <a:defRPr sz="1000" b="1" i="0" u="none" strike="noStrike" baseline="0">
                    <a:solidFill>
                      <a:srgbClr val="000000"/>
                    </a:solidFill>
                    <a:latin typeface="Calibri"/>
                    <a:ea typeface="Calibri"/>
                    <a:cs typeface="Calibri"/>
                  </a:defRPr>
                </a:pPr>
                <a:r>
                  <a:rPr lang="en-US"/>
                  <a:t>Year</a:t>
                </a:r>
              </a:p>
            </c:rich>
          </c:tx>
          <c:layout/>
          <c:overlay val="0"/>
        </c:title>
        <c:numFmt formatCode="0" sourceLinked="0"/>
        <c:majorTickMark val="none"/>
        <c:minorTickMark val="none"/>
        <c:tickLblPos val="low"/>
        <c:spPr>
          <a:ln>
            <a:noFill/>
          </a:ln>
        </c:spPr>
        <c:crossAx val="223507832"/>
        <c:crossesAt val="33000"/>
        <c:auto val="0"/>
        <c:lblOffset val="100"/>
        <c:baseTimeUnit val="days"/>
      </c:dateAx>
      <c:valAx>
        <c:axId val="223507832"/>
        <c:scaling>
          <c:orientation val="minMax"/>
        </c:scaling>
        <c:delete val="0"/>
        <c:axPos val="l"/>
        <c:majorGridlines/>
        <c:title>
          <c:tx>
            <c:rich>
              <a:bodyPr/>
              <a:lstStyle/>
              <a:p>
                <a:pPr>
                  <a:defRPr sz="1000" b="1" i="0" u="none" strike="noStrike" baseline="0">
                    <a:solidFill>
                      <a:srgbClr val="000000"/>
                    </a:solidFill>
                    <a:latin typeface="Calibri"/>
                    <a:ea typeface="Calibri"/>
                    <a:cs typeface="Calibri"/>
                  </a:defRPr>
                </a:pPr>
                <a:r>
                  <a:rPr lang="en-US"/>
                  <a:t>Total Part I Crime</a:t>
                </a:r>
              </a:p>
            </c:rich>
          </c:tx>
          <c:layout/>
          <c:overlay val="0"/>
        </c:title>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223508224"/>
        <c:crosses val="autoZero"/>
        <c:crossBetween val="between"/>
      </c:valAx>
    </c:plotArea>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plotArea>
      <c:layout/>
      <c:barChart>
        <c:barDir val="col"/>
        <c:grouping val="clustered"/>
        <c:varyColors val="0"/>
        <c:ser>
          <c:idx val="0"/>
          <c:order val="0"/>
          <c:spPr>
            <a:solidFill>
              <a:srgbClr val="3366CC"/>
            </a:solidFill>
          </c:spPr>
          <c:invertIfNegative val="0"/>
          <c:cat>
            <c:numRef>
              <c:f>'2014 analysis'!$I$3:$M$3</c:f>
              <c:numCache>
                <c:formatCode>0</c:formatCode>
                <c:ptCount val="5"/>
                <c:pt idx="0">
                  <c:v>2010</c:v>
                </c:pt>
                <c:pt idx="1">
                  <c:v>2011</c:v>
                </c:pt>
                <c:pt idx="2">
                  <c:v>2012</c:v>
                </c:pt>
                <c:pt idx="3">
                  <c:v>2013</c:v>
                </c:pt>
                <c:pt idx="4">
                  <c:v>2014</c:v>
                </c:pt>
              </c:numCache>
            </c:numRef>
          </c:cat>
          <c:val>
            <c:numRef>
              <c:f>'2014 analysis'!$I$5:$M$5</c:f>
              <c:numCache>
                <c:formatCode>#,##0</c:formatCode>
                <c:ptCount val="5"/>
                <c:pt idx="0">
                  <c:v>62479</c:v>
                </c:pt>
                <c:pt idx="1">
                  <c:v>55782</c:v>
                </c:pt>
                <c:pt idx="2">
                  <c:v>57434</c:v>
                </c:pt>
                <c:pt idx="3">
                  <c:v>53436</c:v>
                </c:pt>
                <c:pt idx="4">
                  <c:v>50716</c:v>
                </c:pt>
              </c:numCache>
            </c:numRef>
          </c:val>
        </c:ser>
        <c:dLbls>
          <c:showLegendKey val="0"/>
          <c:showVal val="0"/>
          <c:showCatName val="0"/>
          <c:showSerName val="0"/>
          <c:showPercent val="0"/>
          <c:showBubbleSize val="0"/>
        </c:dLbls>
        <c:gapWidth val="150"/>
        <c:axId val="223507048"/>
        <c:axId val="223506656"/>
      </c:barChart>
      <c:catAx>
        <c:axId val="223507048"/>
        <c:scaling>
          <c:orientation val="minMax"/>
        </c:scaling>
        <c:delete val="0"/>
        <c:axPos val="b"/>
        <c:title>
          <c:tx>
            <c:rich>
              <a:bodyPr/>
              <a:lstStyle/>
              <a:p>
                <a:pPr>
                  <a:defRPr sz="1000" b="1" i="0" u="none" strike="noStrike" baseline="0">
                    <a:solidFill>
                      <a:srgbClr val="000000"/>
                    </a:solidFill>
                    <a:latin typeface="Calibri"/>
                    <a:ea typeface="Calibri"/>
                    <a:cs typeface="Calibri"/>
                  </a:defRPr>
                </a:pPr>
                <a:r>
                  <a:rPr lang="en-US"/>
                  <a:t>Year</a:t>
                </a:r>
              </a:p>
            </c:rich>
          </c:tx>
          <c:layout/>
          <c:overlay val="0"/>
        </c:title>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223506656"/>
        <c:crosses val="autoZero"/>
        <c:auto val="1"/>
        <c:lblAlgn val="ctr"/>
        <c:lblOffset val="100"/>
        <c:noMultiLvlLbl val="0"/>
      </c:catAx>
      <c:valAx>
        <c:axId val="223506656"/>
        <c:scaling>
          <c:orientation val="minMax"/>
        </c:scaling>
        <c:delete val="0"/>
        <c:axPos val="l"/>
        <c:majorGridlines/>
        <c:title>
          <c:tx>
            <c:rich>
              <a:bodyPr/>
              <a:lstStyle/>
              <a:p>
                <a:pPr>
                  <a:defRPr sz="1000" b="1" i="0" u="none" strike="noStrike" baseline="0">
                    <a:solidFill>
                      <a:srgbClr val="000000"/>
                    </a:solidFill>
                    <a:latin typeface="Calibri"/>
                    <a:ea typeface="Calibri"/>
                    <a:cs typeface="Calibri"/>
                  </a:defRPr>
                </a:pPr>
                <a:r>
                  <a:rPr lang="en-US"/>
                  <a:t>Total Part I Crime</a:t>
                </a:r>
              </a:p>
            </c:rich>
          </c:tx>
          <c:layout/>
          <c:overlay val="0"/>
        </c:title>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223507048"/>
        <c:crosses val="autoZero"/>
        <c:crossBetween val="between"/>
      </c:valAx>
    </c:plotArea>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0"/>
    </mc:Choice>
    <mc:Fallback>
      <c:style val="30"/>
    </mc:Fallback>
  </mc:AlternateContent>
  <c:chart>
    <c:autoTitleDeleted val="1"/>
    <c:plotArea>
      <c:layout/>
      <c:barChart>
        <c:barDir val="col"/>
        <c:grouping val="clustered"/>
        <c:varyColors val="0"/>
        <c:ser>
          <c:idx val="0"/>
          <c:order val="0"/>
          <c:spPr>
            <a:solidFill>
              <a:srgbClr val="777777"/>
            </a:solidFill>
          </c:spPr>
          <c:invertIfNegative val="0"/>
          <c:cat>
            <c:numRef>
              <c:f>'2014 analysis'!$I$3:$M$3</c:f>
              <c:numCache>
                <c:formatCode>0</c:formatCode>
                <c:ptCount val="5"/>
                <c:pt idx="0">
                  <c:v>2010</c:v>
                </c:pt>
                <c:pt idx="1">
                  <c:v>2011</c:v>
                </c:pt>
                <c:pt idx="2">
                  <c:v>2012</c:v>
                </c:pt>
                <c:pt idx="3">
                  <c:v>2013</c:v>
                </c:pt>
                <c:pt idx="4">
                  <c:v>2014</c:v>
                </c:pt>
              </c:numCache>
            </c:numRef>
          </c:cat>
          <c:val>
            <c:numRef>
              <c:f>'2014 analysis'!$I$6:$M$6</c:f>
              <c:numCache>
                <c:formatCode>#,##0</c:formatCode>
                <c:ptCount val="5"/>
                <c:pt idx="0">
                  <c:v>38890</c:v>
                </c:pt>
                <c:pt idx="1">
                  <c:v>36270</c:v>
                </c:pt>
                <c:pt idx="2">
                  <c:v>35520</c:v>
                </c:pt>
                <c:pt idx="3">
                  <c:v>35582</c:v>
                </c:pt>
                <c:pt idx="4">
                  <c:v>34192</c:v>
                </c:pt>
              </c:numCache>
            </c:numRef>
          </c:val>
        </c:ser>
        <c:dLbls>
          <c:showLegendKey val="0"/>
          <c:showVal val="0"/>
          <c:showCatName val="0"/>
          <c:showSerName val="0"/>
          <c:showPercent val="0"/>
          <c:showBubbleSize val="0"/>
        </c:dLbls>
        <c:gapWidth val="150"/>
        <c:axId val="223505872"/>
        <c:axId val="223505480"/>
      </c:barChart>
      <c:catAx>
        <c:axId val="223505872"/>
        <c:scaling>
          <c:orientation val="minMax"/>
        </c:scaling>
        <c:delete val="0"/>
        <c:axPos val="b"/>
        <c:title>
          <c:tx>
            <c:rich>
              <a:bodyPr/>
              <a:lstStyle/>
              <a:p>
                <a:pPr>
                  <a:defRPr sz="1000" b="1" i="0" u="none" strike="noStrike" baseline="0">
                    <a:solidFill>
                      <a:srgbClr val="000000"/>
                    </a:solidFill>
                    <a:latin typeface="Calibri"/>
                    <a:ea typeface="Calibri"/>
                    <a:cs typeface="Calibri"/>
                  </a:defRPr>
                </a:pPr>
                <a:r>
                  <a:rPr lang="en-US"/>
                  <a:t>Year</a:t>
                </a:r>
              </a:p>
            </c:rich>
          </c:tx>
          <c:overlay val="0"/>
        </c:title>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223505480"/>
        <c:crosses val="autoZero"/>
        <c:auto val="1"/>
        <c:lblAlgn val="ctr"/>
        <c:lblOffset val="100"/>
        <c:noMultiLvlLbl val="0"/>
      </c:catAx>
      <c:valAx>
        <c:axId val="223505480"/>
        <c:scaling>
          <c:orientation val="minMax"/>
        </c:scaling>
        <c:delete val="0"/>
        <c:axPos val="l"/>
        <c:majorGridlines/>
        <c:title>
          <c:tx>
            <c:rich>
              <a:bodyPr/>
              <a:lstStyle/>
              <a:p>
                <a:pPr>
                  <a:defRPr sz="1000" b="1" i="0" u="none" strike="noStrike" baseline="0">
                    <a:solidFill>
                      <a:srgbClr val="000000"/>
                    </a:solidFill>
                    <a:latin typeface="Calibri"/>
                    <a:ea typeface="Calibri"/>
                    <a:cs typeface="Calibri"/>
                  </a:defRPr>
                </a:pPr>
                <a:r>
                  <a:rPr lang="en-US"/>
                  <a:t>Total Part I Crime</a:t>
                </a:r>
              </a:p>
            </c:rich>
          </c:tx>
          <c:overlay val="0"/>
        </c:title>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223505872"/>
        <c:crosses val="autoZero"/>
        <c:crossBetween val="between"/>
      </c:valAx>
    </c:plotArea>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Homicide, 2006-2010</a:t>
            </a:r>
          </a:p>
        </c:rich>
      </c:tx>
      <c:overlay val="0"/>
    </c:title>
    <c:autoTitleDeleted val="0"/>
    <c:view3D>
      <c:rotX val="15"/>
      <c:rotY val="20"/>
      <c:depthPercent val="100"/>
      <c:rAngAx val="1"/>
    </c:view3D>
    <c:floor>
      <c:thickness val="0"/>
    </c:floor>
    <c:sideWall>
      <c:thickness val="0"/>
    </c:sideWall>
    <c:backWall>
      <c:thickness val="0"/>
    </c:backWall>
    <c:plotArea>
      <c:layout/>
      <c:bar3DChart>
        <c:barDir val="col"/>
        <c:grouping val="clustered"/>
        <c:varyColors val="0"/>
        <c:dLbls>
          <c:showLegendKey val="0"/>
          <c:showVal val="0"/>
          <c:showCatName val="0"/>
          <c:showSerName val="0"/>
          <c:showPercent val="0"/>
          <c:showBubbleSize val="0"/>
        </c:dLbls>
        <c:gapWidth val="150"/>
        <c:shape val="cylinder"/>
        <c:axId val="225310480"/>
        <c:axId val="225310872"/>
        <c:axId val="0"/>
      </c:bar3DChart>
      <c:catAx>
        <c:axId val="225310480"/>
        <c:scaling>
          <c:orientation val="minMax"/>
        </c:scaling>
        <c:delete val="0"/>
        <c:axPos val="b"/>
        <c:numFmt formatCode="General" sourceLinked="1"/>
        <c:majorTickMark val="out"/>
        <c:minorTickMark val="none"/>
        <c:tickLblPos val="nextTo"/>
        <c:crossAx val="225310872"/>
        <c:crosses val="autoZero"/>
        <c:auto val="1"/>
        <c:lblAlgn val="ctr"/>
        <c:lblOffset val="100"/>
        <c:noMultiLvlLbl val="0"/>
      </c:catAx>
      <c:valAx>
        <c:axId val="225310872"/>
        <c:scaling>
          <c:orientation val="minMax"/>
        </c:scaling>
        <c:delete val="0"/>
        <c:axPos val="l"/>
        <c:majorGridlines/>
        <c:title>
          <c:tx>
            <c:rich>
              <a:bodyPr rot="-5400000" vert="horz"/>
              <a:lstStyle/>
              <a:p>
                <a:pPr>
                  <a:defRPr/>
                </a:pPr>
                <a:r>
                  <a:rPr lang="en-US"/>
                  <a:t>Total Homicides</a:t>
                </a:r>
              </a:p>
            </c:rich>
          </c:tx>
          <c:overlay val="0"/>
        </c:title>
        <c:numFmt formatCode="General" sourceLinked="1"/>
        <c:majorTickMark val="out"/>
        <c:minorTickMark val="none"/>
        <c:tickLblPos val="nextTo"/>
        <c:crossAx val="225310480"/>
        <c:crosses val="autoZero"/>
        <c:crossBetween val="between"/>
      </c:valAx>
      <c:spPr>
        <a:noFill/>
        <a:ln w="25400">
          <a:noFill/>
        </a:ln>
      </c:spPr>
    </c:plotArea>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Rape, 2006-2010</a:t>
            </a:r>
          </a:p>
        </c:rich>
      </c:tx>
      <c:overlay val="0"/>
    </c:title>
    <c:autoTitleDeleted val="0"/>
    <c:view3D>
      <c:rotX val="15"/>
      <c:rotY val="20"/>
      <c:depthPercent val="100"/>
      <c:rAngAx val="1"/>
    </c:view3D>
    <c:floor>
      <c:thickness val="0"/>
    </c:floor>
    <c:sideWall>
      <c:thickness val="0"/>
    </c:sideWall>
    <c:backWall>
      <c:thickness val="0"/>
    </c:backWall>
    <c:plotArea>
      <c:layout/>
      <c:bar3DChart>
        <c:barDir val="col"/>
        <c:grouping val="clustered"/>
        <c:varyColors val="0"/>
        <c:dLbls>
          <c:showLegendKey val="0"/>
          <c:showVal val="0"/>
          <c:showCatName val="0"/>
          <c:showSerName val="0"/>
          <c:showPercent val="0"/>
          <c:showBubbleSize val="0"/>
        </c:dLbls>
        <c:gapWidth val="150"/>
        <c:shape val="cylinder"/>
        <c:axId val="225311656"/>
        <c:axId val="225312048"/>
        <c:axId val="0"/>
      </c:bar3DChart>
      <c:catAx>
        <c:axId val="225311656"/>
        <c:scaling>
          <c:orientation val="minMax"/>
        </c:scaling>
        <c:delete val="0"/>
        <c:axPos val="b"/>
        <c:numFmt formatCode="General" sourceLinked="1"/>
        <c:majorTickMark val="out"/>
        <c:minorTickMark val="none"/>
        <c:tickLblPos val="nextTo"/>
        <c:crossAx val="225312048"/>
        <c:crosses val="autoZero"/>
        <c:auto val="1"/>
        <c:lblAlgn val="ctr"/>
        <c:lblOffset val="100"/>
        <c:noMultiLvlLbl val="0"/>
      </c:catAx>
      <c:valAx>
        <c:axId val="225312048"/>
        <c:scaling>
          <c:orientation val="minMax"/>
        </c:scaling>
        <c:delete val="0"/>
        <c:axPos val="l"/>
        <c:majorGridlines/>
        <c:title>
          <c:tx>
            <c:rich>
              <a:bodyPr rot="-5400000" vert="horz"/>
              <a:lstStyle/>
              <a:p>
                <a:pPr>
                  <a:defRPr/>
                </a:pPr>
                <a:r>
                  <a:rPr lang="en-US"/>
                  <a:t>Total Rapes</a:t>
                </a:r>
              </a:p>
            </c:rich>
          </c:tx>
          <c:overlay val="0"/>
        </c:title>
        <c:numFmt formatCode="General" sourceLinked="1"/>
        <c:majorTickMark val="out"/>
        <c:minorTickMark val="none"/>
        <c:tickLblPos val="nextTo"/>
        <c:crossAx val="225311656"/>
        <c:crosses val="autoZero"/>
        <c:crossBetween val="between"/>
      </c:valAx>
      <c:spPr>
        <a:noFill/>
        <a:ln w="25400">
          <a:noFill/>
        </a:ln>
      </c:spPr>
    </c:plotArea>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Robbery, 2006-2010</a:t>
            </a:r>
          </a:p>
        </c:rich>
      </c:tx>
      <c:overlay val="0"/>
    </c:title>
    <c:autoTitleDeleted val="0"/>
    <c:view3D>
      <c:rotX val="15"/>
      <c:rotY val="20"/>
      <c:depthPercent val="100"/>
      <c:rAngAx val="1"/>
    </c:view3D>
    <c:floor>
      <c:thickness val="0"/>
    </c:floor>
    <c:sideWall>
      <c:thickness val="0"/>
    </c:sideWall>
    <c:backWall>
      <c:thickness val="0"/>
    </c:backWall>
    <c:plotArea>
      <c:layout/>
      <c:bar3DChart>
        <c:barDir val="col"/>
        <c:grouping val="clustered"/>
        <c:varyColors val="0"/>
        <c:dLbls>
          <c:showLegendKey val="0"/>
          <c:showVal val="0"/>
          <c:showCatName val="0"/>
          <c:showSerName val="0"/>
          <c:showPercent val="0"/>
          <c:showBubbleSize val="0"/>
        </c:dLbls>
        <c:gapWidth val="150"/>
        <c:shape val="cylinder"/>
        <c:axId val="225312832"/>
        <c:axId val="225313224"/>
        <c:axId val="0"/>
      </c:bar3DChart>
      <c:catAx>
        <c:axId val="225312832"/>
        <c:scaling>
          <c:orientation val="minMax"/>
        </c:scaling>
        <c:delete val="0"/>
        <c:axPos val="b"/>
        <c:numFmt formatCode="General" sourceLinked="1"/>
        <c:majorTickMark val="out"/>
        <c:minorTickMark val="none"/>
        <c:tickLblPos val="nextTo"/>
        <c:crossAx val="225313224"/>
        <c:crosses val="autoZero"/>
        <c:auto val="1"/>
        <c:lblAlgn val="ctr"/>
        <c:lblOffset val="100"/>
        <c:noMultiLvlLbl val="0"/>
      </c:catAx>
      <c:valAx>
        <c:axId val="225313224"/>
        <c:scaling>
          <c:orientation val="minMax"/>
        </c:scaling>
        <c:delete val="0"/>
        <c:axPos val="l"/>
        <c:majorGridlines/>
        <c:title>
          <c:tx>
            <c:rich>
              <a:bodyPr rot="-5400000" vert="horz"/>
              <a:lstStyle/>
              <a:p>
                <a:pPr>
                  <a:defRPr/>
                </a:pPr>
                <a:r>
                  <a:rPr lang="en-US"/>
                  <a:t>Total Robberies</a:t>
                </a:r>
              </a:p>
            </c:rich>
          </c:tx>
          <c:overlay val="0"/>
        </c:title>
        <c:numFmt formatCode="#,##0" sourceLinked="1"/>
        <c:majorTickMark val="out"/>
        <c:minorTickMark val="none"/>
        <c:tickLblPos val="nextTo"/>
        <c:crossAx val="225312832"/>
        <c:crosses val="autoZero"/>
        <c:crossBetween val="between"/>
      </c:valAx>
      <c:spPr>
        <a:noFill/>
        <a:ln w="25400">
          <a:noFill/>
        </a:ln>
      </c:spPr>
    </c:plotArea>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a:lstStyle/>
          <a:p>
            <a:pPr>
              <a:defRPr/>
            </a:pPr>
            <a:r>
              <a:rPr lang="en-US"/>
              <a:t>Burglary, 2006-2010</a:t>
            </a:r>
          </a:p>
        </c:rich>
      </c:tx>
      <c:overlay val="0"/>
    </c:title>
    <c:autoTitleDeleted val="0"/>
    <c:view3D>
      <c:rotX val="15"/>
      <c:rotY val="20"/>
      <c:depthPercent val="100"/>
      <c:rAngAx val="1"/>
    </c:view3D>
    <c:floor>
      <c:thickness val="0"/>
    </c:floor>
    <c:sideWall>
      <c:thickness val="0"/>
    </c:sideWall>
    <c:backWall>
      <c:thickness val="0"/>
    </c:backWall>
    <c:plotArea>
      <c:layout/>
      <c:bar3DChart>
        <c:barDir val="col"/>
        <c:grouping val="clustered"/>
        <c:varyColors val="0"/>
        <c:dLbls>
          <c:showLegendKey val="0"/>
          <c:showVal val="0"/>
          <c:showCatName val="0"/>
          <c:showSerName val="0"/>
          <c:showPercent val="0"/>
          <c:showBubbleSize val="0"/>
        </c:dLbls>
        <c:gapWidth val="150"/>
        <c:shape val="cylinder"/>
        <c:axId val="225787752"/>
        <c:axId val="225788144"/>
        <c:axId val="0"/>
      </c:bar3DChart>
      <c:catAx>
        <c:axId val="225787752"/>
        <c:scaling>
          <c:orientation val="minMax"/>
        </c:scaling>
        <c:delete val="0"/>
        <c:axPos val="b"/>
        <c:numFmt formatCode="General" sourceLinked="1"/>
        <c:majorTickMark val="out"/>
        <c:minorTickMark val="none"/>
        <c:tickLblPos val="nextTo"/>
        <c:crossAx val="225788144"/>
        <c:crosses val="autoZero"/>
        <c:auto val="1"/>
        <c:lblAlgn val="ctr"/>
        <c:lblOffset val="100"/>
        <c:noMultiLvlLbl val="0"/>
      </c:catAx>
      <c:valAx>
        <c:axId val="225788144"/>
        <c:scaling>
          <c:orientation val="minMax"/>
        </c:scaling>
        <c:delete val="0"/>
        <c:axPos val="l"/>
        <c:majorGridlines/>
        <c:title>
          <c:tx>
            <c:rich>
              <a:bodyPr rot="-5400000" vert="horz"/>
              <a:lstStyle/>
              <a:p>
                <a:pPr>
                  <a:defRPr/>
                </a:pPr>
                <a:r>
                  <a:rPr lang="en-US"/>
                  <a:t>Total Burglaries</a:t>
                </a:r>
              </a:p>
            </c:rich>
          </c:tx>
          <c:overlay val="0"/>
        </c:title>
        <c:numFmt formatCode="#,##0" sourceLinked="1"/>
        <c:majorTickMark val="out"/>
        <c:minorTickMark val="none"/>
        <c:tickLblPos val="nextTo"/>
        <c:crossAx val="225787752"/>
        <c:crosses val="autoZero"/>
        <c:crossBetween val="between"/>
      </c:valAx>
      <c:spPr>
        <a:noFill/>
        <a:ln w="25400">
          <a:noFill/>
        </a:ln>
      </c:spPr>
    </c:plotArea>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65E85FD6-EC42-415E-9E14-76BF70A33396}" type="datetimeFigureOut">
              <a:rPr lang="en-US" smtClean="0"/>
              <a:t>6/18/2015</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260295F8-E874-4A7C-A6AC-09E4DA4613D7}" type="slidenum">
              <a:rPr lang="en-US" smtClean="0"/>
              <a:t>‹#›</a:t>
            </a:fld>
            <a:endParaRPr lang="en-US"/>
          </a:p>
        </p:txBody>
      </p:sp>
    </p:spTree>
    <p:extLst>
      <p:ext uri="{BB962C8B-B14F-4D97-AF65-F5344CB8AC3E}">
        <p14:creationId xmlns:p14="http://schemas.microsoft.com/office/powerpoint/2010/main" val="9959128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9" y="0"/>
            <a:ext cx="3037840" cy="464820"/>
          </a:xfrm>
          <a:prstGeom prst="rect">
            <a:avLst/>
          </a:prstGeom>
        </p:spPr>
        <p:txBody>
          <a:bodyPr vert="horz" lIns="93177" tIns="46589" rIns="93177" bIns="46589" rtlCol="0"/>
          <a:lstStyle>
            <a:lvl1pPr algn="r">
              <a:defRPr sz="1200"/>
            </a:lvl1pPr>
          </a:lstStyle>
          <a:p>
            <a:fld id="{99EA0192-AB66-43E6-A7D5-EBB316124F2D}" type="datetimeFigureOut">
              <a:rPr lang="en-US" smtClean="0"/>
              <a:pPr/>
              <a:t>6/18/2015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1"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9" y="8829967"/>
            <a:ext cx="3037840" cy="464820"/>
          </a:xfrm>
          <a:prstGeom prst="rect">
            <a:avLst/>
          </a:prstGeom>
        </p:spPr>
        <p:txBody>
          <a:bodyPr vert="horz" lIns="93177" tIns="46589" rIns="93177" bIns="46589" rtlCol="0" anchor="b"/>
          <a:lstStyle>
            <a:lvl1pPr algn="r">
              <a:defRPr sz="1200"/>
            </a:lvl1pPr>
          </a:lstStyle>
          <a:p>
            <a:fld id="{4D3F513E-1BC0-456C-9F06-772A8811A5EE}" type="slidenum">
              <a:rPr lang="en-US" smtClean="0"/>
              <a:pPr/>
              <a:t>‹#›</a:t>
            </a:fld>
            <a:endParaRPr lang="en-US"/>
          </a:p>
        </p:txBody>
      </p:sp>
    </p:spTree>
    <p:extLst>
      <p:ext uri="{BB962C8B-B14F-4D97-AF65-F5344CB8AC3E}">
        <p14:creationId xmlns:p14="http://schemas.microsoft.com/office/powerpoint/2010/main" val="3819062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Motor vehicle theft: -9.7%</a:t>
            </a:r>
          </a:p>
          <a:p>
            <a:r>
              <a:rPr lang="en-US" dirty="0" smtClean="0"/>
              <a:t>Aggravated assault: -7.1%</a:t>
            </a:r>
          </a:p>
          <a:p>
            <a:r>
              <a:rPr lang="en-US" dirty="0" smtClean="0"/>
              <a:t>Larceny:</a:t>
            </a:r>
            <a:r>
              <a:rPr lang="en-US" baseline="0" dirty="0" smtClean="0"/>
              <a:t> -5.7%</a:t>
            </a:r>
          </a:p>
          <a:p>
            <a:r>
              <a:rPr lang="en-US" baseline="0" dirty="0" smtClean="0"/>
              <a:t>Homicide: -5.6% </a:t>
            </a:r>
          </a:p>
          <a:p>
            <a:r>
              <a:rPr lang="en-US" baseline="0" dirty="0" smtClean="0"/>
              <a:t>Robbery: -4.5%</a:t>
            </a:r>
          </a:p>
          <a:p>
            <a:r>
              <a:rPr lang="en-US" baseline="0" dirty="0" smtClean="0"/>
              <a:t>Rape: -1.9%</a:t>
            </a:r>
          </a:p>
          <a:p>
            <a:endParaRPr lang="en-US" dirty="0"/>
          </a:p>
        </p:txBody>
      </p:sp>
      <p:sp>
        <p:nvSpPr>
          <p:cNvPr id="4" name="Slide Number Placeholder 3"/>
          <p:cNvSpPr>
            <a:spLocks noGrp="1"/>
          </p:cNvSpPr>
          <p:nvPr>
            <p:ph type="sldNum" sz="quarter" idx="10"/>
          </p:nvPr>
        </p:nvSpPr>
        <p:spPr/>
        <p:txBody>
          <a:bodyPr/>
          <a:lstStyle/>
          <a:p>
            <a:fld id="{4D3F513E-1BC0-456C-9F06-772A8811A5EE}" type="slidenum">
              <a:rPr lang="en-US" smtClean="0"/>
              <a:pPr/>
              <a:t>2</a:t>
            </a:fld>
            <a:endParaRPr lang="en-US"/>
          </a:p>
        </p:txBody>
      </p:sp>
    </p:spTree>
    <p:extLst>
      <p:ext uri="{BB962C8B-B14F-4D97-AF65-F5344CB8AC3E}">
        <p14:creationId xmlns:p14="http://schemas.microsoft.com/office/powerpoint/2010/main" val="1009218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Despite increases in rape and aggravated assault, the region recorded 16,615 crimes</a:t>
            </a:r>
            <a:r>
              <a:rPr lang="en-US" baseline="0" dirty="0" smtClean="0"/>
              <a:t> against the person in 2014, a 3.6% decrease from 2013. </a:t>
            </a:r>
          </a:p>
          <a:p>
            <a:r>
              <a:rPr lang="en-US" baseline="0" dirty="0" smtClean="0"/>
              <a:t>Reduction in robbery result of regional efforts </a:t>
            </a:r>
            <a:endParaRPr lang="en-US" dirty="0"/>
          </a:p>
        </p:txBody>
      </p:sp>
      <p:sp>
        <p:nvSpPr>
          <p:cNvPr id="4" name="Slide Number Placeholder 3"/>
          <p:cNvSpPr>
            <a:spLocks noGrp="1"/>
          </p:cNvSpPr>
          <p:nvPr>
            <p:ph type="sldNum" sz="quarter" idx="10"/>
          </p:nvPr>
        </p:nvSpPr>
        <p:spPr/>
        <p:txBody>
          <a:bodyPr/>
          <a:lstStyle/>
          <a:p>
            <a:fld id="{4D3F513E-1BC0-456C-9F06-772A8811A5EE}" type="slidenum">
              <a:rPr lang="en-US" smtClean="0"/>
              <a:pPr/>
              <a:t>3</a:t>
            </a:fld>
            <a:endParaRPr lang="en-US"/>
          </a:p>
        </p:txBody>
      </p:sp>
    </p:spTree>
    <p:extLst>
      <p:ext uri="{BB962C8B-B14F-4D97-AF65-F5344CB8AC3E}">
        <p14:creationId xmlns:p14="http://schemas.microsoft.com/office/powerpoint/2010/main" val="4117468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2014,</a:t>
            </a:r>
            <a:r>
              <a:rPr lang="en-US" baseline="0" dirty="0" smtClean="0"/>
              <a:t> the region recorded 108,449 crimes against property, a .59% decline from 2013 (109,088). The reduction in the number of burglaries balanced out the increases in the number of larcenies and motor vehicle thefts. This is the first increase in thefts of motor vehicles in nearly 10 years. And several jurisdictions reported that thefts from auto dramatically increased the number of larcenies this year (specifically, people not locking their doors). </a:t>
            </a:r>
            <a:endParaRPr lang="en-US" dirty="0"/>
          </a:p>
        </p:txBody>
      </p:sp>
      <p:sp>
        <p:nvSpPr>
          <p:cNvPr id="4" name="Slide Number Placeholder 3"/>
          <p:cNvSpPr>
            <a:spLocks noGrp="1"/>
          </p:cNvSpPr>
          <p:nvPr>
            <p:ph type="sldNum" sz="quarter" idx="10"/>
          </p:nvPr>
        </p:nvSpPr>
        <p:spPr/>
        <p:txBody>
          <a:bodyPr/>
          <a:lstStyle/>
          <a:p>
            <a:fld id="{4D3F513E-1BC0-456C-9F06-772A8811A5EE}" type="slidenum">
              <a:rPr lang="en-US" smtClean="0"/>
              <a:pPr/>
              <a:t>4</a:t>
            </a:fld>
            <a:endParaRPr lang="en-US"/>
          </a:p>
        </p:txBody>
      </p:sp>
    </p:spTree>
    <p:extLst>
      <p:ext uri="{BB962C8B-B14F-4D97-AF65-F5344CB8AC3E}">
        <p14:creationId xmlns:p14="http://schemas.microsoft.com/office/powerpoint/2010/main" val="3357383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16.04%</a:t>
            </a:r>
            <a:r>
              <a:rPr lang="en-US" b="1" baseline="0" dirty="0" smtClean="0"/>
              <a:t> increase in offenses since 2010. Due primarily to rape (+19.59%); Aggravated assault (+7.49%); larceny (+12.59%); and motor vehicle theft (+18.39%). </a:t>
            </a:r>
            <a:endParaRPr lang="en-US" b="1" dirty="0"/>
          </a:p>
        </p:txBody>
      </p:sp>
      <p:sp>
        <p:nvSpPr>
          <p:cNvPr id="4" name="Slide Number Placeholder 3"/>
          <p:cNvSpPr>
            <a:spLocks noGrp="1"/>
          </p:cNvSpPr>
          <p:nvPr>
            <p:ph type="sldNum" sz="quarter" idx="10"/>
          </p:nvPr>
        </p:nvSpPr>
        <p:spPr/>
        <p:txBody>
          <a:bodyPr/>
          <a:lstStyle/>
          <a:p>
            <a:fld id="{4D3F513E-1BC0-456C-9F06-772A8811A5EE}" type="slidenum">
              <a:rPr lang="en-US" smtClean="0"/>
              <a:pPr/>
              <a:t>5</a:t>
            </a:fld>
            <a:endParaRPr lang="en-US"/>
          </a:p>
        </p:txBody>
      </p:sp>
    </p:spTree>
    <p:extLst>
      <p:ext uri="{BB962C8B-B14F-4D97-AF65-F5344CB8AC3E}">
        <p14:creationId xmlns:p14="http://schemas.microsoft.com/office/powerpoint/2010/main" val="39230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Maryland has</a:t>
            </a:r>
            <a:r>
              <a:rPr lang="en-US" baseline="0" dirty="0" smtClean="0"/>
              <a:t> recorded a steady 18.83% decline in Part I offenses over the last 5 years. In 2014, the Maryland region recorded an increase in the number of rapes (+9.04%), but had reductions in the remaining offense categories. </a:t>
            </a:r>
            <a:endParaRPr lang="en-US" dirty="0"/>
          </a:p>
        </p:txBody>
      </p:sp>
      <p:sp>
        <p:nvSpPr>
          <p:cNvPr id="4" name="Slide Number Placeholder 3"/>
          <p:cNvSpPr>
            <a:spLocks noGrp="1"/>
          </p:cNvSpPr>
          <p:nvPr>
            <p:ph type="sldNum" sz="quarter" idx="10"/>
          </p:nvPr>
        </p:nvSpPr>
        <p:spPr/>
        <p:txBody>
          <a:bodyPr/>
          <a:lstStyle/>
          <a:p>
            <a:fld id="{4D3F513E-1BC0-456C-9F06-772A8811A5EE}" type="slidenum">
              <a:rPr lang="en-US" smtClean="0"/>
              <a:pPr/>
              <a:t>6</a:t>
            </a:fld>
            <a:endParaRPr lang="en-US"/>
          </a:p>
        </p:txBody>
      </p:sp>
    </p:spTree>
    <p:extLst>
      <p:ext uri="{BB962C8B-B14F-4D97-AF65-F5344CB8AC3E}">
        <p14:creationId xmlns:p14="http://schemas.microsoft.com/office/powerpoint/2010/main" val="8691070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And in Virginia, despite the spike in 2013, 2014</a:t>
            </a:r>
            <a:r>
              <a:rPr lang="en-US" baseline="0" dirty="0" smtClean="0"/>
              <a:t> </a:t>
            </a:r>
            <a:r>
              <a:rPr lang="en-US" dirty="0" smtClean="0"/>
              <a:t>Part I offenses are down</a:t>
            </a:r>
            <a:r>
              <a:rPr lang="en-US" baseline="0" dirty="0" smtClean="0"/>
              <a:t> 12.1%  since 2010. </a:t>
            </a:r>
          </a:p>
          <a:p>
            <a:r>
              <a:rPr lang="en-US" baseline="0" dirty="0" smtClean="0"/>
              <a:t>In 2014, Virginia experienced reductions in all Part I categories, except for aggravated assault. </a:t>
            </a:r>
            <a:r>
              <a:rPr lang="en-US" b="1" baseline="0" dirty="0" smtClean="0"/>
              <a:t>Aggravated assaults increased 23.54%. </a:t>
            </a:r>
          </a:p>
        </p:txBody>
      </p:sp>
      <p:sp>
        <p:nvSpPr>
          <p:cNvPr id="4" name="Slide Number Placeholder 3"/>
          <p:cNvSpPr>
            <a:spLocks noGrp="1"/>
          </p:cNvSpPr>
          <p:nvPr>
            <p:ph type="sldNum" sz="quarter" idx="10"/>
          </p:nvPr>
        </p:nvSpPr>
        <p:spPr/>
        <p:txBody>
          <a:bodyPr/>
          <a:lstStyle/>
          <a:p>
            <a:fld id="{4D3F513E-1BC0-456C-9F06-772A8811A5EE}" type="slidenum">
              <a:rPr lang="en-US" smtClean="0"/>
              <a:pPr/>
              <a:t>7</a:t>
            </a:fld>
            <a:endParaRPr lang="en-US"/>
          </a:p>
        </p:txBody>
      </p:sp>
    </p:spTree>
    <p:extLst>
      <p:ext uri="{BB962C8B-B14F-4D97-AF65-F5344CB8AC3E}">
        <p14:creationId xmlns:p14="http://schemas.microsoft.com/office/powerpoint/2010/main" val="2267369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D3F513E-1BC0-456C-9F06-772A8811A5EE}" type="slidenum">
              <a:rPr lang="en-US" smtClean="0"/>
              <a:pPr/>
              <a:t>8</a:t>
            </a:fld>
            <a:endParaRPr lang="en-US"/>
          </a:p>
        </p:txBody>
      </p:sp>
    </p:spTree>
    <p:extLst>
      <p:ext uri="{BB962C8B-B14F-4D97-AF65-F5344CB8AC3E}">
        <p14:creationId xmlns:p14="http://schemas.microsoft.com/office/powerpoint/2010/main" val="1695652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While the crime rate is useful and commonly accepted as a basic indicator of</a:t>
            </a:r>
            <a:r>
              <a:rPr lang="en-US" baseline="0" dirty="0" smtClean="0"/>
              <a:t> overall crime trends, a variety of factors may be associated with increases or decreases in crime rates.</a:t>
            </a:r>
            <a:endParaRPr lang="en-US" dirty="0"/>
          </a:p>
        </p:txBody>
      </p:sp>
      <p:sp>
        <p:nvSpPr>
          <p:cNvPr id="4" name="Slide Number Placeholder 3"/>
          <p:cNvSpPr>
            <a:spLocks noGrp="1"/>
          </p:cNvSpPr>
          <p:nvPr>
            <p:ph type="sldNum" sz="quarter" idx="10"/>
          </p:nvPr>
        </p:nvSpPr>
        <p:spPr/>
        <p:txBody>
          <a:bodyPr/>
          <a:lstStyle/>
          <a:p>
            <a:fld id="{4D3F513E-1BC0-456C-9F06-772A8811A5EE}" type="slidenum">
              <a:rPr lang="en-US" smtClean="0"/>
              <a:pPr/>
              <a:t>10</a:t>
            </a:fld>
            <a:endParaRPr lang="en-US"/>
          </a:p>
        </p:txBody>
      </p:sp>
    </p:spTree>
    <p:extLst>
      <p:ext uri="{BB962C8B-B14F-4D97-AF65-F5344CB8AC3E}">
        <p14:creationId xmlns:p14="http://schemas.microsoft.com/office/powerpoint/2010/main" val="1870779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5FEB634C-785E-4B89-9347-918143EDB85B}" type="datetimeFigureOut">
              <a:rPr lang="en-US" smtClean="0"/>
              <a:pPr/>
              <a:t>6/18/2015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704F-64EC-49F0-924A-2CB0A2C7C75A}"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FEB634C-785E-4B89-9347-918143EDB85B}" type="datetimeFigureOut">
              <a:rPr lang="en-US" smtClean="0"/>
              <a:pPr/>
              <a:t>6/18/2015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704F-64EC-49F0-924A-2CB0A2C7C75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FEB634C-785E-4B89-9347-918143EDB85B}" type="datetimeFigureOut">
              <a:rPr lang="en-US" smtClean="0"/>
              <a:pPr/>
              <a:t>6/18/2015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704F-64EC-49F0-924A-2CB0A2C7C75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FEB634C-785E-4B89-9347-918143EDB85B}" type="datetimeFigureOut">
              <a:rPr lang="en-US" smtClean="0"/>
              <a:pPr/>
              <a:t>6/18/2015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B0704F-64EC-49F0-924A-2CB0A2C7C75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FEB634C-785E-4B89-9347-918143EDB85B}" type="datetimeFigureOut">
              <a:rPr lang="en-US" smtClean="0"/>
              <a:pPr/>
              <a:t>6/18/2015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0B0704F-64EC-49F0-924A-2CB0A2C7C75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FEB634C-785E-4B89-9347-918143EDB85B}" type="datetimeFigureOut">
              <a:rPr lang="en-US" smtClean="0"/>
              <a:pPr/>
              <a:t>6/18/2015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0B0704F-64EC-49F0-924A-2CB0A2C7C75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EB634C-785E-4B89-9347-918143EDB85B}" type="datetimeFigureOut">
              <a:rPr lang="en-US" smtClean="0"/>
              <a:pPr/>
              <a:t>6/18/2015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0B0704F-64EC-49F0-924A-2CB0A2C7C75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FEB634C-785E-4B89-9347-918143EDB85B}" type="datetimeFigureOut">
              <a:rPr lang="en-US" smtClean="0"/>
              <a:pPr/>
              <a:t>6/18/2015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B0704F-64EC-49F0-924A-2CB0A2C7C75A}"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5FEB634C-785E-4B89-9347-918143EDB85B}" type="datetimeFigureOut">
              <a:rPr lang="en-US" smtClean="0"/>
              <a:pPr/>
              <a:t>6/18/2015</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E0B0704F-64EC-49F0-924A-2CB0A2C7C75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FEB634C-785E-4B89-9347-918143EDB85B}" type="datetimeFigureOut">
              <a:rPr lang="en-US" smtClean="0"/>
              <a:pPr/>
              <a:t>6/18/2015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704F-64EC-49F0-924A-2CB0A2C7C75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FEB634C-785E-4B89-9347-918143EDB85B}" type="datetimeFigureOut">
              <a:rPr lang="en-US" smtClean="0"/>
              <a:pPr/>
              <a:t>6/18/2015</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E0B0704F-64EC-49F0-924A-2CB0A2C7C75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5FEB634C-785E-4B89-9347-918143EDB85B}" type="datetimeFigureOut">
              <a:rPr lang="en-US" smtClean="0"/>
              <a:pPr/>
              <a:t>6/18/2015</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E0B0704F-64EC-49F0-924A-2CB0A2C7C75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chart" Target="../charts/chart6.xml"/><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chart" Target="../charts/chart8.xml"/><Relationship Id="rId4" Type="http://schemas.openxmlformats.org/officeDocument/2006/relationships/chart" Target="../charts/chart7.xml"/><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hart" Target="../charts/chart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3488436143"/>
              </p:ext>
            </p:extLst>
          </p:nvPr>
        </p:nvGraphicFramePr>
        <p:xfrm>
          <a:off x="0" y="0"/>
          <a:ext cx="2651760" cy="1532375"/>
        </p:xfrm>
        <a:graphic>
          <a:graphicData uri="http://schemas.openxmlformats.org/presentationml/2006/ole">
            <mc:AlternateContent xmlns:mc="http://schemas.openxmlformats.org/markup-compatibility/2006">
              <mc:Choice xmlns:v="urn:schemas-microsoft-com:vml" Requires="v">
                <p:oleObj spid="_x0000_s1038" name="Acrobat Document" r:id="rId3" imgW="4648849" imgH="2685714" progId="Acrobat.Document.11">
                  <p:embed/>
                </p:oleObj>
              </mc:Choice>
              <mc:Fallback>
                <p:oleObj name="Acrobat Document" r:id="rId3" imgW="4648849" imgH="2685714" progId="Acrobat.Document.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651760" cy="1532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ctrTitle"/>
          </p:nvPr>
        </p:nvSpPr>
        <p:spPr>
          <a:xfrm>
            <a:off x="323850" y="2423160"/>
            <a:ext cx="8763000" cy="1310640"/>
          </a:xfrm>
        </p:spPr>
        <p:txBody>
          <a:bodyPr>
            <a:normAutofit fontScale="90000"/>
          </a:bodyPr>
          <a:lstStyle/>
          <a:p>
            <a:pPr>
              <a:defRPr/>
            </a:pPr>
            <a:r>
              <a:rPr lang="en-US" sz="4000" dirty="0" smtClean="0">
                <a:latin typeface="Cambria" panose="02040503050406030204" pitchFamily="18" charset="0"/>
                <a:cs typeface="Calibri" pitchFamily="34" charset="0"/>
              </a:rPr>
              <a:t>Annual Report on Crime &amp; Crime Control</a:t>
            </a:r>
            <a:br>
              <a:rPr lang="en-US" sz="4000" dirty="0" smtClean="0">
                <a:latin typeface="Cambria" panose="02040503050406030204" pitchFamily="18" charset="0"/>
                <a:cs typeface="Calibri" pitchFamily="34" charset="0"/>
              </a:rPr>
            </a:br>
            <a:r>
              <a:rPr lang="en-US" sz="4000" dirty="0" smtClean="0">
                <a:latin typeface="Cambria" panose="02040503050406030204" pitchFamily="18" charset="0"/>
                <a:cs typeface="Calibri" pitchFamily="34" charset="0"/>
              </a:rPr>
              <a:t>2014</a:t>
            </a:r>
            <a:r>
              <a:rPr lang="en-US" u="sng" dirty="0" smtClean="0"/>
              <a:t/>
            </a:r>
            <a:br>
              <a:rPr lang="en-US" u="sng" dirty="0" smtClean="0"/>
            </a:br>
            <a:r>
              <a:rPr lang="en-US" sz="4800" dirty="0" smtClean="0">
                <a:solidFill>
                  <a:schemeClr val="tx1"/>
                </a:solidFill>
              </a:rPr>
              <a:t> </a:t>
            </a:r>
            <a:r>
              <a:rPr lang="en-US" sz="4800" dirty="0" smtClean="0"/>
              <a:t/>
            </a:r>
            <a:br>
              <a:rPr lang="en-US" sz="4800" dirty="0" smtClean="0"/>
            </a:br>
            <a:endParaRPr lang="en-US" dirty="0"/>
          </a:p>
        </p:txBody>
      </p:sp>
      <p:sp>
        <p:nvSpPr>
          <p:cNvPr id="5" name="TextBox 4"/>
          <p:cNvSpPr txBox="1"/>
          <p:nvPr/>
        </p:nvSpPr>
        <p:spPr>
          <a:xfrm>
            <a:off x="304800" y="3581400"/>
            <a:ext cx="6629400" cy="2862322"/>
          </a:xfrm>
          <a:prstGeom prst="rect">
            <a:avLst/>
          </a:prstGeom>
          <a:noFill/>
        </p:spPr>
        <p:txBody>
          <a:bodyPr wrap="square" rtlCol="0">
            <a:spAutoFit/>
          </a:bodyPr>
          <a:lstStyle/>
          <a:p>
            <a:endParaRPr lang="en-US" dirty="0" smtClean="0"/>
          </a:p>
          <a:p>
            <a:r>
              <a:rPr lang="en-US" dirty="0" smtClean="0"/>
              <a:t>Prepared by the Policy &amp; Planning Subcommittee</a:t>
            </a:r>
          </a:p>
          <a:p>
            <a:r>
              <a:rPr lang="en-US" dirty="0" smtClean="0"/>
              <a:t>Presentation to the COG Board of Directors</a:t>
            </a:r>
          </a:p>
          <a:p>
            <a:r>
              <a:rPr lang="en-US" dirty="0" smtClean="0"/>
              <a:t>Chief Alan Goldberg, COG Police Chiefs Committee</a:t>
            </a:r>
          </a:p>
          <a:p>
            <a:r>
              <a:rPr lang="en-US" dirty="0" smtClean="0"/>
              <a:t>June 19, 2015</a:t>
            </a:r>
          </a:p>
          <a:p>
            <a:endParaRPr lang="en-US" dirty="0" smtClean="0"/>
          </a:p>
          <a:p>
            <a:endParaRPr lang="en-US" dirty="0" smtClean="0"/>
          </a:p>
          <a:p>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smtClean="0">
                <a:latin typeface="Cambria" panose="02040503050406030204" pitchFamily="18" charset="0"/>
              </a:rPr>
              <a:t>5-year crime trend is at it’s lowest!</a:t>
            </a:r>
            <a:endParaRPr lang="en-US" sz="4000" dirty="0">
              <a:latin typeface="Cambria" panose="02040503050406030204" pitchFamily="18" charset="0"/>
            </a:endParaRPr>
          </a:p>
        </p:txBody>
      </p:sp>
      <p:sp>
        <p:nvSpPr>
          <p:cNvPr id="3" name="Content Placeholder 2"/>
          <p:cNvSpPr>
            <a:spLocks noGrp="1"/>
          </p:cNvSpPr>
          <p:nvPr>
            <p:ph idx="1"/>
          </p:nvPr>
        </p:nvSpPr>
        <p:spPr/>
        <p:txBody>
          <a:bodyPr>
            <a:normAutofit/>
          </a:bodyPr>
          <a:lstStyle/>
          <a:p>
            <a:r>
              <a:rPr lang="en-US" dirty="0" smtClean="0">
                <a:latin typeface="Cambria" panose="02040503050406030204" pitchFamily="18" charset="0"/>
              </a:rPr>
              <a:t>Part I offenses decreased 1% between 2013-2014.</a:t>
            </a:r>
          </a:p>
          <a:p>
            <a:pPr marL="118872" indent="0">
              <a:buNone/>
            </a:pPr>
            <a:endParaRPr lang="en-US" dirty="0" smtClean="0">
              <a:latin typeface="Cambria" panose="02040503050406030204" pitchFamily="18" charset="0"/>
            </a:endParaRPr>
          </a:p>
          <a:p>
            <a:r>
              <a:rPr lang="en-US" dirty="0" smtClean="0">
                <a:latin typeface="Cambria" panose="02040503050406030204" pitchFamily="18" charset="0"/>
              </a:rPr>
              <a:t>Part I Crime decreased 8.02% over the last 5 years! (135,974 v. 125,064)</a:t>
            </a:r>
          </a:p>
          <a:p>
            <a:pPr>
              <a:buNone/>
            </a:pPr>
            <a:endParaRPr lang="en-US" dirty="0" smtClean="0"/>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Cambria" panose="02040503050406030204" pitchFamily="18" charset="0"/>
              </a:rPr>
              <a:t>Violent Crime, 2013 v. 2014</a:t>
            </a:r>
            <a:endParaRPr lang="en-US" dirty="0">
              <a:latin typeface="Cambria" panose="02040503050406030204" pitchFamily="18" charset="0"/>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114046022"/>
              </p:ext>
            </p:extLst>
          </p:nvPr>
        </p:nvGraphicFramePr>
        <p:xfrm>
          <a:off x="457200" y="1774825"/>
          <a:ext cx="8229600" cy="4625975"/>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Cambria" panose="02040503050406030204" pitchFamily="18" charset="0"/>
              </a:rPr>
              <a:t>Property Crime, 2013 v. 2014</a:t>
            </a:r>
            <a:endParaRPr lang="en-US" dirty="0">
              <a:latin typeface="Cambria" panose="02040503050406030204"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55097863"/>
              </p:ext>
            </p:extLst>
          </p:nvPr>
        </p:nvGraphicFramePr>
        <p:xfrm>
          <a:off x="457200" y="1774825"/>
          <a:ext cx="8229600" cy="4625975"/>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5448"/>
            <a:ext cx="8763000" cy="1252728"/>
          </a:xfrm>
        </p:spPr>
        <p:txBody>
          <a:bodyPr>
            <a:normAutofit fontScale="90000"/>
          </a:bodyPr>
          <a:lstStyle/>
          <a:p>
            <a:r>
              <a:rPr lang="en-US" dirty="0" smtClean="0">
                <a:latin typeface="Cambria" panose="02040503050406030204" pitchFamily="18" charset="0"/>
              </a:rPr>
              <a:t>District of Columbia Part I Offenses, 2010 - 2014</a:t>
            </a:r>
            <a:endParaRPr lang="en-US" dirty="0">
              <a:latin typeface="Cambria" panose="02040503050406030204" pitchFamily="18" charset="0"/>
            </a:endParaRPr>
          </a:p>
        </p:txBody>
      </p:sp>
      <p:graphicFrame>
        <p:nvGraphicFramePr>
          <p:cNvPr id="5" name="Chart 4"/>
          <p:cNvGraphicFramePr>
            <a:graphicFrameLocks/>
          </p:cNvGraphicFramePr>
          <p:nvPr>
            <p:extLst>
              <p:ext uri="{D42A27DB-BD31-4B8C-83A1-F6EECF244321}">
                <p14:modId xmlns:p14="http://schemas.microsoft.com/office/powerpoint/2010/main" val="721269838"/>
              </p:ext>
            </p:extLst>
          </p:nvPr>
        </p:nvGraphicFramePr>
        <p:xfrm>
          <a:off x="685800" y="1676400"/>
          <a:ext cx="7467600" cy="49530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1252728"/>
          </a:xfrm>
        </p:spPr>
        <p:txBody>
          <a:bodyPr>
            <a:normAutofit fontScale="90000"/>
          </a:bodyPr>
          <a:lstStyle/>
          <a:p>
            <a:r>
              <a:rPr lang="en-US" dirty="0" smtClean="0">
                <a:latin typeface="Cambria" panose="02040503050406030204" pitchFamily="18" charset="0"/>
              </a:rPr>
              <a:t>Maryland Part I Offenses,</a:t>
            </a:r>
            <a:br>
              <a:rPr lang="en-US" dirty="0" smtClean="0">
                <a:latin typeface="Cambria" panose="02040503050406030204" pitchFamily="18" charset="0"/>
              </a:rPr>
            </a:br>
            <a:r>
              <a:rPr lang="en-US" dirty="0" smtClean="0">
                <a:latin typeface="Cambria" panose="02040503050406030204" pitchFamily="18" charset="0"/>
              </a:rPr>
              <a:t> 2010-2014</a:t>
            </a:r>
            <a:endParaRPr lang="en-US" dirty="0">
              <a:latin typeface="Cambria" panose="02040503050406030204" pitchFamily="18" charset="0"/>
            </a:endParaRPr>
          </a:p>
        </p:txBody>
      </p:sp>
      <p:graphicFrame>
        <p:nvGraphicFramePr>
          <p:cNvPr id="5" name="Chart 4"/>
          <p:cNvGraphicFramePr>
            <a:graphicFrameLocks/>
          </p:cNvGraphicFramePr>
          <p:nvPr>
            <p:extLst>
              <p:ext uri="{D42A27DB-BD31-4B8C-83A1-F6EECF244321}">
                <p14:modId xmlns:p14="http://schemas.microsoft.com/office/powerpoint/2010/main" val="2661087012"/>
              </p:ext>
            </p:extLst>
          </p:nvPr>
        </p:nvGraphicFramePr>
        <p:xfrm>
          <a:off x="457200" y="1752600"/>
          <a:ext cx="8077200" cy="47244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Cambria" panose="02040503050406030204" pitchFamily="18" charset="0"/>
              </a:rPr>
              <a:t>Virginia Part I Offenses, </a:t>
            </a:r>
            <a:br>
              <a:rPr lang="en-US" dirty="0" smtClean="0">
                <a:latin typeface="Cambria" panose="02040503050406030204" pitchFamily="18" charset="0"/>
              </a:rPr>
            </a:br>
            <a:r>
              <a:rPr lang="en-US" dirty="0" smtClean="0">
                <a:latin typeface="Cambria" panose="02040503050406030204" pitchFamily="18" charset="0"/>
              </a:rPr>
              <a:t>2010-2014</a:t>
            </a:r>
            <a:endParaRPr lang="en-US" dirty="0">
              <a:latin typeface="Cambria" panose="02040503050406030204" pitchFamily="18" charset="0"/>
            </a:endParaRPr>
          </a:p>
        </p:txBody>
      </p:sp>
      <p:graphicFrame>
        <p:nvGraphicFramePr>
          <p:cNvPr id="5" name="Chart 4"/>
          <p:cNvGraphicFramePr>
            <a:graphicFrameLocks/>
          </p:cNvGraphicFramePr>
          <p:nvPr>
            <p:extLst>
              <p:ext uri="{D42A27DB-BD31-4B8C-83A1-F6EECF244321}">
                <p14:modId xmlns:p14="http://schemas.microsoft.com/office/powerpoint/2010/main" val="2935555"/>
              </p:ext>
            </p:extLst>
          </p:nvPr>
        </p:nvGraphicFramePr>
        <p:xfrm>
          <a:off x="533400" y="1752600"/>
          <a:ext cx="7696200" cy="47244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Cambria" panose="02040503050406030204" pitchFamily="18" charset="0"/>
              </a:rPr>
              <a:t>NCR Violent Crime Trends,         2010 - 2014</a:t>
            </a:r>
            <a:endParaRPr lang="en-US" dirty="0">
              <a:latin typeface="Cambria" panose="020405030504060302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3496146"/>
              </p:ext>
            </p:extLst>
          </p:nvPr>
        </p:nvGraphicFramePr>
        <p:xfrm>
          <a:off x="457200" y="1774825"/>
          <a:ext cx="3840480" cy="2286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p:cNvGraphicFramePr>
            <a:graphicFrameLocks/>
          </p:cNvGraphicFramePr>
          <p:nvPr>
            <p:extLst>
              <p:ext uri="{D42A27DB-BD31-4B8C-83A1-F6EECF244321}">
                <p14:modId xmlns:p14="http://schemas.microsoft.com/office/powerpoint/2010/main" val="2184672273"/>
              </p:ext>
            </p:extLst>
          </p:nvPr>
        </p:nvGraphicFramePr>
        <p:xfrm>
          <a:off x="4876800" y="1752600"/>
          <a:ext cx="3840480" cy="228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Chart 5"/>
          <p:cNvGraphicFramePr>
            <a:graphicFrameLocks/>
          </p:cNvGraphicFramePr>
          <p:nvPr>
            <p:extLst>
              <p:ext uri="{D42A27DB-BD31-4B8C-83A1-F6EECF244321}">
                <p14:modId xmlns:p14="http://schemas.microsoft.com/office/powerpoint/2010/main" val="2754336805"/>
              </p:ext>
            </p:extLst>
          </p:nvPr>
        </p:nvGraphicFramePr>
        <p:xfrm>
          <a:off x="533400" y="4343400"/>
          <a:ext cx="3840480" cy="2286000"/>
        </p:xfrm>
        <a:graphic>
          <a:graphicData uri="http://schemas.openxmlformats.org/drawingml/2006/chart">
            <c:chart xmlns:c="http://schemas.openxmlformats.org/drawingml/2006/chart" xmlns:r="http://schemas.openxmlformats.org/officeDocument/2006/relationships" r:id="rId5"/>
          </a:graphicData>
        </a:graphic>
      </p:graphicFrame>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1451756"/>
            <a:ext cx="4419600" cy="2478748"/>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 y="1456200"/>
            <a:ext cx="4424363" cy="247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60" y="4114800"/>
            <a:ext cx="4437063" cy="248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87240" y="4114800"/>
            <a:ext cx="4437856" cy="2488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Cambria" panose="02040503050406030204" pitchFamily="18" charset="0"/>
              </a:rPr>
              <a:t>NCR Property Crime Trends,          2010 - 2014</a:t>
            </a:r>
            <a:endParaRPr lang="en-US" dirty="0">
              <a:latin typeface="Cambria" panose="020405030504060302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22395090"/>
              </p:ext>
            </p:extLst>
          </p:nvPr>
        </p:nvGraphicFramePr>
        <p:xfrm>
          <a:off x="2133600" y="1524000"/>
          <a:ext cx="4572000" cy="2286000"/>
        </p:xfrm>
        <a:graphic>
          <a:graphicData uri="http://schemas.openxmlformats.org/drawingml/2006/chart">
            <c:chart xmlns:c="http://schemas.openxmlformats.org/drawingml/2006/chart" xmlns:r="http://schemas.openxmlformats.org/officeDocument/2006/relationships" r:id="rId2"/>
          </a:graphicData>
        </a:graphic>
      </p:graphicFrame>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7076" y="1600200"/>
            <a:ext cx="4299637"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9781" y="4259580"/>
            <a:ext cx="4377813" cy="256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 y="4263390"/>
            <a:ext cx="4377812" cy="256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3352800"/>
            <a:ext cx="5335053" cy="31702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smtClean="0">
                <a:latin typeface="Cambria" panose="02040503050406030204" pitchFamily="18" charset="0"/>
              </a:rPr>
              <a:t>Summary</a:t>
            </a:r>
            <a:endParaRPr lang="en-US" dirty="0">
              <a:latin typeface="Cambria" panose="02040503050406030204" pitchFamily="18" charset="0"/>
            </a:endParaRPr>
          </a:p>
        </p:txBody>
      </p:sp>
      <p:sp>
        <p:nvSpPr>
          <p:cNvPr id="5" name="TextBox 4"/>
          <p:cNvSpPr txBox="1"/>
          <p:nvPr/>
        </p:nvSpPr>
        <p:spPr>
          <a:xfrm>
            <a:off x="0" y="1524000"/>
            <a:ext cx="4343400" cy="2862322"/>
          </a:xfrm>
          <a:prstGeom prst="rect">
            <a:avLst/>
          </a:prstGeom>
          <a:noFill/>
        </p:spPr>
        <p:txBody>
          <a:bodyPr wrap="square" rtlCol="0">
            <a:spAutoFit/>
          </a:bodyPr>
          <a:lstStyle/>
          <a:p>
            <a:r>
              <a:rPr lang="en-US" sz="2000" dirty="0" smtClean="0">
                <a:latin typeface="Cambria" panose="02040503050406030204" pitchFamily="18" charset="0"/>
              </a:rPr>
              <a:t>The region continues to experience overall declines in Part I Crime offenses, but may be experiencing a swing in the opposite direction. </a:t>
            </a:r>
          </a:p>
          <a:p>
            <a:endParaRPr lang="en-US" sz="2000" dirty="0" smtClean="0">
              <a:latin typeface="Cambria" panose="02040503050406030204" pitchFamily="18" charset="0"/>
            </a:endParaRPr>
          </a:p>
          <a:p>
            <a:r>
              <a:rPr lang="en-US" sz="2000" dirty="0" smtClean="0">
                <a:latin typeface="Cambria" panose="02040503050406030204" pitchFamily="18" charset="0"/>
              </a:rPr>
              <a:t>The crime rate per capita continues to decline, despite an increasing population.</a:t>
            </a:r>
          </a:p>
          <a:p>
            <a:endParaRPr lang="en-US" sz="2000" dirty="0" smtClean="0">
              <a:latin typeface="Cambria" panose="02040503050406030204"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mbria" panose="02040503050406030204" pitchFamily="18" charset="0"/>
              </a:rPr>
              <a:t>Recommendations</a:t>
            </a:r>
            <a:endParaRPr lang="en-US" dirty="0">
              <a:latin typeface="Cambria" panose="02040503050406030204" pitchFamily="18" charset="0"/>
            </a:endParaRPr>
          </a:p>
        </p:txBody>
      </p:sp>
      <p:sp>
        <p:nvSpPr>
          <p:cNvPr id="3" name="Content Placeholder 2"/>
          <p:cNvSpPr>
            <a:spLocks noGrp="1"/>
          </p:cNvSpPr>
          <p:nvPr>
            <p:ph sz="half" idx="1"/>
          </p:nvPr>
        </p:nvSpPr>
        <p:spPr/>
        <p:txBody>
          <a:bodyPr>
            <a:normAutofit/>
          </a:bodyPr>
          <a:lstStyle/>
          <a:p>
            <a:endParaRPr lang="en-US" sz="2600" dirty="0"/>
          </a:p>
        </p:txBody>
      </p:sp>
      <p:sp>
        <p:nvSpPr>
          <p:cNvPr id="4" name="Content Placeholder 3"/>
          <p:cNvSpPr>
            <a:spLocks noGrp="1"/>
          </p:cNvSpPr>
          <p:nvPr>
            <p:ph sz="half" idx="2"/>
          </p:nvPr>
        </p:nvSpPr>
        <p:spPr/>
        <p:txBody>
          <a:bodyPr>
            <a:normAutofit/>
          </a:bodyPr>
          <a:lstStyle/>
          <a:p>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Module</Template>
  <TotalTime>290</TotalTime>
  <Words>500</Words>
  <Application>Microsoft Office PowerPoint</Application>
  <PresentationFormat>On-screen Show (4:3)</PresentationFormat>
  <Paragraphs>62</Paragraphs>
  <Slides>11</Slides>
  <Notes>8</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20" baseType="lpstr">
      <vt:lpstr>Arial</vt:lpstr>
      <vt:lpstr>Calibri</vt:lpstr>
      <vt:lpstr>Cambria</vt:lpstr>
      <vt:lpstr>Corbel</vt:lpstr>
      <vt:lpstr>Wingdings</vt:lpstr>
      <vt:lpstr>Wingdings 2</vt:lpstr>
      <vt:lpstr>Wingdings 3</vt:lpstr>
      <vt:lpstr>Module</vt:lpstr>
      <vt:lpstr>Acrobat Document</vt:lpstr>
      <vt:lpstr>Annual Report on Crime &amp; Crime Control 2014   </vt:lpstr>
      <vt:lpstr>5-year crime trend is at it’s lowest!</vt:lpstr>
      <vt:lpstr>Violent Crime, 2013 v. 2014</vt:lpstr>
      <vt:lpstr>Property Crime, 2013 v. 2014</vt:lpstr>
      <vt:lpstr>District of Columbia Part I Offenses, 2010 - 2014</vt:lpstr>
      <vt:lpstr>Maryland Part I Offenses,  2010-2014</vt:lpstr>
      <vt:lpstr>Virginia Part I Offenses,  2010-2014</vt:lpstr>
      <vt:lpstr>NCR Violent Crime Trends,         2010 - 2014</vt:lpstr>
      <vt:lpstr>NCR Property Crime Trends,          2010 - 2014</vt:lpstr>
      <vt:lpstr>Summary</vt:lpstr>
      <vt:lpstr>Recommendations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Annual Report on Crime &amp; Crime Control 2010</dc:title>
  <dc:creator>Melissa Rivord</dc:creator>
  <cp:lastModifiedBy>Elliot Harkavy</cp:lastModifiedBy>
  <cp:revision>46</cp:revision>
  <cp:lastPrinted>2015-06-18T23:11:08Z</cp:lastPrinted>
  <dcterms:created xsi:type="dcterms:W3CDTF">2011-07-01T19:12:22Z</dcterms:created>
  <dcterms:modified xsi:type="dcterms:W3CDTF">2015-06-18T23:13:40Z</dcterms:modified>
</cp:coreProperties>
</file>