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4" r:id="rId1"/>
    <p:sldMasterId id="2147483690" r:id="rId2"/>
    <p:sldMasterId id="2147483684" r:id="rId3"/>
  </p:sldMasterIdLst>
  <p:notesMasterIdLst>
    <p:notesMasterId r:id="rId15"/>
  </p:notesMasterIdLst>
  <p:handoutMasterIdLst>
    <p:handoutMasterId r:id="rId16"/>
  </p:handoutMasterIdLst>
  <p:sldIdLst>
    <p:sldId id="311" r:id="rId4"/>
    <p:sldId id="317" r:id="rId5"/>
    <p:sldId id="318" r:id="rId6"/>
    <p:sldId id="319" r:id="rId7"/>
    <p:sldId id="321" r:id="rId8"/>
    <p:sldId id="322" r:id="rId9"/>
    <p:sldId id="323" r:id="rId10"/>
    <p:sldId id="324" r:id="rId11"/>
    <p:sldId id="328" r:id="rId12"/>
    <p:sldId id="326" r:id="rId13"/>
    <p:sldId id="325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8BD3"/>
    <a:srgbClr val="F9F67E"/>
    <a:srgbClr val="F9BB99"/>
    <a:srgbClr val="BED2FE"/>
    <a:srgbClr val="AFD98F"/>
    <a:srgbClr val="004D71"/>
    <a:srgbClr val="77BC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23" autoAdjust="0"/>
    <p:restoredTop sz="94660"/>
  </p:normalViewPr>
  <p:slideViewPr>
    <p:cSldViewPr snapToGrid="0">
      <p:cViewPr varScale="1">
        <p:scale>
          <a:sx n="83" d="100"/>
          <a:sy n="83" d="100"/>
        </p:scale>
        <p:origin x="10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33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33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2010-2014 versus 2012-2016 American Community Survey 5-Year Estimates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33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2010-2014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Hispanic or Latino</c:v>
                </c:pt>
                <c:pt idx="1">
                  <c:v>Asian</c:v>
                </c:pt>
                <c:pt idx="2">
                  <c:v>African American</c:v>
                </c:pt>
                <c:pt idx="3">
                  <c:v>Low-Income</c:v>
                </c:pt>
              </c:strCache>
            </c:strRef>
          </c:cat>
          <c:val>
            <c:numRef>
              <c:f>Sheet1!$B$2:$B$5</c:f>
              <c:numCache>
                <c:formatCode>0.0%</c:formatCode>
                <c:ptCount val="4"/>
                <c:pt idx="0">
                  <c:v>0.152</c:v>
                </c:pt>
                <c:pt idx="1">
                  <c:v>0.10299999999999999</c:v>
                </c:pt>
                <c:pt idx="2">
                  <c:v>0.26200000000000001</c:v>
                </c:pt>
                <c:pt idx="3">
                  <c:v>0.13800000000000001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A0-460E-8709-A7C222E16C5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2012-2016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Hispanic or Latino</c:v>
                </c:pt>
                <c:pt idx="1">
                  <c:v>Asian</c:v>
                </c:pt>
                <c:pt idx="2">
                  <c:v>African American</c:v>
                </c:pt>
                <c:pt idx="3">
                  <c:v>Low-Income</c:v>
                </c:pt>
              </c:strCache>
            </c:strRef>
          </c:cat>
          <c:val>
            <c:numRef>
              <c:f>Sheet1!$C$2:$C$5</c:f>
              <c:numCache>
                <c:formatCode>0.0%</c:formatCode>
                <c:ptCount val="4"/>
                <c:pt idx="0">
                  <c:v>0.157</c:v>
                </c:pt>
                <c:pt idx="1">
                  <c:v>0.105</c:v>
                </c:pt>
                <c:pt idx="2">
                  <c:v>0.26200000000000001</c:v>
                </c:pt>
                <c:pt idx="3">
                  <c:v>0.13900000000000001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DA0-460E-8709-A7C222E16C5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54201216"/>
        <c:axId val="154202528"/>
      </c:barChart>
      <c:catAx>
        <c:axId val="1542012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4202528"/>
        <c:crosses val="autoZero"/>
        <c:auto val="1"/>
        <c:lblAlgn val="ctr"/>
        <c:lblOffset val="100"/>
        <c:noMultiLvlLbl val="0"/>
      </c:catAx>
      <c:valAx>
        <c:axId val="15420252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4201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E9328AC-ADE1-49B4-909E-23DF0E5E511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CD4D3F-422B-4AD4-BB02-1DCB413D95E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1FB8F2-9BC1-43EF-B747-316F836B016E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ED5443-4CB0-4DC2-B0A5-821F232B4AD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8968BA-61C0-4774-B733-D706D3D7BA1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F52A50-F07C-41A8-8864-CA67D9DDE1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2432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9DC153-7A2C-4ECA-B5B4-E0AFFD8A9D13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46E0B1-720E-4B1F-B7E5-C5A53B7C1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6078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E0B1-720E-4B1F-B7E5-C5A53B7C116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5072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E0B1-720E-4B1F-B7E5-C5A53B7C116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502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E0B1-720E-4B1F-B7E5-C5A53B7C116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2148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E0B1-720E-4B1F-B7E5-C5A53B7C116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9971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E0B1-720E-4B1F-B7E5-C5A53B7C116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0052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E0B1-720E-4B1F-B7E5-C5A53B7C116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1046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E0B1-720E-4B1F-B7E5-C5A53B7C116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845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E0B1-720E-4B1F-B7E5-C5A53B7C116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4045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E0B1-720E-4B1F-B7E5-C5A53B7C116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746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E0B1-720E-4B1F-B7E5-C5A53B7C116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882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P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792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222E2858-C663-4707-988D-8CDF72D3B7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319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PB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222E2858-C663-4707-988D-8CDF72D3B7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570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PB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222E2858-C663-4707-988D-8CDF72D3B7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766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796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222E2858-C663-4707-988D-8CDF72D3B710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445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60514" y="1026732"/>
            <a:ext cx="8622971" cy="905659"/>
          </a:xfrm>
        </p:spPr>
        <p:txBody>
          <a:bodyPr anchor="b">
            <a:noAutofit/>
          </a:bodyPr>
          <a:lstStyle>
            <a:lvl1pPr algn="ctr">
              <a:defRPr sz="3600" b="1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TITLE SLIDE WITHOUT GRAPHICS AND PHOTOS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2137835"/>
            <a:ext cx="6858000" cy="478038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77BC1F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 dirty="0"/>
              <a:t>Presentation Subtitle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1" y="1922524"/>
            <a:ext cx="9144000" cy="45719"/>
          </a:xfrm>
          <a:prstGeom prst="rect">
            <a:avLst/>
          </a:prstGeom>
          <a:solidFill>
            <a:srgbClr val="77BC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2" y="2995211"/>
            <a:ext cx="4913414" cy="1964541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/>
            </a:lvl1pPr>
            <a:lvl5pPr marL="1828709" indent="0">
              <a:spcBef>
                <a:spcPts val="0"/>
              </a:spcBef>
              <a:buFont typeface="Arial" panose="020B0604020202020204" pitchFamily="34" charset="0"/>
              <a:buNone/>
              <a:defRPr/>
            </a:lvl5pPr>
          </a:lstStyle>
          <a:p>
            <a:r>
              <a:rPr lang="en-US" sz="1800" dirty="0">
                <a:solidFill>
                  <a:schemeClr val="bg1"/>
                </a:solidFill>
              </a:rPr>
              <a:t>Presenter Name</a:t>
            </a:r>
          </a:p>
          <a:p>
            <a:r>
              <a:rPr lang="en-US" sz="1800" dirty="0">
                <a:solidFill>
                  <a:schemeClr val="bg1"/>
                </a:solidFill>
              </a:rPr>
              <a:t>Presenter Title</a:t>
            </a:r>
          </a:p>
          <a:p>
            <a:endParaRPr lang="en-US" sz="1800" dirty="0">
              <a:solidFill>
                <a:schemeClr val="bg1"/>
              </a:solidFill>
            </a:endParaRPr>
          </a:p>
          <a:p>
            <a:r>
              <a:rPr lang="en-US" sz="1800" dirty="0">
                <a:solidFill>
                  <a:schemeClr val="bg1"/>
                </a:solidFill>
              </a:rPr>
              <a:t>Presentation</a:t>
            </a:r>
            <a:r>
              <a:rPr lang="en-US" sz="1800" baseline="0" dirty="0">
                <a:solidFill>
                  <a:schemeClr val="bg1"/>
                </a:solidFill>
              </a:rPr>
              <a:t> Recipient (committee or group)</a:t>
            </a:r>
          </a:p>
          <a:p>
            <a:r>
              <a:rPr lang="en-US" sz="1800" baseline="0" dirty="0">
                <a:solidFill>
                  <a:schemeClr val="bg1"/>
                </a:solidFill>
              </a:rPr>
              <a:t>Presentation Date (Month DD, YYYY format)</a:t>
            </a:r>
            <a:endParaRPr lang="en-US" sz="1800" dirty="0">
              <a:solidFill>
                <a:schemeClr val="bg1"/>
              </a:solidFill>
            </a:endParaRPr>
          </a:p>
          <a:p>
            <a:pPr lvl="4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587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E2858-C663-4707-988D-8CDF72D3B7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100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P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612E5BF-91C2-48A5-864F-75F03E932E9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EC8FF-9390-4ED2-8DD4-CEBCB5F754A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786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6A5892-E696-4465-AB6D-9E959D5CA6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EC8FF-9390-4ED2-8DD4-CEBCB5F754A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6576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PB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E78AC41-5D75-4DFE-B53F-F2FDC27F7CC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EC8FF-9390-4ED2-8DD4-CEBCB5F754A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93367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PB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643130C-2FDF-4165-A1C6-205DD164386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EC8FF-9390-4ED2-8DD4-CEBCB5F754A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5308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FDB90C2-7D47-4B77-935B-2D2F2FACB7D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EC8FF-9390-4ED2-8DD4-CEBCB5F754A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7640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6A868AC-1204-4D19-A66F-15E6188E3DD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EC8FF-9390-4ED2-8DD4-CEBCB5F754A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5876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60514" y="1026732"/>
            <a:ext cx="8622971" cy="905659"/>
          </a:xfrm>
        </p:spPr>
        <p:txBody>
          <a:bodyPr anchor="b">
            <a:noAutofit/>
          </a:bodyPr>
          <a:lstStyle>
            <a:lvl1pPr algn="ctr">
              <a:defRPr sz="3600" b="1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TITLE SLIDE WITHOUT GRAPHICS AND PHOTOS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2137835"/>
            <a:ext cx="6858000" cy="478038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77BC1F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 dirty="0"/>
              <a:t>Presentation Subtitle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1" y="1922524"/>
            <a:ext cx="9144000" cy="45719"/>
          </a:xfrm>
          <a:prstGeom prst="rect">
            <a:avLst/>
          </a:prstGeom>
          <a:solidFill>
            <a:srgbClr val="77BC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2" y="2995211"/>
            <a:ext cx="4913414" cy="1964541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/>
            </a:lvl1pPr>
            <a:lvl5pPr marL="1828709" indent="0">
              <a:spcBef>
                <a:spcPts val="0"/>
              </a:spcBef>
              <a:buFont typeface="Arial" panose="020B0604020202020204" pitchFamily="34" charset="0"/>
              <a:buNone/>
              <a:defRPr/>
            </a:lvl5pPr>
          </a:lstStyle>
          <a:p>
            <a:r>
              <a:rPr lang="en-US" sz="1800" dirty="0">
                <a:solidFill>
                  <a:schemeClr val="bg1"/>
                </a:solidFill>
              </a:rPr>
              <a:t>Presenter Name</a:t>
            </a:r>
          </a:p>
          <a:p>
            <a:r>
              <a:rPr lang="en-US" sz="1800" dirty="0">
                <a:solidFill>
                  <a:schemeClr val="bg1"/>
                </a:solidFill>
              </a:rPr>
              <a:t>Presenter Title</a:t>
            </a:r>
          </a:p>
          <a:p>
            <a:endParaRPr lang="en-US" sz="1800" dirty="0">
              <a:solidFill>
                <a:schemeClr val="bg1"/>
              </a:solidFill>
            </a:endParaRPr>
          </a:p>
          <a:p>
            <a:r>
              <a:rPr lang="en-US" sz="1800" dirty="0">
                <a:solidFill>
                  <a:schemeClr val="bg1"/>
                </a:solidFill>
              </a:rPr>
              <a:t>Presentation</a:t>
            </a:r>
            <a:r>
              <a:rPr lang="en-US" sz="1800" baseline="0" dirty="0">
                <a:solidFill>
                  <a:schemeClr val="bg1"/>
                </a:solidFill>
              </a:rPr>
              <a:t> Recipient (committee or group)</a:t>
            </a:r>
          </a:p>
          <a:p>
            <a:r>
              <a:rPr lang="en-US" sz="1800" baseline="0" dirty="0">
                <a:solidFill>
                  <a:schemeClr val="bg1"/>
                </a:solidFill>
              </a:rPr>
              <a:t>Presentation Date (Month DD, YYYY format)</a:t>
            </a:r>
            <a:endParaRPr lang="en-US" sz="1800" dirty="0">
              <a:solidFill>
                <a:schemeClr val="bg1"/>
              </a:solidFill>
            </a:endParaRPr>
          </a:p>
          <a:p>
            <a:pPr lvl="4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4255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447" y="1026732"/>
            <a:ext cx="8991106" cy="905659"/>
          </a:xfrm>
        </p:spPr>
        <p:txBody>
          <a:bodyPr anchor="b">
            <a:noAutofit/>
          </a:bodyPr>
          <a:lstStyle>
            <a:lvl1pPr algn="ctr">
              <a:defRPr sz="3600" b="1" baseline="0">
                <a:solidFill>
                  <a:srgbClr val="004D71"/>
                </a:solidFill>
              </a:defRPr>
            </a:lvl1pPr>
          </a:lstStyle>
          <a:p>
            <a:r>
              <a:rPr lang="en-US" dirty="0"/>
              <a:t>TITLE SLIDE WITHOUT GRAPHICS AND PHOTOS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2137835"/>
            <a:ext cx="6858000" cy="478038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77BC1F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 dirty="0"/>
              <a:t>Presentation Subtitle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1" y="1922524"/>
            <a:ext cx="9144000" cy="45719"/>
          </a:xfrm>
          <a:prstGeom prst="rect">
            <a:avLst/>
          </a:prstGeom>
          <a:solidFill>
            <a:srgbClr val="77BC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2" y="2995211"/>
            <a:ext cx="5738749" cy="196454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tx1"/>
                </a:solidFill>
              </a:defRPr>
            </a:lvl1pPr>
            <a:lvl5pPr marL="1828709" indent="0" algn="l">
              <a:spcBef>
                <a:spcPts val="0"/>
              </a:spcBef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Presenter Name</a:t>
            </a:r>
          </a:p>
          <a:p>
            <a:pPr lvl="0"/>
            <a:r>
              <a:rPr lang="en-US" dirty="0"/>
              <a:t>Presenter Title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Presentation Recipient (committee or group)</a:t>
            </a:r>
          </a:p>
          <a:p>
            <a:pPr lvl="0"/>
            <a:r>
              <a:rPr lang="en-US" dirty="0"/>
              <a:t>Presentation Date (Month DD, YYYY format)</a:t>
            </a:r>
          </a:p>
        </p:txBody>
      </p:sp>
    </p:spTree>
    <p:extLst>
      <p:ext uri="{BB962C8B-B14F-4D97-AF65-F5344CB8AC3E}">
        <p14:creationId xmlns:p14="http://schemas.microsoft.com/office/powerpoint/2010/main" val="2829454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/>
            </a:lvl1pPr>
            <a:lvl5pPr marL="1828800" indent="0">
              <a:buNone/>
              <a:defRPr/>
            </a:lvl5pPr>
          </a:lstStyle>
          <a:p>
            <a:pPr lvl="4"/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155A2AD-E371-4E78-8079-94975FF917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EC8FF-9390-4ED2-8DD4-CEBCB5F754A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7421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PB 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0874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PB Title Slide 2-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6"/>
          </a:xfrm>
          <a:prstGeom prst="rect">
            <a:avLst/>
          </a:prstGeom>
        </p:spPr>
      </p:pic>
      <p:sp>
        <p:nvSpPr>
          <p:cNvPr id="6" name="Rectangle 5"/>
          <p:cNvSpPr>
            <a:spLocks/>
          </p:cNvSpPr>
          <p:nvPr/>
        </p:nvSpPr>
        <p:spPr>
          <a:xfrm>
            <a:off x="0" y="0"/>
            <a:ext cx="9144000" cy="20574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4924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58331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1304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459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13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F5321-1A78-415F-902F-849F2C075CD4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AE75545-CCCC-4715-9A84-5660B1B79F13}"/>
              </a:ext>
            </a:extLst>
          </p:cNvPr>
          <p:cNvSpPr/>
          <p:nvPr userDrawn="1"/>
        </p:nvSpPr>
        <p:spPr>
          <a:xfrm>
            <a:off x="703162" y="1089410"/>
            <a:ext cx="8440838" cy="52086"/>
          </a:xfrm>
          <a:prstGeom prst="rect">
            <a:avLst/>
          </a:prstGeom>
          <a:solidFill>
            <a:srgbClr val="77BC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986E48-0AE2-461B-BA35-AF9D6CB5FC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3977" y="64718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8ABEC8FF-9390-4ED2-8DD4-CEBCB5F754A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7424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3" r:id="rId8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F5321-1A78-415F-902F-849F2C075CD4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9CD5328-9C06-4DAA-BCC4-5179EB7FD1C3}"/>
              </a:ext>
            </a:extLst>
          </p:cNvPr>
          <p:cNvSpPr/>
          <p:nvPr userDrawn="1"/>
        </p:nvSpPr>
        <p:spPr>
          <a:xfrm>
            <a:off x="0" y="1"/>
            <a:ext cx="9144000" cy="60350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AE75545-CCCC-4715-9A84-5660B1B79F13}"/>
              </a:ext>
            </a:extLst>
          </p:cNvPr>
          <p:cNvSpPr/>
          <p:nvPr userDrawn="1"/>
        </p:nvSpPr>
        <p:spPr>
          <a:xfrm>
            <a:off x="703162" y="1089410"/>
            <a:ext cx="8440838" cy="52086"/>
          </a:xfrm>
          <a:prstGeom prst="rect">
            <a:avLst/>
          </a:prstGeom>
          <a:solidFill>
            <a:srgbClr val="77BC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C13B4748-6779-4FD2-B304-BF0D0C5432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3977" y="64718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8ABEC8FF-9390-4ED2-8DD4-CEBCB5F754A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246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7700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mwcog.org/transportation/planning-areas/fairness-and-accessibility/environmental-justice/equity-emphasis-areas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://gis.mwcog.org/webmaps/tpb/clrp/ej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kjoh@mwcog.org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hyperlink" Target="mailto:wklancher@mwcog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Visualize 2045: Equity Emphasis Areas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1646" y="2137835"/>
            <a:ext cx="7520709" cy="478038"/>
          </a:xfrm>
        </p:spPr>
        <p:txBody>
          <a:bodyPr/>
          <a:lstStyle/>
          <a:p>
            <a:r>
              <a:rPr lang="en-US" dirty="0"/>
              <a:t>and Enhanced Mobility Grant Selection Criteria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1800" dirty="0">
                <a:solidFill>
                  <a:schemeClr val="bg1"/>
                </a:solidFill>
              </a:rPr>
              <a:t>Sergio Ritacco</a:t>
            </a:r>
          </a:p>
          <a:p>
            <a:r>
              <a:rPr lang="en-US" sz="1800" dirty="0">
                <a:solidFill>
                  <a:schemeClr val="bg1"/>
                </a:solidFill>
              </a:rPr>
              <a:t>Transportation Planner</a:t>
            </a:r>
          </a:p>
          <a:p>
            <a:endParaRPr lang="en-US" sz="1800" dirty="0">
              <a:solidFill>
                <a:schemeClr val="bg1"/>
              </a:solidFill>
            </a:endParaRPr>
          </a:p>
          <a:p>
            <a:r>
              <a:rPr lang="en-US" sz="1800" dirty="0">
                <a:solidFill>
                  <a:schemeClr val="bg1"/>
                </a:solidFill>
              </a:rPr>
              <a:t>Wendy Klancher</a:t>
            </a:r>
          </a:p>
          <a:p>
            <a:r>
              <a:rPr lang="en-US" sz="1800" dirty="0">
                <a:solidFill>
                  <a:schemeClr val="bg1"/>
                </a:solidFill>
              </a:rPr>
              <a:t>Transportation Planner</a:t>
            </a:r>
          </a:p>
          <a:p>
            <a:endParaRPr lang="en-US" sz="1800" dirty="0">
              <a:solidFill>
                <a:schemeClr val="bg1"/>
              </a:solidFill>
            </a:endParaRPr>
          </a:p>
          <a:p>
            <a:r>
              <a:rPr lang="en-US" sz="1800" dirty="0">
                <a:solidFill>
                  <a:schemeClr val="bg1"/>
                </a:solidFill>
              </a:rPr>
              <a:t>Access for All Advisory Committee</a:t>
            </a:r>
          </a:p>
          <a:p>
            <a:r>
              <a:rPr lang="en-US" sz="1800" dirty="0">
                <a:solidFill>
                  <a:schemeClr val="bg1"/>
                </a:solidFill>
              </a:rPr>
              <a:t>June 7, 2018</a:t>
            </a:r>
          </a:p>
          <a:p>
            <a:endParaRPr lang="en-US" sz="1800" dirty="0">
              <a:solidFill>
                <a:schemeClr val="bg1"/>
              </a:solidFill>
            </a:endParaRPr>
          </a:p>
          <a:p>
            <a:r>
              <a:rPr lang="en-US" sz="1800" dirty="0">
                <a:solidFill>
                  <a:schemeClr val="bg1"/>
                </a:solidFill>
              </a:rPr>
              <a:t>Item #3</a:t>
            </a:r>
          </a:p>
        </p:txBody>
      </p:sp>
    </p:spTree>
    <p:extLst>
      <p:ext uri="{BB962C8B-B14F-4D97-AF65-F5344CB8AC3E}">
        <p14:creationId xmlns:p14="http://schemas.microsoft.com/office/powerpoint/2010/main" val="3537426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295275"/>
            <a:ext cx="7886700" cy="711254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rgbClr val="004D71"/>
                </a:solidFill>
                <a:latin typeface="Franklin Gothic Medium" panose="020B0603020102020204" pitchFamily="34" charset="0"/>
              </a:rPr>
              <a:t>Purpose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8936" y="1434881"/>
            <a:ext cx="7766413" cy="4351338"/>
          </a:xfrm>
        </p:spPr>
        <p:txBody>
          <a:bodyPr>
            <a:normAutofit/>
          </a:bodyPr>
          <a:lstStyle/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r>
              <a:rPr lang="en-US" sz="2000" dirty="0">
                <a:latin typeface="Franklin Gothic Book" panose="020B0503020102020204" pitchFamily="34" charset="0"/>
              </a:rPr>
              <a:t>Briefing on updated Equity Emphasis Areas (EEAs); and</a:t>
            </a:r>
          </a:p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r>
              <a:rPr lang="en-US" sz="2000" dirty="0">
                <a:latin typeface="Franklin Gothic Book" panose="020B0503020102020204" pitchFamily="34" charset="0"/>
              </a:rPr>
              <a:t>How the EEAs will be used in the Enhanced Mobility grant selection process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endParaRPr lang="en-US" sz="2000" dirty="0">
              <a:latin typeface="Franklin Gothic Book" panose="020B0503020102020204" pitchFamily="34" charset="0"/>
            </a:endParaRPr>
          </a:p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endParaRPr lang="en-US" sz="2000" dirty="0">
              <a:latin typeface="Franklin Gothic Book" panose="020B0503020102020204" pitchFamily="34" charset="0"/>
            </a:endParaRPr>
          </a:p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endParaRPr lang="en-US" sz="2000" dirty="0">
              <a:latin typeface="Franklin Gothic Book" panose="020B05030201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6A66D1-69D9-4C29-B813-389264EDF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E2858-C663-4707-988D-8CDF72D3B71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8919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295275"/>
            <a:ext cx="7886700" cy="711254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rgbClr val="004D71"/>
                </a:solidFill>
                <a:latin typeface="Franklin Gothic Medium" panose="020B0603020102020204" pitchFamily="34" charset="0"/>
              </a:rPr>
              <a:t>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8936" y="1434881"/>
            <a:ext cx="7766413" cy="4351338"/>
          </a:xfrm>
        </p:spPr>
        <p:txBody>
          <a:bodyPr>
            <a:normAutofit/>
          </a:bodyPr>
          <a:lstStyle/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r>
              <a:rPr lang="en-US" sz="2000" dirty="0">
                <a:latin typeface="Franklin Gothic Book" panose="020B0503020102020204" pitchFamily="34" charset="0"/>
              </a:rPr>
              <a:t>The TPB adopted EEA methodology in March 2017 to enhance how the long-range plan is analyzed for Title VI and Environmental Justice (EJ) considerations</a:t>
            </a:r>
          </a:p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r>
              <a:rPr lang="en-US" sz="2000" dirty="0">
                <a:latin typeface="Franklin Gothic Book" panose="020B0503020102020204" pitchFamily="34" charset="0"/>
              </a:rPr>
              <a:t>Using the TPB-approved methodology, the EEAs were updated with the most recent American Community Survey data</a:t>
            </a:r>
          </a:p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r>
              <a:rPr lang="en-US" sz="2000" dirty="0">
                <a:latin typeface="Franklin Gothic Book" panose="020B0503020102020204" pitchFamily="34" charset="0"/>
              </a:rPr>
              <a:t>The EEA’s will be used to analyze Visualize 2045 for disproportionate impacts on low-income and minority populations </a:t>
            </a:r>
          </a:p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r>
              <a:rPr lang="en-US" sz="2000" dirty="0">
                <a:latin typeface="Franklin Gothic Book" panose="020B0503020102020204" pitchFamily="34" charset="0"/>
              </a:rPr>
              <a:t>TPB staff will update the EEAs with the latest data in conjunction with each major plan update (every 4 years)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6A66D1-69D9-4C29-B813-389264EDF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E2858-C663-4707-988D-8CDF72D3B71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52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295275"/>
            <a:ext cx="7886700" cy="711254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rgbClr val="004D71"/>
                </a:solidFill>
                <a:latin typeface="Franklin Gothic Medium" panose="020B0603020102020204" pitchFamily="34" charset="0"/>
              </a:rPr>
              <a:t>TPB Approved Methodology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8936" y="1434881"/>
            <a:ext cx="4605259" cy="4351338"/>
          </a:xfrm>
        </p:spPr>
        <p:txBody>
          <a:bodyPr>
            <a:normAutofit/>
          </a:bodyPr>
          <a:lstStyle/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r>
              <a:rPr lang="en-US" sz="2000" dirty="0">
                <a:latin typeface="Franklin Gothic Book" panose="020B0503020102020204" pitchFamily="34" charset="0"/>
              </a:rPr>
              <a:t>American Community Survey data by Census tract for 4 groups: Low-Income, African-American, Asian, and Hispanic/Latino</a:t>
            </a:r>
          </a:p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r>
              <a:rPr lang="en-US" sz="2000" dirty="0">
                <a:latin typeface="Franklin Gothic Book" panose="020B0503020102020204" pitchFamily="34" charset="0"/>
              </a:rPr>
              <a:t>Index scores determined for every tract based on regional averages for the 4 groups</a:t>
            </a:r>
          </a:p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r>
              <a:rPr lang="en-US" sz="2000" dirty="0">
                <a:latin typeface="Franklin Gothic Book" panose="020B0503020102020204" pitchFamily="34" charset="0"/>
              </a:rPr>
              <a:t>Index scores are totaled and a tract is an EEA if the total score exceeds established thresholds</a:t>
            </a:r>
          </a:p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r>
              <a:rPr lang="en-US" sz="2000" dirty="0">
                <a:latin typeface="Franklin Gothic Book" panose="020B0503020102020204" pitchFamily="34" charset="0"/>
              </a:rPr>
              <a:t>Income is weighted more heavily than race or ethnicity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6A66D1-69D9-4C29-B813-389264EDF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E2858-C663-4707-988D-8CDF72D3B710}" type="slidenum">
              <a:rPr lang="en-US" smtClean="0"/>
              <a:t>4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4F978C-D1C4-4BF6-A60B-002227B55C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418" t="19948" r="61586" b="9248"/>
          <a:stretch/>
        </p:blipFill>
        <p:spPr>
          <a:xfrm>
            <a:off x="5522187" y="1560472"/>
            <a:ext cx="3137180" cy="27836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  <a:softEdge rad="12700"/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1820F34-5BCE-431B-86E9-B7B3CE23D9CD}"/>
              </a:ext>
            </a:extLst>
          </p:cNvPr>
          <p:cNvSpPr/>
          <p:nvPr/>
        </p:nvSpPr>
        <p:spPr>
          <a:xfrm>
            <a:off x="5354195" y="4421415"/>
            <a:ext cx="34342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>
                <a:hlinkClick r:id="rId4"/>
              </a:rPr>
              <a:t>For more detail: https://www.mwcog.org/transportation/planning-areas/fairness-and-accessibility/environmental-justice/equity-emphasis-areas/</a:t>
            </a:r>
            <a:r>
              <a:rPr lang="en-US" sz="1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19795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180975"/>
            <a:ext cx="7886700" cy="711254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>
                <a:solidFill>
                  <a:srgbClr val="004D71"/>
                </a:solidFill>
                <a:latin typeface="Franklin Gothic Medium" panose="020B0603020102020204" pitchFamily="34" charset="0"/>
              </a:rPr>
              <a:t>Changes in Regional Average</a:t>
            </a:r>
            <a:br>
              <a:rPr lang="en-US" sz="3600" dirty="0">
                <a:solidFill>
                  <a:srgbClr val="004D71"/>
                </a:solidFill>
                <a:latin typeface="Franklin Gothic Medium" panose="020B0603020102020204" pitchFamily="34" charset="0"/>
              </a:rPr>
            </a:br>
            <a:r>
              <a:rPr lang="en-US" sz="2200" dirty="0">
                <a:solidFill>
                  <a:srgbClr val="004D71"/>
                </a:solidFill>
                <a:latin typeface="Franklin Gothic Medium" panose="020B0603020102020204" pitchFamily="34" charset="0"/>
              </a:rPr>
              <a:t>between American Community Survey datasets</a:t>
            </a:r>
            <a:endParaRPr lang="en-US" sz="3100" dirty="0">
              <a:solidFill>
                <a:srgbClr val="004D71"/>
              </a:solidFill>
              <a:latin typeface="Franklin Gothic Medium" panose="020B0603020102020204" pitchFamily="34" charset="0"/>
            </a:endParaRP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AFD6FE08-B8EF-43BC-9948-BD944D3971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2394624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ABBFC22-723E-474D-B259-61AA152BB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E2858-C663-4707-988D-8CDF72D3B71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599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295275"/>
            <a:ext cx="7886700" cy="711254"/>
          </a:xfrm>
        </p:spPr>
        <p:txBody>
          <a:bodyPr>
            <a:normAutofit/>
          </a:bodyPr>
          <a:lstStyle/>
          <a:p>
            <a:pPr algn="l"/>
            <a:r>
              <a:rPr lang="en-US" sz="3200" dirty="0">
                <a:solidFill>
                  <a:srgbClr val="004D71"/>
                </a:solidFill>
                <a:latin typeface="Franklin Gothic Medium" panose="020B0603020102020204" pitchFamily="34" charset="0"/>
              </a:rPr>
              <a:t>Changes to the EEAs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E60D42F-7DD7-4261-9330-9604C1970D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450" y="0"/>
            <a:ext cx="4781549" cy="618788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B51494E-1DC7-4179-B136-3F20B00D6924}"/>
              </a:ext>
            </a:extLst>
          </p:cNvPr>
          <p:cNvSpPr/>
          <p:nvPr/>
        </p:nvSpPr>
        <p:spPr>
          <a:xfrm>
            <a:off x="628648" y="1301804"/>
            <a:ext cx="37338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Between Original and Updated EEAs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1E068A1-3E95-4E9F-855E-0D5D1734D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E2858-C663-4707-988D-8CDF72D3B71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809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295275"/>
            <a:ext cx="7886700" cy="711254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rgbClr val="004D71"/>
                </a:solidFill>
                <a:latin typeface="Franklin Gothic Medium" panose="020B0603020102020204" pitchFamily="34" charset="0"/>
              </a:rPr>
              <a:t>Updated EEAs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EA37786-5EFA-4AE0-AF84-B76548C90709}"/>
              </a:ext>
            </a:extLst>
          </p:cNvPr>
          <p:cNvSpPr/>
          <p:nvPr/>
        </p:nvSpPr>
        <p:spPr>
          <a:xfrm>
            <a:off x="628649" y="1301804"/>
            <a:ext cx="37238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Based on 2012- 2016 ACS 5-Year Estimates and </a:t>
            </a:r>
            <a:r>
              <a:rPr lang="en-US" dirty="0" err="1"/>
              <a:t>TPB</a:t>
            </a:r>
            <a:r>
              <a:rPr lang="en-US" dirty="0"/>
              <a:t>-Approved Methodology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EAD4D31-C54D-4F06-9D94-6818A333F5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491" y="0"/>
            <a:ext cx="4791508" cy="6200776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0DA9768-06D2-4F27-A525-1623C77FC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E2858-C663-4707-988D-8CDF72D3B71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70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295275"/>
            <a:ext cx="7886700" cy="711254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rgbClr val="004D71"/>
                </a:solidFill>
                <a:latin typeface="Franklin Gothic Medium" panose="020B0603020102020204" pitchFamily="34" charset="0"/>
              </a:rPr>
              <a:t>EEA’s and Visualize 2045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8937" y="1434881"/>
            <a:ext cx="3823064" cy="4351338"/>
          </a:xfrm>
        </p:spPr>
        <p:txBody>
          <a:bodyPr>
            <a:normAutofit/>
          </a:bodyPr>
          <a:lstStyle/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r>
              <a:rPr lang="en-US" sz="2000" dirty="0">
                <a:latin typeface="Franklin Gothic Book" panose="020B0503020102020204" pitchFamily="34" charset="0"/>
              </a:rPr>
              <a:t>Staff will revise the online interactive map </a:t>
            </a:r>
          </a:p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r>
              <a:rPr lang="en-US" sz="2000" dirty="0">
                <a:latin typeface="Franklin Gothic Book" panose="020B0503020102020204" pitchFamily="34" charset="0"/>
              </a:rPr>
              <a:t>Staff will conduct the analysis of Visualize 2045 and compare regional accessibility and mobility in EEA’s versus the rest of the region</a:t>
            </a:r>
          </a:p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r>
              <a:rPr lang="en-US" sz="2000" dirty="0">
                <a:latin typeface="Franklin Gothic Book" panose="020B0503020102020204" pitchFamily="34" charset="0"/>
              </a:rPr>
              <a:t>TPB will be briefed on the results in the Oct/Nov/Dec timeframe followed by AFA</a:t>
            </a:r>
          </a:p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endParaRPr lang="en-US" sz="2000" dirty="0">
              <a:latin typeface="Franklin Gothic Book" panose="020B0503020102020204" pitchFamily="34" charset="0"/>
            </a:endParaRPr>
          </a:p>
          <a:p>
            <a:pPr marL="256032" indent="-256032">
              <a:lnSpc>
                <a:spcPct val="100000"/>
              </a:lnSpc>
              <a:spcBef>
                <a:spcPts val="1200"/>
              </a:spcBef>
            </a:pPr>
            <a:endParaRPr lang="en-US" sz="2000" dirty="0">
              <a:latin typeface="Franklin Gothic Book" panose="020B05030201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6A66D1-69D9-4C29-B813-389264EDF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E2858-C663-4707-988D-8CDF72D3B710}" type="slidenum">
              <a:rPr lang="en-US" smtClean="0"/>
              <a:t>8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33ECA9-52CD-4BED-8220-F1C523AF57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01" t="9848" r="61314" b="2946"/>
          <a:stretch/>
        </p:blipFill>
        <p:spPr>
          <a:xfrm>
            <a:off x="4918717" y="1392290"/>
            <a:ext cx="3998667" cy="269701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7640575-0065-46AA-8F13-2861075CAD6E}"/>
              </a:ext>
            </a:extLst>
          </p:cNvPr>
          <p:cNvSpPr/>
          <p:nvPr/>
        </p:nvSpPr>
        <p:spPr>
          <a:xfrm>
            <a:off x="4834538" y="4161093"/>
            <a:ext cx="42232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Online interactive map: </a:t>
            </a:r>
            <a:r>
              <a:rPr lang="en-US" sz="1200" dirty="0">
                <a:hlinkClick r:id="rId4"/>
              </a:rPr>
              <a:t>gis.mwcog.org/webmaps/tpb/clrp/ej/</a:t>
            </a:r>
            <a:r>
              <a:rPr lang="en-US" sz="1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85943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6033" y="1"/>
            <a:ext cx="3915643" cy="10287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solidFill>
                  <a:srgbClr val="004D71"/>
                </a:solidFill>
                <a:latin typeface="Franklin Gothic Medium" panose="020B0603020102020204" pitchFamily="34" charset="0"/>
              </a:rPr>
              <a:t>EEA’s and Enhanced Mobility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EA37786-5EFA-4AE0-AF84-B76548C90709}"/>
              </a:ext>
            </a:extLst>
          </p:cNvPr>
          <p:cNvSpPr/>
          <p:nvPr/>
        </p:nvSpPr>
        <p:spPr>
          <a:xfrm>
            <a:off x="453158" y="1511270"/>
            <a:ext cx="372384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Enhanced Mobility grants must serve the Washington DC-VA-MD Urbanized Area</a:t>
            </a:r>
            <a:br>
              <a:rPr lang="en-US" dirty="0"/>
            </a:b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Grant proposals that serve EEAs in this Urbanized Areas will receive extra points in the scoring process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E9B782-BBDA-487C-8727-D7EA2FBB9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E2858-C663-4707-988D-8CDF72D3B710}" type="slidenum">
              <a:rPr lang="en-US" smtClean="0"/>
              <a:t>9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2CB2EA-879A-4883-9BC4-4C7CB0DF05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491" y="0"/>
            <a:ext cx="4791508" cy="620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50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95F767A-DAFC-40C3-9DC1-7AC185F1F614}"/>
              </a:ext>
            </a:extLst>
          </p:cNvPr>
          <p:cNvSpPr txBox="1"/>
          <p:nvPr/>
        </p:nvSpPr>
        <p:spPr>
          <a:xfrm>
            <a:off x="628649" y="1257278"/>
            <a:ext cx="820216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Maximum Points = </a:t>
            </a:r>
            <a:r>
              <a:rPr lang="en-US" dirty="0">
                <a:latin typeface="+mj-lt"/>
              </a:rPr>
              <a:t>100</a:t>
            </a:r>
          </a:p>
          <a:p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Coordination Among Agencies - </a:t>
            </a:r>
            <a:r>
              <a:rPr lang="en-US" dirty="0">
                <a:latin typeface="+mj-lt"/>
              </a:rPr>
              <a:t>25</a:t>
            </a:r>
          </a:p>
          <a:p>
            <a:endParaRPr lang="en-US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Responsiveness to Coordinated Plan - </a:t>
            </a:r>
            <a:r>
              <a:rPr lang="en-US" dirty="0">
                <a:latin typeface="+mj-lt"/>
              </a:rPr>
              <a:t>20 (Applications that are Priority Projects can score up to 12 points; Strategies up to 8 points)</a:t>
            </a:r>
          </a:p>
          <a:p>
            <a:endParaRPr lang="en-US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Institutional Capacity to Manage &amp; Administer an FTA grant - </a:t>
            </a:r>
            <a:r>
              <a:rPr lang="en-US" dirty="0">
                <a:latin typeface="+mj-lt"/>
              </a:rPr>
              <a:t>20</a:t>
            </a:r>
          </a:p>
          <a:p>
            <a:endParaRPr lang="en-US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Project Feasibility -</a:t>
            </a:r>
            <a:r>
              <a:rPr lang="en-US" b="1" dirty="0"/>
              <a:t> </a:t>
            </a:r>
            <a:r>
              <a:rPr lang="en-US" dirty="0">
                <a:latin typeface="+mj-lt"/>
              </a:rPr>
              <a:t>15</a:t>
            </a:r>
          </a:p>
          <a:p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Regional Need - </a:t>
            </a:r>
            <a:r>
              <a:rPr lang="en-US" dirty="0">
                <a:latin typeface="+mj-lt"/>
              </a:rPr>
              <a:t>10</a:t>
            </a:r>
          </a:p>
          <a:p>
            <a:pPr lvl="1"/>
            <a:r>
              <a:rPr lang="en-US" dirty="0">
                <a:solidFill>
                  <a:srgbClr val="C00000"/>
                </a:solidFill>
              </a:rPr>
              <a:t>(Applications that propose to serve more than one jurisdiction can score up to 5 points and those that serve Equity Emphasis Areas up to 5 points)</a:t>
            </a:r>
          </a:p>
          <a:p>
            <a:pPr lvl="1"/>
            <a:endParaRPr lang="en-US" b="1" dirty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Customer Focus - </a:t>
            </a:r>
            <a:r>
              <a:rPr lang="en-US" dirty="0">
                <a:latin typeface="+mj-lt"/>
              </a:rPr>
              <a:t>10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E7C756A-AE4B-4A8E-AF57-E571BA5A8032}"/>
              </a:ext>
            </a:extLst>
          </p:cNvPr>
          <p:cNvSpPr txBox="1">
            <a:spLocks/>
          </p:cNvSpPr>
          <p:nvPr/>
        </p:nvSpPr>
        <p:spPr>
          <a:xfrm>
            <a:off x="628649" y="295275"/>
            <a:ext cx="7886700" cy="711254"/>
          </a:xfrm>
        </p:spPr>
        <p:txBody>
          <a:bodyPr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dirty="0">
                <a:solidFill>
                  <a:srgbClr val="004D71"/>
                </a:solidFill>
                <a:latin typeface="Franklin Gothic Medium" panose="020B0603020102020204" pitchFamily="34" charset="0"/>
              </a:rPr>
              <a:t>Enhanced Mobility Grant Selection Criteria</a:t>
            </a:r>
          </a:p>
        </p:txBody>
      </p:sp>
    </p:spTree>
    <p:extLst>
      <p:ext uri="{BB962C8B-B14F-4D97-AF65-F5344CB8AC3E}">
        <p14:creationId xmlns:p14="http://schemas.microsoft.com/office/powerpoint/2010/main" val="2674693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2288295"/>
              </p:ext>
            </p:extLst>
          </p:nvPr>
        </p:nvGraphicFramePr>
        <p:xfrm>
          <a:off x="775405" y="1686337"/>
          <a:ext cx="8368596" cy="5213103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607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Sergio Ritacco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Transportation Planner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962-3232</a:t>
                      </a:r>
                      <a:endParaRPr lang="en-US" sz="1400" b="0" dirty="0"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3"/>
                        </a:rPr>
                        <a:t>sritacco@mwcog.org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Wendy Klancher, AICP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Principal Transportation Planner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962-3321</a:t>
                      </a:r>
                      <a:endParaRPr lang="en-US" sz="1400" b="0" dirty="0"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4"/>
                        </a:rPr>
                        <a:t>wklancher@mwcog.org</a:t>
                      </a: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</a:t>
                      </a:r>
                      <a:r>
                        <a:rPr lang="en-US" sz="2800" b="0" baseline="0" dirty="0">
                          <a:solidFill>
                            <a:schemeClr val="accent3"/>
                          </a:solidFill>
                          <a:latin typeface="+mj-lt"/>
                          <a:cs typeface="Franklin Gothic Medium"/>
                        </a:rPr>
                        <a:t>visualize2045.org</a:t>
                      </a:r>
                      <a:endParaRPr lang="en-US" sz="2800" b="0" dirty="0">
                        <a:solidFill>
                          <a:schemeClr val="accent3"/>
                        </a:solidFill>
                        <a:latin typeface="+mj-lt"/>
                        <a:cs typeface="Franklin Gothic Medium"/>
                      </a:endParaRP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0823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Metropolitan</a:t>
                      </a:r>
                      <a:r>
                        <a:rPr lang="en-US" sz="1400" baseline="0" dirty="0">
                          <a:latin typeface="Franklin Gothic Book"/>
                          <a:cs typeface="Franklin Gothic Book"/>
                        </a:rPr>
                        <a:t> Washington Council of Governments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FB23D2E-2D20-4321-A2A5-5686C18A0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E2858-C663-4707-988D-8CDF72D3B71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02430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3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heme1" id="{7C4E72A5-5E92-47F5-9417-B9E936A8C9E4}" vid="{A9EE821A-1E53-4EDC-BF78-3B039CC93A2F}"/>
    </a:ext>
  </a:extLst>
</a:theme>
</file>

<file path=ppt/theme/theme2.xml><?xml version="1.0" encoding="utf-8"?>
<a:theme xmlns:a="http://schemas.openxmlformats.org/drawingml/2006/main" name="1_Theme1">
  <a:themeElements>
    <a:clrScheme name="Custom 33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heme1" id="{7C4E72A5-5E92-47F5-9417-B9E936A8C9E4}" vid="{A9EE821A-1E53-4EDC-BF78-3B039CC93A2F}"/>
    </a:ext>
  </a:extLst>
</a:theme>
</file>

<file path=ppt/theme/theme3.xml><?xml version="1.0" encoding="utf-8"?>
<a:theme xmlns:a="http://schemas.openxmlformats.org/drawingml/2006/main" name="1_Office Theme">
  <a:themeElements>
    <a:clrScheme name="Custom 37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PB B - Blue" id="{9F36BB09-EF97-4CBA-9D4B-A12181919EF4}" vid="{E78C42BF-E4E3-4016-B5D9-6244711DF87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2183</TotalTime>
  <Words>502</Words>
  <Application>Microsoft Office PowerPoint</Application>
  <PresentationFormat>On-screen Show (4:3)</PresentationFormat>
  <Paragraphs>89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Franklin Gothic Book</vt:lpstr>
      <vt:lpstr>Franklin Gothic Medium</vt:lpstr>
      <vt:lpstr>Theme1</vt:lpstr>
      <vt:lpstr>1_Theme1</vt:lpstr>
      <vt:lpstr>1_Office Theme</vt:lpstr>
      <vt:lpstr>Visualize 2045: Equity Emphasis Areas </vt:lpstr>
      <vt:lpstr>Purpose</vt:lpstr>
      <vt:lpstr>Background</vt:lpstr>
      <vt:lpstr>TPB Approved Methodology</vt:lpstr>
      <vt:lpstr>Changes in Regional Average between American Community Survey datasets</vt:lpstr>
      <vt:lpstr>Changes to the EEAs</vt:lpstr>
      <vt:lpstr>Updated EEAs</vt:lpstr>
      <vt:lpstr>EEA’s and Visualize 2045 Analysis</vt:lpstr>
      <vt:lpstr>EEA’s and Enhanced Mobility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 Iacona</dc:creator>
  <cp:lastModifiedBy>Wendy Klancher</cp:lastModifiedBy>
  <cp:revision>195</cp:revision>
  <cp:lastPrinted>2018-02-23T18:39:07Z</cp:lastPrinted>
  <dcterms:created xsi:type="dcterms:W3CDTF">2018-02-09T16:37:05Z</dcterms:created>
  <dcterms:modified xsi:type="dcterms:W3CDTF">2018-06-06T17:23:38Z</dcterms:modified>
</cp:coreProperties>
</file>