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Lst>
  <p:notesMasterIdLst>
    <p:notesMasterId r:id="rId17"/>
  </p:notesMasterIdLst>
  <p:handoutMasterIdLst>
    <p:handoutMasterId r:id="rId18"/>
  </p:handoutMasterIdLst>
  <p:sldIdLst>
    <p:sldId id="273" r:id="rId2"/>
    <p:sldId id="467" r:id="rId3"/>
    <p:sldId id="508" r:id="rId4"/>
    <p:sldId id="509" r:id="rId5"/>
    <p:sldId id="513" r:id="rId6"/>
    <p:sldId id="512" r:id="rId7"/>
    <p:sldId id="514" r:id="rId8"/>
    <p:sldId id="503" r:id="rId9"/>
    <p:sldId id="521" r:id="rId10"/>
    <p:sldId id="511" r:id="rId11"/>
    <p:sldId id="457" r:id="rId12"/>
    <p:sldId id="504" r:id="rId13"/>
    <p:sldId id="505" r:id="rId14"/>
    <p:sldId id="506" r:id="rId15"/>
    <p:sldId id="475"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n Laredo" initials="DL" lastIdx="4" clrIdx="0"/>
</p:cmAuthorLst>
</file>

<file path=ppt/presProps.xml><?xml version="1.0" encoding="utf-8"?>
<p:presentationPr xmlns:a="http://schemas.openxmlformats.org/drawingml/2006/main" xmlns:r="http://schemas.openxmlformats.org/officeDocument/2006/relationships" xmlns:p="http://schemas.openxmlformats.org/presentationml/2006/main">
  <p:prnPr prnWhat="handouts2" clrMode="bw"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3035"/>
    <a:srgbClr val="DCE3ED"/>
    <a:srgbClr val="FFD5B0"/>
    <a:srgbClr val="863A20"/>
    <a:srgbClr val="E7A341"/>
    <a:srgbClr val="F78237"/>
    <a:srgbClr val="212253"/>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29" autoAdjust="0"/>
    <p:restoredTop sz="99810" autoAdjust="0"/>
  </p:normalViewPr>
  <p:slideViewPr>
    <p:cSldViewPr snapToGrid="0" snapToObjects="1">
      <p:cViewPr>
        <p:scale>
          <a:sx n="100" d="100"/>
          <a:sy n="100" d="100"/>
        </p:scale>
        <p:origin x="-1176" y="384"/>
      </p:cViewPr>
      <p:guideLst>
        <p:guide orient="horz" pos="2160"/>
        <p:guide pos="2880"/>
      </p:guideLst>
    </p:cSldViewPr>
  </p:slideViewPr>
  <p:outlineViewPr>
    <p:cViewPr>
      <p:scale>
        <a:sx n="33" d="100"/>
        <a:sy n="33" d="100"/>
      </p:scale>
      <p:origin x="0" y="198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commentAuthors" Target="commentAuthors.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handoutMaster" Target="handoutMasters/handout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B8C6ED-DED8-884A-B687-4914F7C1F8DF}" type="doc">
      <dgm:prSet loTypeId="urn:microsoft.com/office/officeart/2005/8/layout/process1" loCatId="" qsTypeId="urn:microsoft.com/office/officeart/2005/8/quickstyle/simple4" qsCatId="simple" csTypeId="urn:microsoft.com/office/officeart/2005/8/colors/accent1_2" csCatId="accent1" phldr="1"/>
      <dgm:spPr/>
      <dgm:t>
        <a:bodyPr/>
        <a:lstStyle/>
        <a:p>
          <a:endParaRPr lang="en-US"/>
        </a:p>
      </dgm:t>
    </dgm:pt>
    <dgm:pt modelId="{E91AAE95-2DB6-F149-BD77-7BA8ACC9B1F9}">
      <dgm:prSet custT="1"/>
      <dgm:spPr>
        <a:solidFill>
          <a:srgbClr val="A33035"/>
        </a:solidFill>
        <a:ln w="25400">
          <a:noFill/>
        </a:ln>
        <a:effectLst/>
      </dgm:spPr>
      <dgm:t>
        <a:bodyPr/>
        <a:lstStyle/>
        <a:p>
          <a:pPr rtl="0"/>
          <a:r>
            <a:rPr lang="en-US" sz="1600" dirty="0" smtClean="0">
              <a:solidFill>
                <a:srgbClr val="FFFFFF"/>
              </a:solidFill>
              <a:latin typeface="Tahoma"/>
              <a:cs typeface="Tahoma"/>
            </a:rPr>
            <a:t>4. Summarized and documented findings</a:t>
          </a:r>
          <a:endParaRPr lang="en-US" sz="1600" dirty="0">
            <a:solidFill>
              <a:srgbClr val="FFFFFF"/>
            </a:solidFill>
            <a:latin typeface="Tahoma"/>
            <a:cs typeface="Tahoma"/>
          </a:endParaRPr>
        </a:p>
      </dgm:t>
    </dgm:pt>
    <dgm:pt modelId="{935ACE19-7945-A645-8751-C538974315DE}" type="parTrans" cxnId="{FB025346-D8F2-AE41-883F-EB7EEEBBA350}">
      <dgm:prSet/>
      <dgm:spPr/>
      <dgm:t>
        <a:bodyPr/>
        <a:lstStyle/>
        <a:p>
          <a:endParaRPr lang="en-US" sz="1600"/>
        </a:p>
      </dgm:t>
    </dgm:pt>
    <dgm:pt modelId="{D226D182-4E5E-114A-8A2C-534DC357AB77}" type="sibTrans" cxnId="{FB025346-D8F2-AE41-883F-EB7EEEBBA350}">
      <dgm:prSet/>
      <dgm:spPr/>
      <dgm:t>
        <a:bodyPr/>
        <a:lstStyle/>
        <a:p>
          <a:endParaRPr lang="en-US" sz="1600"/>
        </a:p>
      </dgm:t>
    </dgm:pt>
    <dgm:pt modelId="{B60506E6-97F8-A54A-8C79-8180F0AA587B}">
      <dgm:prSet custT="1"/>
      <dgm:spPr>
        <a:solidFill>
          <a:srgbClr val="A33035"/>
        </a:solidFill>
        <a:ln w="25400">
          <a:noFill/>
        </a:ln>
        <a:effectLs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1600" dirty="0" smtClean="0">
              <a:solidFill>
                <a:srgbClr val="FFFFFF"/>
              </a:solidFill>
              <a:latin typeface="Tahoma"/>
              <a:cs typeface="Tahoma"/>
            </a:rPr>
            <a:t>1. Reviewed industry standards, terms, and definitions </a:t>
          </a:r>
        </a:p>
      </dgm:t>
    </dgm:pt>
    <dgm:pt modelId="{DEBA7919-B2F3-E840-83FF-314E862E8520}" type="parTrans" cxnId="{E26A408C-C70F-5745-84CE-1DD6528DBD6E}">
      <dgm:prSet/>
      <dgm:spPr/>
      <dgm:t>
        <a:bodyPr/>
        <a:lstStyle/>
        <a:p>
          <a:endParaRPr lang="en-US" sz="1600"/>
        </a:p>
      </dgm:t>
    </dgm:pt>
    <dgm:pt modelId="{856C312E-9439-EC4F-A6B8-21332139B2F3}" type="sibTrans" cxnId="{E26A408C-C70F-5745-84CE-1DD6528DBD6E}">
      <dgm:prSet custT="1"/>
      <dgm:spPr>
        <a:solidFill>
          <a:srgbClr val="A33035"/>
        </a:solidFill>
        <a:effectLst/>
      </dgm:spPr>
      <dgm:t>
        <a:bodyPr/>
        <a:lstStyle/>
        <a:p>
          <a:endParaRPr lang="en-US" sz="1200"/>
        </a:p>
      </dgm:t>
    </dgm:pt>
    <dgm:pt modelId="{937A285F-2849-4A4F-BFC6-75A8AB0F10A7}">
      <dgm:prSet custT="1"/>
      <dgm:spPr>
        <a:solidFill>
          <a:srgbClr val="A33035"/>
        </a:solidFill>
        <a:ln w="25400">
          <a:noFill/>
        </a:ln>
        <a:effectLs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1600" dirty="0" smtClean="0">
              <a:solidFill>
                <a:srgbClr val="FFFFFF"/>
              </a:solidFill>
              <a:latin typeface="Tahoma"/>
              <a:cs typeface="Tahoma"/>
            </a:rPr>
            <a:t>2. Identified relevant examples</a:t>
          </a:r>
        </a:p>
      </dgm:t>
    </dgm:pt>
    <dgm:pt modelId="{1B1A709C-BC75-9F49-9C20-303DA967AAC0}" type="parTrans" cxnId="{EA534CE5-862F-B140-AB38-72CA3E63B004}">
      <dgm:prSet/>
      <dgm:spPr/>
      <dgm:t>
        <a:bodyPr/>
        <a:lstStyle/>
        <a:p>
          <a:endParaRPr lang="en-US" sz="1600"/>
        </a:p>
      </dgm:t>
    </dgm:pt>
    <dgm:pt modelId="{766528EA-663E-EC48-98AD-071CDB398371}" type="sibTrans" cxnId="{EA534CE5-862F-B140-AB38-72CA3E63B004}">
      <dgm:prSet custT="1"/>
      <dgm:spPr>
        <a:solidFill>
          <a:srgbClr val="A33035"/>
        </a:solidFill>
        <a:effectLst/>
      </dgm:spPr>
      <dgm:t>
        <a:bodyPr/>
        <a:lstStyle/>
        <a:p>
          <a:endParaRPr lang="en-US" sz="1200"/>
        </a:p>
      </dgm:t>
    </dgm:pt>
    <dgm:pt modelId="{DF98AF60-EC77-B448-88F3-9DD5D0873659}">
      <dgm:prSet custT="1"/>
      <dgm:spPr>
        <a:solidFill>
          <a:srgbClr val="A33035"/>
        </a:solidFill>
        <a:ln w="25400">
          <a:noFill/>
        </a:ln>
        <a:effectLs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1600" dirty="0" smtClean="0">
              <a:solidFill>
                <a:srgbClr val="FFFFFF"/>
              </a:solidFill>
              <a:latin typeface="Tahoma"/>
              <a:cs typeface="Tahoma"/>
            </a:rPr>
            <a:t>3. Conducted interviews and reviewed information</a:t>
          </a:r>
          <a:endParaRPr lang="en-US" sz="1600" dirty="0">
            <a:solidFill>
              <a:srgbClr val="FFFFFF"/>
            </a:solidFill>
            <a:latin typeface="Tahoma"/>
            <a:cs typeface="Tahoma"/>
          </a:endParaRPr>
        </a:p>
      </dgm:t>
    </dgm:pt>
    <dgm:pt modelId="{4FEA8E60-006C-0A44-80ED-02FC3A036CB9}" type="parTrans" cxnId="{3B2E6168-F571-D040-BABF-13360BC72ACE}">
      <dgm:prSet/>
      <dgm:spPr/>
      <dgm:t>
        <a:bodyPr/>
        <a:lstStyle/>
        <a:p>
          <a:endParaRPr lang="en-US" sz="1600"/>
        </a:p>
      </dgm:t>
    </dgm:pt>
    <dgm:pt modelId="{170B9A30-3C92-014E-9785-C17C756D1058}" type="sibTrans" cxnId="{3B2E6168-F571-D040-BABF-13360BC72ACE}">
      <dgm:prSet custT="1"/>
      <dgm:spPr>
        <a:solidFill>
          <a:srgbClr val="A33035"/>
        </a:solidFill>
        <a:effectLst/>
      </dgm:spPr>
      <dgm:t>
        <a:bodyPr/>
        <a:lstStyle/>
        <a:p>
          <a:endParaRPr lang="en-US" sz="1200"/>
        </a:p>
      </dgm:t>
    </dgm:pt>
    <dgm:pt modelId="{E9EAA2BC-D341-F748-8ED7-E8098BB46E0E}" type="pres">
      <dgm:prSet presAssocID="{2EB8C6ED-DED8-884A-B687-4914F7C1F8DF}" presName="Name0" presStyleCnt="0">
        <dgm:presLayoutVars>
          <dgm:dir/>
          <dgm:resizeHandles val="exact"/>
        </dgm:presLayoutVars>
      </dgm:prSet>
      <dgm:spPr/>
      <dgm:t>
        <a:bodyPr/>
        <a:lstStyle/>
        <a:p>
          <a:endParaRPr lang="en-US"/>
        </a:p>
      </dgm:t>
    </dgm:pt>
    <dgm:pt modelId="{A64354FE-C5EB-E44B-A006-23903AAA0D21}" type="pres">
      <dgm:prSet presAssocID="{B60506E6-97F8-A54A-8C79-8180F0AA587B}" presName="node" presStyleLbl="node1" presStyleIdx="0" presStyleCnt="4">
        <dgm:presLayoutVars>
          <dgm:bulletEnabled val="1"/>
        </dgm:presLayoutVars>
      </dgm:prSet>
      <dgm:spPr/>
      <dgm:t>
        <a:bodyPr/>
        <a:lstStyle/>
        <a:p>
          <a:endParaRPr lang="en-US"/>
        </a:p>
      </dgm:t>
    </dgm:pt>
    <dgm:pt modelId="{98553405-C4AC-064D-8B71-93144863C1FC}" type="pres">
      <dgm:prSet presAssocID="{856C312E-9439-EC4F-A6B8-21332139B2F3}" presName="sibTrans" presStyleLbl="sibTrans2D1" presStyleIdx="0" presStyleCnt="3"/>
      <dgm:spPr/>
      <dgm:t>
        <a:bodyPr/>
        <a:lstStyle/>
        <a:p>
          <a:endParaRPr lang="en-US"/>
        </a:p>
      </dgm:t>
    </dgm:pt>
    <dgm:pt modelId="{9CE63CB0-02A2-414F-ADD6-F2A6363E1D5B}" type="pres">
      <dgm:prSet presAssocID="{856C312E-9439-EC4F-A6B8-21332139B2F3}" presName="connectorText" presStyleLbl="sibTrans2D1" presStyleIdx="0" presStyleCnt="3"/>
      <dgm:spPr/>
      <dgm:t>
        <a:bodyPr/>
        <a:lstStyle/>
        <a:p>
          <a:endParaRPr lang="en-US"/>
        </a:p>
      </dgm:t>
    </dgm:pt>
    <dgm:pt modelId="{9111EC3E-6992-2849-A0B9-73B51F9E8254}" type="pres">
      <dgm:prSet presAssocID="{937A285F-2849-4A4F-BFC6-75A8AB0F10A7}" presName="node" presStyleLbl="node1" presStyleIdx="1" presStyleCnt="4">
        <dgm:presLayoutVars>
          <dgm:bulletEnabled val="1"/>
        </dgm:presLayoutVars>
      </dgm:prSet>
      <dgm:spPr/>
      <dgm:t>
        <a:bodyPr/>
        <a:lstStyle/>
        <a:p>
          <a:endParaRPr lang="en-US"/>
        </a:p>
      </dgm:t>
    </dgm:pt>
    <dgm:pt modelId="{699F7B65-63C4-BA45-B680-62C9916AE2BB}" type="pres">
      <dgm:prSet presAssocID="{766528EA-663E-EC48-98AD-071CDB398371}" presName="sibTrans" presStyleLbl="sibTrans2D1" presStyleIdx="1" presStyleCnt="3"/>
      <dgm:spPr/>
      <dgm:t>
        <a:bodyPr/>
        <a:lstStyle/>
        <a:p>
          <a:endParaRPr lang="en-US"/>
        </a:p>
      </dgm:t>
    </dgm:pt>
    <dgm:pt modelId="{D4AD88E3-0CF5-1844-93E6-48D7E4C55D90}" type="pres">
      <dgm:prSet presAssocID="{766528EA-663E-EC48-98AD-071CDB398371}" presName="connectorText" presStyleLbl="sibTrans2D1" presStyleIdx="1" presStyleCnt="3"/>
      <dgm:spPr/>
      <dgm:t>
        <a:bodyPr/>
        <a:lstStyle/>
        <a:p>
          <a:endParaRPr lang="en-US"/>
        </a:p>
      </dgm:t>
    </dgm:pt>
    <dgm:pt modelId="{D20700A6-30A0-AB47-A35D-2A73AFC77940}" type="pres">
      <dgm:prSet presAssocID="{DF98AF60-EC77-B448-88F3-9DD5D0873659}" presName="node" presStyleLbl="node1" presStyleIdx="2" presStyleCnt="4">
        <dgm:presLayoutVars>
          <dgm:bulletEnabled val="1"/>
        </dgm:presLayoutVars>
      </dgm:prSet>
      <dgm:spPr/>
      <dgm:t>
        <a:bodyPr/>
        <a:lstStyle/>
        <a:p>
          <a:endParaRPr lang="en-US"/>
        </a:p>
      </dgm:t>
    </dgm:pt>
    <dgm:pt modelId="{BD6295C8-B79B-5249-8CC9-44DA188FFEFA}" type="pres">
      <dgm:prSet presAssocID="{170B9A30-3C92-014E-9785-C17C756D1058}" presName="sibTrans" presStyleLbl="sibTrans2D1" presStyleIdx="2" presStyleCnt="3"/>
      <dgm:spPr/>
      <dgm:t>
        <a:bodyPr/>
        <a:lstStyle/>
        <a:p>
          <a:endParaRPr lang="en-US"/>
        </a:p>
      </dgm:t>
    </dgm:pt>
    <dgm:pt modelId="{64B5E37B-3846-074A-82D3-74BAE1074C00}" type="pres">
      <dgm:prSet presAssocID="{170B9A30-3C92-014E-9785-C17C756D1058}" presName="connectorText" presStyleLbl="sibTrans2D1" presStyleIdx="2" presStyleCnt="3"/>
      <dgm:spPr/>
      <dgm:t>
        <a:bodyPr/>
        <a:lstStyle/>
        <a:p>
          <a:endParaRPr lang="en-US"/>
        </a:p>
      </dgm:t>
    </dgm:pt>
    <dgm:pt modelId="{F3C78EDA-CDB0-AB42-8A48-C0F23CE8F4D1}" type="pres">
      <dgm:prSet presAssocID="{E91AAE95-2DB6-F149-BD77-7BA8ACC9B1F9}" presName="node" presStyleLbl="node1" presStyleIdx="3" presStyleCnt="4" custLinFactNeighborX="57440">
        <dgm:presLayoutVars>
          <dgm:bulletEnabled val="1"/>
        </dgm:presLayoutVars>
      </dgm:prSet>
      <dgm:spPr/>
      <dgm:t>
        <a:bodyPr/>
        <a:lstStyle/>
        <a:p>
          <a:endParaRPr lang="en-US"/>
        </a:p>
      </dgm:t>
    </dgm:pt>
  </dgm:ptLst>
  <dgm:cxnLst>
    <dgm:cxn modelId="{6120FA74-9E76-BE43-A0F0-9BC25748C6CD}" type="presOf" srcId="{766528EA-663E-EC48-98AD-071CDB398371}" destId="{D4AD88E3-0CF5-1844-93E6-48D7E4C55D90}" srcOrd="1" destOrd="0" presId="urn:microsoft.com/office/officeart/2005/8/layout/process1"/>
    <dgm:cxn modelId="{E26A408C-C70F-5745-84CE-1DD6528DBD6E}" srcId="{2EB8C6ED-DED8-884A-B687-4914F7C1F8DF}" destId="{B60506E6-97F8-A54A-8C79-8180F0AA587B}" srcOrd="0" destOrd="0" parTransId="{DEBA7919-B2F3-E840-83FF-314E862E8520}" sibTransId="{856C312E-9439-EC4F-A6B8-21332139B2F3}"/>
    <dgm:cxn modelId="{679B4402-0F7F-3C4C-922B-F2A6F495E83D}" type="presOf" srcId="{170B9A30-3C92-014E-9785-C17C756D1058}" destId="{BD6295C8-B79B-5249-8CC9-44DA188FFEFA}" srcOrd="0" destOrd="0" presId="urn:microsoft.com/office/officeart/2005/8/layout/process1"/>
    <dgm:cxn modelId="{2EE7D7E1-9A1E-D34D-9A92-92D0B768D93E}" type="presOf" srcId="{B60506E6-97F8-A54A-8C79-8180F0AA587B}" destId="{A64354FE-C5EB-E44B-A006-23903AAA0D21}" srcOrd="0" destOrd="0" presId="urn:microsoft.com/office/officeart/2005/8/layout/process1"/>
    <dgm:cxn modelId="{F026AB35-50FB-3548-A632-5A5714CDD8A7}" type="presOf" srcId="{2EB8C6ED-DED8-884A-B687-4914F7C1F8DF}" destId="{E9EAA2BC-D341-F748-8ED7-E8098BB46E0E}" srcOrd="0" destOrd="0" presId="urn:microsoft.com/office/officeart/2005/8/layout/process1"/>
    <dgm:cxn modelId="{3B2E6168-F571-D040-BABF-13360BC72ACE}" srcId="{2EB8C6ED-DED8-884A-B687-4914F7C1F8DF}" destId="{DF98AF60-EC77-B448-88F3-9DD5D0873659}" srcOrd="2" destOrd="0" parTransId="{4FEA8E60-006C-0A44-80ED-02FC3A036CB9}" sibTransId="{170B9A30-3C92-014E-9785-C17C756D1058}"/>
    <dgm:cxn modelId="{FB025346-D8F2-AE41-883F-EB7EEEBBA350}" srcId="{2EB8C6ED-DED8-884A-B687-4914F7C1F8DF}" destId="{E91AAE95-2DB6-F149-BD77-7BA8ACC9B1F9}" srcOrd="3" destOrd="0" parTransId="{935ACE19-7945-A645-8751-C538974315DE}" sibTransId="{D226D182-4E5E-114A-8A2C-534DC357AB77}"/>
    <dgm:cxn modelId="{A349ECA8-3327-8F4F-AFB8-DD3FE29DC82D}" type="presOf" srcId="{170B9A30-3C92-014E-9785-C17C756D1058}" destId="{64B5E37B-3846-074A-82D3-74BAE1074C00}" srcOrd="1" destOrd="0" presId="urn:microsoft.com/office/officeart/2005/8/layout/process1"/>
    <dgm:cxn modelId="{0CDED888-A56F-A44D-90A2-F559A477D32A}" type="presOf" srcId="{856C312E-9439-EC4F-A6B8-21332139B2F3}" destId="{9CE63CB0-02A2-414F-ADD6-F2A6363E1D5B}" srcOrd="1" destOrd="0" presId="urn:microsoft.com/office/officeart/2005/8/layout/process1"/>
    <dgm:cxn modelId="{01A88339-32C5-CF48-9F2B-CAE1B313B469}" type="presOf" srcId="{766528EA-663E-EC48-98AD-071CDB398371}" destId="{699F7B65-63C4-BA45-B680-62C9916AE2BB}" srcOrd="0" destOrd="0" presId="urn:microsoft.com/office/officeart/2005/8/layout/process1"/>
    <dgm:cxn modelId="{6C82C82C-CF59-8242-84FB-62D698BBE01F}" type="presOf" srcId="{DF98AF60-EC77-B448-88F3-9DD5D0873659}" destId="{D20700A6-30A0-AB47-A35D-2A73AFC77940}" srcOrd="0" destOrd="0" presId="urn:microsoft.com/office/officeart/2005/8/layout/process1"/>
    <dgm:cxn modelId="{A62B9B52-3769-BA4E-97CE-91E0B61AC62D}" type="presOf" srcId="{937A285F-2849-4A4F-BFC6-75A8AB0F10A7}" destId="{9111EC3E-6992-2849-A0B9-73B51F9E8254}" srcOrd="0" destOrd="0" presId="urn:microsoft.com/office/officeart/2005/8/layout/process1"/>
    <dgm:cxn modelId="{FE028E19-C494-BB4F-B7CC-FCEFAAC40C7C}" type="presOf" srcId="{E91AAE95-2DB6-F149-BD77-7BA8ACC9B1F9}" destId="{F3C78EDA-CDB0-AB42-8A48-C0F23CE8F4D1}" srcOrd="0" destOrd="0" presId="urn:microsoft.com/office/officeart/2005/8/layout/process1"/>
    <dgm:cxn modelId="{AE64927A-44AB-B543-9B61-6181D45A1C1D}" type="presOf" srcId="{856C312E-9439-EC4F-A6B8-21332139B2F3}" destId="{98553405-C4AC-064D-8B71-93144863C1FC}" srcOrd="0" destOrd="0" presId="urn:microsoft.com/office/officeart/2005/8/layout/process1"/>
    <dgm:cxn modelId="{EA534CE5-862F-B140-AB38-72CA3E63B004}" srcId="{2EB8C6ED-DED8-884A-B687-4914F7C1F8DF}" destId="{937A285F-2849-4A4F-BFC6-75A8AB0F10A7}" srcOrd="1" destOrd="0" parTransId="{1B1A709C-BC75-9F49-9C20-303DA967AAC0}" sibTransId="{766528EA-663E-EC48-98AD-071CDB398371}"/>
    <dgm:cxn modelId="{64792B5C-5354-8141-A789-7B549C158A4C}" type="presParOf" srcId="{E9EAA2BC-D341-F748-8ED7-E8098BB46E0E}" destId="{A64354FE-C5EB-E44B-A006-23903AAA0D21}" srcOrd="0" destOrd="0" presId="urn:microsoft.com/office/officeart/2005/8/layout/process1"/>
    <dgm:cxn modelId="{8AD32DD7-843B-7D4D-9F24-51CF8CFDA818}" type="presParOf" srcId="{E9EAA2BC-D341-F748-8ED7-E8098BB46E0E}" destId="{98553405-C4AC-064D-8B71-93144863C1FC}" srcOrd="1" destOrd="0" presId="urn:microsoft.com/office/officeart/2005/8/layout/process1"/>
    <dgm:cxn modelId="{7C81F1B0-BB1C-6840-86A0-FE2D46ACAC09}" type="presParOf" srcId="{98553405-C4AC-064D-8B71-93144863C1FC}" destId="{9CE63CB0-02A2-414F-ADD6-F2A6363E1D5B}" srcOrd="0" destOrd="0" presId="urn:microsoft.com/office/officeart/2005/8/layout/process1"/>
    <dgm:cxn modelId="{0ABDDE3D-F623-DE46-8540-4C7369C861E4}" type="presParOf" srcId="{E9EAA2BC-D341-F748-8ED7-E8098BB46E0E}" destId="{9111EC3E-6992-2849-A0B9-73B51F9E8254}" srcOrd="2" destOrd="0" presId="urn:microsoft.com/office/officeart/2005/8/layout/process1"/>
    <dgm:cxn modelId="{BFB218C0-CCF6-284C-ADBF-2192EABC5E71}" type="presParOf" srcId="{E9EAA2BC-D341-F748-8ED7-E8098BB46E0E}" destId="{699F7B65-63C4-BA45-B680-62C9916AE2BB}" srcOrd="3" destOrd="0" presId="urn:microsoft.com/office/officeart/2005/8/layout/process1"/>
    <dgm:cxn modelId="{6E7B0372-775A-0E47-84C0-03930E9ADF64}" type="presParOf" srcId="{699F7B65-63C4-BA45-B680-62C9916AE2BB}" destId="{D4AD88E3-0CF5-1844-93E6-48D7E4C55D90}" srcOrd="0" destOrd="0" presId="urn:microsoft.com/office/officeart/2005/8/layout/process1"/>
    <dgm:cxn modelId="{9D388E13-D19C-0347-A4F8-66BAF3EB0059}" type="presParOf" srcId="{E9EAA2BC-D341-F748-8ED7-E8098BB46E0E}" destId="{D20700A6-30A0-AB47-A35D-2A73AFC77940}" srcOrd="4" destOrd="0" presId="urn:microsoft.com/office/officeart/2005/8/layout/process1"/>
    <dgm:cxn modelId="{AF0F0F4F-F6C8-4C40-A648-D793091EF287}" type="presParOf" srcId="{E9EAA2BC-D341-F748-8ED7-E8098BB46E0E}" destId="{BD6295C8-B79B-5249-8CC9-44DA188FFEFA}" srcOrd="5" destOrd="0" presId="urn:microsoft.com/office/officeart/2005/8/layout/process1"/>
    <dgm:cxn modelId="{571B81AD-2935-354E-8238-871B2B39D796}" type="presParOf" srcId="{BD6295C8-B79B-5249-8CC9-44DA188FFEFA}" destId="{64B5E37B-3846-074A-82D3-74BAE1074C00}" srcOrd="0" destOrd="0" presId="urn:microsoft.com/office/officeart/2005/8/layout/process1"/>
    <dgm:cxn modelId="{5755C896-4B9D-BD4B-A790-ECF5F9675505}" type="presParOf" srcId="{E9EAA2BC-D341-F748-8ED7-E8098BB46E0E}" destId="{F3C78EDA-CDB0-AB42-8A48-C0F23CE8F4D1}"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EB8C6ED-DED8-884A-B687-4914F7C1F8DF}" type="doc">
      <dgm:prSet loTypeId="urn:microsoft.com/office/officeart/2005/8/layout/process1" loCatId="" qsTypeId="urn:microsoft.com/office/officeart/2005/8/quickstyle/simple4" qsCatId="simple" csTypeId="urn:microsoft.com/office/officeart/2005/8/colors/accent1_2" csCatId="accent1" phldr="1"/>
      <dgm:spPr/>
      <dgm:t>
        <a:bodyPr/>
        <a:lstStyle/>
        <a:p>
          <a:endParaRPr lang="en-US"/>
        </a:p>
      </dgm:t>
    </dgm:pt>
    <dgm:pt modelId="{B60506E6-97F8-A54A-8C79-8180F0AA587B}">
      <dgm:prSet custT="1"/>
      <dgm:spPr>
        <a:solidFill>
          <a:srgbClr val="A33035"/>
        </a:solidFill>
        <a:ln w="25400">
          <a:noFill/>
        </a:ln>
        <a:effectLs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bg1"/>
              </a:solidFill>
              <a:latin typeface="Tahoma"/>
              <a:cs typeface="Tahoma"/>
            </a:rPr>
            <a:t>1. Identified options</a:t>
          </a:r>
        </a:p>
      </dgm:t>
    </dgm:pt>
    <dgm:pt modelId="{DEBA7919-B2F3-E840-83FF-314E862E8520}" type="parTrans" cxnId="{E26A408C-C70F-5745-84CE-1DD6528DBD6E}">
      <dgm:prSet/>
      <dgm:spPr/>
      <dgm:t>
        <a:bodyPr/>
        <a:lstStyle/>
        <a:p>
          <a:endParaRPr lang="en-US" sz="1600"/>
        </a:p>
      </dgm:t>
    </dgm:pt>
    <dgm:pt modelId="{856C312E-9439-EC4F-A6B8-21332139B2F3}" type="sibTrans" cxnId="{E26A408C-C70F-5745-84CE-1DD6528DBD6E}">
      <dgm:prSet custT="1"/>
      <dgm:spPr>
        <a:solidFill>
          <a:srgbClr val="A33035"/>
        </a:solidFill>
        <a:effectLst/>
      </dgm:spPr>
      <dgm:t>
        <a:bodyPr/>
        <a:lstStyle/>
        <a:p>
          <a:endParaRPr lang="en-US" sz="1600"/>
        </a:p>
      </dgm:t>
    </dgm:pt>
    <dgm:pt modelId="{937A285F-2849-4A4F-BFC6-75A8AB0F10A7}">
      <dgm:prSet custT="1"/>
      <dgm:spPr>
        <a:solidFill>
          <a:srgbClr val="A33035"/>
        </a:solidFill>
        <a:ln w="25400">
          <a:noFill/>
        </a:ln>
        <a:effectLs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bg1"/>
              </a:solidFill>
              <a:latin typeface="Tahoma"/>
              <a:cs typeface="Tahoma"/>
            </a:rPr>
            <a:t>2. Determined assessment criteria</a:t>
          </a:r>
        </a:p>
      </dgm:t>
    </dgm:pt>
    <dgm:pt modelId="{1B1A709C-BC75-9F49-9C20-303DA967AAC0}" type="parTrans" cxnId="{EA534CE5-862F-B140-AB38-72CA3E63B004}">
      <dgm:prSet/>
      <dgm:spPr/>
      <dgm:t>
        <a:bodyPr/>
        <a:lstStyle/>
        <a:p>
          <a:endParaRPr lang="en-US" sz="1600"/>
        </a:p>
      </dgm:t>
    </dgm:pt>
    <dgm:pt modelId="{766528EA-663E-EC48-98AD-071CDB398371}" type="sibTrans" cxnId="{EA534CE5-862F-B140-AB38-72CA3E63B004}">
      <dgm:prSet custT="1"/>
      <dgm:spPr>
        <a:solidFill>
          <a:srgbClr val="A33035"/>
        </a:solidFill>
        <a:effectLst/>
      </dgm:spPr>
      <dgm:t>
        <a:bodyPr/>
        <a:lstStyle/>
        <a:p>
          <a:endParaRPr lang="en-US" sz="1600"/>
        </a:p>
      </dgm:t>
    </dgm:pt>
    <dgm:pt modelId="{DF98AF60-EC77-B448-88F3-9DD5D0873659}">
      <dgm:prSet custT="1"/>
      <dgm:spPr>
        <a:solidFill>
          <a:srgbClr val="A33035"/>
        </a:solidFill>
        <a:ln w="25400">
          <a:noFill/>
        </a:ln>
        <a:effectLs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bg1"/>
              </a:solidFill>
              <a:latin typeface="Tahoma"/>
              <a:cs typeface="Tahoma"/>
            </a:rPr>
            <a:t>3. Evaluated options against criteria</a:t>
          </a:r>
          <a:endParaRPr lang="en-US" sz="2000" dirty="0">
            <a:solidFill>
              <a:schemeClr val="bg1"/>
            </a:solidFill>
            <a:latin typeface="Tahoma"/>
            <a:cs typeface="Tahoma"/>
          </a:endParaRPr>
        </a:p>
      </dgm:t>
    </dgm:pt>
    <dgm:pt modelId="{4FEA8E60-006C-0A44-80ED-02FC3A036CB9}" type="parTrans" cxnId="{3B2E6168-F571-D040-BABF-13360BC72ACE}">
      <dgm:prSet/>
      <dgm:spPr/>
      <dgm:t>
        <a:bodyPr/>
        <a:lstStyle/>
        <a:p>
          <a:endParaRPr lang="en-US" sz="1600"/>
        </a:p>
      </dgm:t>
    </dgm:pt>
    <dgm:pt modelId="{170B9A30-3C92-014E-9785-C17C756D1058}" type="sibTrans" cxnId="{3B2E6168-F571-D040-BABF-13360BC72ACE}">
      <dgm:prSet/>
      <dgm:spPr>
        <a:solidFill>
          <a:srgbClr val="A33035"/>
        </a:solidFill>
        <a:effectLst/>
      </dgm:spPr>
      <dgm:t>
        <a:bodyPr/>
        <a:lstStyle/>
        <a:p>
          <a:endParaRPr lang="en-US" sz="1600"/>
        </a:p>
      </dgm:t>
    </dgm:pt>
    <dgm:pt modelId="{E9EAA2BC-D341-F748-8ED7-E8098BB46E0E}" type="pres">
      <dgm:prSet presAssocID="{2EB8C6ED-DED8-884A-B687-4914F7C1F8DF}" presName="Name0" presStyleCnt="0">
        <dgm:presLayoutVars>
          <dgm:dir/>
          <dgm:resizeHandles val="exact"/>
        </dgm:presLayoutVars>
      </dgm:prSet>
      <dgm:spPr/>
      <dgm:t>
        <a:bodyPr/>
        <a:lstStyle/>
        <a:p>
          <a:endParaRPr lang="en-US"/>
        </a:p>
      </dgm:t>
    </dgm:pt>
    <dgm:pt modelId="{A64354FE-C5EB-E44B-A006-23903AAA0D21}" type="pres">
      <dgm:prSet presAssocID="{B60506E6-97F8-A54A-8C79-8180F0AA587B}" presName="node" presStyleLbl="node1" presStyleIdx="0" presStyleCnt="3">
        <dgm:presLayoutVars>
          <dgm:bulletEnabled val="1"/>
        </dgm:presLayoutVars>
      </dgm:prSet>
      <dgm:spPr/>
      <dgm:t>
        <a:bodyPr/>
        <a:lstStyle/>
        <a:p>
          <a:endParaRPr lang="en-US"/>
        </a:p>
      </dgm:t>
    </dgm:pt>
    <dgm:pt modelId="{98553405-C4AC-064D-8B71-93144863C1FC}" type="pres">
      <dgm:prSet presAssocID="{856C312E-9439-EC4F-A6B8-21332139B2F3}" presName="sibTrans" presStyleLbl="sibTrans2D1" presStyleIdx="0" presStyleCnt="2"/>
      <dgm:spPr/>
      <dgm:t>
        <a:bodyPr/>
        <a:lstStyle/>
        <a:p>
          <a:endParaRPr lang="en-US"/>
        </a:p>
      </dgm:t>
    </dgm:pt>
    <dgm:pt modelId="{9CE63CB0-02A2-414F-ADD6-F2A6363E1D5B}" type="pres">
      <dgm:prSet presAssocID="{856C312E-9439-EC4F-A6B8-21332139B2F3}" presName="connectorText" presStyleLbl="sibTrans2D1" presStyleIdx="0" presStyleCnt="2"/>
      <dgm:spPr/>
      <dgm:t>
        <a:bodyPr/>
        <a:lstStyle/>
        <a:p>
          <a:endParaRPr lang="en-US"/>
        </a:p>
      </dgm:t>
    </dgm:pt>
    <dgm:pt modelId="{9111EC3E-6992-2849-A0B9-73B51F9E8254}" type="pres">
      <dgm:prSet presAssocID="{937A285F-2849-4A4F-BFC6-75A8AB0F10A7}" presName="node" presStyleLbl="node1" presStyleIdx="1" presStyleCnt="3">
        <dgm:presLayoutVars>
          <dgm:bulletEnabled val="1"/>
        </dgm:presLayoutVars>
      </dgm:prSet>
      <dgm:spPr/>
      <dgm:t>
        <a:bodyPr/>
        <a:lstStyle/>
        <a:p>
          <a:endParaRPr lang="en-US"/>
        </a:p>
      </dgm:t>
    </dgm:pt>
    <dgm:pt modelId="{699F7B65-63C4-BA45-B680-62C9916AE2BB}" type="pres">
      <dgm:prSet presAssocID="{766528EA-663E-EC48-98AD-071CDB398371}" presName="sibTrans" presStyleLbl="sibTrans2D1" presStyleIdx="1" presStyleCnt="2"/>
      <dgm:spPr/>
      <dgm:t>
        <a:bodyPr/>
        <a:lstStyle/>
        <a:p>
          <a:endParaRPr lang="en-US"/>
        </a:p>
      </dgm:t>
    </dgm:pt>
    <dgm:pt modelId="{D4AD88E3-0CF5-1844-93E6-48D7E4C55D90}" type="pres">
      <dgm:prSet presAssocID="{766528EA-663E-EC48-98AD-071CDB398371}" presName="connectorText" presStyleLbl="sibTrans2D1" presStyleIdx="1" presStyleCnt="2"/>
      <dgm:spPr/>
      <dgm:t>
        <a:bodyPr/>
        <a:lstStyle/>
        <a:p>
          <a:endParaRPr lang="en-US"/>
        </a:p>
      </dgm:t>
    </dgm:pt>
    <dgm:pt modelId="{D20700A6-30A0-AB47-A35D-2A73AFC77940}" type="pres">
      <dgm:prSet presAssocID="{DF98AF60-EC77-B448-88F3-9DD5D0873659}" presName="node" presStyleLbl="node1" presStyleIdx="2" presStyleCnt="3">
        <dgm:presLayoutVars>
          <dgm:bulletEnabled val="1"/>
        </dgm:presLayoutVars>
      </dgm:prSet>
      <dgm:spPr/>
      <dgm:t>
        <a:bodyPr/>
        <a:lstStyle/>
        <a:p>
          <a:endParaRPr lang="en-US"/>
        </a:p>
      </dgm:t>
    </dgm:pt>
  </dgm:ptLst>
  <dgm:cxnLst>
    <dgm:cxn modelId="{E26A408C-C70F-5745-84CE-1DD6528DBD6E}" srcId="{2EB8C6ED-DED8-884A-B687-4914F7C1F8DF}" destId="{B60506E6-97F8-A54A-8C79-8180F0AA587B}" srcOrd="0" destOrd="0" parTransId="{DEBA7919-B2F3-E840-83FF-314E862E8520}" sibTransId="{856C312E-9439-EC4F-A6B8-21332139B2F3}"/>
    <dgm:cxn modelId="{78B392F0-46BD-D440-94EC-E9A8A2590BB6}" type="presOf" srcId="{766528EA-663E-EC48-98AD-071CDB398371}" destId="{D4AD88E3-0CF5-1844-93E6-48D7E4C55D90}" srcOrd="1" destOrd="0" presId="urn:microsoft.com/office/officeart/2005/8/layout/process1"/>
    <dgm:cxn modelId="{3B2E6168-F571-D040-BABF-13360BC72ACE}" srcId="{2EB8C6ED-DED8-884A-B687-4914F7C1F8DF}" destId="{DF98AF60-EC77-B448-88F3-9DD5D0873659}" srcOrd="2" destOrd="0" parTransId="{4FEA8E60-006C-0A44-80ED-02FC3A036CB9}" sibTransId="{170B9A30-3C92-014E-9785-C17C756D1058}"/>
    <dgm:cxn modelId="{955C5E20-E963-D742-9E84-26DA0D3208AF}" type="presOf" srcId="{856C312E-9439-EC4F-A6B8-21332139B2F3}" destId="{98553405-C4AC-064D-8B71-93144863C1FC}" srcOrd="0" destOrd="0" presId="urn:microsoft.com/office/officeart/2005/8/layout/process1"/>
    <dgm:cxn modelId="{568E4738-E986-CA47-B0AF-4C63A69D59E6}" type="presOf" srcId="{937A285F-2849-4A4F-BFC6-75A8AB0F10A7}" destId="{9111EC3E-6992-2849-A0B9-73B51F9E8254}" srcOrd="0" destOrd="0" presId="urn:microsoft.com/office/officeart/2005/8/layout/process1"/>
    <dgm:cxn modelId="{AA46431C-7C2F-2D4A-9E6F-3BE4C4892A73}" type="presOf" srcId="{856C312E-9439-EC4F-A6B8-21332139B2F3}" destId="{9CE63CB0-02A2-414F-ADD6-F2A6363E1D5B}" srcOrd="1" destOrd="0" presId="urn:microsoft.com/office/officeart/2005/8/layout/process1"/>
    <dgm:cxn modelId="{5A1CEE46-B055-154E-902D-0EA9E6979C73}" type="presOf" srcId="{DF98AF60-EC77-B448-88F3-9DD5D0873659}" destId="{D20700A6-30A0-AB47-A35D-2A73AFC77940}" srcOrd="0" destOrd="0" presId="urn:microsoft.com/office/officeart/2005/8/layout/process1"/>
    <dgm:cxn modelId="{D0C7BCE9-B712-A441-9745-28BF3DE31217}" type="presOf" srcId="{2EB8C6ED-DED8-884A-B687-4914F7C1F8DF}" destId="{E9EAA2BC-D341-F748-8ED7-E8098BB46E0E}" srcOrd="0" destOrd="0" presId="urn:microsoft.com/office/officeart/2005/8/layout/process1"/>
    <dgm:cxn modelId="{0BE8899B-23E0-AB4E-A222-0B4164964B78}" type="presOf" srcId="{B60506E6-97F8-A54A-8C79-8180F0AA587B}" destId="{A64354FE-C5EB-E44B-A006-23903AAA0D21}" srcOrd="0" destOrd="0" presId="urn:microsoft.com/office/officeart/2005/8/layout/process1"/>
    <dgm:cxn modelId="{4FCAC2D3-77AD-9846-A361-CCA7F214A5C0}" type="presOf" srcId="{766528EA-663E-EC48-98AD-071CDB398371}" destId="{699F7B65-63C4-BA45-B680-62C9916AE2BB}" srcOrd="0" destOrd="0" presId="urn:microsoft.com/office/officeart/2005/8/layout/process1"/>
    <dgm:cxn modelId="{EA534CE5-862F-B140-AB38-72CA3E63B004}" srcId="{2EB8C6ED-DED8-884A-B687-4914F7C1F8DF}" destId="{937A285F-2849-4A4F-BFC6-75A8AB0F10A7}" srcOrd="1" destOrd="0" parTransId="{1B1A709C-BC75-9F49-9C20-303DA967AAC0}" sibTransId="{766528EA-663E-EC48-98AD-071CDB398371}"/>
    <dgm:cxn modelId="{7AF81449-46AF-8645-B5A4-6D800D17B6AE}" type="presParOf" srcId="{E9EAA2BC-D341-F748-8ED7-E8098BB46E0E}" destId="{A64354FE-C5EB-E44B-A006-23903AAA0D21}" srcOrd="0" destOrd="0" presId="urn:microsoft.com/office/officeart/2005/8/layout/process1"/>
    <dgm:cxn modelId="{715C2F4F-66E7-2741-BB58-648E09425318}" type="presParOf" srcId="{E9EAA2BC-D341-F748-8ED7-E8098BB46E0E}" destId="{98553405-C4AC-064D-8B71-93144863C1FC}" srcOrd="1" destOrd="0" presId="urn:microsoft.com/office/officeart/2005/8/layout/process1"/>
    <dgm:cxn modelId="{272C67B4-B7D7-284A-8735-79B2B311FEC7}" type="presParOf" srcId="{98553405-C4AC-064D-8B71-93144863C1FC}" destId="{9CE63CB0-02A2-414F-ADD6-F2A6363E1D5B}" srcOrd="0" destOrd="0" presId="urn:microsoft.com/office/officeart/2005/8/layout/process1"/>
    <dgm:cxn modelId="{26FE8824-154A-ED4A-85A5-9CC93BA48517}" type="presParOf" srcId="{E9EAA2BC-D341-F748-8ED7-E8098BB46E0E}" destId="{9111EC3E-6992-2849-A0B9-73B51F9E8254}" srcOrd="2" destOrd="0" presId="urn:microsoft.com/office/officeart/2005/8/layout/process1"/>
    <dgm:cxn modelId="{3B59B257-1A11-F949-B138-659618C9D9E3}" type="presParOf" srcId="{E9EAA2BC-D341-F748-8ED7-E8098BB46E0E}" destId="{699F7B65-63C4-BA45-B680-62C9916AE2BB}" srcOrd="3" destOrd="0" presId="urn:microsoft.com/office/officeart/2005/8/layout/process1"/>
    <dgm:cxn modelId="{4862E51C-DDE9-934E-998E-DACB0A22CA48}" type="presParOf" srcId="{699F7B65-63C4-BA45-B680-62C9916AE2BB}" destId="{D4AD88E3-0CF5-1844-93E6-48D7E4C55D90}" srcOrd="0" destOrd="0" presId="urn:microsoft.com/office/officeart/2005/8/layout/process1"/>
    <dgm:cxn modelId="{47F08B86-49F7-4A43-BB43-E9F165DE67ED}" type="presParOf" srcId="{E9EAA2BC-D341-F748-8ED7-E8098BB46E0E}" destId="{D20700A6-30A0-AB47-A35D-2A73AFC77940}"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4354FE-C5EB-E44B-A006-23903AAA0D21}">
      <dsp:nvSpPr>
        <dsp:cNvPr id="0" name=""/>
        <dsp:cNvSpPr/>
      </dsp:nvSpPr>
      <dsp:spPr>
        <a:xfrm>
          <a:off x="3616" y="1631330"/>
          <a:ext cx="1581224" cy="1437925"/>
        </a:xfrm>
        <a:prstGeom prst="roundRect">
          <a:avLst>
            <a:gd name="adj" fmla="val 10000"/>
          </a:avLst>
        </a:prstGeom>
        <a:solidFill>
          <a:srgbClr val="A33035"/>
        </a:solidFill>
        <a:ln w="25400">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600" kern="1200" dirty="0" smtClean="0">
              <a:solidFill>
                <a:srgbClr val="FFFFFF"/>
              </a:solidFill>
              <a:latin typeface="Tahoma"/>
              <a:cs typeface="Tahoma"/>
            </a:rPr>
            <a:t>1. Reviewed industry standards, terms, and definitions </a:t>
          </a:r>
        </a:p>
      </dsp:txBody>
      <dsp:txXfrm>
        <a:off x="45731" y="1673445"/>
        <a:ext cx="1496994" cy="1353695"/>
      </dsp:txXfrm>
    </dsp:sp>
    <dsp:sp modelId="{98553405-C4AC-064D-8B71-93144863C1FC}">
      <dsp:nvSpPr>
        <dsp:cNvPr id="0" name=""/>
        <dsp:cNvSpPr/>
      </dsp:nvSpPr>
      <dsp:spPr>
        <a:xfrm>
          <a:off x="1742963" y="2154221"/>
          <a:ext cx="335219" cy="392143"/>
        </a:xfrm>
        <a:prstGeom prst="rightArrow">
          <a:avLst>
            <a:gd name="adj1" fmla="val 60000"/>
            <a:gd name="adj2" fmla="val 50000"/>
          </a:avLst>
        </a:prstGeom>
        <a:solidFill>
          <a:srgbClr val="A33035"/>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1742963" y="2232650"/>
        <a:ext cx="234653" cy="235285"/>
      </dsp:txXfrm>
    </dsp:sp>
    <dsp:sp modelId="{9111EC3E-6992-2849-A0B9-73B51F9E8254}">
      <dsp:nvSpPr>
        <dsp:cNvPr id="0" name=""/>
        <dsp:cNvSpPr/>
      </dsp:nvSpPr>
      <dsp:spPr>
        <a:xfrm>
          <a:off x="2217330" y="1631330"/>
          <a:ext cx="1581224" cy="1437925"/>
        </a:xfrm>
        <a:prstGeom prst="roundRect">
          <a:avLst>
            <a:gd name="adj" fmla="val 10000"/>
          </a:avLst>
        </a:prstGeom>
        <a:solidFill>
          <a:srgbClr val="A33035"/>
        </a:solidFill>
        <a:ln w="25400">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600" kern="1200" dirty="0" smtClean="0">
              <a:solidFill>
                <a:srgbClr val="FFFFFF"/>
              </a:solidFill>
              <a:latin typeface="Tahoma"/>
              <a:cs typeface="Tahoma"/>
            </a:rPr>
            <a:t>2. Identified relevant examples</a:t>
          </a:r>
        </a:p>
      </dsp:txBody>
      <dsp:txXfrm>
        <a:off x="2259445" y="1673445"/>
        <a:ext cx="1496994" cy="1353695"/>
      </dsp:txXfrm>
    </dsp:sp>
    <dsp:sp modelId="{699F7B65-63C4-BA45-B680-62C9916AE2BB}">
      <dsp:nvSpPr>
        <dsp:cNvPr id="0" name=""/>
        <dsp:cNvSpPr/>
      </dsp:nvSpPr>
      <dsp:spPr>
        <a:xfrm>
          <a:off x="3956677" y="2154221"/>
          <a:ext cx="335219" cy="392143"/>
        </a:xfrm>
        <a:prstGeom prst="rightArrow">
          <a:avLst>
            <a:gd name="adj1" fmla="val 60000"/>
            <a:gd name="adj2" fmla="val 50000"/>
          </a:avLst>
        </a:prstGeom>
        <a:solidFill>
          <a:srgbClr val="A33035"/>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3956677" y="2232650"/>
        <a:ext cx="234653" cy="235285"/>
      </dsp:txXfrm>
    </dsp:sp>
    <dsp:sp modelId="{D20700A6-30A0-AB47-A35D-2A73AFC77940}">
      <dsp:nvSpPr>
        <dsp:cNvPr id="0" name=""/>
        <dsp:cNvSpPr/>
      </dsp:nvSpPr>
      <dsp:spPr>
        <a:xfrm>
          <a:off x="4431044" y="1631330"/>
          <a:ext cx="1581224" cy="1437925"/>
        </a:xfrm>
        <a:prstGeom prst="roundRect">
          <a:avLst>
            <a:gd name="adj" fmla="val 10000"/>
          </a:avLst>
        </a:prstGeom>
        <a:solidFill>
          <a:srgbClr val="A33035"/>
        </a:solidFill>
        <a:ln w="25400">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600" kern="1200" dirty="0" smtClean="0">
              <a:solidFill>
                <a:srgbClr val="FFFFFF"/>
              </a:solidFill>
              <a:latin typeface="Tahoma"/>
              <a:cs typeface="Tahoma"/>
            </a:rPr>
            <a:t>3. Conducted interviews and reviewed information</a:t>
          </a:r>
          <a:endParaRPr lang="en-US" sz="1600" kern="1200" dirty="0">
            <a:solidFill>
              <a:srgbClr val="FFFFFF"/>
            </a:solidFill>
            <a:latin typeface="Tahoma"/>
            <a:cs typeface="Tahoma"/>
          </a:endParaRPr>
        </a:p>
      </dsp:txBody>
      <dsp:txXfrm>
        <a:off x="4473159" y="1673445"/>
        <a:ext cx="1496994" cy="1353695"/>
      </dsp:txXfrm>
    </dsp:sp>
    <dsp:sp modelId="{BD6295C8-B79B-5249-8CC9-44DA188FFEFA}">
      <dsp:nvSpPr>
        <dsp:cNvPr id="0" name=""/>
        <dsp:cNvSpPr/>
      </dsp:nvSpPr>
      <dsp:spPr>
        <a:xfrm>
          <a:off x="6171295" y="2154221"/>
          <a:ext cx="337136" cy="392143"/>
        </a:xfrm>
        <a:prstGeom prst="rightArrow">
          <a:avLst>
            <a:gd name="adj1" fmla="val 60000"/>
            <a:gd name="adj2" fmla="val 50000"/>
          </a:avLst>
        </a:prstGeom>
        <a:solidFill>
          <a:srgbClr val="A33035"/>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6171295" y="2232650"/>
        <a:ext cx="235995" cy="235285"/>
      </dsp:txXfrm>
    </dsp:sp>
    <dsp:sp modelId="{F3C78EDA-CDB0-AB42-8A48-C0F23CE8F4D1}">
      <dsp:nvSpPr>
        <dsp:cNvPr id="0" name=""/>
        <dsp:cNvSpPr/>
      </dsp:nvSpPr>
      <dsp:spPr>
        <a:xfrm>
          <a:off x="6648375" y="1631330"/>
          <a:ext cx="1581224" cy="1437925"/>
        </a:xfrm>
        <a:prstGeom prst="roundRect">
          <a:avLst>
            <a:gd name="adj" fmla="val 10000"/>
          </a:avLst>
        </a:prstGeom>
        <a:solidFill>
          <a:srgbClr val="A33035"/>
        </a:solidFill>
        <a:ln w="25400">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solidFill>
                <a:srgbClr val="FFFFFF"/>
              </a:solidFill>
              <a:latin typeface="Tahoma"/>
              <a:cs typeface="Tahoma"/>
            </a:rPr>
            <a:t>4. Summarized and documented findings</a:t>
          </a:r>
          <a:endParaRPr lang="en-US" sz="1600" kern="1200" dirty="0">
            <a:solidFill>
              <a:srgbClr val="FFFFFF"/>
            </a:solidFill>
            <a:latin typeface="Tahoma"/>
            <a:cs typeface="Tahoma"/>
          </a:endParaRPr>
        </a:p>
      </dsp:txBody>
      <dsp:txXfrm>
        <a:off x="6690490" y="1673445"/>
        <a:ext cx="1496994" cy="13536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4354FE-C5EB-E44B-A006-23903AAA0D21}">
      <dsp:nvSpPr>
        <dsp:cNvPr id="0" name=""/>
        <dsp:cNvSpPr/>
      </dsp:nvSpPr>
      <dsp:spPr>
        <a:xfrm>
          <a:off x="7233" y="1701730"/>
          <a:ext cx="2161877" cy="1297126"/>
        </a:xfrm>
        <a:prstGeom prst="roundRect">
          <a:avLst>
            <a:gd name="adj" fmla="val 10000"/>
          </a:avLst>
        </a:prstGeom>
        <a:solidFill>
          <a:srgbClr val="A33035"/>
        </a:solidFill>
        <a:ln w="25400">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000" kern="1200" dirty="0" smtClean="0">
              <a:solidFill>
                <a:schemeClr val="bg1"/>
              </a:solidFill>
              <a:latin typeface="Tahoma"/>
              <a:cs typeface="Tahoma"/>
            </a:rPr>
            <a:t>1. Identified options</a:t>
          </a:r>
        </a:p>
      </dsp:txBody>
      <dsp:txXfrm>
        <a:off x="45225" y="1739722"/>
        <a:ext cx="2085893" cy="1221142"/>
      </dsp:txXfrm>
    </dsp:sp>
    <dsp:sp modelId="{98553405-C4AC-064D-8B71-93144863C1FC}">
      <dsp:nvSpPr>
        <dsp:cNvPr id="0" name=""/>
        <dsp:cNvSpPr/>
      </dsp:nvSpPr>
      <dsp:spPr>
        <a:xfrm>
          <a:off x="2385298" y="2082220"/>
          <a:ext cx="458317" cy="536145"/>
        </a:xfrm>
        <a:prstGeom prst="rightArrow">
          <a:avLst>
            <a:gd name="adj1" fmla="val 60000"/>
            <a:gd name="adj2" fmla="val 50000"/>
          </a:avLst>
        </a:prstGeom>
        <a:solidFill>
          <a:srgbClr val="A33035"/>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2385298" y="2189449"/>
        <a:ext cx="320822" cy="321687"/>
      </dsp:txXfrm>
    </dsp:sp>
    <dsp:sp modelId="{9111EC3E-6992-2849-A0B9-73B51F9E8254}">
      <dsp:nvSpPr>
        <dsp:cNvPr id="0" name=""/>
        <dsp:cNvSpPr/>
      </dsp:nvSpPr>
      <dsp:spPr>
        <a:xfrm>
          <a:off x="3033861" y="1701730"/>
          <a:ext cx="2161877" cy="1297126"/>
        </a:xfrm>
        <a:prstGeom prst="roundRect">
          <a:avLst>
            <a:gd name="adj" fmla="val 10000"/>
          </a:avLst>
        </a:prstGeom>
        <a:solidFill>
          <a:srgbClr val="A33035"/>
        </a:solidFill>
        <a:ln w="25400">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000" kern="1200" dirty="0" smtClean="0">
              <a:solidFill>
                <a:schemeClr val="bg1"/>
              </a:solidFill>
              <a:latin typeface="Tahoma"/>
              <a:cs typeface="Tahoma"/>
            </a:rPr>
            <a:t>2. Determined assessment criteria</a:t>
          </a:r>
        </a:p>
      </dsp:txBody>
      <dsp:txXfrm>
        <a:off x="3071853" y="1739722"/>
        <a:ext cx="2085893" cy="1221142"/>
      </dsp:txXfrm>
    </dsp:sp>
    <dsp:sp modelId="{699F7B65-63C4-BA45-B680-62C9916AE2BB}">
      <dsp:nvSpPr>
        <dsp:cNvPr id="0" name=""/>
        <dsp:cNvSpPr/>
      </dsp:nvSpPr>
      <dsp:spPr>
        <a:xfrm>
          <a:off x="5411926" y="2082220"/>
          <a:ext cx="458317" cy="536145"/>
        </a:xfrm>
        <a:prstGeom prst="rightArrow">
          <a:avLst>
            <a:gd name="adj1" fmla="val 60000"/>
            <a:gd name="adj2" fmla="val 50000"/>
          </a:avLst>
        </a:prstGeom>
        <a:solidFill>
          <a:srgbClr val="A33035"/>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5411926" y="2189449"/>
        <a:ext cx="320822" cy="321687"/>
      </dsp:txXfrm>
    </dsp:sp>
    <dsp:sp modelId="{D20700A6-30A0-AB47-A35D-2A73AFC77940}">
      <dsp:nvSpPr>
        <dsp:cNvPr id="0" name=""/>
        <dsp:cNvSpPr/>
      </dsp:nvSpPr>
      <dsp:spPr>
        <a:xfrm>
          <a:off x="6060489" y="1701730"/>
          <a:ext cx="2161877" cy="1297126"/>
        </a:xfrm>
        <a:prstGeom prst="roundRect">
          <a:avLst>
            <a:gd name="adj" fmla="val 10000"/>
          </a:avLst>
        </a:prstGeom>
        <a:solidFill>
          <a:srgbClr val="A33035"/>
        </a:solidFill>
        <a:ln w="25400">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000" kern="1200" dirty="0" smtClean="0">
              <a:solidFill>
                <a:schemeClr val="bg1"/>
              </a:solidFill>
              <a:latin typeface="Tahoma"/>
              <a:cs typeface="Tahoma"/>
            </a:rPr>
            <a:t>3. Evaluated options against criteria</a:t>
          </a:r>
          <a:endParaRPr lang="en-US" sz="2000" kern="1200" dirty="0">
            <a:solidFill>
              <a:schemeClr val="bg1"/>
            </a:solidFill>
            <a:latin typeface="Tahoma"/>
            <a:cs typeface="Tahoma"/>
          </a:endParaRPr>
        </a:p>
      </dsp:txBody>
      <dsp:txXfrm>
        <a:off x="6098481" y="1739722"/>
        <a:ext cx="2085893" cy="122114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249493A-182D-6844-8B71-56181E82D1E9}" type="datetimeFigureOut">
              <a:rPr lang="en-US" smtClean="0"/>
              <a:t>11/4/13</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7E78694-4163-424F-881C-AC9C251B1D52}" type="slidenum">
              <a:rPr lang="en-US" smtClean="0"/>
              <a:t>‹#›</a:t>
            </a:fld>
            <a:endParaRPr lang="en-US" dirty="0"/>
          </a:p>
        </p:txBody>
      </p:sp>
    </p:spTree>
    <p:extLst>
      <p:ext uri="{BB962C8B-B14F-4D97-AF65-F5344CB8AC3E}">
        <p14:creationId xmlns:p14="http://schemas.microsoft.com/office/powerpoint/2010/main" val="415521425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8C0389-975E-644E-870A-4D75AF2CA64B}" type="datetimeFigureOut">
              <a:rPr lang="en-US" smtClean="0"/>
              <a:t>11/4/13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D83616-FDC6-EA41-8253-354AA204A92B}" type="slidenum">
              <a:rPr lang="en-US" smtClean="0"/>
              <a:t>‹#›</a:t>
            </a:fld>
            <a:endParaRPr lang="en-US" dirty="0"/>
          </a:p>
        </p:txBody>
      </p:sp>
    </p:spTree>
    <p:extLst>
      <p:ext uri="{BB962C8B-B14F-4D97-AF65-F5344CB8AC3E}">
        <p14:creationId xmlns:p14="http://schemas.microsoft.com/office/powerpoint/2010/main" val="372707480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To</a:t>
            </a:r>
            <a:r>
              <a:rPr lang="en-US" baseline="0" dirty="0" smtClean="0"/>
              <a:t> frame the ensuing presentation of the PMO Design and Governance, t</a:t>
            </a:r>
            <a:r>
              <a:rPr lang="en-US" dirty="0" smtClean="0"/>
              <a:t>his</a:t>
            </a:r>
            <a:r>
              <a:rPr lang="en-US" baseline="0" dirty="0" smtClean="0"/>
              <a:t> is how we got to where we are today</a:t>
            </a:r>
          </a:p>
          <a:p>
            <a:pPr marL="171450" indent="-171450">
              <a:buFont typeface="Arial"/>
              <a:buChar char="•"/>
            </a:pPr>
            <a:r>
              <a:rPr lang="en-US" baseline="0" dirty="0" smtClean="0"/>
              <a:t>The team used the RFP, PMO Concept Paper, Some “AS IS”, Stakeholder Interviews, Alignment Sessions, PMO Examples Research, Housing Options, Industry Research, and other resources and data gathering to develop the initial PMO Design and Governance Concept Drafts</a:t>
            </a:r>
          </a:p>
          <a:p>
            <a:pPr marL="171450" indent="-171450">
              <a:buFont typeface="Arial"/>
              <a:buChar char="•"/>
            </a:pPr>
            <a:r>
              <a:rPr lang="en-US" baseline="0" dirty="0" smtClean="0"/>
              <a:t>The Draft PMO Design and Governance contains the elements listed on the slide</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t>Once an option is selected, the PMO Design team will dig deeper into the design and the final draft will contain the elements listed in the slide</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t>In between the draft and final, there will be several iterations so that when the final is delivered, the contents are not a surprise</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baseline="0" dirty="0" smtClean="0"/>
              <a:t>Once the final is complete, it will be socialized to key stakeholders</a:t>
            </a:r>
          </a:p>
          <a:p>
            <a:pPr marL="171450" indent="-171450">
              <a:buFont typeface="Arial"/>
              <a:buChar char="•"/>
            </a:pPr>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4</a:t>
            </a:fld>
            <a:endParaRPr lang="en-US" dirty="0"/>
          </a:p>
        </p:txBody>
      </p:sp>
    </p:spTree>
    <p:extLst>
      <p:ext uri="{BB962C8B-B14F-4D97-AF65-F5344CB8AC3E}">
        <p14:creationId xmlns:p14="http://schemas.microsoft.com/office/powerpoint/2010/main" val="2979931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5</a:t>
            </a:fld>
            <a:endParaRPr lang="en-US" dirty="0"/>
          </a:p>
        </p:txBody>
      </p:sp>
    </p:spTree>
    <p:extLst>
      <p:ext uri="{BB962C8B-B14F-4D97-AF65-F5344CB8AC3E}">
        <p14:creationId xmlns:p14="http://schemas.microsoft.com/office/powerpoint/2010/main" val="1335588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6</a:t>
            </a:fld>
            <a:endParaRPr lang="en-US" dirty="0"/>
          </a:p>
        </p:txBody>
      </p:sp>
    </p:spTree>
    <p:extLst>
      <p:ext uri="{BB962C8B-B14F-4D97-AF65-F5344CB8AC3E}">
        <p14:creationId xmlns:p14="http://schemas.microsoft.com/office/powerpoint/2010/main" val="13355889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7</a:t>
            </a:fld>
            <a:endParaRPr lang="en-US" dirty="0"/>
          </a:p>
        </p:txBody>
      </p:sp>
    </p:spTree>
    <p:extLst>
      <p:ext uri="{BB962C8B-B14F-4D97-AF65-F5344CB8AC3E}">
        <p14:creationId xmlns:p14="http://schemas.microsoft.com/office/powerpoint/2010/main" val="1335588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11</a:t>
            </a:fld>
            <a:endParaRPr lang="en-US" dirty="0"/>
          </a:p>
        </p:txBody>
      </p:sp>
    </p:spTree>
    <p:extLst>
      <p:ext uri="{BB962C8B-B14F-4D97-AF65-F5344CB8AC3E}">
        <p14:creationId xmlns:p14="http://schemas.microsoft.com/office/powerpoint/2010/main" val="1335588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12</a:t>
            </a:fld>
            <a:endParaRPr lang="en-US" dirty="0"/>
          </a:p>
        </p:txBody>
      </p:sp>
    </p:spTree>
    <p:extLst>
      <p:ext uri="{BB962C8B-B14F-4D97-AF65-F5344CB8AC3E}">
        <p14:creationId xmlns:p14="http://schemas.microsoft.com/office/powerpoint/2010/main" val="1335588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13</a:t>
            </a:fld>
            <a:endParaRPr lang="en-US" dirty="0"/>
          </a:p>
        </p:txBody>
      </p:sp>
    </p:spTree>
    <p:extLst>
      <p:ext uri="{BB962C8B-B14F-4D97-AF65-F5344CB8AC3E}">
        <p14:creationId xmlns:p14="http://schemas.microsoft.com/office/powerpoint/2010/main" val="13355889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D83616-FDC6-EA41-8253-354AA204A92B}" type="slidenum">
              <a:rPr lang="en-US" smtClean="0"/>
              <a:t>14</a:t>
            </a:fld>
            <a:endParaRPr lang="en-US" dirty="0"/>
          </a:p>
        </p:txBody>
      </p:sp>
    </p:spTree>
    <p:extLst>
      <p:ext uri="{BB962C8B-B14F-4D97-AF65-F5344CB8AC3E}">
        <p14:creationId xmlns:p14="http://schemas.microsoft.com/office/powerpoint/2010/main" val="1335588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17333" y="1757899"/>
            <a:ext cx="5240867"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3217334" y="3750736"/>
            <a:ext cx="5240866" cy="1752600"/>
          </a:xfrm>
          <a:prstGeom prst="rect">
            <a:avLst/>
          </a:prstGeo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4" name="Picture 3" descr="NCR logo.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0471" y="2440508"/>
            <a:ext cx="2068168" cy="1985441"/>
          </a:xfrm>
          <a:prstGeom prst="rect">
            <a:avLst/>
          </a:prstGeom>
        </p:spPr>
      </p:pic>
      <p:cxnSp>
        <p:nvCxnSpPr>
          <p:cNvPr id="6" name="Straight Connector 5"/>
          <p:cNvCxnSpPr/>
          <p:nvPr userDrawn="1"/>
        </p:nvCxnSpPr>
        <p:spPr>
          <a:xfrm>
            <a:off x="3217333" y="3496741"/>
            <a:ext cx="5240866" cy="0"/>
          </a:xfrm>
          <a:prstGeom prst="line">
            <a:avLst/>
          </a:prstGeom>
          <a:ln>
            <a:solidFill>
              <a:srgbClr val="212253"/>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504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52446" y="228202"/>
            <a:ext cx="7936388" cy="941271"/>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43463" y="1656131"/>
            <a:ext cx="8229600" cy="4700218"/>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4" name="Picture 3"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3855252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493170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52446" y="228202"/>
            <a:ext cx="7936388" cy="941271"/>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11" name="Picture 10"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568106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52446" y="228202"/>
            <a:ext cx="7936388" cy="941271"/>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13" name="Picture 12"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673769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52446" y="228202"/>
            <a:ext cx="7936388" cy="941271"/>
          </a:xfrm>
          <a:prstGeom prst="rect">
            <a:avLst/>
          </a:prstGeom>
        </p:spPr>
        <p:txBody>
          <a:bodyPr/>
          <a:lstStyle/>
          <a:p>
            <a:r>
              <a:rPr lang="en-US" smtClean="0"/>
              <a:t>Click to edit Master title style</a:t>
            </a:r>
            <a:endParaRPr lang="en-US"/>
          </a:p>
        </p:txBody>
      </p:sp>
      <p:pic>
        <p:nvPicPr>
          <p:cNvPr id="9" name="Picture 8"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1613068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8" name="Picture 7"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1841757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pic>
        <p:nvPicPr>
          <p:cNvPr id="11" name="Picture 10"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911312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pic>
        <p:nvPicPr>
          <p:cNvPr id="8" name="Picture 7"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3463070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52446" y="228202"/>
            <a:ext cx="7936388" cy="941271"/>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56131"/>
            <a:ext cx="8229600" cy="470021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10" name="Picture 9"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4224251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10" name="Picture 9" descr="Clearing logo.v100805.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49116" y="6430389"/>
            <a:ext cx="839718" cy="359879"/>
          </a:xfrm>
          <a:prstGeom prst="rect">
            <a:avLst/>
          </a:prstGeom>
        </p:spPr>
      </p:pic>
    </p:spTree>
    <p:extLst>
      <p:ext uri="{BB962C8B-B14F-4D97-AF65-F5344CB8AC3E}">
        <p14:creationId xmlns:p14="http://schemas.microsoft.com/office/powerpoint/2010/main" val="62604267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952446" y="99922"/>
            <a:ext cx="7936388" cy="941271"/>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7" name="Text Placeholder 2"/>
          <p:cNvSpPr>
            <a:spLocks noGrp="1"/>
          </p:cNvSpPr>
          <p:nvPr>
            <p:ph type="body" idx="1"/>
          </p:nvPr>
        </p:nvSpPr>
        <p:spPr>
          <a:xfrm>
            <a:off x="643463" y="1481667"/>
            <a:ext cx="8229600" cy="4874682"/>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Rectangle 12"/>
          <p:cNvSpPr/>
          <p:nvPr userDrawn="1"/>
        </p:nvSpPr>
        <p:spPr>
          <a:xfrm>
            <a:off x="0" y="0"/>
            <a:ext cx="451143" cy="6858000"/>
          </a:xfrm>
          <a:prstGeom prst="rect">
            <a:avLst/>
          </a:prstGeom>
          <a:solidFill>
            <a:srgbClr val="A33035"/>
          </a:solidFill>
          <a:ln>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74234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xmlns:p14="http://schemas.microsoft.com/office/powerpoint/2010/main" id="1" dur="indefinite" restart="never" nodeType="tmRoot"/>
      </p:par>
    </p:tnLst>
  </p:timing>
  <p:hf hdr="0" ftr="0" dt="0"/>
  <p:txStyles>
    <p:titleStyle>
      <a:lvl1pPr algn="r" defTabSz="457200" rtl="0" eaLnBrk="1" latinLnBrk="0" hangingPunct="1">
        <a:spcBef>
          <a:spcPct val="0"/>
        </a:spcBef>
        <a:buNone/>
        <a:defRPr lang="en-US" sz="3800" kern="1200" cap="small" dirty="0" smtClean="0">
          <a:solidFill>
            <a:schemeClr val="tx1">
              <a:lumMod val="65000"/>
              <a:lumOff val="35000"/>
            </a:schemeClr>
          </a:solidFill>
          <a:latin typeface="Tahoma"/>
          <a:ea typeface="ＭＳ Ｐゴシック" pitchFamily="-108" charset="-128"/>
          <a:cs typeface="Tahoma"/>
        </a:defRPr>
      </a:lvl1pPr>
    </p:titleStyle>
    <p:bodyStyle>
      <a:lvl1pPr marL="342900" indent="-342900" algn="l" defTabSz="457200" rtl="0" eaLnBrk="1" latinLnBrk="0" hangingPunct="1">
        <a:spcBef>
          <a:spcPct val="20000"/>
        </a:spcBef>
        <a:buClr>
          <a:srgbClr val="990000"/>
        </a:buClr>
        <a:buFont typeface="Arial"/>
        <a:buChar char="•"/>
        <a:defRPr sz="3200" kern="1200">
          <a:solidFill>
            <a:schemeClr val="tx1">
              <a:lumMod val="65000"/>
              <a:lumOff val="35000"/>
            </a:schemeClr>
          </a:solidFill>
          <a:latin typeface="Tahoma"/>
          <a:ea typeface="+mn-ea"/>
          <a:cs typeface="Tahoma"/>
        </a:defRPr>
      </a:lvl1pPr>
      <a:lvl2pPr marL="742950" indent="-285750" algn="l" defTabSz="457200" rtl="0" eaLnBrk="1" latinLnBrk="0" hangingPunct="1">
        <a:spcBef>
          <a:spcPct val="20000"/>
        </a:spcBef>
        <a:buClr>
          <a:srgbClr val="990000"/>
        </a:buClr>
        <a:buFont typeface="Arial"/>
        <a:buChar char="–"/>
        <a:defRPr sz="2800" kern="1200">
          <a:solidFill>
            <a:schemeClr val="tx1">
              <a:lumMod val="65000"/>
              <a:lumOff val="35000"/>
            </a:schemeClr>
          </a:solidFill>
          <a:latin typeface="Tahoma"/>
          <a:ea typeface="+mn-ea"/>
          <a:cs typeface="Tahoma"/>
        </a:defRPr>
      </a:lvl2pPr>
      <a:lvl3pPr marL="1143000" indent="-228600" algn="l" defTabSz="457200" rtl="0" eaLnBrk="1" latinLnBrk="0" hangingPunct="1">
        <a:spcBef>
          <a:spcPct val="20000"/>
        </a:spcBef>
        <a:buClr>
          <a:srgbClr val="990000"/>
        </a:buClr>
        <a:buFont typeface="Arial"/>
        <a:buChar char="•"/>
        <a:defRPr sz="2400" kern="1200">
          <a:solidFill>
            <a:schemeClr val="tx1">
              <a:lumMod val="65000"/>
              <a:lumOff val="35000"/>
            </a:schemeClr>
          </a:solidFill>
          <a:latin typeface="Tahoma"/>
          <a:ea typeface="+mn-ea"/>
          <a:cs typeface="Tahoma"/>
        </a:defRPr>
      </a:lvl3pPr>
      <a:lvl4pPr marL="1600200" indent="-228600" algn="l" defTabSz="457200" rtl="0" eaLnBrk="1" latinLnBrk="0" hangingPunct="1">
        <a:spcBef>
          <a:spcPct val="20000"/>
        </a:spcBef>
        <a:buClr>
          <a:srgbClr val="990000"/>
        </a:buClr>
        <a:buFont typeface="Arial"/>
        <a:buChar char="–"/>
        <a:defRPr sz="2000" kern="1200">
          <a:solidFill>
            <a:schemeClr val="tx1">
              <a:lumMod val="65000"/>
              <a:lumOff val="35000"/>
            </a:schemeClr>
          </a:solidFill>
          <a:latin typeface="Tahoma"/>
          <a:ea typeface="+mn-ea"/>
          <a:cs typeface="Tahoma"/>
        </a:defRPr>
      </a:lvl4pPr>
      <a:lvl5pPr marL="2057400" indent="-228600" algn="l" defTabSz="457200" rtl="0" eaLnBrk="1" latinLnBrk="0" hangingPunct="1">
        <a:spcBef>
          <a:spcPct val="20000"/>
        </a:spcBef>
        <a:buClr>
          <a:srgbClr val="990000"/>
        </a:buClr>
        <a:buFont typeface="Arial"/>
        <a:buChar char="»"/>
        <a:defRPr sz="2000" kern="1200">
          <a:solidFill>
            <a:schemeClr val="tx1">
              <a:lumMod val="65000"/>
              <a:lumOff val="35000"/>
            </a:schemeClr>
          </a:solidFill>
          <a:latin typeface="Tahoma"/>
          <a:ea typeface="+mn-ea"/>
          <a:cs typeface="Tahom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3862" y="1042766"/>
            <a:ext cx="6197601" cy="1938992"/>
          </a:xfrm>
        </p:spPr>
        <p:txBody>
          <a:bodyPr>
            <a:spAutoFit/>
          </a:bodyPr>
          <a:lstStyle/>
          <a:p>
            <a:r>
              <a:rPr lang="en-US" sz="3200" dirty="0" smtClean="0"/>
              <a:t>Recommended NCR PMO Design and Implementation Plan </a:t>
            </a:r>
            <a:br>
              <a:rPr lang="en-US" sz="3200" dirty="0" smtClean="0"/>
            </a:br>
            <a:r>
              <a:rPr lang="en-US" sz="3600" dirty="0" smtClean="0"/>
              <a:t/>
            </a:r>
            <a:br>
              <a:rPr lang="en-US" sz="3600" dirty="0" smtClean="0"/>
            </a:br>
            <a:r>
              <a:rPr lang="en-US" sz="2000" dirty="0" smtClean="0"/>
              <a:t>Presentation for the SPG and CAO-HSEC</a:t>
            </a:r>
            <a:endParaRPr lang="en-US" sz="2000" dirty="0"/>
          </a:p>
        </p:txBody>
      </p:sp>
      <p:sp>
        <p:nvSpPr>
          <p:cNvPr id="3" name="Subtitle 2"/>
          <p:cNvSpPr>
            <a:spLocks noGrp="1"/>
          </p:cNvSpPr>
          <p:nvPr>
            <p:ph type="subTitle" idx="1"/>
          </p:nvPr>
        </p:nvSpPr>
        <p:spPr>
          <a:xfrm>
            <a:off x="3217334" y="4129113"/>
            <a:ext cx="5240866" cy="1752600"/>
          </a:xfrm>
        </p:spPr>
        <p:txBody>
          <a:bodyPr>
            <a:normAutofit/>
          </a:bodyPr>
          <a:lstStyle/>
          <a:p>
            <a:r>
              <a:rPr lang="en-US" sz="2800" dirty="0" smtClean="0">
                <a:solidFill>
                  <a:srgbClr val="595959"/>
                </a:solidFill>
              </a:rPr>
              <a:t>November 6, 2013</a:t>
            </a:r>
            <a:endParaRPr lang="en-US" sz="2800" dirty="0">
              <a:solidFill>
                <a:srgbClr val="595959"/>
              </a:solidFill>
            </a:endParaRPr>
          </a:p>
        </p:txBody>
      </p:sp>
      <p:sp>
        <p:nvSpPr>
          <p:cNvPr id="4" name="Rectangle 3"/>
          <p:cNvSpPr/>
          <p:nvPr/>
        </p:nvSpPr>
        <p:spPr>
          <a:xfrm>
            <a:off x="502462" y="6279131"/>
            <a:ext cx="8628025" cy="553998"/>
          </a:xfrm>
          <a:prstGeom prst="rect">
            <a:avLst/>
          </a:prstGeom>
        </p:spPr>
        <p:txBody>
          <a:bodyPr wrap="square">
            <a:spAutoFit/>
          </a:bodyPr>
          <a:lstStyle/>
          <a:p>
            <a:pPr algn="ctr"/>
            <a:r>
              <a:rPr lang="en-US" sz="1000" i="1" dirty="0">
                <a:solidFill>
                  <a:schemeClr val="tx1">
                    <a:lumMod val="50000"/>
                    <a:lumOff val="50000"/>
                  </a:schemeClr>
                </a:solidFill>
                <a:latin typeface="Tahoma"/>
                <a:cs typeface="Tahoma"/>
              </a:rPr>
              <a:t>This document was prepared under a grant from FEMA's Grant Programs Directorate, U.S. Department of Homeland Security. Points of view or opinions expressed in this document are those of the authors and do not necessarily represent the official position or policies of FEMA's Grant Programs Directorate or the U.S. Department of Homeland Security.</a:t>
            </a:r>
            <a:endParaRPr lang="en-US" sz="1000" dirty="0">
              <a:solidFill>
                <a:schemeClr val="tx1">
                  <a:lumMod val="50000"/>
                  <a:lumOff val="50000"/>
                </a:schemeClr>
              </a:solidFill>
              <a:latin typeface="Tahoma"/>
              <a:cs typeface="Tahoma"/>
            </a:endParaRPr>
          </a:p>
        </p:txBody>
      </p:sp>
      <p:sp>
        <p:nvSpPr>
          <p:cNvPr id="5" name="Rectangle 4"/>
          <p:cNvSpPr/>
          <p:nvPr/>
        </p:nvSpPr>
        <p:spPr>
          <a:xfrm>
            <a:off x="5896657" y="5411876"/>
            <a:ext cx="2605601" cy="307777"/>
          </a:xfrm>
          <a:prstGeom prst="rect">
            <a:avLst/>
          </a:prstGeom>
        </p:spPr>
        <p:txBody>
          <a:bodyPr wrap="none">
            <a:spAutoFit/>
          </a:bodyPr>
          <a:lstStyle/>
          <a:p>
            <a:r>
              <a:rPr lang="en-US" sz="1400" dirty="0" smtClean="0">
                <a:solidFill>
                  <a:srgbClr val="595959"/>
                </a:solidFill>
                <a:latin typeface="Tahoma"/>
                <a:cs typeface="Tahoma"/>
              </a:rPr>
              <a:t>Prepared by </a:t>
            </a:r>
            <a:r>
              <a:rPr lang="en-US" sz="1400" dirty="0">
                <a:solidFill>
                  <a:srgbClr val="595959"/>
                </a:solidFill>
                <a:latin typeface="Tahoma"/>
                <a:cs typeface="Tahoma"/>
              </a:rPr>
              <a:t>The Clearing, Inc.</a:t>
            </a:r>
          </a:p>
        </p:txBody>
      </p:sp>
    </p:spTree>
    <p:extLst>
      <p:ext uri="{BB962C8B-B14F-4D97-AF65-F5344CB8AC3E}">
        <p14:creationId xmlns:p14="http://schemas.microsoft.com/office/powerpoint/2010/main" val="127811042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en-US" dirty="0"/>
          </a:p>
        </p:txBody>
      </p:sp>
      <p:sp>
        <p:nvSpPr>
          <p:cNvPr id="3" name="Content Placeholder 2"/>
          <p:cNvSpPr>
            <a:spLocks noGrp="1"/>
          </p:cNvSpPr>
          <p:nvPr>
            <p:ph idx="1"/>
          </p:nvPr>
        </p:nvSpPr>
        <p:spPr/>
        <p:txBody>
          <a:bodyPr>
            <a:normAutofit/>
          </a:bodyPr>
          <a:lstStyle/>
          <a:p>
            <a:r>
              <a:rPr lang="en-US" sz="2800" dirty="0" smtClean="0"/>
              <a:t>Purpose and Rationale</a:t>
            </a:r>
          </a:p>
          <a:p>
            <a:r>
              <a:rPr lang="en-US" sz="2800" dirty="0" smtClean="0"/>
              <a:t>Approach</a:t>
            </a:r>
          </a:p>
          <a:p>
            <a:r>
              <a:rPr lang="en-US" sz="2800" dirty="0" smtClean="0"/>
              <a:t>Key Design Elements</a:t>
            </a:r>
          </a:p>
          <a:p>
            <a:r>
              <a:rPr lang="en-US" sz="2800" dirty="0" smtClean="0"/>
              <a:t>Funding</a:t>
            </a:r>
          </a:p>
          <a:p>
            <a:r>
              <a:rPr lang="en-US" sz="2800" dirty="0" smtClean="0"/>
              <a:t>Implementation Next Steps</a:t>
            </a:r>
          </a:p>
          <a:p>
            <a:pPr marL="0" indent="0">
              <a:buNone/>
            </a:pPr>
            <a:endParaRPr lang="en-US" sz="2800" dirty="0"/>
          </a:p>
        </p:txBody>
      </p:sp>
      <p:sp>
        <p:nvSpPr>
          <p:cNvPr id="4" name="Slide Number Placeholder 3"/>
          <p:cNvSpPr txBox="1">
            <a:spLocks/>
          </p:cNvSpPr>
          <p:nvPr/>
        </p:nvSpPr>
        <p:spPr>
          <a:xfrm>
            <a:off x="75084"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Tree>
    <p:extLst>
      <p:ext uri="{BB962C8B-B14F-4D97-AF65-F5344CB8AC3E}">
        <p14:creationId xmlns:p14="http://schemas.microsoft.com/office/powerpoint/2010/main" val="2942664767"/>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Origin of the NCR Homeland Security PMO</a:t>
            </a:r>
            <a:endParaRPr lang="en-US" sz="3200" dirty="0"/>
          </a:p>
        </p:txBody>
      </p:sp>
      <p:sp>
        <p:nvSpPr>
          <p:cNvPr id="3" name="Content Placeholder 2"/>
          <p:cNvSpPr>
            <a:spLocks noGrp="1"/>
          </p:cNvSpPr>
          <p:nvPr>
            <p:ph idx="1"/>
          </p:nvPr>
        </p:nvSpPr>
        <p:spPr>
          <a:xfrm>
            <a:off x="643463" y="1541831"/>
            <a:ext cx="8229600" cy="4700218"/>
          </a:xfrm>
        </p:spPr>
        <p:txBody>
          <a:bodyPr>
            <a:normAutofit/>
          </a:bodyPr>
          <a:lstStyle/>
          <a:p>
            <a:pPr>
              <a:spcAft>
                <a:spcPts val="600"/>
              </a:spcAft>
            </a:pPr>
            <a:r>
              <a:rPr lang="en-US" sz="1800" dirty="0"/>
              <a:t>For almost 12 years, the CAOs and SPG and their predecessors have worked to create a robust regional homeland security process.</a:t>
            </a:r>
            <a:endParaRPr lang="en-US" sz="1800" dirty="0"/>
          </a:p>
          <a:p>
            <a:pPr>
              <a:spcAft>
                <a:spcPts val="600"/>
              </a:spcAft>
            </a:pPr>
            <a:r>
              <a:rPr lang="en-US" sz="1800" dirty="0" smtClean="0"/>
              <a:t>In </a:t>
            </a:r>
            <a:r>
              <a:rPr lang="en-US" sz="1800" dirty="0"/>
              <a:t>2011, the SPG and CAOs implemented a </a:t>
            </a:r>
            <a:r>
              <a:rPr lang="en-US" sz="1800" b="1" dirty="0"/>
              <a:t>“Management Review” </a:t>
            </a:r>
            <a:r>
              <a:rPr lang="en-US" sz="1800" dirty="0"/>
              <a:t>to provide better accountability and oversight for UASI decision-making.</a:t>
            </a:r>
            <a:endParaRPr lang="en-US" sz="1800" dirty="0"/>
          </a:p>
          <a:p>
            <a:pPr lvl="1">
              <a:spcAft>
                <a:spcPts val="600"/>
              </a:spcAft>
            </a:pPr>
            <a:r>
              <a:rPr lang="en-US" sz="1400" dirty="0" smtClean="0"/>
              <a:t>While </a:t>
            </a:r>
            <a:r>
              <a:rPr lang="en-US" sz="1400" dirty="0"/>
              <a:t>a very positive step, it still required senior management officials to engage in time-consuming analysis, and did not take full advantage of staff and subject matter expert capability</a:t>
            </a:r>
            <a:endParaRPr lang="en-US" sz="1400" dirty="0"/>
          </a:p>
          <a:p>
            <a:pPr>
              <a:spcAft>
                <a:spcPts val="600"/>
              </a:spcAft>
            </a:pPr>
            <a:r>
              <a:rPr lang="en-US" sz="1800" dirty="0" smtClean="0"/>
              <a:t>In </a:t>
            </a:r>
            <a:r>
              <a:rPr lang="en-US" sz="1800" dirty="0"/>
              <a:t>early 2013, SPG and CAO HSEC leadership and several subject matter experts proposed piloting a significant change in governance and staffing</a:t>
            </a:r>
            <a:endParaRPr lang="en-US" sz="1800" dirty="0"/>
          </a:p>
          <a:p>
            <a:pPr lvl="1">
              <a:spcAft>
                <a:spcPts val="600"/>
              </a:spcAft>
            </a:pPr>
            <a:r>
              <a:rPr lang="en-US" sz="1400" dirty="0" smtClean="0"/>
              <a:t>The </a:t>
            </a:r>
            <a:r>
              <a:rPr lang="en-US" sz="1400" b="1" dirty="0"/>
              <a:t>“Advisory Board” </a:t>
            </a:r>
            <a:r>
              <a:rPr lang="en-US" sz="1400" dirty="0"/>
              <a:t>was established and a staff team jointly led by SPG and COG staff was created to support the FY 2013 UASI decision process</a:t>
            </a:r>
            <a:endParaRPr lang="en-US" sz="1400" dirty="0"/>
          </a:p>
          <a:p>
            <a:pPr lvl="1">
              <a:spcAft>
                <a:spcPts val="600"/>
              </a:spcAft>
            </a:pPr>
            <a:r>
              <a:rPr lang="en-US" sz="1400" dirty="0" smtClean="0"/>
              <a:t>“</a:t>
            </a:r>
            <a:r>
              <a:rPr lang="en-US" sz="1400" dirty="0"/>
              <a:t>Major leap forward for the NCR”</a:t>
            </a:r>
            <a:endParaRPr lang="en-US" sz="1400" dirty="0"/>
          </a:p>
          <a:p>
            <a:pPr>
              <a:spcAft>
                <a:spcPts val="600"/>
              </a:spcAft>
            </a:pPr>
            <a:r>
              <a:rPr lang="en-US" sz="1800" dirty="0" smtClean="0"/>
              <a:t>Building </a:t>
            </a:r>
            <a:r>
              <a:rPr lang="en-US" sz="1800" dirty="0"/>
              <a:t>on this experience, SPG and CAO HSEC agreed to formalize new governance model and staffing structure using a </a:t>
            </a:r>
            <a:r>
              <a:rPr lang="en-US" sz="1800" b="1" dirty="0"/>
              <a:t>Program/Project Management Office (PMO) </a:t>
            </a:r>
            <a:r>
              <a:rPr lang="en-US" sz="1800" dirty="0"/>
              <a:t>with dedicated, full-time staff</a:t>
            </a:r>
            <a:endParaRPr lang="en-US" sz="1800" dirty="0"/>
          </a:p>
          <a:p>
            <a:endParaRPr lang="en-US" sz="1800" dirty="0"/>
          </a:p>
        </p:txBody>
      </p:sp>
      <p:sp>
        <p:nvSpPr>
          <p:cNvPr id="5" name="Slide Number Placeholder 3"/>
          <p:cNvSpPr txBox="1">
            <a:spLocks/>
          </p:cNvSpPr>
          <p:nvPr/>
        </p:nvSpPr>
        <p:spPr>
          <a:xfrm>
            <a:off x="75084"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Tree>
    <p:extLst>
      <p:ext uri="{BB962C8B-B14F-4D97-AF65-F5344CB8AC3E}">
        <p14:creationId xmlns:p14="http://schemas.microsoft.com/office/powerpoint/2010/main" val="273671089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smtClean="0"/>
              <a:t>Approach to the PMO Design</a:t>
            </a:r>
            <a:endParaRPr lang="en-US" sz="3400" dirty="0"/>
          </a:p>
        </p:txBody>
      </p:sp>
      <p:sp>
        <p:nvSpPr>
          <p:cNvPr id="32" name="Rectangle 31"/>
          <p:cNvSpPr/>
          <p:nvPr/>
        </p:nvSpPr>
        <p:spPr>
          <a:xfrm>
            <a:off x="1508713" y="4959435"/>
            <a:ext cx="1187480" cy="1080115"/>
          </a:xfrm>
          <a:prstGeom prst="rect">
            <a:avLst/>
          </a:prstGeom>
          <a:solidFill>
            <a:schemeClr val="bg1"/>
          </a:solidFill>
          <a:ln>
            <a:solidFill>
              <a:schemeClr val="tx1">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rgbClr val="595959"/>
                </a:solidFill>
                <a:latin typeface="Tahoma"/>
                <a:cs typeface="Tahoma"/>
              </a:rPr>
              <a:t>Interviews</a:t>
            </a:r>
            <a:endParaRPr lang="en-US" sz="1400" dirty="0">
              <a:solidFill>
                <a:srgbClr val="595959"/>
              </a:solidFill>
              <a:latin typeface="Tahoma"/>
              <a:cs typeface="Tahoma"/>
            </a:endParaRPr>
          </a:p>
        </p:txBody>
      </p:sp>
      <p:sp>
        <p:nvSpPr>
          <p:cNvPr id="87" name="Rectangle 86"/>
          <p:cNvSpPr/>
          <p:nvPr/>
        </p:nvSpPr>
        <p:spPr>
          <a:xfrm>
            <a:off x="3188575" y="4945329"/>
            <a:ext cx="1187480" cy="1080115"/>
          </a:xfrm>
          <a:prstGeom prst="rect">
            <a:avLst/>
          </a:prstGeom>
          <a:solidFill>
            <a:schemeClr val="bg1"/>
          </a:solidFill>
          <a:ln>
            <a:solidFill>
              <a:schemeClr val="tx1">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rgbClr val="595959"/>
                </a:solidFill>
                <a:latin typeface="Tahoma"/>
                <a:cs typeface="Tahoma"/>
              </a:rPr>
              <a:t>Weekly Design Team Meetings</a:t>
            </a:r>
            <a:endParaRPr lang="en-US" sz="1400" dirty="0">
              <a:solidFill>
                <a:srgbClr val="595959"/>
              </a:solidFill>
              <a:latin typeface="Tahoma"/>
              <a:cs typeface="Tahoma"/>
            </a:endParaRPr>
          </a:p>
        </p:txBody>
      </p:sp>
      <p:sp>
        <p:nvSpPr>
          <p:cNvPr id="101" name="TextBox 100"/>
          <p:cNvSpPr txBox="1"/>
          <p:nvPr/>
        </p:nvSpPr>
        <p:spPr>
          <a:xfrm>
            <a:off x="2674348" y="4368711"/>
            <a:ext cx="3955798" cy="369332"/>
          </a:xfrm>
          <a:prstGeom prst="rect">
            <a:avLst/>
          </a:prstGeom>
          <a:noFill/>
        </p:spPr>
        <p:txBody>
          <a:bodyPr wrap="square" rtlCol="0">
            <a:spAutoFit/>
          </a:bodyPr>
          <a:lstStyle/>
          <a:p>
            <a:pPr algn="ctr"/>
            <a:r>
              <a:rPr lang="en-US" b="1" dirty="0" smtClean="0">
                <a:solidFill>
                  <a:schemeClr val="tx1">
                    <a:lumMod val="65000"/>
                    <a:lumOff val="35000"/>
                  </a:schemeClr>
                </a:solidFill>
                <a:latin typeface="Tahoma"/>
                <a:cs typeface="Tahoma"/>
              </a:rPr>
              <a:t>Stakeholder Engagement</a:t>
            </a:r>
            <a:endParaRPr lang="en-US" b="1" dirty="0">
              <a:solidFill>
                <a:schemeClr val="tx1">
                  <a:lumMod val="65000"/>
                  <a:lumOff val="35000"/>
                </a:schemeClr>
              </a:solidFill>
              <a:latin typeface="Tahoma"/>
              <a:cs typeface="Tahoma"/>
            </a:endParaRPr>
          </a:p>
        </p:txBody>
      </p:sp>
      <p:sp>
        <p:nvSpPr>
          <p:cNvPr id="104" name="Rectangle 103"/>
          <p:cNvSpPr/>
          <p:nvPr/>
        </p:nvSpPr>
        <p:spPr>
          <a:xfrm>
            <a:off x="4881908" y="4931218"/>
            <a:ext cx="1187480" cy="1080115"/>
          </a:xfrm>
          <a:prstGeom prst="rect">
            <a:avLst/>
          </a:prstGeom>
          <a:solidFill>
            <a:schemeClr val="bg1"/>
          </a:solidFill>
          <a:ln>
            <a:solidFill>
              <a:schemeClr val="tx1">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rgbClr val="595959"/>
                </a:solidFill>
                <a:latin typeface="Tahoma"/>
                <a:cs typeface="Tahoma"/>
              </a:rPr>
              <a:t>Stakeholder Alignment Sessions</a:t>
            </a:r>
            <a:endParaRPr lang="en-US" sz="1400" dirty="0">
              <a:solidFill>
                <a:srgbClr val="595959"/>
              </a:solidFill>
              <a:latin typeface="Tahoma"/>
              <a:cs typeface="Tahoma"/>
            </a:endParaRPr>
          </a:p>
        </p:txBody>
      </p:sp>
      <p:sp>
        <p:nvSpPr>
          <p:cNvPr id="45" name="Slide Number Placeholder 3"/>
          <p:cNvSpPr txBox="1">
            <a:spLocks/>
          </p:cNvSpPr>
          <p:nvPr/>
        </p:nvSpPr>
        <p:spPr>
          <a:xfrm>
            <a:off x="75084"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
        <p:nvSpPr>
          <p:cNvPr id="53" name="Rectangle 52"/>
          <p:cNvSpPr/>
          <p:nvPr/>
        </p:nvSpPr>
        <p:spPr>
          <a:xfrm>
            <a:off x="6570603" y="4931218"/>
            <a:ext cx="1187480" cy="1080115"/>
          </a:xfrm>
          <a:prstGeom prst="rect">
            <a:avLst/>
          </a:prstGeom>
          <a:solidFill>
            <a:schemeClr val="bg1"/>
          </a:solidFill>
          <a:ln>
            <a:solidFill>
              <a:schemeClr val="tx1">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rgbClr val="595959"/>
                </a:solidFill>
                <a:latin typeface="Tahoma"/>
                <a:cs typeface="Tahoma"/>
              </a:rPr>
              <a:t>Reviews and Feedback Sessions</a:t>
            </a:r>
            <a:endParaRPr lang="en-US" sz="1400" dirty="0">
              <a:solidFill>
                <a:srgbClr val="595959"/>
              </a:solidFill>
              <a:latin typeface="Tahoma"/>
              <a:cs typeface="Tahoma"/>
            </a:endParaRPr>
          </a:p>
        </p:txBody>
      </p:sp>
      <p:sp>
        <p:nvSpPr>
          <p:cNvPr id="4" name="Right Arrow 3"/>
          <p:cNvSpPr/>
          <p:nvPr/>
        </p:nvSpPr>
        <p:spPr>
          <a:xfrm>
            <a:off x="915588" y="1377930"/>
            <a:ext cx="1628774" cy="816423"/>
          </a:xfrm>
          <a:prstGeom prst="rightArrow">
            <a:avLst/>
          </a:prstGeom>
          <a:noFill/>
          <a:ln w="508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smtClean="0">
                <a:solidFill>
                  <a:schemeClr val="tx1">
                    <a:lumMod val="65000"/>
                    <a:lumOff val="35000"/>
                  </a:schemeClr>
                </a:solidFill>
                <a:latin typeface="Tahoma"/>
                <a:cs typeface="Tahoma"/>
              </a:rPr>
              <a:t>Inputs</a:t>
            </a:r>
            <a:endParaRPr lang="en-US" sz="1600" b="1" dirty="0">
              <a:solidFill>
                <a:schemeClr val="tx1">
                  <a:lumMod val="65000"/>
                  <a:lumOff val="35000"/>
                </a:schemeClr>
              </a:solidFill>
              <a:latin typeface="Tahoma"/>
              <a:cs typeface="Tahoma"/>
            </a:endParaRPr>
          </a:p>
        </p:txBody>
      </p:sp>
      <p:sp>
        <p:nvSpPr>
          <p:cNvPr id="44" name="Right Arrow 43"/>
          <p:cNvSpPr/>
          <p:nvPr/>
        </p:nvSpPr>
        <p:spPr>
          <a:xfrm>
            <a:off x="2870462" y="1377930"/>
            <a:ext cx="1628774" cy="816423"/>
          </a:xfrm>
          <a:prstGeom prst="rightArrow">
            <a:avLst/>
          </a:prstGeom>
          <a:noFill/>
          <a:ln w="508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smtClean="0">
                <a:solidFill>
                  <a:schemeClr val="tx1">
                    <a:lumMod val="65000"/>
                    <a:lumOff val="35000"/>
                  </a:schemeClr>
                </a:solidFill>
                <a:latin typeface="Tahoma"/>
                <a:cs typeface="Tahoma"/>
              </a:rPr>
              <a:t>Analysis</a:t>
            </a:r>
            <a:endParaRPr lang="en-US" sz="1600" b="1" dirty="0">
              <a:solidFill>
                <a:schemeClr val="tx1">
                  <a:lumMod val="65000"/>
                  <a:lumOff val="35000"/>
                </a:schemeClr>
              </a:solidFill>
              <a:latin typeface="Tahoma"/>
              <a:cs typeface="Tahoma"/>
            </a:endParaRPr>
          </a:p>
        </p:txBody>
      </p:sp>
      <p:sp>
        <p:nvSpPr>
          <p:cNvPr id="5" name="Rectangle 4"/>
          <p:cNvSpPr/>
          <p:nvPr/>
        </p:nvSpPr>
        <p:spPr>
          <a:xfrm>
            <a:off x="7011430" y="1545871"/>
            <a:ext cx="1787215" cy="430348"/>
          </a:xfrm>
          <a:prstGeom prst="rect">
            <a:avLst/>
          </a:prstGeom>
          <a:noFill/>
          <a:ln w="508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smtClean="0">
                <a:solidFill>
                  <a:srgbClr val="595959"/>
                </a:solidFill>
                <a:latin typeface="Tahoma"/>
                <a:cs typeface="Tahoma"/>
              </a:rPr>
              <a:t>Design</a:t>
            </a:r>
            <a:endParaRPr lang="en-US" sz="1600" b="1" dirty="0">
              <a:solidFill>
                <a:srgbClr val="595959"/>
              </a:solidFill>
              <a:latin typeface="Tahoma"/>
              <a:cs typeface="Tahoma"/>
            </a:endParaRPr>
          </a:p>
        </p:txBody>
      </p:sp>
      <p:sp>
        <p:nvSpPr>
          <p:cNvPr id="6" name="TextBox 5"/>
          <p:cNvSpPr txBox="1"/>
          <p:nvPr/>
        </p:nvSpPr>
        <p:spPr>
          <a:xfrm>
            <a:off x="852618" y="2264908"/>
            <a:ext cx="1857686" cy="1384995"/>
          </a:xfrm>
          <a:prstGeom prst="rect">
            <a:avLst/>
          </a:prstGeom>
          <a:noFill/>
        </p:spPr>
        <p:txBody>
          <a:bodyPr wrap="square" rtlCol="0">
            <a:spAutoFit/>
          </a:bodyPr>
          <a:lstStyle/>
          <a:p>
            <a:pPr marL="169863" indent="-169863">
              <a:buFont typeface="Arial"/>
              <a:buChar char="•"/>
              <a:tabLst>
                <a:tab pos="112713" algn="l"/>
              </a:tabLst>
            </a:pPr>
            <a:r>
              <a:rPr lang="en-US" sz="1400" dirty="0" smtClean="0">
                <a:solidFill>
                  <a:srgbClr val="595959"/>
                </a:solidFill>
                <a:latin typeface="Tahoma"/>
                <a:cs typeface="Tahoma"/>
              </a:rPr>
              <a:t>PMO Concept Paper</a:t>
            </a:r>
          </a:p>
          <a:p>
            <a:pPr marL="169863" indent="-169863">
              <a:buFont typeface="Arial"/>
              <a:buChar char="•"/>
              <a:tabLst>
                <a:tab pos="112713" algn="l"/>
              </a:tabLst>
            </a:pPr>
            <a:r>
              <a:rPr lang="en-US" sz="1400" dirty="0" smtClean="0">
                <a:solidFill>
                  <a:srgbClr val="595959"/>
                </a:solidFill>
                <a:latin typeface="Tahoma"/>
                <a:cs typeface="Tahoma"/>
              </a:rPr>
              <a:t>Strategic Plan </a:t>
            </a:r>
          </a:p>
          <a:p>
            <a:pPr marL="169863" indent="-169863">
              <a:buFont typeface="Arial"/>
              <a:buChar char="•"/>
              <a:tabLst>
                <a:tab pos="112713" algn="l"/>
              </a:tabLst>
            </a:pPr>
            <a:r>
              <a:rPr lang="en-US" sz="1400" dirty="0" smtClean="0">
                <a:solidFill>
                  <a:srgbClr val="595959"/>
                </a:solidFill>
                <a:latin typeface="Tahoma"/>
                <a:cs typeface="Tahoma"/>
              </a:rPr>
              <a:t>Past Studies</a:t>
            </a:r>
          </a:p>
          <a:p>
            <a:pPr marL="169863" indent="-169863">
              <a:buFont typeface="Arial"/>
              <a:buChar char="•"/>
              <a:tabLst>
                <a:tab pos="112713" algn="l"/>
              </a:tabLst>
            </a:pPr>
            <a:r>
              <a:rPr lang="en-US" sz="1400" dirty="0" smtClean="0">
                <a:solidFill>
                  <a:srgbClr val="595959"/>
                </a:solidFill>
                <a:latin typeface="Tahoma"/>
                <a:cs typeface="Tahoma"/>
              </a:rPr>
              <a:t>Committee Charters</a:t>
            </a:r>
            <a:endParaRPr lang="en-US" sz="1400" dirty="0">
              <a:solidFill>
                <a:srgbClr val="595959"/>
              </a:solidFill>
              <a:latin typeface="Tahoma"/>
              <a:cs typeface="Tahoma"/>
            </a:endParaRPr>
          </a:p>
        </p:txBody>
      </p:sp>
      <p:sp>
        <p:nvSpPr>
          <p:cNvPr id="48" name="TextBox 47"/>
          <p:cNvSpPr txBox="1"/>
          <p:nvPr/>
        </p:nvSpPr>
        <p:spPr>
          <a:xfrm>
            <a:off x="2786161" y="2264908"/>
            <a:ext cx="1870506" cy="954107"/>
          </a:xfrm>
          <a:prstGeom prst="rect">
            <a:avLst/>
          </a:prstGeom>
          <a:noFill/>
        </p:spPr>
        <p:txBody>
          <a:bodyPr wrap="square" rtlCol="0">
            <a:spAutoFit/>
          </a:bodyPr>
          <a:lstStyle/>
          <a:p>
            <a:pPr marL="169863" indent="-169863">
              <a:buFont typeface="Arial"/>
              <a:buChar char="•"/>
              <a:tabLst>
                <a:tab pos="112713" algn="l"/>
              </a:tabLst>
            </a:pPr>
            <a:r>
              <a:rPr lang="en-US" sz="1400" dirty="0" smtClean="0">
                <a:solidFill>
                  <a:srgbClr val="595959"/>
                </a:solidFill>
                <a:latin typeface="Tahoma"/>
                <a:cs typeface="Tahoma"/>
              </a:rPr>
              <a:t>PMO </a:t>
            </a:r>
            <a:r>
              <a:rPr lang="en-US" sz="1400" dirty="0">
                <a:solidFill>
                  <a:srgbClr val="595959"/>
                </a:solidFill>
                <a:latin typeface="Tahoma"/>
                <a:cs typeface="Tahoma"/>
              </a:rPr>
              <a:t>Examples</a:t>
            </a:r>
          </a:p>
          <a:p>
            <a:pPr marL="169863" indent="-169863">
              <a:buFont typeface="Arial"/>
              <a:buChar char="•"/>
              <a:tabLst>
                <a:tab pos="112713" algn="l"/>
              </a:tabLst>
            </a:pPr>
            <a:r>
              <a:rPr lang="en-US" sz="1400" dirty="0">
                <a:solidFill>
                  <a:srgbClr val="595959"/>
                </a:solidFill>
                <a:latin typeface="Tahoma"/>
                <a:cs typeface="Tahoma"/>
              </a:rPr>
              <a:t>Options for </a:t>
            </a:r>
            <a:r>
              <a:rPr lang="en-US" sz="1400" dirty="0" smtClean="0">
                <a:solidFill>
                  <a:srgbClr val="595959"/>
                </a:solidFill>
                <a:latin typeface="Tahoma"/>
                <a:cs typeface="Tahoma"/>
              </a:rPr>
              <a:t>Housing</a:t>
            </a:r>
          </a:p>
          <a:p>
            <a:pPr marL="169863" indent="-169863">
              <a:buFont typeface="Arial"/>
              <a:buChar char="•"/>
              <a:tabLst>
                <a:tab pos="112713" algn="l"/>
              </a:tabLst>
            </a:pPr>
            <a:r>
              <a:rPr lang="en-US" sz="1400" dirty="0" smtClean="0">
                <a:solidFill>
                  <a:srgbClr val="595959"/>
                </a:solidFill>
                <a:latin typeface="Tahoma"/>
                <a:cs typeface="Tahoma"/>
              </a:rPr>
              <a:t>As-Is Assessment</a:t>
            </a:r>
            <a:endParaRPr lang="en-US" sz="1400" dirty="0">
              <a:solidFill>
                <a:srgbClr val="595959"/>
              </a:solidFill>
              <a:latin typeface="Tahoma"/>
              <a:cs typeface="Tahoma"/>
            </a:endParaRPr>
          </a:p>
        </p:txBody>
      </p:sp>
      <p:sp>
        <p:nvSpPr>
          <p:cNvPr id="49" name="TextBox 48"/>
          <p:cNvSpPr txBox="1"/>
          <p:nvPr/>
        </p:nvSpPr>
        <p:spPr>
          <a:xfrm>
            <a:off x="6997320" y="2264908"/>
            <a:ext cx="1891514" cy="954107"/>
          </a:xfrm>
          <a:prstGeom prst="rect">
            <a:avLst/>
          </a:prstGeom>
          <a:noFill/>
        </p:spPr>
        <p:txBody>
          <a:bodyPr wrap="square" rtlCol="0">
            <a:spAutoFit/>
          </a:bodyPr>
          <a:lstStyle/>
          <a:p>
            <a:pPr marL="285750" indent="-285750">
              <a:buFont typeface="+mj-lt"/>
              <a:buAutoNum type="arabicPeriod"/>
            </a:pPr>
            <a:r>
              <a:rPr lang="en-US" sz="1400" dirty="0" smtClean="0">
                <a:solidFill>
                  <a:srgbClr val="595959"/>
                </a:solidFill>
                <a:latin typeface="Tahoma"/>
                <a:cs typeface="Tahoma"/>
              </a:rPr>
              <a:t>Mission/Functions</a:t>
            </a:r>
          </a:p>
          <a:p>
            <a:pPr marL="285750" indent="-285750">
              <a:buFont typeface="+mj-lt"/>
              <a:buAutoNum type="arabicPeriod"/>
            </a:pPr>
            <a:r>
              <a:rPr lang="en-US" sz="1400" dirty="0" smtClean="0">
                <a:solidFill>
                  <a:srgbClr val="595959"/>
                </a:solidFill>
                <a:latin typeface="Tahoma"/>
                <a:cs typeface="Tahoma"/>
              </a:rPr>
              <a:t>PMO Location</a:t>
            </a:r>
          </a:p>
          <a:p>
            <a:pPr marL="285750" indent="-285750">
              <a:buFont typeface="+mj-lt"/>
              <a:buAutoNum type="arabicPeriod"/>
            </a:pPr>
            <a:r>
              <a:rPr lang="en-US" sz="1400" dirty="0" smtClean="0">
                <a:solidFill>
                  <a:srgbClr val="595959"/>
                </a:solidFill>
                <a:latin typeface="Tahoma"/>
                <a:cs typeface="Tahoma"/>
              </a:rPr>
              <a:t>Governance</a:t>
            </a:r>
          </a:p>
          <a:p>
            <a:pPr marL="285750" indent="-285750">
              <a:buFont typeface="+mj-lt"/>
              <a:buAutoNum type="arabicPeriod"/>
            </a:pPr>
            <a:r>
              <a:rPr lang="en-US" sz="1400" dirty="0" smtClean="0">
                <a:solidFill>
                  <a:srgbClr val="595959"/>
                </a:solidFill>
                <a:latin typeface="Tahoma"/>
                <a:cs typeface="Tahoma"/>
              </a:rPr>
              <a:t>Staffing</a:t>
            </a:r>
          </a:p>
        </p:txBody>
      </p:sp>
      <p:sp>
        <p:nvSpPr>
          <p:cNvPr id="8" name="Right Brace 7"/>
          <p:cNvSpPr/>
          <p:nvPr/>
        </p:nvSpPr>
        <p:spPr>
          <a:xfrm rot="5400000">
            <a:off x="4441634" y="564314"/>
            <a:ext cx="412337" cy="6993036"/>
          </a:xfrm>
          <a:prstGeom prst="rightBrace">
            <a:avLst/>
          </a:prstGeom>
          <a:ln w="50800">
            <a:solidFill>
              <a:srgbClr val="A33035"/>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7" name="Right Arrow 16"/>
          <p:cNvSpPr/>
          <p:nvPr/>
        </p:nvSpPr>
        <p:spPr>
          <a:xfrm>
            <a:off x="4835079" y="1375109"/>
            <a:ext cx="1912838" cy="816423"/>
          </a:xfrm>
          <a:prstGeom prst="rightArrow">
            <a:avLst/>
          </a:prstGeom>
          <a:noFill/>
          <a:ln w="508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smtClean="0">
                <a:solidFill>
                  <a:schemeClr val="tx1">
                    <a:lumMod val="65000"/>
                    <a:lumOff val="35000"/>
                  </a:schemeClr>
                </a:solidFill>
                <a:latin typeface="Tahoma"/>
                <a:cs typeface="Tahoma"/>
              </a:rPr>
              <a:t>Shared Intent</a:t>
            </a:r>
            <a:endParaRPr lang="en-US" sz="1600" b="1" dirty="0">
              <a:solidFill>
                <a:schemeClr val="tx1">
                  <a:lumMod val="65000"/>
                  <a:lumOff val="35000"/>
                </a:schemeClr>
              </a:solidFill>
              <a:latin typeface="Tahoma"/>
              <a:cs typeface="Tahoma"/>
            </a:endParaRPr>
          </a:p>
        </p:txBody>
      </p:sp>
      <p:sp>
        <p:nvSpPr>
          <p:cNvPr id="18" name="TextBox 17"/>
          <p:cNvSpPr txBox="1"/>
          <p:nvPr/>
        </p:nvSpPr>
        <p:spPr>
          <a:xfrm>
            <a:off x="4905634" y="2262087"/>
            <a:ext cx="1870506" cy="954107"/>
          </a:xfrm>
          <a:prstGeom prst="rect">
            <a:avLst/>
          </a:prstGeom>
          <a:noFill/>
        </p:spPr>
        <p:txBody>
          <a:bodyPr wrap="square" rtlCol="0">
            <a:spAutoFit/>
          </a:bodyPr>
          <a:lstStyle/>
          <a:p>
            <a:pPr marL="169863" indent="-169863">
              <a:buFont typeface="Arial"/>
              <a:buChar char="•"/>
              <a:tabLst>
                <a:tab pos="112713" algn="l"/>
              </a:tabLst>
            </a:pPr>
            <a:r>
              <a:rPr lang="en-US" sz="1400" dirty="0" smtClean="0">
                <a:solidFill>
                  <a:srgbClr val="595959"/>
                </a:solidFill>
                <a:latin typeface="Tahoma"/>
                <a:cs typeface="Tahoma"/>
              </a:rPr>
              <a:t>Benefits</a:t>
            </a:r>
          </a:p>
          <a:p>
            <a:pPr marL="169863" indent="-169863">
              <a:buFont typeface="Arial"/>
              <a:buChar char="•"/>
              <a:tabLst>
                <a:tab pos="112713" algn="l"/>
              </a:tabLst>
            </a:pPr>
            <a:r>
              <a:rPr lang="en-US" sz="1400" dirty="0" smtClean="0">
                <a:solidFill>
                  <a:srgbClr val="595959"/>
                </a:solidFill>
                <a:latin typeface="Tahoma"/>
                <a:cs typeface="Tahoma"/>
              </a:rPr>
              <a:t>Improvements</a:t>
            </a:r>
          </a:p>
          <a:p>
            <a:pPr marL="169863" indent="-169863">
              <a:buFont typeface="Arial"/>
              <a:buChar char="•"/>
              <a:tabLst>
                <a:tab pos="112713" algn="l"/>
              </a:tabLst>
            </a:pPr>
            <a:r>
              <a:rPr lang="en-US" sz="1400" dirty="0" smtClean="0">
                <a:solidFill>
                  <a:srgbClr val="595959"/>
                </a:solidFill>
                <a:latin typeface="Tahoma"/>
                <a:cs typeface="Tahoma"/>
              </a:rPr>
              <a:t>Results</a:t>
            </a:r>
          </a:p>
          <a:p>
            <a:pPr marL="169863" indent="-169863">
              <a:buFont typeface="Arial"/>
              <a:buChar char="•"/>
              <a:tabLst>
                <a:tab pos="112713" algn="l"/>
              </a:tabLst>
            </a:pPr>
            <a:r>
              <a:rPr lang="en-US" sz="1400" dirty="0" smtClean="0">
                <a:solidFill>
                  <a:srgbClr val="595959"/>
                </a:solidFill>
                <a:latin typeface="Tahoma"/>
                <a:cs typeface="Tahoma"/>
              </a:rPr>
              <a:t>Outcomes</a:t>
            </a:r>
            <a:endParaRPr lang="en-US" sz="1400" dirty="0">
              <a:solidFill>
                <a:srgbClr val="595959"/>
              </a:solidFill>
              <a:latin typeface="Tahoma"/>
              <a:cs typeface="Tahoma"/>
            </a:endParaRPr>
          </a:p>
        </p:txBody>
      </p:sp>
    </p:spTree>
    <p:extLst>
      <p:ext uri="{BB962C8B-B14F-4D97-AF65-F5344CB8AC3E}">
        <p14:creationId xmlns:p14="http://schemas.microsoft.com/office/powerpoint/2010/main" val="3682376136"/>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smtClean="0"/>
              <a:t>Analysis – PMO Examples</a:t>
            </a:r>
            <a:endParaRPr lang="en-US" sz="3400"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748620736"/>
              </p:ext>
            </p:extLst>
          </p:nvPr>
        </p:nvGraphicFramePr>
        <p:xfrm>
          <a:off x="642938" y="4776"/>
          <a:ext cx="8229600" cy="47005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
        <p:nvSpPr>
          <p:cNvPr id="3" name="Rectangle 2"/>
          <p:cNvSpPr/>
          <p:nvPr/>
        </p:nvSpPr>
        <p:spPr>
          <a:xfrm>
            <a:off x="2822223" y="3654778"/>
            <a:ext cx="1679222" cy="2695222"/>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169863" indent="-169863">
              <a:spcAft>
                <a:spcPts val="1000"/>
              </a:spcAft>
              <a:buFont typeface="Arial"/>
              <a:buChar char="•"/>
            </a:pPr>
            <a:r>
              <a:rPr lang="en-US" sz="1500" dirty="0" smtClean="0">
                <a:solidFill>
                  <a:schemeClr val="tx1">
                    <a:lumMod val="65000"/>
                    <a:lumOff val="35000"/>
                  </a:schemeClr>
                </a:solidFill>
                <a:latin typeface="Tahoma"/>
                <a:cs typeface="Tahoma"/>
              </a:rPr>
              <a:t>Bay Area UASI</a:t>
            </a:r>
          </a:p>
          <a:p>
            <a:pPr marL="169863" indent="-169863">
              <a:spcAft>
                <a:spcPts val="1000"/>
              </a:spcAft>
              <a:buFont typeface="Arial"/>
              <a:buChar char="•"/>
            </a:pPr>
            <a:r>
              <a:rPr lang="en-US" sz="1500" dirty="0" smtClean="0">
                <a:solidFill>
                  <a:schemeClr val="tx1">
                    <a:lumMod val="65000"/>
                    <a:lumOff val="35000"/>
                  </a:schemeClr>
                </a:solidFill>
                <a:latin typeface="Tahoma"/>
                <a:cs typeface="Tahoma"/>
              </a:rPr>
              <a:t>Transportation Planning Board (COG)</a:t>
            </a:r>
            <a:endParaRPr lang="en-US" sz="1500" dirty="0">
              <a:solidFill>
                <a:schemeClr val="tx1">
                  <a:lumMod val="65000"/>
                  <a:lumOff val="35000"/>
                </a:schemeClr>
              </a:solidFill>
              <a:latin typeface="Tahoma"/>
              <a:cs typeface="Tahoma"/>
            </a:endParaRPr>
          </a:p>
          <a:p>
            <a:pPr marL="169863" indent="-169863">
              <a:spcAft>
                <a:spcPts val="1000"/>
              </a:spcAft>
              <a:buFont typeface="Arial"/>
              <a:buChar char="•"/>
            </a:pPr>
            <a:r>
              <a:rPr lang="en-US" sz="1500" dirty="0" smtClean="0">
                <a:solidFill>
                  <a:schemeClr val="tx1">
                    <a:lumMod val="65000"/>
                    <a:lumOff val="35000"/>
                  </a:schemeClr>
                </a:solidFill>
                <a:latin typeface="Tahoma"/>
                <a:cs typeface="Tahoma"/>
              </a:rPr>
              <a:t>NVERS</a:t>
            </a:r>
            <a:endParaRPr lang="en-US" sz="1500" dirty="0">
              <a:solidFill>
                <a:schemeClr val="tx1">
                  <a:lumMod val="65000"/>
                  <a:lumOff val="35000"/>
                </a:schemeClr>
              </a:solidFill>
              <a:latin typeface="Tahoma"/>
              <a:cs typeface="Tahoma"/>
            </a:endParaRPr>
          </a:p>
        </p:txBody>
      </p:sp>
      <p:sp>
        <p:nvSpPr>
          <p:cNvPr id="8" name="Rectangle 7"/>
          <p:cNvSpPr/>
          <p:nvPr/>
        </p:nvSpPr>
        <p:spPr>
          <a:xfrm>
            <a:off x="642938" y="3697111"/>
            <a:ext cx="1679222" cy="2695222"/>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169863" indent="-169863">
              <a:spcAft>
                <a:spcPts val="1000"/>
              </a:spcAft>
              <a:buFont typeface="Arial"/>
              <a:buChar char="•"/>
            </a:pPr>
            <a:r>
              <a:rPr lang="en-US" sz="1500" dirty="0">
                <a:solidFill>
                  <a:schemeClr val="tx1">
                    <a:lumMod val="65000"/>
                    <a:lumOff val="35000"/>
                  </a:schemeClr>
                </a:solidFill>
                <a:latin typeface="Tahoma"/>
                <a:cs typeface="Tahoma"/>
              </a:rPr>
              <a:t>Project Management Institute (PMI)</a:t>
            </a:r>
          </a:p>
          <a:p>
            <a:pPr marL="169863" indent="-169863">
              <a:spcAft>
                <a:spcPts val="1000"/>
              </a:spcAft>
              <a:buFont typeface="Arial"/>
              <a:buChar char="•"/>
            </a:pPr>
            <a:r>
              <a:rPr lang="en-US" sz="1500" dirty="0" smtClean="0">
                <a:solidFill>
                  <a:schemeClr val="tx1">
                    <a:lumMod val="65000"/>
                    <a:lumOff val="35000"/>
                  </a:schemeClr>
                </a:solidFill>
                <a:latin typeface="Tahoma"/>
                <a:cs typeface="Tahoma"/>
              </a:rPr>
              <a:t>Publications</a:t>
            </a:r>
          </a:p>
          <a:p>
            <a:pPr marL="169863" indent="-169863">
              <a:spcAft>
                <a:spcPts val="1000"/>
              </a:spcAft>
              <a:buFont typeface="Arial"/>
              <a:buChar char="•"/>
            </a:pPr>
            <a:r>
              <a:rPr lang="en-US" sz="1500" dirty="0" smtClean="0">
                <a:solidFill>
                  <a:schemeClr val="tx1">
                    <a:lumMod val="65000"/>
                    <a:lumOff val="35000"/>
                  </a:schemeClr>
                </a:solidFill>
                <a:latin typeface="Tahoma"/>
                <a:cs typeface="Tahoma"/>
              </a:rPr>
              <a:t>Past Experience</a:t>
            </a:r>
            <a:endParaRPr lang="en-US" sz="1500" dirty="0">
              <a:solidFill>
                <a:schemeClr val="tx1">
                  <a:lumMod val="65000"/>
                  <a:lumOff val="35000"/>
                </a:schemeClr>
              </a:solidFill>
              <a:latin typeface="Tahoma"/>
              <a:cs typeface="Tahoma"/>
            </a:endParaRPr>
          </a:p>
          <a:p>
            <a:pPr marL="225425" indent="-225425">
              <a:buFont typeface="Arial"/>
              <a:buChar char="•"/>
            </a:pPr>
            <a:endParaRPr lang="en-US" sz="1500" dirty="0">
              <a:solidFill>
                <a:schemeClr val="tx1">
                  <a:lumMod val="65000"/>
                  <a:lumOff val="35000"/>
                </a:schemeClr>
              </a:solidFill>
              <a:latin typeface="Tahoma"/>
              <a:cs typeface="Tahoma"/>
            </a:endParaRPr>
          </a:p>
        </p:txBody>
      </p:sp>
      <p:sp>
        <p:nvSpPr>
          <p:cNvPr id="9" name="Rectangle 8"/>
          <p:cNvSpPr/>
          <p:nvPr/>
        </p:nvSpPr>
        <p:spPr>
          <a:xfrm>
            <a:off x="642938" y="3356293"/>
            <a:ext cx="8245895" cy="45719"/>
          </a:xfrm>
          <a:prstGeom prst="rect">
            <a:avLst/>
          </a:prstGeom>
          <a:solidFill>
            <a:srgbClr val="212253">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7209612" y="3654778"/>
            <a:ext cx="1679222" cy="2695222"/>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169863" indent="-169863">
              <a:spcAft>
                <a:spcPts val="1000"/>
              </a:spcAft>
              <a:buFont typeface="Arial"/>
              <a:buChar char="•"/>
            </a:pPr>
            <a:r>
              <a:rPr lang="en-US" sz="1500" dirty="0" smtClean="0">
                <a:solidFill>
                  <a:schemeClr val="tx1">
                    <a:lumMod val="65000"/>
                    <a:lumOff val="35000"/>
                  </a:schemeClr>
                </a:solidFill>
                <a:latin typeface="Tahoma"/>
                <a:cs typeface="Tahoma"/>
              </a:rPr>
              <a:t>Scope</a:t>
            </a:r>
            <a:endParaRPr lang="en-US" sz="1500" dirty="0">
              <a:solidFill>
                <a:schemeClr val="tx1">
                  <a:lumMod val="65000"/>
                  <a:lumOff val="35000"/>
                </a:schemeClr>
              </a:solidFill>
              <a:latin typeface="Tahoma"/>
              <a:cs typeface="Tahoma"/>
            </a:endParaRPr>
          </a:p>
          <a:p>
            <a:pPr marL="169863" indent="-169863">
              <a:spcAft>
                <a:spcPts val="1000"/>
              </a:spcAft>
              <a:buFont typeface="Arial"/>
              <a:buChar char="•"/>
            </a:pPr>
            <a:r>
              <a:rPr lang="en-US" sz="1500" dirty="0" smtClean="0">
                <a:solidFill>
                  <a:schemeClr val="tx1">
                    <a:lumMod val="65000"/>
                    <a:lumOff val="35000"/>
                  </a:schemeClr>
                </a:solidFill>
                <a:latin typeface="Tahoma"/>
                <a:cs typeface="Tahoma"/>
              </a:rPr>
              <a:t>Focus Areas</a:t>
            </a:r>
            <a:endParaRPr lang="en-US" sz="1500" dirty="0">
              <a:solidFill>
                <a:schemeClr val="tx1">
                  <a:lumMod val="65000"/>
                  <a:lumOff val="35000"/>
                </a:schemeClr>
              </a:solidFill>
              <a:latin typeface="Tahoma"/>
              <a:cs typeface="Tahoma"/>
            </a:endParaRPr>
          </a:p>
          <a:p>
            <a:pPr marL="169863" indent="-169863">
              <a:spcAft>
                <a:spcPts val="1000"/>
              </a:spcAft>
              <a:buFont typeface="Arial"/>
              <a:buChar char="•"/>
            </a:pPr>
            <a:r>
              <a:rPr lang="en-US" sz="1500" dirty="0">
                <a:solidFill>
                  <a:schemeClr val="tx1">
                    <a:lumMod val="65000"/>
                    <a:lumOff val="35000"/>
                  </a:schemeClr>
                </a:solidFill>
                <a:latin typeface="Tahoma"/>
                <a:cs typeface="Tahoma"/>
              </a:rPr>
              <a:t>Institutional Alignment / Housing</a:t>
            </a:r>
          </a:p>
          <a:p>
            <a:pPr marL="169863" indent="-169863">
              <a:spcAft>
                <a:spcPts val="1000"/>
              </a:spcAft>
              <a:buFont typeface="Arial"/>
              <a:buChar char="•"/>
            </a:pPr>
            <a:r>
              <a:rPr lang="en-US" sz="1500" dirty="0">
                <a:solidFill>
                  <a:schemeClr val="tx1">
                    <a:lumMod val="65000"/>
                    <a:lumOff val="35000"/>
                  </a:schemeClr>
                </a:solidFill>
                <a:latin typeface="Tahoma"/>
                <a:cs typeface="Tahoma"/>
              </a:rPr>
              <a:t>Governance Structure</a:t>
            </a:r>
          </a:p>
          <a:p>
            <a:pPr marL="169863" indent="-169863">
              <a:spcAft>
                <a:spcPts val="1000"/>
              </a:spcAft>
              <a:buFont typeface="Arial"/>
              <a:buChar char="•"/>
            </a:pPr>
            <a:r>
              <a:rPr lang="en-US" sz="1500" dirty="0">
                <a:solidFill>
                  <a:schemeClr val="tx1">
                    <a:lumMod val="65000"/>
                    <a:lumOff val="35000"/>
                  </a:schemeClr>
                </a:solidFill>
                <a:latin typeface="Tahoma"/>
                <a:cs typeface="Tahoma"/>
              </a:rPr>
              <a:t>Size of Team / Funding</a:t>
            </a:r>
          </a:p>
        </p:txBody>
      </p:sp>
      <p:sp>
        <p:nvSpPr>
          <p:cNvPr id="12" name="Rectangle 11"/>
          <p:cNvSpPr/>
          <p:nvPr/>
        </p:nvSpPr>
        <p:spPr>
          <a:xfrm>
            <a:off x="5091289" y="3654778"/>
            <a:ext cx="1679222" cy="2695222"/>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169863" indent="-169863">
              <a:spcAft>
                <a:spcPts val="1000"/>
              </a:spcAft>
              <a:buFont typeface="Arial"/>
              <a:buChar char="•"/>
            </a:pPr>
            <a:r>
              <a:rPr lang="en-US" sz="1500" dirty="0" smtClean="0">
                <a:solidFill>
                  <a:schemeClr val="tx1">
                    <a:lumMod val="65000"/>
                    <a:lumOff val="35000"/>
                  </a:schemeClr>
                </a:solidFill>
                <a:latin typeface="Tahoma"/>
                <a:cs typeface="Tahoma"/>
              </a:rPr>
              <a:t>Interviewed 10 different staff members</a:t>
            </a:r>
          </a:p>
          <a:p>
            <a:pPr marL="169863" indent="-169863">
              <a:spcAft>
                <a:spcPts val="1000"/>
              </a:spcAft>
              <a:buFont typeface="Arial"/>
              <a:buChar char="•"/>
            </a:pPr>
            <a:r>
              <a:rPr lang="en-US" sz="1500" dirty="0" smtClean="0">
                <a:solidFill>
                  <a:schemeClr val="tx1">
                    <a:lumMod val="65000"/>
                    <a:lumOff val="35000"/>
                  </a:schemeClr>
                </a:solidFill>
                <a:latin typeface="Tahoma"/>
                <a:cs typeface="Tahoma"/>
              </a:rPr>
              <a:t>Reviewed procedures, plans, and documents</a:t>
            </a:r>
          </a:p>
        </p:txBody>
      </p:sp>
    </p:spTree>
    <p:extLst>
      <p:ext uri="{BB962C8B-B14F-4D97-AF65-F5344CB8AC3E}">
        <p14:creationId xmlns:p14="http://schemas.microsoft.com/office/powerpoint/2010/main" val="218632079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smtClean="0"/>
              <a:t>Analysis – Housing Options</a:t>
            </a:r>
            <a:endParaRPr lang="en-US" sz="3400" dirty="0"/>
          </a:p>
        </p:txBody>
      </p:sp>
      <p:sp>
        <p:nvSpPr>
          <p:cNvPr id="32"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graphicFrame>
        <p:nvGraphicFramePr>
          <p:cNvPr id="16" name="Content Placeholder 9"/>
          <p:cNvGraphicFramePr>
            <a:graphicFrameLocks/>
          </p:cNvGraphicFramePr>
          <p:nvPr>
            <p:extLst>
              <p:ext uri="{D42A27DB-BD31-4B8C-83A1-F6EECF244321}">
                <p14:modId xmlns:p14="http://schemas.microsoft.com/office/powerpoint/2010/main" val="1662223815"/>
              </p:ext>
            </p:extLst>
          </p:nvPr>
        </p:nvGraphicFramePr>
        <p:xfrm>
          <a:off x="688012" y="-322140"/>
          <a:ext cx="8229600" cy="47005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Rectangle 16"/>
          <p:cNvSpPr/>
          <p:nvPr/>
        </p:nvSpPr>
        <p:spPr>
          <a:xfrm>
            <a:off x="731512" y="3256844"/>
            <a:ext cx="2291090" cy="2652889"/>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225425" indent="-225425">
              <a:buFont typeface="Arial"/>
              <a:buChar char="•"/>
            </a:pPr>
            <a:r>
              <a:rPr lang="en-US" dirty="0" smtClean="0">
                <a:solidFill>
                  <a:schemeClr val="tx1">
                    <a:lumMod val="65000"/>
                    <a:lumOff val="35000"/>
                  </a:schemeClr>
                </a:solidFill>
                <a:latin typeface="Tahoma"/>
                <a:cs typeface="Tahoma"/>
              </a:rPr>
              <a:t>COG</a:t>
            </a:r>
            <a:endParaRPr lang="en-US" dirty="0">
              <a:solidFill>
                <a:schemeClr val="tx1">
                  <a:lumMod val="65000"/>
                  <a:lumOff val="35000"/>
                </a:schemeClr>
              </a:solidFill>
              <a:latin typeface="Tahoma"/>
              <a:cs typeface="Tahoma"/>
            </a:endParaRPr>
          </a:p>
          <a:p>
            <a:pPr marL="225425" indent="-225425">
              <a:buFont typeface="Arial"/>
              <a:buChar char="•"/>
            </a:pPr>
            <a:r>
              <a:rPr lang="en-US" dirty="0">
                <a:solidFill>
                  <a:schemeClr val="tx1">
                    <a:lumMod val="65000"/>
                    <a:lumOff val="35000"/>
                  </a:schemeClr>
                </a:solidFill>
                <a:latin typeface="Tahoma"/>
                <a:cs typeface="Tahoma"/>
              </a:rPr>
              <a:t>DC </a:t>
            </a:r>
            <a:r>
              <a:rPr lang="en-US" dirty="0" smtClean="0">
                <a:solidFill>
                  <a:schemeClr val="tx1">
                    <a:lumMod val="65000"/>
                    <a:lumOff val="35000"/>
                  </a:schemeClr>
                </a:solidFill>
                <a:latin typeface="Tahoma"/>
                <a:cs typeface="Tahoma"/>
              </a:rPr>
              <a:t>HSEMA</a:t>
            </a:r>
            <a:endParaRPr lang="en-US" dirty="0">
              <a:solidFill>
                <a:schemeClr val="tx1">
                  <a:lumMod val="65000"/>
                  <a:lumOff val="35000"/>
                </a:schemeClr>
              </a:solidFill>
              <a:latin typeface="Tahoma"/>
              <a:cs typeface="Tahoma"/>
            </a:endParaRPr>
          </a:p>
          <a:p>
            <a:pPr marL="225425" indent="-225425">
              <a:buFont typeface="Arial"/>
              <a:buChar char="•"/>
            </a:pPr>
            <a:r>
              <a:rPr lang="en-US" dirty="0">
                <a:solidFill>
                  <a:schemeClr val="tx1">
                    <a:lumMod val="65000"/>
                    <a:lumOff val="35000"/>
                  </a:schemeClr>
                </a:solidFill>
                <a:latin typeface="Tahoma"/>
                <a:cs typeface="Tahoma"/>
              </a:rPr>
              <a:t>Existing Non-</a:t>
            </a:r>
            <a:r>
              <a:rPr lang="en-US" dirty="0" smtClean="0">
                <a:solidFill>
                  <a:schemeClr val="tx1">
                    <a:lumMod val="65000"/>
                    <a:lumOff val="35000"/>
                  </a:schemeClr>
                </a:solidFill>
                <a:latin typeface="Tahoma"/>
                <a:cs typeface="Tahoma"/>
              </a:rPr>
              <a:t>Profit</a:t>
            </a:r>
            <a:endParaRPr lang="en-US" dirty="0">
              <a:solidFill>
                <a:schemeClr val="tx1">
                  <a:lumMod val="65000"/>
                  <a:lumOff val="35000"/>
                </a:schemeClr>
              </a:solidFill>
              <a:latin typeface="Tahoma"/>
              <a:cs typeface="Tahoma"/>
            </a:endParaRPr>
          </a:p>
          <a:p>
            <a:pPr marL="225425" indent="-225425">
              <a:buFont typeface="Arial"/>
              <a:buChar char="•"/>
            </a:pPr>
            <a:r>
              <a:rPr lang="en-US" dirty="0">
                <a:solidFill>
                  <a:schemeClr val="tx1">
                    <a:lumMod val="65000"/>
                    <a:lumOff val="35000"/>
                  </a:schemeClr>
                </a:solidFill>
                <a:latin typeface="Tahoma"/>
                <a:cs typeface="Tahoma"/>
              </a:rPr>
              <a:t>New Non-Profit</a:t>
            </a:r>
          </a:p>
        </p:txBody>
      </p:sp>
      <p:sp>
        <p:nvSpPr>
          <p:cNvPr id="20" name="Rectangle 19"/>
          <p:cNvSpPr/>
          <p:nvPr/>
        </p:nvSpPr>
        <p:spPr>
          <a:xfrm>
            <a:off x="3692662" y="3256844"/>
            <a:ext cx="2291089" cy="2652889"/>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171450" lvl="0" indent="-171450">
              <a:spcAft>
                <a:spcPts val="400"/>
              </a:spcAft>
              <a:buFont typeface="Arial"/>
              <a:buChar char="•"/>
            </a:pPr>
            <a:r>
              <a:rPr lang="en-US" sz="1200" dirty="0">
                <a:solidFill>
                  <a:schemeClr val="tx1">
                    <a:lumMod val="65000"/>
                    <a:lumOff val="35000"/>
                  </a:schemeClr>
                </a:solidFill>
                <a:latin typeface="Tahoma"/>
                <a:cs typeface="Tahoma"/>
              </a:rPr>
              <a:t>Perception of </a:t>
            </a:r>
            <a:r>
              <a:rPr lang="en-US" sz="1200" dirty="0" smtClean="0">
                <a:solidFill>
                  <a:schemeClr val="tx1">
                    <a:lumMod val="65000"/>
                    <a:lumOff val="35000"/>
                  </a:schemeClr>
                </a:solidFill>
                <a:latin typeface="Tahoma"/>
                <a:cs typeface="Tahoma"/>
              </a:rPr>
              <a:t>impartiality</a:t>
            </a:r>
          </a:p>
          <a:p>
            <a:pPr marL="171450" lvl="0" indent="-171450">
              <a:spcAft>
                <a:spcPts val="400"/>
              </a:spcAft>
              <a:buFont typeface="Arial"/>
              <a:buChar char="•"/>
            </a:pPr>
            <a:r>
              <a:rPr lang="en-US" sz="1200" dirty="0" smtClean="0">
                <a:solidFill>
                  <a:schemeClr val="tx1">
                    <a:lumMod val="65000"/>
                    <a:lumOff val="35000"/>
                  </a:schemeClr>
                </a:solidFill>
                <a:latin typeface="Tahoma"/>
                <a:cs typeface="Tahoma"/>
              </a:rPr>
              <a:t>Fits </a:t>
            </a:r>
            <a:r>
              <a:rPr lang="en-US" sz="1200" dirty="0">
                <a:solidFill>
                  <a:schemeClr val="tx1">
                    <a:lumMod val="65000"/>
                    <a:lumOff val="35000"/>
                  </a:schemeClr>
                </a:solidFill>
                <a:latin typeface="Tahoma"/>
                <a:cs typeface="Tahoma"/>
              </a:rPr>
              <a:t>within organization’s mission</a:t>
            </a:r>
          </a:p>
          <a:p>
            <a:pPr marL="171450" lvl="0" indent="-171450">
              <a:spcAft>
                <a:spcPts val="400"/>
              </a:spcAft>
              <a:buFont typeface="Arial"/>
              <a:buChar char="•"/>
            </a:pPr>
            <a:r>
              <a:rPr lang="en-US" sz="1200" dirty="0">
                <a:solidFill>
                  <a:schemeClr val="tx1">
                    <a:lumMod val="65000"/>
                    <a:lumOff val="35000"/>
                  </a:schemeClr>
                </a:solidFill>
                <a:latin typeface="Tahoma"/>
                <a:cs typeface="Tahoma"/>
              </a:rPr>
              <a:t>Existing physical infrastructure</a:t>
            </a:r>
          </a:p>
          <a:p>
            <a:pPr marL="171450" lvl="0" indent="-171450">
              <a:spcAft>
                <a:spcPts val="400"/>
              </a:spcAft>
              <a:buFont typeface="Arial"/>
              <a:buChar char="•"/>
            </a:pPr>
            <a:r>
              <a:rPr lang="en-US" sz="1200" dirty="0">
                <a:solidFill>
                  <a:schemeClr val="tx1">
                    <a:lumMod val="65000"/>
                    <a:lumOff val="35000"/>
                  </a:schemeClr>
                </a:solidFill>
                <a:latin typeface="Tahoma"/>
                <a:cs typeface="Tahoma"/>
              </a:rPr>
              <a:t>Existing administrative infrastructure</a:t>
            </a:r>
          </a:p>
          <a:p>
            <a:pPr marL="171450" lvl="0" indent="-171450">
              <a:spcAft>
                <a:spcPts val="400"/>
              </a:spcAft>
              <a:buFont typeface="Arial"/>
              <a:buChar char="•"/>
            </a:pPr>
            <a:r>
              <a:rPr lang="en-US" sz="1200" dirty="0">
                <a:solidFill>
                  <a:schemeClr val="tx1">
                    <a:lumMod val="65000"/>
                    <a:lumOff val="35000"/>
                  </a:schemeClr>
                </a:solidFill>
                <a:latin typeface="Tahoma"/>
                <a:cs typeface="Tahoma"/>
              </a:rPr>
              <a:t>Timeliness/efficiency to implement</a:t>
            </a:r>
          </a:p>
          <a:p>
            <a:pPr marL="171450" lvl="0" indent="-171450">
              <a:spcAft>
                <a:spcPts val="400"/>
              </a:spcAft>
              <a:buFont typeface="Arial"/>
              <a:buChar char="•"/>
            </a:pPr>
            <a:r>
              <a:rPr lang="en-US" sz="1200" dirty="0">
                <a:solidFill>
                  <a:schemeClr val="tx1">
                    <a:lumMod val="65000"/>
                    <a:lumOff val="35000"/>
                  </a:schemeClr>
                </a:solidFill>
                <a:latin typeface="Tahoma"/>
                <a:cs typeface="Tahoma"/>
              </a:rPr>
              <a:t>Cost of initial start-up</a:t>
            </a:r>
          </a:p>
          <a:p>
            <a:pPr marL="171450" lvl="0" indent="-171450">
              <a:spcAft>
                <a:spcPts val="400"/>
              </a:spcAft>
              <a:buFont typeface="Arial"/>
              <a:buChar char="•"/>
            </a:pPr>
            <a:r>
              <a:rPr lang="en-US" sz="1200" dirty="0">
                <a:solidFill>
                  <a:schemeClr val="tx1">
                    <a:lumMod val="65000"/>
                    <a:lumOff val="35000"/>
                  </a:schemeClr>
                </a:solidFill>
                <a:latin typeface="Tahoma"/>
                <a:cs typeface="Tahoma"/>
              </a:rPr>
              <a:t>Cost of ongoing operations</a:t>
            </a:r>
          </a:p>
        </p:txBody>
      </p:sp>
      <p:sp>
        <p:nvSpPr>
          <p:cNvPr id="8" name="Rectangle 7"/>
          <p:cNvSpPr/>
          <p:nvPr/>
        </p:nvSpPr>
        <p:spPr>
          <a:xfrm>
            <a:off x="6597744" y="3254023"/>
            <a:ext cx="2291090" cy="2652889"/>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t"/>
          <a:lstStyle/>
          <a:p>
            <a:pPr marL="225425" indent="-225425">
              <a:buFont typeface="Arial"/>
              <a:buChar char="•"/>
            </a:pPr>
            <a:r>
              <a:rPr lang="en-US" dirty="0" smtClean="0">
                <a:solidFill>
                  <a:schemeClr val="tx1">
                    <a:lumMod val="65000"/>
                    <a:lumOff val="35000"/>
                  </a:schemeClr>
                </a:solidFill>
                <a:latin typeface="Tahoma"/>
                <a:cs typeface="Tahoma"/>
              </a:rPr>
              <a:t>Interviewed stakeholders</a:t>
            </a:r>
          </a:p>
          <a:p>
            <a:pPr marL="225425" indent="-225425">
              <a:buFont typeface="Arial"/>
              <a:buChar char="•"/>
            </a:pPr>
            <a:r>
              <a:rPr lang="en-US" dirty="0">
                <a:solidFill>
                  <a:schemeClr val="tx1">
                    <a:lumMod val="65000"/>
                    <a:lumOff val="35000"/>
                  </a:schemeClr>
                </a:solidFill>
                <a:latin typeface="Tahoma"/>
                <a:cs typeface="Tahoma"/>
              </a:rPr>
              <a:t>C</a:t>
            </a:r>
            <a:r>
              <a:rPr lang="en-US" dirty="0" smtClean="0">
                <a:solidFill>
                  <a:schemeClr val="tx1">
                    <a:lumMod val="65000"/>
                    <a:lumOff val="35000"/>
                  </a:schemeClr>
                </a:solidFill>
                <a:latin typeface="Tahoma"/>
                <a:cs typeface="Tahoma"/>
              </a:rPr>
              <a:t>onducted review sessions</a:t>
            </a:r>
          </a:p>
          <a:p>
            <a:pPr marL="225425" indent="-225425">
              <a:buFont typeface="Arial"/>
              <a:buChar char="•"/>
            </a:pPr>
            <a:r>
              <a:rPr lang="en-US" dirty="0" smtClean="0">
                <a:solidFill>
                  <a:schemeClr val="tx1">
                    <a:lumMod val="65000"/>
                    <a:lumOff val="35000"/>
                  </a:schemeClr>
                </a:solidFill>
                <a:latin typeface="Tahoma"/>
                <a:cs typeface="Tahoma"/>
              </a:rPr>
              <a:t>Concluded that COG best satisfies the criteria for housing the PMO</a:t>
            </a:r>
            <a:endParaRPr lang="en-US" dirty="0">
              <a:solidFill>
                <a:schemeClr val="tx1">
                  <a:lumMod val="65000"/>
                  <a:lumOff val="35000"/>
                </a:schemeClr>
              </a:solidFill>
              <a:latin typeface="Tahoma"/>
              <a:cs typeface="Tahoma"/>
            </a:endParaRPr>
          </a:p>
        </p:txBody>
      </p:sp>
      <p:sp>
        <p:nvSpPr>
          <p:cNvPr id="9" name="Rectangle 8"/>
          <p:cNvSpPr/>
          <p:nvPr/>
        </p:nvSpPr>
        <p:spPr>
          <a:xfrm>
            <a:off x="642938" y="2932963"/>
            <a:ext cx="8245895" cy="45719"/>
          </a:xfrm>
          <a:prstGeom prst="rect">
            <a:avLst/>
          </a:prstGeom>
          <a:solidFill>
            <a:srgbClr val="212253">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523204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smtClean="0"/>
              <a:t>Stakeholder Engagement</a:t>
            </a:r>
            <a:endParaRPr lang="en-US" sz="3400" dirty="0"/>
          </a:p>
        </p:txBody>
      </p:sp>
      <p:sp>
        <p:nvSpPr>
          <p:cNvPr id="3" name="Content Placeholder 2"/>
          <p:cNvSpPr>
            <a:spLocks noGrp="1"/>
          </p:cNvSpPr>
          <p:nvPr>
            <p:ph idx="1"/>
          </p:nvPr>
        </p:nvSpPr>
        <p:spPr>
          <a:xfrm>
            <a:off x="643463" y="1289245"/>
            <a:ext cx="8229600" cy="4700218"/>
          </a:xfrm>
        </p:spPr>
        <p:txBody>
          <a:bodyPr>
            <a:noAutofit/>
          </a:bodyPr>
          <a:lstStyle/>
          <a:p>
            <a:r>
              <a:rPr lang="en-US" sz="2000" dirty="0" smtClean="0"/>
              <a:t>Over 30 interviews with stakeholders</a:t>
            </a:r>
          </a:p>
          <a:p>
            <a:pPr lvl="1"/>
            <a:r>
              <a:rPr lang="en-US" sz="1600" dirty="0" smtClean="0"/>
              <a:t>SPG members</a:t>
            </a:r>
          </a:p>
          <a:p>
            <a:pPr lvl="1"/>
            <a:r>
              <a:rPr lang="en-US" sz="1600" dirty="0" smtClean="0"/>
              <a:t>CAOs</a:t>
            </a:r>
          </a:p>
          <a:p>
            <a:pPr lvl="1"/>
            <a:r>
              <a:rPr lang="en-US" sz="1600" dirty="0" smtClean="0"/>
              <a:t>Subject Matter Experts</a:t>
            </a:r>
          </a:p>
          <a:p>
            <a:pPr lvl="1"/>
            <a:r>
              <a:rPr lang="en-US" sz="1600" dirty="0" smtClean="0"/>
              <a:t>SPG staff and State Program Managers</a:t>
            </a:r>
          </a:p>
          <a:p>
            <a:pPr lvl="1"/>
            <a:r>
              <a:rPr lang="en-US" sz="1600" dirty="0" smtClean="0"/>
              <a:t>COG staff</a:t>
            </a:r>
          </a:p>
          <a:p>
            <a:pPr lvl="1"/>
            <a:r>
              <a:rPr lang="en-US" sz="1600" dirty="0" smtClean="0"/>
              <a:t>SAA staff</a:t>
            </a:r>
          </a:p>
          <a:p>
            <a:r>
              <a:rPr lang="en-US" sz="2000" dirty="0" smtClean="0"/>
              <a:t>Stakeholder Alignment Sessions</a:t>
            </a:r>
          </a:p>
          <a:p>
            <a:pPr lvl="1"/>
            <a:r>
              <a:rPr lang="en-US" sz="1600" dirty="0" smtClean="0"/>
              <a:t>RESF/RPWG subject matter experts</a:t>
            </a:r>
          </a:p>
          <a:p>
            <a:pPr lvl="1"/>
            <a:r>
              <a:rPr lang="en-US" sz="1600" dirty="0" smtClean="0"/>
              <a:t>SPG/CAO Leadership</a:t>
            </a:r>
          </a:p>
          <a:p>
            <a:r>
              <a:rPr lang="en-US" sz="2000" dirty="0" smtClean="0"/>
              <a:t>Committee Reviews</a:t>
            </a:r>
          </a:p>
          <a:p>
            <a:pPr lvl="1"/>
            <a:r>
              <a:rPr lang="en-US" sz="1600" dirty="0" smtClean="0"/>
              <a:t>SPG/CAO-HSEC</a:t>
            </a:r>
          </a:p>
          <a:p>
            <a:pPr lvl="1"/>
            <a:r>
              <a:rPr lang="en-US" sz="1600" dirty="0" smtClean="0"/>
              <a:t>Advisory Board</a:t>
            </a:r>
          </a:p>
          <a:p>
            <a:pPr lvl="1"/>
            <a:r>
              <a:rPr lang="en-US" sz="1600" dirty="0" smtClean="0"/>
              <a:t>EPC</a:t>
            </a:r>
          </a:p>
          <a:p>
            <a:r>
              <a:rPr lang="en-US" sz="2000" dirty="0" smtClean="0"/>
              <a:t>Design Team Input</a:t>
            </a:r>
          </a:p>
          <a:p>
            <a:pPr lvl="1"/>
            <a:r>
              <a:rPr lang="en-US" sz="1600" dirty="0" smtClean="0"/>
              <a:t>Weekly meetings</a:t>
            </a:r>
          </a:p>
          <a:p>
            <a:pPr lvl="1"/>
            <a:r>
              <a:rPr lang="en-US" sz="1600" dirty="0" smtClean="0"/>
              <a:t>Reviews of draft materials</a:t>
            </a:r>
            <a:endParaRPr lang="en-US" sz="1600" dirty="0"/>
          </a:p>
        </p:txBody>
      </p:sp>
      <p:sp>
        <p:nvSpPr>
          <p:cNvPr id="32"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Tree>
    <p:extLst>
      <p:ext uri="{BB962C8B-B14F-4D97-AF65-F5344CB8AC3E}">
        <p14:creationId xmlns:p14="http://schemas.microsoft.com/office/powerpoint/2010/main" val="348094063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a:t>Shared </a:t>
            </a:r>
            <a:r>
              <a:rPr lang="en-US" sz="3400" dirty="0" smtClean="0"/>
              <a:t>Intent – Benefits of a NCR PMO</a:t>
            </a:r>
            <a:endParaRPr lang="en-US" sz="3400" dirty="0"/>
          </a:p>
        </p:txBody>
      </p:sp>
      <p:sp>
        <p:nvSpPr>
          <p:cNvPr id="3" name="Content Placeholder 2"/>
          <p:cNvSpPr>
            <a:spLocks noGrp="1"/>
          </p:cNvSpPr>
          <p:nvPr>
            <p:ph idx="1"/>
          </p:nvPr>
        </p:nvSpPr>
        <p:spPr/>
        <p:txBody>
          <a:bodyPr>
            <a:normAutofit fontScale="40000" lnSpcReduction="20000"/>
          </a:bodyPr>
          <a:lstStyle/>
          <a:p>
            <a:pPr lvl="0">
              <a:lnSpc>
                <a:spcPct val="120000"/>
              </a:lnSpc>
              <a:spcBef>
                <a:spcPts val="300"/>
              </a:spcBef>
              <a:spcAft>
                <a:spcPts val="300"/>
              </a:spcAft>
            </a:pPr>
            <a:r>
              <a:rPr lang="en-US" sz="4500" b="1" dirty="0" smtClean="0"/>
              <a:t>Strategic</a:t>
            </a:r>
            <a:r>
              <a:rPr lang="en-US" sz="4500" dirty="0" smtClean="0"/>
              <a:t> – </a:t>
            </a:r>
            <a:r>
              <a:rPr lang="en-US" sz="4500" dirty="0"/>
              <a:t>Decisions will be based on NCR regional homeland security priorities</a:t>
            </a:r>
            <a:endParaRPr lang="en-US" sz="4500" dirty="0" smtClean="0"/>
          </a:p>
          <a:p>
            <a:pPr lvl="0">
              <a:lnSpc>
                <a:spcPct val="120000"/>
              </a:lnSpc>
              <a:spcBef>
                <a:spcPts val="300"/>
              </a:spcBef>
              <a:spcAft>
                <a:spcPts val="300"/>
              </a:spcAft>
            </a:pPr>
            <a:r>
              <a:rPr lang="en-US" sz="4500" b="1" dirty="0" smtClean="0"/>
              <a:t>Accountable</a:t>
            </a:r>
            <a:r>
              <a:rPr lang="en-US" sz="4500" dirty="0" smtClean="0"/>
              <a:t> – A single group and leader will have accountability for managing the Strategic Plan</a:t>
            </a:r>
          </a:p>
          <a:p>
            <a:pPr lvl="0">
              <a:lnSpc>
                <a:spcPct val="120000"/>
              </a:lnSpc>
              <a:spcBef>
                <a:spcPts val="300"/>
              </a:spcBef>
              <a:spcAft>
                <a:spcPts val="300"/>
              </a:spcAft>
            </a:pPr>
            <a:r>
              <a:rPr lang="en-US" sz="4500" b="1" dirty="0" smtClean="0"/>
              <a:t>Efficient</a:t>
            </a:r>
            <a:r>
              <a:rPr lang="en-US" sz="4500" dirty="0" smtClean="0"/>
              <a:t> – Processes will be streamlined, repeatable, and effective</a:t>
            </a:r>
          </a:p>
          <a:p>
            <a:pPr lvl="0">
              <a:lnSpc>
                <a:spcPct val="120000"/>
              </a:lnSpc>
              <a:spcBef>
                <a:spcPts val="300"/>
              </a:spcBef>
              <a:spcAft>
                <a:spcPts val="300"/>
              </a:spcAft>
            </a:pPr>
            <a:r>
              <a:rPr lang="en-US" sz="4500" b="1" dirty="0" smtClean="0"/>
              <a:t>Focused</a:t>
            </a:r>
            <a:r>
              <a:rPr lang="en-US" sz="4500" dirty="0" smtClean="0"/>
              <a:t> – SPG</a:t>
            </a:r>
            <a:r>
              <a:rPr lang="en-US" sz="4500" dirty="0"/>
              <a:t>/CAO-HSEC members will have accurate, relevant, </a:t>
            </a:r>
            <a:r>
              <a:rPr lang="en-US" sz="4500" dirty="0" smtClean="0"/>
              <a:t>and concise information </a:t>
            </a:r>
            <a:r>
              <a:rPr lang="en-US" sz="4500" dirty="0"/>
              <a:t>to make timely and informed </a:t>
            </a:r>
            <a:r>
              <a:rPr lang="en-US" sz="4500" dirty="0" smtClean="0"/>
              <a:t>decisions</a:t>
            </a:r>
            <a:endParaRPr lang="en-US" sz="4500" dirty="0"/>
          </a:p>
          <a:p>
            <a:pPr>
              <a:lnSpc>
                <a:spcPct val="120000"/>
              </a:lnSpc>
              <a:spcBef>
                <a:spcPts val="300"/>
              </a:spcBef>
              <a:spcAft>
                <a:spcPts val="300"/>
              </a:spcAft>
            </a:pPr>
            <a:r>
              <a:rPr lang="en-US" sz="4500" b="1" dirty="0" smtClean="0"/>
              <a:t>Coordinated</a:t>
            </a:r>
            <a:r>
              <a:rPr lang="en-US" sz="4500" dirty="0" smtClean="0"/>
              <a:t> – </a:t>
            </a:r>
            <a:r>
              <a:rPr lang="en-US" sz="4500" dirty="0"/>
              <a:t>Committees and working groups’ efforts will be integrated and </a:t>
            </a:r>
            <a:r>
              <a:rPr lang="en-US" sz="4500" dirty="0" smtClean="0"/>
              <a:t>coordinated</a:t>
            </a:r>
          </a:p>
          <a:p>
            <a:pPr lvl="0">
              <a:lnSpc>
                <a:spcPct val="120000"/>
              </a:lnSpc>
              <a:spcBef>
                <a:spcPts val="300"/>
              </a:spcBef>
              <a:spcAft>
                <a:spcPts val="300"/>
              </a:spcAft>
            </a:pPr>
            <a:r>
              <a:rPr lang="en-US" sz="4500" b="1" dirty="0" smtClean="0"/>
              <a:t>Results-Oriented </a:t>
            </a:r>
            <a:r>
              <a:rPr lang="en-US" sz="4500" dirty="0"/>
              <a:t>– Projects and programs will be evaluated based on results and </a:t>
            </a:r>
            <a:r>
              <a:rPr lang="en-US" sz="4500" dirty="0" smtClean="0"/>
              <a:t>outcomes</a:t>
            </a:r>
          </a:p>
          <a:p>
            <a:pPr lvl="0">
              <a:lnSpc>
                <a:spcPct val="120000"/>
              </a:lnSpc>
              <a:spcBef>
                <a:spcPts val="300"/>
              </a:spcBef>
              <a:spcAft>
                <a:spcPts val="300"/>
              </a:spcAft>
            </a:pPr>
            <a:r>
              <a:rPr lang="en-US" sz="4500" b="1" dirty="0" smtClean="0"/>
              <a:t>Industry Standards</a:t>
            </a:r>
            <a:r>
              <a:rPr lang="en-US" sz="4500" dirty="0" smtClean="0"/>
              <a:t> – Projects </a:t>
            </a:r>
            <a:r>
              <a:rPr lang="en-US" sz="4500" dirty="0"/>
              <a:t>will be executed using project management standards and processes.</a:t>
            </a:r>
          </a:p>
          <a:p>
            <a:endParaRPr lang="en-US" dirty="0"/>
          </a:p>
        </p:txBody>
      </p:sp>
      <p:sp>
        <p:nvSpPr>
          <p:cNvPr id="4" name="Slide Number Placeholder 3"/>
          <p:cNvSpPr txBox="1">
            <a:spLocks/>
          </p:cNvSpPr>
          <p:nvPr/>
        </p:nvSpPr>
        <p:spPr>
          <a:xfrm>
            <a:off x="75084"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Tree>
    <p:extLst>
      <p:ext uri="{BB962C8B-B14F-4D97-AF65-F5344CB8AC3E}">
        <p14:creationId xmlns:p14="http://schemas.microsoft.com/office/powerpoint/2010/main" val="292995960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smtClean="0"/>
              <a:t>Four Key Design Elements</a:t>
            </a:r>
            <a:endParaRPr lang="en-US" sz="3400" dirty="0"/>
          </a:p>
        </p:txBody>
      </p:sp>
      <p:sp>
        <p:nvSpPr>
          <p:cNvPr id="3" name="Content Placeholder 2"/>
          <p:cNvSpPr>
            <a:spLocks noGrp="1"/>
          </p:cNvSpPr>
          <p:nvPr>
            <p:ph idx="1"/>
          </p:nvPr>
        </p:nvSpPr>
        <p:spPr/>
        <p:txBody>
          <a:bodyPr>
            <a:normAutofit/>
          </a:bodyPr>
          <a:lstStyle/>
          <a:p>
            <a:pPr marL="692150" indent="-692150">
              <a:buFont typeface="+mj-lt"/>
              <a:buAutoNum type="arabicPeriod"/>
            </a:pPr>
            <a:r>
              <a:rPr lang="en-US" sz="2400" dirty="0">
                <a:solidFill>
                  <a:srgbClr val="595959"/>
                </a:solidFill>
              </a:rPr>
              <a:t>Mission/Functions</a:t>
            </a:r>
          </a:p>
          <a:p>
            <a:pPr marL="692150" indent="-692150">
              <a:buFont typeface="+mj-lt"/>
              <a:buAutoNum type="arabicPeriod"/>
            </a:pPr>
            <a:r>
              <a:rPr lang="en-US" sz="2400" dirty="0">
                <a:solidFill>
                  <a:srgbClr val="595959"/>
                </a:solidFill>
              </a:rPr>
              <a:t>PMO </a:t>
            </a:r>
            <a:r>
              <a:rPr lang="en-US" sz="2400" dirty="0" smtClean="0">
                <a:solidFill>
                  <a:srgbClr val="595959"/>
                </a:solidFill>
              </a:rPr>
              <a:t>Housing</a:t>
            </a:r>
            <a:endParaRPr lang="en-US" sz="2400" dirty="0">
              <a:solidFill>
                <a:srgbClr val="595959"/>
              </a:solidFill>
            </a:endParaRPr>
          </a:p>
          <a:p>
            <a:pPr marL="692150" indent="-692150">
              <a:buFont typeface="+mj-lt"/>
              <a:buAutoNum type="arabicPeriod"/>
            </a:pPr>
            <a:r>
              <a:rPr lang="en-US" sz="2400" dirty="0">
                <a:solidFill>
                  <a:srgbClr val="595959"/>
                </a:solidFill>
              </a:rPr>
              <a:t>Governance</a:t>
            </a:r>
          </a:p>
          <a:p>
            <a:pPr marL="692150" indent="-692150">
              <a:buFont typeface="+mj-lt"/>
              <a:buAutoNum type="arabicPeriod"/>
            </a:pPr>
            <a:r>
              <a:rPr lang="en-US" sz="2400" dirty="0">
                <a:solidFill>
                  <a:srgbClr val="595959"/>
                </a:solidFill>
              </a:rPr>
              <a:t>Staffing</a:t>
            </a:r>
          </a:p>
        </p:txBody>
      </p:sp>
      <p:sp>
        <p:nvSpPr>
          <p:cNvPr id="4" name="Slide Number Placeholder 3"/>
          <p:cNvSpPr txBox="1">
            <a:spLocks/>
          </p:cNvSpPr>
          <p:nvPr/>
        </p:nvSpPr>
        <p:spPr>
          <a:xfrm>
            <a:off x="75084"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Tree>
    <p:extLst>
      <p:ext uri="{BB962C8B-B14F-4D97-AF65-F5344CB8AC3E}">
        <p14:creationId xmlns:p14="http://schemas.microsoft.com/office/powerpoint/2010/main" val="500103638"/>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315" y="228202"/>
            <a:ext cx="8465520" cy="941271"/>
          </a:xfrm>
        </p:spPr>
        <p:txBody>
          <a:bodyPr>
            <a:noAutofit/>
          </a:bodyPr>
          <a:lstStyle/>
          <a:p>
            <a:r>
              <a:rPr lang="en-US" sz="3400" dirty="0" smtClean="0"/>
              <a:t>Design Element #1 – PMO Mission </a:t>
            </a:r>
            <a:endParaRPr lang="en-US" sz="3400" dirty="0"/>
          </a:p>
        </p:txBody>
      </p:sp>
      <p:sp>
        <p:nvSpPr>
          <p:cNvPr id="168" name="Rectangle 167"/>
          <p:cNvSpPr/>
          <p:nvPr/>
        </p:nvSpPr>
        <p:spPr>
          <a:xfrm>
            <a:off x="2914320" y="2634922"/>
            <a:ext cx="4804457" cy="1535742"/>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rgbClr val="595959"/>
              </a:solidFill>
            </a:endParaRPr>
          </a:p>
        </p:txBody>
      </p:sp>
      <p:grpSp>
        <p:nvGrpSpPr>
          <p:cNvPr id="169" name="Group 168"/>
          <p:cNvGrpSpPr/>
          <p:nvPr/>
        </p:nvGrpSpPr>
        <p:grpSpPr>
          <a:xfrm>
            <a:off x="1793331" y="2606700"/>
            <a:ext cx="1635871" cy="1576834"/>
            <a:chOff x="0" y="4705041"/>
            <a:chExt cx="1834028" cy="1767840"/>
          </a:xfrm>
          <a:solidFill>
            <a:srgbClr val="A33035"/>
          </a:solidFill>
        </p:grpSpPr>
        <p:sp>
          <p:nvSpPr>
            <p:cNvPr id="242" name="Rounded Rectangle 241"/>
            <p:cNvSpPr/>
            <p:nvPr/>
          </p:nvSpPr>
          <p:spPr>
            <a:xfrm>
              <a:off x="0" y="4705041"/>
              <a:ext cx="1778000" cy="1767840"/>
            </a:xfrm>
            <a:prstGeom prst="roundRect">
              <a:avLst/>
            </a:prstGeom>
            <a:grp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bg1"/>
                </a:solidFill>
              </a:endParaRPr>
            </a:p>
          </p:txBody>
        </p:sp>
        <p:sp>
          <p:nvSpPr>
            <p:cNvPr id="243" name="TextBox 242"/>
            <p:cNvSpPr txBox="1"/>
            <p:nvPr/>
          </p:nvSpPr>
          <p:spPr>
            <a:xfrm>
              <a:off x="56027" y="5335528"/>
              <a:ext cx="1778001" cy="448576"/>
            </a:xfrm>
            <a:prstGeom prst="rect">
              <a:avLst/>
            </a:prstGeom>
            <a:noFill/>
            <a:ln w="25400">
              <a:noFill/>
            </a:ln>
          </p:spPr>
          <p:txBody>
            <a:bodyPr wrap="square" rtlCol="0">
              <a:spAutoFit/>
            </a:bodyPr>
            <a:lstStyle/>
            <a:p>
              <a:r>
                <a:rPr lang="en-US" sz="2000" dirty="0" smtClean="0">
                  <a:solidFill>
                    <a:schemeClr val="bg1"/>
                  </a:solidFill>
                  <a:latin typeface="Tahoma"/>
                  <a:cs typeface="Tahoma"/>
                </a:rPr>
                <a:t>STRATEGY</a:t>
              </a:r>
            </a:p>
          </p:txBody>
        </p:sp>
      </p:grpSp>
      <p:sp>
        <p:nvSpPr>
          <p:cNvPr id="170" name="Rectangle 169"/>
          <p:cNvSpPr/>
          <p:nvPr/>
        </p:nvSpPr>
        <p:spPr>
          <a:xfrm>
            <a:off x="2737066" y="4330497"/>
            <a:ext cx="4981712" cy="1356279"/>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rgbClr val="595959"/>
              </a:solidFill>
            </a:endParaRPr>
          </a:p>
        </p:txBody>
      </p:sp>
      <p:grpSp>
        <p:nvGrpSpPr>
          <p:cNvPr id="171" name="Group 170"/>
          <p:cNvGrpSpPr/>
          <p:nvPr/>
        </p:nvGrpSpPr>
        <p:grpSpPr>
          <a:xfrm>
            <a:off x="1793331" y="4302274"/>
            <a:ext cx="1658395" cy="1398613"/>
            <a:chOff x="162560" y="2682240"/>
            <a:chExt cx="1859280" cy="1767840"/>
          </a:xfrm>
          <a:solidFill>
            <a:srgbClr val="A33035"/>
          </a:solidFill>
        </p:grpSpPr>
        <p:sp>
          <p:nvSpPr>
            <p:cNvPr id="240" name="Rounded Rectangle 239"/>
            <p:cNvSpPr/>
            <p:nvPr/>
          </p:nvSpPr>
          <p:spPr>
            <a:xfrm>
              <a:off x="162560" y="2682240"/>
              <a:ext cx="1778000" cy="1767840"/>
            </a:xfrm>
            <a:prstGeom prst="roundRect">
              <a:avLst/>
            </a:prstGeom>
            <a:grp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rgbClr val="FFFFFF"/>
                </a:solidFill>
              </a:endParaRPr>
            </a:p>
          </p:txBody>
        </p:sp>
        <p:sp>
          <p:nvSpPr>
            <p:cNvPr id="241" name="TextBox 240"/>
            <p:cNvSpPr txBox="1"/>
            <p:nvPr/>
          </p:nvSpPr>
          <p:spPr>
            <a:xfrm>
              <a:off x="162560" y="3241041"/>
              <a:ext cx="1859280" cy="739154"/>
            </a:xfrm>
            <a:prstGeom prst="rect">
              <a:avLst/>
            </a:prstGeom>
            <a:noFill/>
            <a:ln w="25400">
              <a:noFill/>
            </a:ln>
          </p:spPr>
          <p:txBody>
            <a:bodyPr wrap="square" rtlCol="0">
              <a:spAutoFit/>
            </a:bodyPr>
            <a:lstStyle/>
            <a:p>
              <a:r>
                <a:rPr lang="en-US" sz="1600" dirty="0" smtClean="0">
                  <a:solidFill>
                    <a:srgbClr val="FFFFFF"/>
                  </a:solidFill>
                  <a:latin typeface="Tahoma"/>
                  <a:cs typeface="Tahoma"/>
                </a:rPr>
                <a:t>PROGRAM </a:t>
              </a:r>
            </a:p>
            <a:p>
              <a:r>
                <a:rPr lang="en-US" sz="1600" dirty="0" smtClean="0">
                  <a:solidFill>
                    <a:srgbClr val="FFFFFF"/>
                  </a:solidFill>
                  <a:latin typeface="Tahoma"/>
                  <a:cs typeface="Tahoma"/>
                </a:rPr>
                <a:t>MANAGEMENT</a:t>
              </a:r>
            </a:p>
          </p:txBody>
        </p:sp>
      </p:grpSp>
      <p:sp>
        <p:nvSpPr>
          <p:cNvPr id="172" name="Rectangle 171"/>
          <p:cNvSpPr/>
          <p:nvPr/>
        </p:nvSpPr>
        <p:spPr>
          <a:xfrm>
            <a:off x="2737066" y="5871107"/>
            <a:ext cx="4981711" cy="724524"/>
          </a:xfrm>
          <a:prstGeom prst="rect">
            <a:avLst/>
          </a:prstGeom>
          <a:noFill/>
          <a:ln w="25400">
            <a:solidFill>
              <a:srgbClr val="A3303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rgbClr val="595959"/>
              </a:solidFill>
            </a:endParaRPr>
          </a:p>
        </p:txBody>
      </p:sp>
      <p:grpSp>
        <p:nvGrpSpPr>
          <p:cNvPr id="173" name="Group 172"/>
          <p:cNvGrpSpPr/>
          <p:nvPr/>
        </p:nvGrpSpPr>
        <p:grpSpPr>
          <a:xfrm>
            <a:off x="1799196" y="5828774"/>
            <a:ext cx="1652532" cy="827742"/>
            <a:chOff x="162560" y="500399"/>
            <a:chExt cx="1852707" cy="1767840"/>
          </a:xfrm>
          <a:solidFill>
            <a:srgbClr val="A33035"/>
          </a:solidFill>
        </p:grpSpPr>
        <p:sp>
          <p:nvSpPr>
            <p:cNvPr id="238" name="Rounded Rectangle 237"/>
            <p:cNvSpPr/>
            <p:nvPr/>
          </p:nvSpPr>
          <p:spPr>
            <a:xfrm>
              <a:off x="162560" y="500399"/>
              <a:ext cx="1778000" cy="1767840"/>
            </a:xfrm>
            <a:prstGeom prst="roundRect">
              <a:avLst/>
            </a:prstGeom>
            <a:grp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239" name="TextBox 238"/>
            <p:cNvSpPr txBox="1"/>
            <p:nvPr/>
          </p:nvSpPr>
          <p:spPr>
            <a:xfrm>
              <a:off x="237266" y="798864"/>
              <a:ext cx="1778001" cy="1248928"/>
            </a:xfrm>
            <a:prstGeom prst="rect">
              <a:avLst/>
            </a:prstGeom>
            <a:noFill/>
            <a:ln w="25400">
              <a:noFill/>
            </a:ln>
          </p:spPr>
          <p:txBody>
            <a:bodyPr wrap="square" rtlCol="0">
              <a:spAutoFit/>
            </a:bodyPr>
            <a:lstStyle/>
            <a:p>
              <a:r>
                <a:rPr lang="en-US" sz="1600" dirty="0" smtClean="0">
                  <a:solidFill>
                    <a:srgbClr val="FFFFFF"/>
                  </a:solidFill>
                  <a:latin typeface="Tahoma"/>
                  <a:cs typeface="Tahoma"/>
                </a:rPr>
                <a:t>PROJECT </a:t>
              </a:r>
            </a:p>
            <a:p>
              <a:r>
                <a:rPr lang="en-US" sz="1600" dirty="0" smtClean="0">
                  <a:solidFill>
                    <a:srgbClr val="FFFFFF"/>
                  </a:solidFill>
                  <a:latin typeface="Tahoma"/>
                  <a:cs typeface="Tahoma"/>
                </a:rPr>
                <a:t>EXECUTION</a:t>
              </a:r>
            </a:p>
          </p:txBody>
        </p:sp>
      </p:grpSp>
      <p:sp>
        <p:nvSpPr>
          <p:cNvPr id="174" name="TextBox 173"/>
          <p:cNvSpPr txBox="1"/>
          <p:nvPr/>
        </p:nvSpPr>
        <p:spPr>
          <a:xfrm>
            <a:off x="3471535" y="2803614"/>
            <a:ext cx="3921275" cy="1169551"/>
          </a:xfrm>
          <a:prstGeom prst="rect">
            <a:avLst/>
          </a:prstGeom>
          <a:noFill/>
        </p:spPr>
        <p:txBody>
          <a:bodyPr wrap="square" rtlCol="0">
            <a:spAutoFit/>
          </a:bodyPr>
          <a:lstStyle/>
          <a:p>
            <a:pPr marL="0" lvl="1"/>
            <a:r>
              <a:rPr lang="en-US" sz="1400" dirty="0" smtClean="0">
                <a:solidFill>
                  <a:srgbClr val="595959"/>
                </a:solidFill>
                <a:latin typeface="Tahoma"/>
                <a:cs typeface="Tahoma"/>
              </a:rPr>
              <a:t>Strategic Planning</a:t>
            </a:r>
          </a:p>
          <a:p>
            <a:endParaRPr lang="en-US" sz="1400" dirty="0" smtClean="0">
              <a:solidFill>
                <a:srgbClr val="595959"/>
              </a:solidFill>
              <a:latin typeface="Tahoma"/>
              <a:cs typeface="Tahoma"/>
            </a:endParaRPr>
          </a:p>
          <a:p>
            <a:r>
              <a:rPr lang="en-US" sz="1400" dirty="0" smtClean="0">
                <a:solidFill>
                  <a:srgbClr val="595959"/>
                </a:solidFill>
                <a:latin typeface="Tahoma"/>
                <a:cs typeface="Tahoma"/>
              </a:rPr>
              <a:t>Performance Measurement</a:t>
            </a:r>
          </a:p>
          <a:p>
            <a:endParaRPr lang="en-US" sz="1400" dirty="0">
              <a:solidFill>
                <a:srgbClr val="595959"/>
              </a:solidFill>
              <a:latin typeface="Tahoma"/>
              <a:cs typeface="Tahoma"/>
            </a:endParaRPr>
          </a:p>
          <a:p>
            <a:r>
              <a:rPr lang="en-US" sz="1400" dirty="0" smtClean="0">
                <a:solidFill>
                  <a:srgbClr val="595959"/>
                </a:solidFill>
                <a:latin typeface="Tahoma"/>
                <a:cs typeface="Tahoma"/>
              </a:rPr>
              <a:t>Governance</a:t>
            </a:r>
            <a:endParaRPr lang="en-US" sz="1400" dirty="0">
              <a:solidFill>
                <a:srgbClr val="595959"/>
              </a:solidFill>
              <a:latin typeface="Tahoma"/>
              <a:cs typeface="Tahoma"/>
            </a:endParaRPr>
          </a:p>
        </p:txBody>
      </p:sp>
      <p:sp>
        <p:nvSpPr>
          <p:cNvPr id="175" name="TextBox 174"/>
          <p:cNvSpPr txBox="1"/>
          <p:nvPr/>
        </p:nvSpPr>
        <p:spPr>
          <a:xfrm>
            <a:off x="3479949" y="4393399"/>
            <a:ext cx="4154162" cy="1292662"/>
          </a:xfrm>
          <a:prstGeom prst="rect">
            <a:avLst/>
          </a:prstGeom>
          <a:noFill/>
        </p:spPr>
        <p:txBody>
          <a:bodyPr wrap="square" rtlCol="0">
            <a:spAutoFit/>
          </a:bodyPr>
          <a:lstStyle/>
          <a:p>
            <a:r>
              <a:rPr lang="en-US" sz="1300" dirty="0" smtClean="0">
                <a:solidFill>
                  <a:srgbClr val="595959"/>
                </a:solidFill>
                <a:latin typeface="Tahoma"/>
                <a:cs typeface="Tahoma"/>
              </a:rPr>
              <a:t>Program Oversight and Coordination</a:t>
            </a:r>
          </a:p>
          <a:p>
            <a:endParaRPr lang="en-US" sz="1300" dirty="0">
              <a:solidFill>
                <a:srgbClr val="595959"/>
              </a:solidFill>
              <a:latin typeface="Tahoma"/>
              <a:cs typeface="Tahoma"/>
            </a:endParaRPr>
          </a:p>
          <a:p>
            <a:r>
              <a:rPr lang="en-US" sz="1300" dirty="0" smtClean="0">
                <a:solidFill>
                  <a:srgbClr val="595959"/>
                </a:solidFill>
                <a:latin typeface="Tahoma"/>
                <a:cs typeface="Tahoma"/>
              </a:rPr>
              <a:t>Communications and Stakeholder Engagement</a:t>
            </a:r>
          </a:p>
          <a:p>
            <a:endParaRPr lang="en-US" sz="1300" dirty="0" smtClean="0">
              <a:solidFill>
                <a:srgbClr val="595959"/>
              </a:solidFill>
              <a:latin typeface="Tahoma"/>
              <a:cs typeface="Tahoma"/>
            </a:endParaRPr>
          </a:p>
          <a:p>
            <a:r>
              <a:rPr lang="en-US" sz="1300" dirty="0">
                <a:solidFill>
                  <a:srgbClr val="595959"/>
                </a:solidFill>
                <a:latin typeface="Tahoma"/>
                <a:cs typeface="Tahoma"/>
              </a:rPr>
              <a:t>Staff Support to Committees (including </a:t>
            </a:r>
            <a:r>
              <a:rPr lang="en-US" sz="1300" dirty="0" smtClean="0">
                <a:solidFill>
                  <a:srgbClr val="595959"/>
                </a:solidFill>
                <a:latin typeface="Tahoma"/>
                <a:cs typeface="Tahoma"/>
              </a:rPr>
              <a:t>all RESFs</a:t>
            </a:r>
            <a:r>
              <a:rPr lang="en-US" sz="1300" dirty="0">
                <a:solidFill>
                  <a:srgbClr val="595959"/>
                </a:solidFill>
                <a:latin typeface="Tahoma"/>
                <a:cs typeface="Tahoma"/>
              </a:rPr>
              <a:t>/RPWGs)</a:t>
            </a:r>
            <a:endParaRPr lang="en-US" sz="1300" dirty="0">
              <a:solidFill>
                <a:srgbClr val="595959"/>
              </a:solidFill>
              <a:latin typeface="Tahoma"/>
              <a:cs typeface="Tahoma"/>
            </a:endParaRPr>
          </a:p>
        </p:txBody>
      </p:sp>
      <p:sp>
        <p:nvSpPr>
          <p:cNvPr id="176" name="TextBox 175"/>
          <p:cNvSpPr txBox="1"/>
          <p:nvPr/>
        </p:nvSpPr>
        <p:spPr>
          <a:xfrm>
            <a:off x="3471706" y="6092097"/>
            <a:ext cx="3555035" cy="307777"/>
          </a:xfrm>
          <a:prstGeom prst="rect">
            <a:avLst/>
          </a:prstGeom>
          <a:noFill/>
        </p:spPr>
        <p:txBody>
          <a:bodyPr wrap="square" rtlCol="0">
            <a:spAutoFit/>
          </a:bodyPr>
          <a:lstStyle/>
          <a:p>
            <a:r>
              <a:rPr lang="en-US" sz="1400" dirty="0" smtClean="0">
                <a:solidFill>
                  <a:srgbClr val="595959"/>
                </a:solidFill>
                <a:latin typeface="Tahoma"/>
                <a:cs typeface="Tahoma"/>
              </a:rPr>
              <a:t>Day to day execution of selected projects</a:t>
            </a:r>
            <a:endParaRPr lang="en-US" sz="1400" dirty="0">
              <a:solidFill>
                <a:srgbClr val="595959"/>
              </a:solidFill>
              <a:latin typeface="Tahoma"/>
              <a:cs typeface="Tahoma"/>
            </a:endParaRPr>
          </a:p>
        </p:txBody>
      </p:sp>
      <p:sp>
        <p:nvSpPr>
          <p:cNvPr id="82" name="TextBox 81"/>
          <p:cNvSpPr txBox="1"/>
          <p:nvPr/>
        </p:nvSpPr>
        <p:spPr>
          <a:xfrm>
            <a:off x="1842492" y="2073320"/>
            <a:ext cx="1563372" cy="461665"/>
          </a:xfrm>
          <a:prstGeom prst="rect">
            <a:avLst/>
          </a:prstGeom>
          <a:noFill/>
        </p:spPr>
        <p:txBody>
          <a:bodyPr wrap="square" rtlCol="0">
            <a:spAutoFit/>
          </a:bodyPr>
          <a:lstStyle/>
          <a:p>
            <a:r>
              <a:rPr lang="en-US" sz="2400" dirty="0" smtClean="0">
                <a:solidFill>
                  <a:srgbClr val="A33035"/>
                </a:solidFill>
                <a:latin typeface="Tahoma"/>
                <a:cs typeface="Tahoma"/>
              </a:rPr>
              <a:t>Mission</a:t>
            </a:r>
            <a:endParaRPr lang="en-US" sz="2400" dirty="0">
              <a:solidFill>
                <a:srgbClr val="A33035"/>
              </a:solidFill>
              <a:latin typeface="Tahoma"/>
              <a:cs typeface="Tahoma"/>
            </a:endParaRPr>
          </a:p>
        </p:txBody>
      </p:sp>
      <p:sp>
        <p:nvSpPr>
          <p:cNvPr id="83" name="TextBox 82"/>
          <p:cNvSpPr txBox="1"/>
          <p:nvPr/>
        </p:nvSpPr>
        <p:spPr>
          <a:xfrm>
            <a:off x="3498522" y="2073320"/>
            <a:ext cx="1563372" cy="461665"/>
          </a:xfrm>
          <a:prstGeom prst="rect">
            <a:avLst/>
          </a:prstGeom>
          <a:noFill/>
        </p:spPr>
        <p:txBody>
          <a:bodyPr wrap="square" rtlCol="0">
            <a:spAutoFit/>
          </a:bodyPr>
          <a:lstStyle/>
          <a:p>
            <a:pPr algn="ctr"/>
            <a:r>
              <a:rPr lang="en-US" sz="2400" dirty="0" smtClean="0">
                <a:solidFill>
                  <a:srgbClr val="A33035"/>
                </a:solidFill>
                <a:latin typeface="Tahoma"/>
                <a:cs typeface="Tahoma"/>
              </a:rPr>
              <a:t>Functions</a:t>
            </a:r>
            <a:endParaRPr lang="en-US" sz="2400" dirty="0">
              <a:solidFill>
                <a:srgbClr val="A33035"/>
              </a:solidFill>
              <a:latin typeface="Tahoma"/>
              <a:cs typeface="Tahoma"/>
            </a:endParaRPr>
          </a:p>
        </p:txBody>
      </p:sp>
      <p:sp>
        <p:nvSpPr>
          <p:cNvPr id="91" name="Content Placeholder 6"/>
          <p:cNvSpPr>
            <a:spLocks noGrp="1"/>
          </p:cNvSpPr>
          <p:nvPr>
            <p:ph idx="1"/>
          </p:nvPr>
        </p:nvSpPr>
        <p:spPr>
          <a:xfrm>
            <a:off x="659235" y="1169473"/>
            <a:ext cx="8027566" cy="630257"/>
          </a:xfrm>
          <a:ln>
            <a:noFill/>
          </a:ln>
        </p:spPr>
        <p:style>
          <a:lnRef idx="2">
            <a:schemeClr val="dk1"/>
          </a:lnRef>
          <a:fillRef idx="1">
            <a:schemeClr val="lt1"/>
          </a:fillRef>
          <a:effectRef idx="0">
            <a:schemeClr val="dk1"/>
          </a:effectRef>
          <a:fontRef idx="minor">
            <a:schemeClr val="dk1"/>
          </a:fontRef>
        </p:style>
        <p:txBody>
          <a:bodyPr>
            <a:noAutofit/>
          </a:bodyPr>
          <a:lstStyle/>
          <a:p>
            <a:pPr marL="0" lvl="0" indent="0" algn="ctr">
              <a:spcBef>
                <a:spcPts val="0"/>
              </a:spcBef>
              <a:buNone/>
            </a:pPr>
            <a:r>
              <a:rPr lang="en-US" sz="2400" i="1" dirty="0">
                <a:solidFill>
                  <a:srgbClr val="595959"/>
                </a:solidFill>
                <a:latin typeface="Tahoma"/>
                <a:cs typeface="Tahoma"/>
              </a:rPr>
              <a:t>The PMO will focus on strategy, program management, and some project </a:t>
            </a:r>
            <a:r>
              <a:rPr lang="en-US" sz="2400" i="1" dirty="0" smtClean="0">
                <a:solidFill>
                  <a:srgbClr val="595959"/>
                </a:solidFill>
                <a:latin typeface="Tahoma"/>
                <a:cs typeface="Tahoma"/>
              </a:rPr>
              <a:t>execution:</a:t>
            </a:r>
            <a:endParaRPr lang="en-US" sz="2400" i="1" dirty="0">
              <a:solidFill>
                <a:srgbClr val="595959"/>
              </a:solidFill>
              <a:latin typeface="Tahoma"/>
              <a:cs typeface="Tahoma"/>
            </a:endParaRPr>
          </a:p>
        </p:txBody>
      </p:sp>
      <p:sp>
        <p:nvSpPr>
          <p:cNvPr id="22" name="Slide Number Placeholder 3"/>
          <p:cNvSpPr txBox="1">
            <a:spLocks/>
          </p:cNvSpPr>
          <p:nvPr/>
        </p:nvSpPr>
        <p:spPr>
          <a:xfrm>
            <a:off x="75084"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Tree>
    <p:extLst>
      <p:ext uri="{BB962C8B-B14F-4D97-AF65-F5344CB8AC3E}">
        <p14:creationId xmlns:p14="http://schemas.microsoft.com/office/powerpoint/2010/main" val="1454081216"/>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a:t>Design Element </a:t>
            </a:r>
            <a:r>
              <a:rPr lang="en-US" sz="3400" dirty="0" smtClean="0"/>
              <a:t>#2 –</a:t>
            </a:r>
            <a:r>
              <a:rPr lang="en-US" sz="3400" dirty="0"/>
              <a:t> </a:t>
            </a:r>
            <a:r>
              <a:rPr lang="en-US" sz="3400" dirty="0" smtClean="0"/>
              <a:t>PMO Housing</a:t>
            </a:r>
            <a:endParaRPr lang="en-US" sz="3400" dirty="0"/>
          </a:p>
        </p:txBody>
      </p:sp>
      <p:sp>
        <p:nvSpPr>
          <p:cNvPr id="11" name="Content Placeholder 6"/>
          <p:cNvSpPr>
            <a:spLocks noGrp="1"/>
          </p:cNvSpPr>
          <p:nvPr>
            <p:ph idx="1"/>
          </p:nvPr>
        </p:nvSpPr>
        <p:spPr>
          <a:xfrm>
            <a:off x="643463" y="2618506"/>
            <a:ext cx="8229600" cy="3350494"/>
          </a:xfrm>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p>
            <a:pPr>
              <a:spcAft>
                <a:spcPts val="600"/>
              </a:spcAft>
            </a:pPr>
            <a:r>
              <a:rPr lang="en-US" sz="2000" dirty="0" smtClean="0">
                <a:solidFill>
                  <a:schemeClr val="tx1">
                    <a:lumMod val="65000"/>
                    <a:lumOff val="35000"/>
                  </a:schemeClr>
                </a:solidFill>
                <a:latin typeface="Tahoma"/>
                <a:cs typeface="Tahoma"/>
              </a:rPr>
              <a:t>The </a:t>
            </a:r>
            <a:r>
              <a:rPr lang="en-US" sz="2000" dirty="0">
                <a:solidFill>
                  <a:schemeClr val="tx1">
                    <a:lumMod val="65000"/>
                    <a:lumOff val="35000"/>
                  </a:schemeClr>
                </a:solidFill>
                <a:latin typeface="Tahoma"/>
                <a:cs typeface="Tahoma"/>
              </a:rPr>
              <a:t>PMO Director and staff will report administratively to COG Senior </a:t>
            </a:r>
            <a:r>
              <a:rPr lang="en-US" sz="2000" dirty="0" smtClean="0">
                <a:solidFill>
                  <a:schemeClr val="tx1">
                    <a:lumMod val="65000"/>
                    <a:lumOff val="35000"/>
                  </a:schemeClr>
                </a:solidFill>
                <a:latin typeface="Tahoma"/>
                <a:cs typeface="Tahoma"/>
              </a:rPr>
              <a:t>Leadership</a:t>
            </a:r>
          </a:p>
          <a:p>
            <a:pPr lvl="1">
              <a:spcAft>
                <a:spcPts val="600"/>
              </a:spcAft>
            </a:pPr>
            <a:r>
              <a:rPr lang="en-US" sz="1600" dirty="0" smtClean="0">
                <a:solidFill>
                  <a:schemeClr val="tx1">
                    <a:lumMod val="65000"/>
                    <a:lumOff val="35000"/>
                  </a:schemeClr>
                </a:solidFill>
                <a:latin typeface="Tahoma"/>
                <a:cs typeface="Tahoma"/>
              </a:rPr>
              <a:t>COG provides administrative functions </a:t>
            </a:r>
            <a:r>
              <a:rPr lang="en-US" sz="1600" dirty="0">
                <a:solidFill>
                  <a:schemeClr val="tx1">
                    <a:lumMod val="65000"/>
                    <a:lumOff val="35000"/>
                  </a:schemeClr>
                </a:solidFill>
                <a:latin typeface="Tahoma"/>
                <a:cs typeface="Tahoma"/>
              </a:rPr>
              <a:t>(</a:t>
            </a:r>
            <a:r>
              <a:rPr lang="en-US" sz="1600" dirty="0" smtClean="0">
                <a:solidFill>
                  <a:schemeClr val="tx1">
                    <a:lumMod val="65000"/>
                    <a:lumOff val="35000"/>
                  </a:schemeClr>
                </a:solidFill>
                <a:latin typeface="Tahoma"/>
                <a:cs typeface="Tahoma"/>
              </a:rPr>
              <a:t>finance, HR, technology, procurement, etc.)</a:t>
            </a:r>
          </a:p>
          <a:p>
            <a:pPr lvl="1">
              <a:spcAft>
                <a:spcPts val="600"/>
              </a:spcAft>
            </a:pPr>
            <a:r>
              <a:rPr lang="en-US" sz="1600" dirty="0" smtClean="0">
                <a:solidFill>
                  <a:schemeClr val="tx1">
                    <a:lumMod val="65000"/>
                    <a:lumOff val="35000"/>
                  </a:schemeClr>
                </a:solidFill>
                <a:latin typeface="Tahoma"/>
                <a:cs typeface="Tahoma"/>
              </a:rPr>
              <a:t>COG leadership serves as the “agent” for the SPG/</a:t>
            </a:r>
            <a:r>
              <a:rPr lang="en-US" sz="1600" dirty="0" smtClean="0">
                <a:solidFill>
                  <a:schemeClr val="tx1">
                    <a:lumMod val="65000"/>
                    <a:lumOff val="35000"/>
                  </a:schemeClr>
                </a:solidFill>
                <a:latin typeface="Tahoma"/>
                <a:cs typeface="Tahoma"/>
              </a:rPr>
              <a:t>CAO-HSEC, </a:t>
            </a:r>
            <a:r>
              <a:rPr lang="en-US" sz="1600" dirty="0" smtClean="0">
                <a:solidFill>
                  <a:schemeClr val="tx1">
                    <a:lumMod val="65000"/>
                    <a:lumOff val="35000"/>
                  </a:schemeClr>
                </a:solidFill>
                <a:latin typeface="Tahoma"/>
                <a:cs typeface="Tahoma"/>
              </a:rPr>
              <a:t>to ensure that the PMO is functioning as </a:t>
            </a:r>
            <a:r>
              <a:rPr lang="en-US" sz="1600" dirty="0" smtClean="0">
                <a:solidFill>
                  <a:schemeClr val="tx1">
                    <a:lumMod val="65000"/>
                    <a:lumOff val="35000"/>
                  </a:schemeClr>
                </a:solidFill>
                <a:latin typeface="Tahoma"/>
                <a:cs typeface="Tahoma"/>
              </a:rPr>
              <a:t>intended</a:t>
            </a:r>
            <a:endParaRPr lang="en-US" sz="1600" dirty="0">
              <a:solidFill>
                <a:schemeClr val="tx1">
                  <a:lumMod val="65000"/>
                  <a:lumOff val="35000"/>
                </a:schemeClr>
              </a:solidFill>
              <a:latin typeface="Tahoma"/>
              <a:cs typeface="Tahoma"/>
            </a:endParaRPr>
          </a:p>
          <a:p>
            <a:pPr>
              <a:spcAft>
                <a:spcPts val="600"/>
              </a:spcAft>
            </a:pPr>
            <a:r>
              <a:rPr lang="en-US" sz="2000" dirty="0" smtClean="0">
                <a:solidFill>
                  <a:schemeClr val="tx1">
                    <a:lumMod val="65000"/>
                    <a:lumOff val="35000"/>
                  </a:schemeClr>
                </a:solidFill>
                <a:latin typeface="Tahoma"/>
                <a:cs typeface="Tahoma"/>
              </a:rPr>
              <a:t>PMO </a:t>
            </a:r>
            <a:r>
              <a:rPr lang="en-US" sz="2000" dirty="0">
                <a:solidFill>
                  <a:schemeClr val="tx1">
                    <a:lumMod val="65000"/>
                    <a:lumOff val="35000"/>
                  </a:schemeClr>
                </a:solidFill>
                <a:latin typeface="Tahoma"/>
                <a:cs typeface="Tahoma"/>
              </a:rPr>
              <a:t>Director will report </a:t>
            </a:r>
            <a:r>
              <a:rPr lang="en-US" sz="2000" dirty="0" smtClean="0">
                <a:solidFill>
                  <a:schemeClr val="tx1">
                    <a:lumMod val="65000"/>
                    <a:lumOff val="35000"/>
                  </a:schemeClr>
                </a:solidFill>
                <a:latin typeface="Tahoma"/>
                <a:cs typeface="Tahoma"/>
              </a:rPr>
              <a:t>operationally to the SPG/</a:t>
            </a:r>
            <a:r>
              <a:rPr lang="en-US" sz="2000" dirty="0" smtClean="0">
                <a:solidFill>
                  <a:schemeClr val="tx1">
                    <a:lumMod val="65000"/>
                    <a:lumOff val="35000"/>
                  </a:schemeClr>
                </a:solidFill>
                <a:latin typeface="Tahoma"/>
                <a:cs typeface="Tahoma"/>
              </a:rPr>
              <a:t>CAO-HSEC</a:t>
            </a:r>
            <a:endParaRPr lang="en-US" sz="2000" dirty="0" smtClean="0">
              <a:solidFill>
                <a:schemeClr val="tx1">
                  <a:lumMod val="65000"/>
                  <a:lumOff val="35000"/>
                </a:schemeClr>
              </a:solidFill>
              <a:latin typeface="Tahoma"/>
              <a:cs typeface="Tahoma"/>
            </a:endParaRPr>
          </a:p>
          <a:p>
            <a:pPr lvl="1">
              <a:spcAft>
                <a:spcPts val="600"/>
              </a:spcAft>
            </a:pPr>
            <a:r>
              <a:rPr lang="en-US" sz="1600" dirty="0" smtClean="0">
                <a:solidFill>
                  <a:schemeClr val="tx1">
                    <a:lumMod val="65000"/>
                    <a:lumOff val="35000"/>
                  </a:schemeClr>
                </a:solidFill>
                <a:latin typeface="Tahoma"/>
                <a:cs typeface="Tahoma"/>
              </a:rPr>
              <a:t>Receives day-to-day guidance, direction, and priorities</a:t>
            </a:r>
          </a:p>
        </p:txBody>
      </p:sp>
      <p:sp>
        <p:nvSpPr>
          <p:cNvPr id="32"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
        <p:nvSpPr>
          <p:cNvPr id="12" name="Content Placeholder 6"/>
          <p:cNvSpPr txBox="1">
            <a:spLocks/>
          </p:cNvSpPr>
          <p:nvPr/>
        </p:nvSpPr>
        <p:spPr>
          <a:xfrm>
            <a:off x="643463" y="1564581"/>
            <a:ext cx="8027566" cy="630257"/>
          </a:xfrm>
          <a:prstGeom prst="rect">
            <a:avLst/>
          </a:prstGeom>
          <a:ln w="25400" cap="flat" cmpd="sng" algn="ctr">
            <a:noFill/>
            <a:prstDash val="solid"/>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Clr>
                <a:srgbClr val="990000"/>
              </a:buClr>
              <a:buFont typeface="Arial"/>
              <a:buChar char="•"/>
              <a:defRPr sz="3200" kern="1200">
                <a:solidFill>
                  <a:schemeClr val="dk1"/>
                </a:solidFill>
                <a:latin typeface="+mn-lt"/>
                <a:ea typeface="+mn-ea"/>
                <a:cs typeface="+mn-cs"/>
              </a:defRPr>
            </a:lvl1pPr>
            <a:lvl2pPr marL="742950" indent="-285750" algn="l" defTabSz="457200" rtl="0" eaLnBrk="1" latinLnBrk="0" hangingPunct="1">
              <a:spcBef>
                <a:spcPct val="20000"/>
              </a:spcBef>
              <a:buClr>
                <a:srgbClr val="990000"/>
              </a:buClr>
              <a:buFont typeface="Arial"/>
              <a:buChar char="–"/>
              <a:defRPr sz="2800" kern="1200">
                <a:solidFill>
                  <a:schemeClr val="dk1"/>
                </a:solidFill>
                <a:latin typeface="+mn-lt"/>
                <a:ea typeface="+mn-ea"/>
                <a:cs typeface="+mn-cs"/>
              </a:defRPr>
            </a:lvl2pPr>
            <a:lvl3pPr marL="1143000" indent="-228600" algn="l" defTabSz="457200" rtl="0" eaLnBrk="1" latinLnBrk="0" hangingPunct="1">
              <a:spcBef>
                <a:spcPct val="20000"/>
              </a:spcBef>
              <a:buClr>
                <a:srgbClr val="990000"/>
              </a:buClr>
              <a:buFont typeface="Arial"/>
              <a:buChar char="•"/>
              <a:defRPr sz="2400" kern="1200">
                <a:solidFill>
                  <a:schemeClr val="dk1"/>
                </a:solidFill>
                <a:latin typeface="+mn-lt"/>
                <a:ea typeface="+mn-ea"/>
                <a:cs typeface="+mn-cs"/>
              </a:defRPr>
            </a:lvl3pPr>
            <a:lvl4pPr marL="1600200" indent="-228600" algn="l" defTabSz="457200" rtl="0" eaLnBrk="1" latinLnBrk="0" hangingPunct="1">
              <a:spcBef>
                <a:spcPct val="20000"/>
              </a:spcBef>
              <a:buClr>
                <a:srgbClr val="990000"/>
              </a:buClr>
              <a:buFont typeface="Arial"/>
              <a:buChar char="–"/>
              <a:defRPr sz="2000" kern="1200">
                <a:solidFill>
                  <a:schemeClr val="dk1"/>
                </a:solidFill>
                <a:latin typeface="+mn-lt"/>
                <a:ea typeface="+mn-ea"/>
                <a:cs typeface="+mn-cs"/>
              </a:defRPr>
            </a:lvl4pPr>
            <a:lvl5pPr marL="2057400" indent="-228600" algn="l" defTabSz="457200" rtl="0" eaLnBrk="1" latinLnBrk="0" hangingPunct="1">
              <a:spcBef>
                <a:spcPct val="20000"/>
              </a:spcBef>
              <a:buClr>
                <a:srgbClr val="990000"/>
              </a:buClr>
              <a:buFont typeface="Arial"/>
              <a:buChar char="»"/>
              <a:defRPr sz="20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dk1"/>
                </a:solidFill>
                <a:latin typeface="+mn-lt"/>
                <a:ea typeface="+mn-ea"/>
                <a:cs typeface="+mn-cs"/>
              </a:defRPr>
            </a:lvl9pPr>
          </a:lstStyle>
          <a:p>
            <a:pPr marL="0" indent="0" algn="ctr">
              <a:spcBef>
                <a:spcPts val="0"/>
              </a:spcBef>
              <a:buNone/>
            </a:pPr>
            <a:r>
              <a:rPr lang="en-US" sz="2400" i="1" dirty="0">
                <a:solidFill>
                  <a:srgbClr val="595959"/>
                </a:solidFill>
                <a:latin typeface="Tahoma"/>
                <a:cs typeface="Tahoma"/>
              </a:rPr>
              <a:t>The PMO will be housed at COG’s Headquarters in Washington, DC</a:t>
            </a:r>
          </a:p>
        </p:txBody>
      </p:sp>
    </p:spTree>
    <p:extLst>
      <p:ext uri="{BB962C8B-B14F-4D97-AF65-F5344CB8AC3E}">
        <p14:creationId xmlns:p14="http://schemas.microsoft.com/office/powerpoint/2010/main" val="243996428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a:t>Design Element </a:t>
            </a:r>
            <a:r>
              <a:rPr lang="en-US" sz="3400" dirty="0" smtClean="0"/>
              <a:t>#</a:t>
            </a:r>
            <a:r>
              <a:rPr lang="en-US" sz="3400" dirty="0"/>
              <a:t>3</a:t>
            </a:r>
            <a:r>
              <a:rPr lang="en-US" sz="3400" dirty="0" smtClean="0"/>
              <a:t> – Governance</a:t>
            </a:r>
            <a:endParaRPr lang="en-US" sz="3400" dirty="0"/>
          </a:p>
        </p:txBody>
      </p:sp>
      <p:sp>
        <p:nvSpPr>
          <p:cNvPr id="32"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
        <p:nvSpPr>
          <p:cNvPr id="11" name="Content Placeholder 6"/>
          <p:cNvSpPr>
            <a:spLocks noGrp="1"/>
          </p:cNvSpPr>
          <p:nvPr>
            <p:ph idx="1"/>
          </p:nvPr>
        </p:nvSpPr>
        <p:spPr>
          <a:xfrm>
            <a:off x="479778" y="1161904"/>
            <a:ext cx="8664222" cy="871169"/>
          </a:xfrm>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p>
            <a:pPr marL="0" indent="0" algn="ctr">
              <a:spcBef>
                <a:spcPts val="0"/>
              </a:spcBef>
              <a:buNone/>
            </a:pPr>
            <a:r>
              <a:rPr lang="en-US" sz="1900" i="1" dirty="0">
                <a:solidFill>
                  <a:srgbClr val="595959"/>
                </a:solidFill>
                <a:latin typeface="Tahoma"/>
                <a:cs typeface="Tahoma"/>
              </a:rPr>
              <a:t>The PMO will be report operationally to the SPG/CAO-HSEC through a new Steering </a:t>
            </a:r>
            <a:r>
              <a:rPr lang="en-US" sz="1900" i="1" dirty="0" smtClean="0">
                <a:solidFill>
                  <a:srgbClr val="595959"/>
                </a:solidFill>
                <a:latin typeface="Tahoma"/>
                <a:cs typeface="Tahoma"/>
              </a:rPr>
              <a:t>Committee </a:t>
            </a:r>
            <a:r>
              <a:rPr lang="en-US" sz="1900" i="1" dirty="0">
                <a:solidFill>
                  <a:srgbClr val="595959"/>
                </a:solidFill>
                <a:latin typeface="Tahoma"/>
                <a:cs typeface="Tahoma"/>
              </a:rPr>
              <a:t>and be supported by a new Technical Advisory </a:t>
            </a:r>
            <a:r>
              <a:rPr lang="en-US" sz="1900" i="1" dirty="0" smtClean="0">
                <a:solidFill>
                  <a:srgbClr val="595959"/>
                </a:solidFill>
                <a:latin typeface="Tahoma"/>
                <a:cs typeface="Tahoma"/>
              </a:rPr>
              <a:t>Committee</a:t>
            </a:r>
            <a:endParaRPr lang="en-US" sz="1900" i="1" dirty="0">
              <a:solidFill>
                <a:srgbClr val="595959"/>
              </a:solidFill>
              <a:latin typeface="Tahoma"/>
              <a:cs typeface="Tahoma"/>
            </a:endParaRPr>
          </a:p>
        </p:txBody>
      </p:sp>
      <p:pic>
        <p:nvPicPr>
          <p:cNvPr id="3" name="Picture 2"/>
          <p:cNvPicPr>
            <a:picLocks noChangeAspect="1"/>
          </p:cNvPicPr>
          <p:nvPr/>
        </p:nvPicPr>
        <p:blipFill>
          <a:blip r:embed="rId3"/>
          <a:stretch>
            <a:fillRect/>
          </a:stretch>
        </p:blipFill>
        <p:spPr>
          <a:xfrm>
            <a:off x="1202692" y="1892301"/>
            <a:ext cx="7420608" cy="4528018"/>
          </a:xfrm>
          <a:prstGeom prst="rect">
            <a:avLst/>
          </a:prstGeom>
        </p:spPr>
      </p:pic>
    </p:spTree>
    <p:extLst>
      <p:ext uri="{BB962C8B-B14F-4D97-AF65-F5344CB8AC3E}">
        <p14:creationId xmlns:p14="http://schemas.microsoft.com/office/powerpoint/2010/main" val="285159010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smtClean="0"/>
              <a:t>Design </a:t>
            </a:r>
            <a:r>
              <a:rPr lang="en-US" sz="3400" dirty="0"/>
              <a:t>Element </a:t>
            </a:r>
            <a:r>
              <a:rPr lang="en-US" sz="3400" dirty="0" smtClean="0"/>
              <a:t>#4 </a:t>
            </a:r>
            <a:r>
              <a:rPr lang="en-US" sz="3400" dirty="0"/>
              <a:t>– PMO </a:t>
            </a:r>
            <a:r>
              <a:rPr lang="en-US" sz="3400" dirty="0" smtClean="0"/>
              <a:t>Staffing</a:t>
            </a:r>
            <a:endParaRPr lang="en-US" sz="3400" dirty="0"/>
          </a:p>
        </p:txBody>
      </p:sp>
      <p:sp>
        <p:nvSpPr>
          <p:cNvPr id="32"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
        <p:nvSpPr>
          <p:cNvPr id="11" name="Content Placeholder 6"/>
          <p:cNvSpPr>
            <a:spLocks noGrp="1"/>
          </p:cNvSpPr>
          <p:nvPr>
            <p:ph idx="1"/>
          </p:nvPr>
        </p:nvSpPr>
        <p:spPr>
          <a:xfrm>
            <a:off x="659234" y="1174604"/>
            <a:ext cx="8229600" cy="871169"/>
          </a:xfrm>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p>
            <a:pPr marL="0" indent="0" algn="ctr">
              <a:spcBef>
                <a:spcPts val="0"/>
              </a:spcBef>
              <a:buNone/>
            </a:pPr>
            <a:r>
              <a:rPr lang="en-US" sz="2200" i="1" dirty="0">
                <a:solidFill>
                  <a:srgbClr val="595959"/>
                </a:solidFill>
                <a:latin typeface="Tahoma"/>
                <a:cs typeface="Tahoma"/>
              </a:rPr>
              <a:t>The PMO will be led by a Director and Deputy Director, and will have approximately 8-10 full-time, dedicated </a:t>
            </a:r>
            <a:r>
              <a:rPr lang="en-US" sz="2200" i="1" dirty="0" smtClean="0">
                <a:solidFill>
                  <a:srgbClr val="595959"/>
                </a:solidFill>
                <a:latin typeface="Tahoma"/>
                <a:cs typeface="Tahoma"/>
              </a:rPr>
              <a:t>staff</a:t>
            </a:r>
            <a:endParaRPr lang="en-US" sz="2200" i="1" dirty="0">
              <a:solidFill>
                <a:srgbClr val="595959"/>
              </a:solidFill>
              <a:latin typeface="Tahoma"/>
              <a:cs typeface="Tahoma"/>
            </a:endParaRPr>
          </a:p>
        </p:txBody>
      </p:sp>
      <p:sp>
        <p:nvSpPr>
          <p:cNvPr id="16" name="Rectangle 15"/>
          <p:cNvSpPr/>
          <p:nvPr/>
        </p:nvSpPr>
        <p:spPr>
          <a:xfrm>
            <a:off x="3954788" y="2258960"/>
            <a:ext cx="1358260" cy="652723"/>
          </a:xfrm>
          <a:prstGeom prst="rect">
            <a:avLst/>
          </a:prstGeom>
          <a:noFill/>
          <a:ln w="44450">
            <a:solidFill>
              <a:srgbClr val="21225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dirty="0" smtClean="0">
                <a:solidFill>
                  <a:srgbClr val="212253"/>
                </a:solidFill>
                <a:latin typeface="Tahoma"/>
                <a:cs typeface="Tahoma"/>
              </a:rPr>
              <a:t>Director</a:t>
            </a:r>
            <a:endParaRPr lang="en-US" sz="1400" b="1" dirty="0">
              <a:solidFill>
                <a:srgbClr val="212253"/>
              </a:solidFill>
              <a:latin typeface="Tahoma"/>
              <a:cs typeface="Tahoma"/>
            </a:endParaRPr>
          </a:p>
        </p:txBody>
      </p:sp>
      <p:sp>
        <p:nvSpPr>
          <p:cNvPr id="17" name="Rectangle 16"/>
          <p:cNvSpPr/>
          <p:nvPr/>
        </p:nvSpPr>
        <p:spPr>
          <a:xfrm>
            <a:off x="3954787" y="3148787"/>
            <a:ext cx="1358261" cy="652723"/>
          </a:xfrm>
          <a:prstGeom prst="rect">
            <a:avLst/>
          </a:prstGeom>
          <a:noFill/>
          <a:ln w="44450">
            <a:solidFill>
              <a:srgbClr val="21225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dirty="0" smtClean="0">
                <a:solidFill>
                  <a:srgbClr val="212253"/>
                </a:solidFill>
                <a:latin typeface="Tahoma"/>
                <a:cs typeface="Tahoma"/>
              </a:rPr>
              <a:t>Deputy Director</a:t>
            </a:r>
            <a:endParaRPr lang="en-US" sz="700" b="1" dirty="0">
              <a:solidFill>
                <a:srgbClr val="212253"/>
              </a:solidFill>
              <a:latin typeface="Tahoma"/>
              <a:cs typeface="Tahoma"/>
            </a:endParaRPr>
          </a:p>
        </p:txBody>
      </p:sp>
      <p:sp>
        <p:nvSpPr>
          <p:cNvPr id="18" name="Rectangle 17"/>
          <p:cNvSpPr/>
          <p:nvPr/>
        </p:nvSpPr>
        <p:spPr>
          <a:xfrm>
            <a:off x="2366929" y="4073725"/>
            <a:ext cx="4558384" cy="472639"/>
          </a:xfrm>
          <a:prstGeom prst="rect">
            <a:avLst/>
          </a:prstGeom>
          <a:noFill/>
          <a:ln w="44450">
            <a:solidFill>
              <a:srgbClr val="21225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dirty="0" smtClean="0">
                <a:solidFill>
                  <a:srgbClr val="212253"/>
                </a:solidFill>
                <a:latin typeface="Tahoma"/>
                <a:cs typeface="Tahoma"/>
              </a:rPr>
              <a:t>Program Managers (2-4)</a:t>
            </a:r>
            <a:endParaRPr lang="en-US" sz="1400" b="1" dirty="0">
              <a:solidFill>
                <a:srgbClr val="212253"/>
              </a:solidFill>
              <a:latin typeface="Tahoma"/>
              <a:cs typeface="Tahoma"/>
            </a:endParaRPr>
          </a:p>
        </p:txBody>
      </p:sp>
      <p:sp>
        <p:nvSpPr>
          <p:cNvPr id="19" name="Rectangle 18"/>
          <p:cNvSpPr/>
          <p:nvPr/>
        </p:nvSpPr>
        <p:spPr>
          <a:xfrm>
            <a:off x="2355639" y="5303893"/>
            <a:ext cx="4558384" cy="417997"/>
          </a:xfrm>
          <a:prstGeom prst="rect">
            <a:avLst/>
          </a:prstGeom>
          <a:noFill/>
          <a:ln w="44450">
            <a:solidFill>
              <a:srgbClr val="21225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dirty="0" smtClean="0">
                <a:solidFill>
                  <a:srgbClr val="212253"/>
                </a:solidFill>
                <a:latin typeface="Tahoma"/>
                <a:cs typeface="Tahoma"/>
              </a:rPr>
              <a:t>Analysts (1-2)</a:t>
            </a:r>
            <a:endParaRPr lang="en-US" sz="1400" b="1" dirty="0">
              <a:solidFill>
                <a:srgbClr val="212253"/>
              </a:solidFill>
              <a:latin typeface="Tahoma"/>
              <a:cs typeface="Tahoma"/>
            </a:endParaRPr>
          </a:p>
        </p:txBody>
      </p:sp>
      <p:cxnSp>
        <p:nvCxnSpPr>
          <p:cNvPr id="20" name="Straight Connector 19"/>
          <p:cNvCxnSpPr>
            <a:stCxn id="17" idx="0"/>
            <a:endCxn id="16" idx="2"/>
          </p:cNvCxnSpPr>
          <p:nvPr/>
        </p:nvCxnSpPr>
        <p:spPr>
          <a:xfrm flipV="1">
            <a:off x="4633918" y="2911683"/>
            <a:ext cx="0" cy="237104"/>
          </a:xfrm>
          <a:prstGeom prst="line">
            <a:avLst/>
          </a:prstGeom>
          <a:ln>
            <a:solidFill>
              <a:srgbClr val="212253"/>
            </a:solidFill>
          </a:ln>
          <a:effectLst/>
        </p:spPr>
        <p:style>
          <a:lnRef idx="2">
            <a:schemeClr val="accent1"/>
          </a:lnRef>
          <a:fillRef idx="0">
            <a:schemeClr val="accent1"/>
          </a:fillRef>
          <a:effectRef idx="1">
            <a:schemeClr val="accent1"/>
          </a:effectRef>
          <a:fontRef idx="minor">
            <a:schemeClr val="tx1"/>
          </a:fontRef>
        </p:style>
      </p:cxnSp>
      <p:cxnSp>
        <p:nvCxnSpPr>
          <p:cNvPr id="21" name="Elbow Connector 20"/>
          <p:cNvCxnSpPr>
            <a:stCxn id="17" idx="2"/>
            <a:endCxn id="18" idx="0"/>
          </p:cNvCxnSpPr>
          <p:nvPr/>
        </p:nvCxnSpPr>
        <p:spPr>
          <a:xfrm rot="16200000" flipH="1">
            <a:off x="4503912" y="3931515"/>
            <a:ext cx="272215" cy="12203"/>
          </a:xfrm>
          <a:prstGeom prst="bentConnector3">
            <a:avLst/>
          </a:prstGeom>
          <a:ln>
            <a:solidFill>
              <a:srgbClr val="212253"/>
            </a:solidFill>
          </a:ln>
          <a:effectLst/>
        </p:spPr>
        <p:style>
          <a:lnRef idx="2">
            <a:schemeClr val="accent1"/>
          </a:lnRef>
          <a:fillRef idx="0">
            <a:schemeClr val="accent1"/>
          </a:fillRef>
          <a:effectRef idx="1">
            <a:schemeClr val="accent1"/>
          </a:effectRef>
          <a:fontRef idx="minor">
            <a:schemeClr val="tx1"/>
          </a:fontRef>
        </p:style>
      </p:cxnSp>
      <p:sp>
        <p:nvSpPr>
          <p:cNvPr id="22" name="Rectangle 21"/>
          <p:cNvSpPr/>
          <p:nvPr/>
        </p:nvSpPr>
        <p:spPr>
          <a:xfrm>
            <a:off x="2355639" y="5864335"/>
            <a:ext cx="4558384" cy="417997"/>
          </a:xfrm>
          <a:prstGeom prst="rect">
            <a:avLst/>
          </a:prstGeom>
          <a:noFill/>
          <a:ln w="44450">
            <a:solidFill>
              <a:srgbClr val="21225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dirty="0" smtClean="0">
                <a:solidFill>
                  <a:srgbClr val="212253"/>
                </a:solidFill>
                <a:latin typeface="Tahoma"/>
                <a:cs typeface="Tahoma"/>
              </a:rPr>
              <a:t>Administrative Assistant (1-2)</a:t>
            </a:r>
            <a:endParaRPr lang="en-US" sz="1400" b="1" dirty="0">
              <a:solidFill>
                <a:srgbClr val="212253"/>
              </a:solidFill>
              <a:latin typeface="Tahoma"/>
              <a:cs typeface="Tahoma"/>
            </a:endParaRPr>
          </a:p>
        </p:txBody>
      </p:sp>
      <p:sp>
        <p:nvSpPr>
          <p:cNvPr id="15" name="Rectangle 14"/>
          <p:cNvSpPr/>
          <p:nvPr/>
        </p:nvSpPr>
        <p:spPr>
          <a:xfrm>
            <a:off x="2366929" y="4688809"/>
            <a:ext cx="4558384" cy="472639"/>
          </a:xfrm>
          <a:prstGeom prst="rect">
            <a:avLst/>
          </a:prstGeom>
          <a:noFill/>
          <a:ln w="44450">
            <a:solidFill>
              <a:srgbClr val="212253"/>
            </a:solidFill>
            <a:prstDash val="sys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dirty="0" smtClean="0">
                <a:solidFill>
                  <a:schemeClr val="bg1">
                    <a:lumMod val="50000"/>
                  </a:schemeClr>
                </a:solidFill>
                <a:latin typeface="Tahoma"/>
                <a:cs typeface="Tahoma"/>
              </a:rPr>
              <a:t>Project Managers (as needed)</a:t>
            </a:r>
            <a:endParaRPr lang="en-US" sz="1400" b="1" dirty="0">
              <a:solidFill>
                <a:schemeClr val="bg1">
                  <a:lumMod val="50000"/>
                </a:schemeClr>
              </a:solidFill>
              <a:latin typeface="Tahoma"/>
              <a:cs typeface="Tahoma"/>
            </a:endParaRPr>
          </a:p>
        </p:txBody>
      </p:sp>
    </p:spTree>
    <p:extLst>
      <p:ext uri="{BB962C8B-B14F-4D97-AF65-F5344CB8AC3E}">
        <p14:creationId xmlns:p14="http://schemas.microsoft.com/office/powerpoint/2010/main" val="2729713477"/>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400" dirty="0" smtClean="0"/>
              <a:t>Estimated Cost and Sources of Funding</a:t>
            </a:r>
            <a:endParaRPr lang="en-US" sz="3400" dirty="0"/>
          </a:p>
        </p:txBody>
      </p:sp>
      <p:sp>
        <p:nvSpPr>
          <p:cNvPr id="32"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sp>
        <p:nvSpPr>
          <p:cNvPr id="11" name="Content Placeholder 6"/>
          <p:cNvSpPr>
            <a:spLocks noGrp="1"/>
          </p:cNvSpPr>
          <p:nvPr>
            <p:ph idx="1"/>
          </p:nvPr>
        </p:nvSpPr>
        <p:spPr>
          <a:xfrm>
            <a:off x="659234" y="1245159"/>
            <a:ext cx="8229600" cy="871169"/>
          </a:xfrm>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p>
            <a:pPr marL="0" indent="0" algn="ctr">
              <a:spcBef>
                <a:spcPts val="0"/>
              </a:spcBef>
              <a:buNone/>
            </a:pPr>
            <a:r>
              <a:rPr lang="en-US" sz="2400" i="1" dirty="0">
                <a:solidFill>
                  <a:srgbClr val="595959"/>
                </a:solidFill>
                <a:latin typeface="Tahoma"/>
                <a:cs typeface="Tahoma"/>
              </a:rPr>
              <a:t>Estimated annual cost of the PMO is approximately $</a:t>
            </a:r>
            <a:r>
              <a:rPr lang="en-US" sz="2400" i="1" dirty="0" smtClean="0">
                <a:solidFill>
                  <a:srgbClr val="595959"/>
                </a:solidFill>
                <a:latin typeface="Tahoma"/>
                <a:cs typeface="Tahoma"/>
              </a:rPr>
              <a:t>1.5 to $1.7 million; funding </a:t>
            </a:r>
            <a:r>
              <a:rPr lang="en-US" sz="2400" i="1" dirty="0">
                <a:solidFill>
                  <a:srgbClr val="595959"/>
                </a:solidFill>
                <a:latin typeface="Tahoma"/>
                <a:cs typeface="Tahoma"/>
              </a:rPr>
              <a:t>is expected to come from existing </a:t>
            </a:r>
            <a:r>
              <a:rPr lang="en-US" sz="2400" i="1" dirty="0" smtClean="0">
                <a:solidFill>
                  <a:srgbClr val="595959"/>
                </a:solidFill>
                <a:latin typeface="Tahoma"/>
                <a:cs typeface="Tahoma"/>
              </a:rPr>
              <a:t>sources</a:t>
            </a:r>
            <a:endParaRPr lang="en-US" sz="2400" i="1" dirty="0">
              <a:solidFill>
                <a:srgbClr val="595959"/>
              </a:solidFill>
              <a:latin typeface="Tahoma"/>
              <a:cs typeface="Tahoma"/>
            </a:endParaRPr>
          </a:p>
        </p:txBody>
      </p:sp>
      <p:graphicFrame>
        <p:nvGraphicFramePr>
          <p:cNvPr id="16" name="Content Placeholder 4"/>
          <p:cNvGraphicFramePr>
            <a:graphicFrameLocks/>
          </p:cNvGraphicFramePr>
          <p:nvPr>
            <p:extLst>
              <p:ext uri="{D42A27DB-BD31-4B8C-83A1-F6EECF244321}">
                <p14:modId xmlns:p14="http://schemas.microsoft.com/office/powerpoint/2010/main" val="261698838"/>
              </p:ext>
            </p:extLst>
          </p:nvPr>
        </p:nvGraphicFramePr>
        <p:xfrm>
          <a:off x="1145225" y="2522340"/>
          <a:ext cx="7224075" cy="2565400"/>
        </p:xfrm>
        <a:graphic>
          <a:graphicData uri="http://schemas.openxmlformats.org/drawingml/2006/table">
            <a:tbl>
              <a:tblPr firstRow="1" bandRow="1">
                <a:tableStyleId>{5C22544A-7EE6-4342-B048-85BDC9FD1C3A}</a:tableStyleId>
              </a:tblPr>
              <a:tblGrid>
                <a:gridCol w="2715575"/>
                <a:gridCol w="2253961"/>
                <a:gridCol w="2254539"/>
              </a:tblGrid>
              <a:tr h="370840">
                <a:tc>
                  <a:txBody>
                    <a:bodyPr/>
                    <a:lstStyle/>
                    <a:p>
                      <a:r>
                        <a:rPr lang="en-US" sz="1400" dirty="0" smtClean="0">
                          <a:latin typeface="Tahoma"/>
                          <a:cs typeface="Tahoma"/>
                        </a:rPr>
                        <a:t>NCR</a:t>
                      </a:r>
                      <a:r>
                        <a:rPr lang="en-US" sz="1400" baseline="0" dirty="0" smtClean="0">
                          <a:latin typeface="Tahoma"/>
                          <a:cs typeface="Tahoma"/>
                        </a:rPr>
                        <a:t> Staff Support</a:t>
                      </a:r>
                      <a:endParaRPr lang="en-US" sz="1400" dirty="0">
                        <a:latin typeface="Tahoma"/>
                        <a:cs typeface="Tahoma"/>
                      </a:endParaRPr>
                    </a:p>
                  </a:txBody>
                  <a:tcPr>
                    <a:solidFill>
                      <a:srgbClr val="212253"/>
                    </a:solidFill>
                  </a:tcPr>
                </a:tc>
                <a:tc>
                  <a:txBody>
                    <a:bodyPr/>
                    <a:lstStyle/>
                    <a:p>
                      <a:r>
                        <a:rPr lang="en-US" sz="1400" dirty="0" smtClean="0">
                          <a:latin typeface="Tahoma"/>
                          <a:cs typeface="Tahoma"/>
                        </a:rPr>
                        <a:t>Source of Funding</a:t>
                      </a:r>
                      <a:endParaRPr lang="en-US" sz="1400" dirty="0">
                        <a:latin typeface="Tahoma"/>
                        <a:cs typeface="Tahoma"/>
                      </a:endParaRPr>
                    </a:p>
                  </a:txBody>
                  <a:tcPr>
                    <a:solidFill>
                      <a:srgbClr val="212253"/>
                    </a:solidFill>
                  </a:tcPr>
                </a:tc>
                <a:tc>
                  <a:txBody>
                    <a:bodyPr/>
                    <a:lstStyle/>
                    <a:p>
                      <a:r>
                        <a:rPr lang="en-US" sz="1400" dirty="0" smtClean="0">
                          <a:latin typeface="Tahoma"/>
                          <a:cs typeface="Tahoma"/>
                        </a:rPr>
                        <a:t>2013 Funding</a:t>
                      </a:r>
                      <a:endParaRPr lang="en-US" sz="1400" dirty="0">
                        <a:latin typeface="Tahoma"/>
                        <a:cs typeface="Tahoma"/>
                      </a:endParaRPr>
                    </a:p>
                  </a:txBody>
                  <a:tcPr>
                    <a:solidFill>
                      <a:srgbClr val="212253"/>
                    </a:solidFill>
                  </a:tcPr>
                </a:tc>
              </a:tr>
              <a:tr h="370840">
                <a:tc>
                  <a:txBody>
                    <a:bodyPr/>
                    <a:lstStyle/>
                    <a:p>
                      <a:r>
                        <a:rPr lang="en-US" sz="1200" dirty="0" smtClean="0">
                          <a:latin typeface="Tahoma"/>
                          <a:cs typeface="Tahoma"/>
                        </a:rPr>
                        <a:t>COG</a:t>
                      </a:r>
                      <a:endParaRPr lang="en-US" sz="1200" dirty="0">
                        <a:latin typeface="Tahoma"/>
                        <a:cs typeface="Tahoma"/>
                      </a:endParaRPr>
                    </a:p>
                  </a:txBody>
                  <a:tcPr>
                    <a:solidFill>
                      <a:schemeClr val="bg1">
                        <a:lumMod val="85000"/>
                      </a:schemeClr>
                    </a:solidFill>
                  </a:tcPr>
                </a:tc>
                <a:tc>
                  <a:txBody>
                    <a:bodyPr/>
                    <a:lstStyle/>
                    <a:p>
                      <a:r>
                        <a:rPr lang="en-US" sz="1200" dirty="0" smtClean="0">
                          <a:latin typeface="Tahoma"/>
                          <a:cs typeface="Tahoma"/>
                        </a:rPr>
                        <a:t>UASI sub-grant</a:t>
                      </a:r>
                      <a:r>
                        <a:rPr lang="en-US" sz="1200" baseline="0" dirty="0" smtClean="0">
                          <a:latin typeface="Tahoma"/>
                          <a:cs typeface="Tahoma"/>
                        </a:rPr>
                        <a:t> (</a:t>
                      </a:r>
                      <a:r>
                        <a:rPr lang="en-US" sz="1200" kern="1200" dirty="0" smtClean="0">
                          <a:solidFill>
                            <a:schemeClr val="dk1"/>
                          </a:solidFill>
                          <a:latin typeface="Tahoma"/>
                          <a:ea typeface="+mn-ea"/>
                          <a:cs typeface="Tahoma"/>
                        </a:rPr>
                        <a:t>Secretarial</a:t>
                      </a:r>
                      <a:r>
                        <a:rPr lang="en-US" sz="1200" baseline="0" dirty="0" smtClean="0">
                          <a:latin typeface="Tahoma"/>
                          <a:cs typeface="Tahoma"/>
                        </a:rPr>
                        <a:t> Support)</a:t>
                      </a:r>
                      <a:endParaRPr lang="en-US" sz="1200" dirty="0">
                        <a:latin typeface="Tahoma"/>
                        <a:cs typeface="Tahoma"/>
                      </a:endParaRPr>
                    </a:p>
                  </a:txBody>
                  <a:tcPr>
                    <a:solidFill>
                      <a:schemeClr val="bg1">
                        <a:lumMod val="85000"/>
                      </a:schemeClr>
                    </a:solidFill>
                  </a:tcPr>
                </a:tc>
                <a:tc>
                  <a:txBody>
                    <a:bodyPr/>
                    <a:lstStyle/>
                    <a:p>
                      <a:pPr lvl="1" algn="l"/>
                      <a:r>
                        <a:rPr lang="en-US" sz="1200" kern="1200" dirty="0" smtClean="0">
                          <a:solidFill>
                            <a:schemeClr val="dk1"/>
                          </a:solidFill>
                          <a:effectLst/>
                          <a:latin typeface="Tahoma"/>
                          <a:ea typeface="+mn-ea"/>
                          <a:cs typeface="Tahoma"/>
                        </a:rPr>
                        <a:t>$817,647</a:t>
                      </a:r>
                      <a:endParaRPr lang="en-US" sz="1200" dirty="0">
                        <a:latin typeface="Tahoma"/>
                        <a:cs typeface="Tahoma"/>
                      </a:endParaRPr>
                    </a:p>
                  </a:txBody>
                  <a:tcPr>
                    <a:solidFill>
                      <a:schemeClr val="bg1">
                        <a:lumMod val="85000"/>
                      </a:schemeClr>
                    </a:solidFill>
                  </a:tcPr>
                </a:tc>
              </a:tr>
              <a:tr h="370840">
                <a:tc>
                  <a:txBody>
                    <a:bodyPr/>
                    <a:lstStyle/>
                    <a:p>
                      <a:r>
                        <a:rPr lang="en-US" sz="1200" dirty="0" smtClean="0">
                          <a:latin typeface="Tahoma"/>
                          <a:cs typeface="Tahoma"/>
                        </a:rPr>
                        <a:t>SPG Staff</a:t>
                      </a:r>
                      <a:endParaRPr lang="en-US" sz="1200" dirty="0">
                        <a:latin typeface="Tahoma"/>
                        <a:cs typeface="Tahoma"/>
                      </a:endParaRPr>
                    </a:p>
                  </a:txBody>
                  <a:tcPr>
                    <a:solidFill>
                      <a:schemeClr val="bg1">
                        <a:lumMod val="95000"/>
                      </a:schemeClr>
                    </a:solidFill>
                  </a:tcPr>
                </a:tc>
                <a:tc>
                  <a:txBody>
                    <a:bodyPr/>
                    <a:lstStyle/>
                    <a:p>
                      <a:r>
                        <a:rPr lang="en-US" sz="1200" dirty="0" smtClean="0">
                          <a:latin typeface="Tahoma"/>
                          <a:cs typeface="Tahoma"/>
                        </a:rPr>
                        <a:t>Part</a:t>
                      </a:r>
                      <a:r>
                        <a:rPr lang="en-US" sz="1200" baseline="0" dirty="0" smtClean="0">
                          <a:latin typeface="Tahoma"/>
                          <a:cs typeface="Tahoma"/>
                        </a:rPr>
                        <a:t> of the UASI 5% M&amp;A allocation</a:t>
                      </a:r>
                      <a:endParaRPr lang="en-US" sz="1200" dirty="0">
                        <a:latin typeface="Tahoma"/>
                        <a:cs typeface="Tahoma"/>
                      </a:endParaRPr>
                    </a:p>
                  </a:txBody>
                  <a:tcPr>
                    <a:solidFill>
                      <a:schemeClr val="bg1">
                        <a:lumMod val="95000"/>
                      </a:schemeClr>
                    </a:solidFill>
                  </a:tcPr>
                </a:tc>
                <a:tc>
                  <a:txBody>
                    <a:bodyPr/>
                    <a:lstStyle/>
                    <a:p>
                      <a:pPr lvl="1" algn="l"/>
                      <a:r>
                        <a:rPr lang="en-US" sz="1200" dirty="0" smtClean="0">
                          <a:latin typeface="Tahoma"/>
                          <a:cs typeface="Tahoma"/>
                        </a:rPr>
                        <a:t>$415,000</a:t>
                      </a:r>
                      <a:endParaRPr lang="en-US" sz="1200" dirty="0">
                        <a:latin typeface="Tahoma"/>
                        <a:cs typeface="Tahoma"/>
                      </a:endParaRPr>
                    </a:p>
                  </a:txBody>
                  <a:tcPr>
                    <a:solidFill>
                      <a:schemeClr val="bg1">
                        <a:lumMod val="95000"/>
                      </a:schemeClr>
                    </a:solidFill>
                  </a:tcPr>
                </a:tc>
              </a:tr>
              <a:tr h="370840">
                <a:tc>
                  <a:txBody>
                    <a:bodyPr/>
                    <a:lstStyle/>
                    <a:p>
                      <a:r>
                        <a:rPr lang="en-US" sz="1200" dirty="0" smtClean="0">
                          <a:latin typeface="Tahoma"/>
                          <a:cs typeface="Tahoma"/>
                        </a:rPr>
                        <a:t>State Program Managers</a:t>
                      </a:r>
                      <a:r>
                        <a:rPr lang="en-US" sz="1200" kern="1200" dirty="0">
                          <a:solidFill>
                            <a:schemeClr val="dk1"/>
                          </a:solidFill>
                          <a:latin typeface="Tahoma"/>
                          <a:ea typeface="+mn-ea"/>
                          <a:cs typeface="Tahoma"/>
                        </a:rPr>
                        <a:t> </a:t>
                      </a:r>
                      <a:r>
                        <a:rPr lang="en-US" sz="1200" kern="1200" dirty="0" smtClean="0">
                          <a:solidFill>
                            <a:schemeClr val="dk1"/>
                          </a:solidFill>
                          <a:latin typeface="Tahoma"/>
                          <a:ea typeface="+mn-ea"/>
                          <a:cs typeface="Tahoma"/>
                        </a:rPr>
                        <a:t>(DC,  VA, and MD)</a:t>
                      </a:r>
                      <a:endParaRPr lang="en-US" sz="1200" dirty="0">
                        <a:latin typeface="Tahoma"/>
                        <a:cs typeface="Tahoma"/>
                      </a:endParaRPr>
                    </a:p>
                  </a:txBody>
                  <a:tcPr>
                    <a:solidFill>
                      <a:schemeClr val="bg1">
                        <a:lumMod val="85000"/>
                      </a:schemeClr>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Tahoma"/>
                          <a:cs typeface="Tahoma"/>
                        </a:rPr>
                        <a:t>Part</a:t>
                      </a:r>
                      <a:r>
                        <a:rPr lang="en-US" sz="1200" baseline="0" dirty="0" smtClean="0">
                          <a:latin typeface="Tahoma"/>
                          <a:cs typeface="Tahoma"/>
                        </a:rPr>
                        <a:t> of the UASI 5% M&amp;A allocation</a:t>
                      </a:r>
                      <a:endParaRPr lang="en-US" sz="1200" dirty="0" smtClean="0">
                        <a:latin typeface="Tahoma"/>
                        <a:cs typeface="Tahoma"/>
                      </a:endParaRPr>
                    </a:p>
                    <a:p>
                      <a:endParaRPr lang="en-US" sz="1200" dirty="0">
                        <a:latin typeface="Tahoma"/>
                        <a:cs typeface="Tahoma"/>
                      </a:endParaRPr>
                    </a:p>
                  </a:txBody>
                  <a:tcPr>
                    <a:solidFill>
                      <a:schemeClr val="bg1">
                        <a:lumMod val="85000"/>
                      </a:schemeClr>
                    </a:solidFill>
                  </a:tcPr>
                </a:tc>
                <a:tc>
                  <a:txBody>
                    <a:bodyPr/>
                    <a:lstStyle/>
                    <a:p>
                      <a:pPr lvl="1" algn="l"/>
                      <a:r>
                        <a:rPr lang="en-US" sz="1200" dirty="0" smtClean="0">
                          <a:latin typeface="Tahoma"/>
                          <a:cs typeface="Tahoma"/>
                        </a:rPr>
                        <a:t>$375,000</a:t>
                      </a:r>
                      <a:endParaRPr lang="en-US" sz="1200" dirty="0">
                        <a:latin typeface="Tahoma"/>
                        <a:cs typeface="Tahoma"/>
                      </a:endParaRPr>
                    </a:p>
                  </a:txBody>
                  <a:tcPr>
                    <a:solidFill>
                      <a:schemeClr val="bg1">
                        <a:lumMod val="85000"/>
                      </a:schemeClr>
                    </a:solidFill>
                  </a:tcPr>
                </a:tc>
              </a:tr>
              <a:tr h="370840">
                <a:tc>
                  <a:txBody>
                    <a:bodyPr/>
                    <a:lstStyle/>
                    <a:p>
                      <a:r>
                        <a:rPr lang="en-US" sz="1200" dirty="0" smtClean="0">
                          <a:latin typeface="Tahoma"/>
                          <a:cs typeface="Tahoma"/>
                        </a:rPr>
                        <a:t>Regional Planning</a:t>
                      </a:r>
                      <a:r>
                        <a:rPr lang="en-US" sz="1200" baseline="0" dirty="0" smtClean="0">
                          <a:latin typeface="Tahoma"/>
                          <a:cs typeface="Tahoma"/>
                        </a:rPr>
                        <a:t> Coordinator</a:t>
                      </a:r>
                      <a:endParaRPr lang="en-US" sz="1200" dirty="0">
                        <a:latin typeface="Tahoma"/>
                        <a:cs typeface="Tahoma"/>
                      </a:endParaRPr>
                    </a:p>
                  </a:txBody>
                  <a:tcPr>
                    <a:solidFill>
                      <a:schemeClr val="bg1">
                        <a:lumMod val="95000"/>
                      </a:schemeClr>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Tahoma"/>
                          <a:cs typeface="Tahoma"/>
                        </a:rPr>
                        <a:t>UASI sub-grant</a:t>
                      </a:r>
                      <a:r>
                        <a:rPr lang="en-US" sz="1200" baseline="0" dirty="0" smtClean="0">
                          <a:latin typeface="Tahoma"/>
                          <a:cs typeface="Tahoma"/>
                        </a:rPr>
                        <a:t> (</a:t>
                      </a:r>
                      <a:r>
                        <a:rPr lang="en-US" sz="1200" kern="1200" dirty="0" smtClean="0">
                          <a:solidFill>
                            <a:schemeClr val="dk1"/>
                          </a:solidFill>
                          <a:latin typeface="Tahoma"/>
                          <a:ea typeface="+mn-ea"/>
                          <a:cs typeface="Tahoma"/>
                        </a:rPr>
                        <a:t>Regional </a:t>
                      </a:r>
                      <a:r>
                        <a:rPr lang="en-US" sz="1200" kern="1200" baseline="0" dirty="0" smtClean="0">
                          <a:solidFill>
                            <a:schemeClr val="dk1"/>
                          </a:solidFill>
                          <a:latin typeface="Tahoma"/>
                          <a:ea typeface="+mn-ea"/>
                          <a:cs typeface="Tahoma"/>
                        </a:rPr>
                        <a:t>Planners</a:t>
                      </a:r>
                      <a:r>
                        <a:rPr lang="en-US" sz="1200" baseline="0" dirty="0" smtClean="0">
                          <a:latin typeface="Tahoma"/>
                          <a:cs typeface="Tahoma"/>
                        </a:rPr>
                        <a:t>)</a:t>
                      </a:r>
                      <a:endParaRPr lang="en-US" sz="1200" dirty="0" smtClean="0">
                        <a:latin typeface="Tahoma"/>
                        <a:cs typeface="Tahoma"/>
                      </a:endParaRPr>
                    </a:p>
                    <a:p>
                      <a:endParaRPr lang="en-US" sz="1200" dirty="0">
                        <a:latin typeface="Tahoma"/>
                        <a:cs typeface="Tahoma"/>
                      </a:endParaRPr>
                    </a:p>
                  </a:txBody>
                  <a:tcPr>
                    <a:solidFill>
                      <a:schemeClr val="bg1">
                        <a:lumMod val="95000"/>
                      </a:schemeClr>
                    </a:solidFill>
                  </a:tcPr>
                </a:tc>
                <a:tc>
                  <a:txBody>
                    <a:bodyPr/>
                    <a:lstStyle/>
                    <a:p>
                      <a:pPr lvl="1" algn="l"/>
                      <a:r>
                        <a:rPr lang="en-US" sz="1200" kern="1200" dirty="0" smtClean="0">
                          <a:solidFill>
                            <a:schemeClr val="dk1"/>
                          </a:solidFill>
                          <a:effectLst/>
                          <a:latin typeface="Tahoma"/>
                          <a:ea typeface="+mn-ea"/>
                          <a:cs typeface="Tahoma"/>
                        </a:rPr>
                        <a:t>$148,365</a:t>
                      </a:r>
                      <a:endParaRPr lang="en-US" sz="1200" dirty="0">
                        <a:latin typeface="Tahoma"/>
                        <a:cs typeface="Tahoma"/>
                      </a:endParaRPr>
                    </a:p>
                  </a:txBody>
                  <a:tcPr>
                    <a:solidFill>
                      <a:schemeClr val="bg1">
                        <a:lumMod val="95000"/>
                      </a:schemeClr>
                    </a:solidFill>
                  </a:tcPr>
                </a:tc>
              </a:tr>
            </a:tbl>
          </a:graphicData>
        </a:graphic>
      </p:graphicFrame>
    </p:spTree>
    <p:extLst>
      <p:ext uri="{BB962C8B-B14F-4D97-AF65-F5344CB8AC3E}">
        <p14:creationId xmlns:p14="http://schemas.microsoft.com/office/powerpoint/2010/main" val="179550843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smtClean="0"/>
              <a:t>Implementation and Next Steps</a:t>
            </a:r>
            <a:endParaRPr lang="en-US" sz="3400" dirty="0"/>
          </a:p>
        </p:txBody>
      </p:sp>
      <p:sp>
        <p:nvSpPr>
          <p:cNvPr id="4" name="Slide Number Placeholder 3"/>
          <p:cNvSpPr txBox="1">
            <a:spLocks/>
          </p:cNvSpPr>
          <p:nvPr/>
        </p:nvSpPr>
        <p:spPr>
          <a:xfrm>
            <a:off x="32751" y="6476849"/>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030172F1-C7FB-D74B-84C4-94D5542F43C1}" type="slidenum">
              <a:rPr kumimoji="0" lang="en-US" sz="1200" b="0" i="0" u="none" strike="noStrike" kern="1200" cap="none" spc="0" normalizeH="0" baseline="0" noProof="0" smtClean="0">
                <a:ln>
                  <a:noFill/>
                </a:ln>
                <a:solidFill>
                  <a:schemeClr val="bg1"/>
                </a:solidFill>
                <a:effectLst/>
                <a:uLnTx/>
                <a:uFillTx/>
                <a:latin typeface="Tahoma"/>
                <a:ea typeface="+mn-ea"/>
                <a:cs typeface="Tahoma"/>
              </a:rPr>
              <a:pPr marL="0" marR="0" lvl="0" indent="0" algn="l"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schemeClr val="bg1"/>
              </a:solidFill>
              <a:effectLst/>
              <a:uLnTx/>
              <a:uFillTx/>
              <a:latin typeface="Tahoma"/>
              <a:ea typeface="+mn-ea"/>
              <a:cs typeface="Tahoma"/>
            </a:endParaRPr>
          </a:p>
        </p:txBody>
      </p:sp>
      <p:graphicFrame>
        <p:nvGraphicFramePr>
          <p:cNvPr id="5" name="Group 1087"/>
          <p:cNvGraphicFramePr>
            <a:graphicFrameLocks noGrp="1"/>
          </p:cNvGraphicFramePr>
          <p:nvPr>
            <p:extLst>
              <p:ext uri="{D42A27DB-BD31-4B8C-83A1-F6EECF244321}">
                <p14:modId xmlns:p14="http://schemas.microsoft.com/office/powerpoint/2010/main" val="2294569769"/>
              </p:ext>
            </p:extLst>
          </p:nvPr>
        </p:nvGraphicFramePr>
        <p:xfrm>
          <a:off x="736959" y="986838"/>
          <a:ext cx="7832171" cy="401836"/>
        </p:xfrm>
        <a:graphic>
          <a:graphicData uri="http://schemas.openxmlformats.org/drawingml/2006/table">
            <a:tbl>
              <a:tblPr/>
              <a:tblGrid>
                <a:gridCol w="2486990"/>
                <a:gridCol w="3433401"/>
                <a:gridCol w="1911780"/>
              </a:tblGrid>
              <a:tr h="401836">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rgbClr val="595959"/>
                          </a:solidFill>
                          <a:effectLst/>
                          <a:latin typeface="Tahoma"/>
                          <a:ea typeface="Perpetua" charset="0"/>
                          <a:cs typeface="Tahoma"/>
                        </a:rPr>
                        <a:t>Nov/Dec 2013</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rgbClr val="595959"/>
                          </a:solidFill>
                          <a:effectLst/>
                          <a:latin typeface="Tahoma"/>
                          <a:ea typeface="Perpetua" charset="0"/>
                          <a:cs typeface="Tahoma"/>
                        </a:rPr>
                        <a:t>Jan/Feb 2014</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rgbClr val="595959"/>
                          </a:solidFill>
                          <a:effectLst/>
                          <a:latin typeface="Tahoma"/>
                          <a:ea typeface="Perpetua" charset="0"/>
                          <a:cs typeface="Tahoma"/>
                        </a:rPr>
                        <a:t>Mar/Apr 2014</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r>
            </a:tbl>
          </a:graphicData>
        </a:graphic>
      </p:graphicFrame>
      <p:cxnSp>
        <p:nvCxnSpPr>
          <p:cNvPr id="7" name="Straight Connector 6"/>
          <p:cNvCxnSpPr/>
          <p:nvPr/>
        </p:nvCxnSpPr>
        <p:spPr>
          <a:xfrm>
            <a:off x="3411349" y="1291637"/>
            <a:ext cx="1" cy="5034703"/>
          </a:xfrm>
          <a:prstGeom prst="line">
            <a:avLst/>
          </a:prstGeom>
          <a:ln w="1270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flipH="1">
            <a:off x="6444197" y="1310224"/>
            <a:ext cx="1" cy="5046368"/>
          </a:xfrm>
          <a:prstGeom prst="line">
            <a:avLst/>
          </a:prstGeom>
          <a:ln w="1270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9" name="Rectangle 8"/>
          <p:cNvSpPr/>
          <p:nvPr/>
        </p:nvSpPr>
        <p:spPr>
          <a:xfrm>
            <a:off x="1532856" y="3547307"/>
            <a:ext cx="2677195" cy="542094"/>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p>
            <a:r>
              <a:rPr lang="en-US" sz="1200" b="1" dirty="0" smtClean="0">
                <a:solidFill>
                  <a:srgbClr val="595959"/>
                </a:solidFill>
                <a:latin typeface="Tahoma"/>
                <a:cs typeface="Tahoma"/>
              </a:rPr>
              <a:t>5. Review roles </a:t>
            </a:r>
            <a:r>
              <a:rPr lang="en-US" sz="1200" b="1" dirty="0">
                <a:solidFill>
                  <a:srgbClr val="595959"/>
                </a:solidFill>
                <a:latin typeface="Tahoma"/>
                <a:cs typeface="Tahoma"/>
              </a:rPr>
              <a:t>in organizations currently supporting NCR </a:t>
            </a:r>
            <a:endParaRPr lang="en-US" sz="1200" b="1" dirty="0" smtClean="0">
              <a:solidFill>
                <a:srgbClr val="595959"/>
              </a:solidFill>
              <a:latin typeface="Tahoma"/>
              <a:cs typeface="Tahoma"/>
            </a:endParaRPr>
          </a:p>
        </p:txBody>
      </p:sp>
      <p:sp>
        <p:nvSpPr>
          <p:cNvPr id="10" name="TextBox 9"/>
          <p:cNvSpPr txBox="1"/>
          <p:nvPr/>
        </p:nvSpPr>
        <p:spPr>
          <a:xfrm>
            <a:off x="1183651" y="1984933"/>
            <a:ext cx="2379628" cy="426943"/>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defPPr>
              <a:defRPr lang="en-US"/>
            </a:defPPr>
            <a:lvl1pPr algn="ctr">
              <a:defRPr sz="1200">
                <a:solidFill>
                  <a:srgbClr val="595959"/>
                </a:solidFill>
                <a:latin typeface="Tahoma"/>
                <a:cs typeface="Tahoma"/>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l"/>
            <a:r>
              <a:rPr lang="en-US" b="1" dirty="0" smtClean="0"/>
              <a:t>2. Recruit PMO Director</a:t>
            </a:r>
          </a:p>
        </p:txBody>
      </p:sp>
      <p:sp>
        <p:nvSpPr>
          <p:cNvPr id="11" name="Pentagon 10"/>
          <p:cNvSpPr/>
          <p:nvPr/>
        </p:nvSpPr>
        <p:spPr>
          <a:xfrm>
            <a:off x="1183650" y="1426774"/>
            <a:ext cx="7385480" cy="426943"/>
          </a:xfrm>
          <a:prstGeom prst="homePlate">
            <a:avLst>
              <a:gd name="adj" fmla="val 32564"/>
            </a:avLst>
          </a:prstGeom>
          <a:solidFill>
            <a:schemeClr val="bg1">
              <a:lumMod val="9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p>
            <a:r>
              <a:rPr lang="en-US" sz="1200" b="1" dirty="0" smtClean="0">
                <a:solidFill>
                  <a:srgbClr val="595959"/>
                </a:solidFill>
                <a:latin typeface="Tahoma"/>
                <a:cs typeface="Tahoma"/>
              </a:rPr>
              <a:t>1. </a:t>
            </a:r>
            <a:r>
              <a:rPr lang="en-US" sz="1200" b="1" dirty="0" smtClean="0">
                <a:solidFill>
                  <a:srgbClr val="595959"/>
                </a:solidFill>
                <a:latin typeface="Tahoma"/>
                <a:cs typeface="Tahoma"/>
              </a:rPr>
              <a:t>Navigate Change - Communications </a:t>
            </a:r>
            <a:r>
              <a:rPr lang="en-US" sz="1200" b="1" dirty="0" smtClean="0">
                <a:solidFill>
                  <a:srgbClr val="595959"/>
                </a:solidFill>
                <a:latin typeface="Tahoma"/>
                <a:cs typeface="Tahoma"/>
              </a:rPr>
              <a:t>and Stakeholder Engagement</a:t>
            </a:r>
          </a:p>
        </p:txBody>
      </p:sp>
      <p:sp>
        <p:nvSpPr>
          <p:cNvPr id="12" name="Rectangle 11"/>
          <p:cNvSpPr/>
          <p:nvPr/>
        </p:nvSpPr>
        <p:spPr>
          <a:xfrm>
            <a:off x="2481599" y="4748057"/>
            <a:ext cx="4076897" cy="426943"/>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p>
            <a:r>
              <a:rPr lang="en-US" sz="1200" b="1" dirty="0">
                <a:solidFill>
                  <a:srgbClr val="595959"/>
                </a:solidFill>
                <a:latin typeface="Tahoma"/>
                <a:cs typeface="Tahoma"/>
              </a:rPr>
              <a:t>7</a:t>
            </a:r>
            <a:r>
              <a:rPr lang="en-US" sz="1200" b="1" dirty="0" smtClean="0">
                <a:solidFill>
                  <a:srgbClr val="595959"/>
                </a:solidFill>
                <a:latin typeface="Tahoma"/>
                <a:cs typeface="Tahoma"/>
              </a:rPr>
              <a:t>. Initiate </a:t>
            </a:r>
            <a:r>
              <a:rPr lang="en-US" sz="1200" b="1" dirty="0">
                <a:solidFill>
                  <a:srgbClr val="595959"/>
                </a:solidFill>
                <a:latin typeface="Tahoma"/>
                <a:cs typeface="Tahoma"/>
              </a:rPr>
              <a:t>Governance </a:t>
            </a:r>
            <a:r>
              <a:rPr lang="en-US" sz="1200" b="1" dirty="0" smtClean="0">
                <a:solidFill>
                  <a:srgbClr val="595959"/>
                </a:solidFill>
                <a:latin typeface="Tahoma"/>
                <a:cs typeface="Tahoma"/>
              </a:rPr>
              <a:t>Model</a:t>
            </a:r>
          </a:p>
        </p:txBody>
      </p:sp>
      <p:sp>
        <p:nvSpPr>
          <p:cNvPr id="13" name="Rectangle 12"/>
          <p:cNvSpPr/>
          <p:nvPr/>
        </p:nvSpPr>
        <p:spPr>
          <a:xfrm>
            <a:off x="2724861" y="3014882"/>
            <a:ext cx="4566112" cy="412578"/>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p>
            <a:r>
              <a:rPr lang="en-US" sz="1200" b="1" dirty="0" smtClean="0">
                <a:solidFill>
                  <a:srgbClr val="595959"/>
                </a:solidFill>
                <a:latin typeface="Tahoma"/>
                <a:cs typeface="Tahoma"/>
              </a:rPr>
              <a:t>4. Create Standard Operating Procedures</a:t>
            </a:r>
          </a:p>
        </p:txBody>
      </p:sp>
      <p:sp>
        <p:nvSpPr>
          <p:cNvPr id="14" name="TextBox 13"/>
          <p:cNvSpPr txBox="1"/>
          <p:nvPr/>
        </p:nvSpPr>
        <p:spPr>
          <a:xfrm>
            <a:off x="3538348" y="4230343"/>
            <a:ext cx="3032849" cy="426943"/>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defPPr>
              <a:defRPr lang="en-US"/>
            </a:defPPr>
            <a:lvl1pPr algn="ctr">
              <a:defRPr sz="1200">
                <a:solidFill>
                  <a:srgbClr val="595959"/>
                </a:solidFill>
                <a:latin typeface="Tahoma"/>
                <a:cs typeface="Tahoma"/>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l"/>
            <a:r>
              <a:rPr lang="en-US" b="1" dirty="0"/>
              <a:t>6</a:t>
            </a:r>
            <a:r>
              <a:rPr lang="en-US" b="1" dirty="0" smtClean="0"/>
              <a:t>. Transition and Train Staff</a:t>
            </a:r>
          </a:p>
        </p:txBody>
      </p:sp>
      <p:sp>
        <p:nvSpPr>
          <p:cNvPr id="15" name="Rectangle 14"/>
          <p:cNvSpPr/>
          <p:nvPr/>
        </p:nvSpPr>
        <p:spPr>
          <a:xfrm>
            <a:off x="3411350" y="5265771"/>
            <a:ext cx="3924810" cy="426943"/>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p>
            <a:r>
              <a:rPr lang="en-US" sz="1200" b="1" dirty="0">
                <a:solidFill>
                  <a:srgbClr val="595959"/>
                </a:solidFill>
                <a:latin typeface="Tahoma"/>
                <a:cs typeface="Tahoma"/>
              </a:rPr>
              <a:t>8</a:t>
            </a:r>
            <a:r>
              <a:rPr lang="en-US" sz="1200" b="1" dirty="0" smtClean="0">
                <a:solidFill>
                  <a:srgbClr val="595959"/>
                </a:solidFill>
                <a:latin typeface="Tahoma"/>
                <a:cs typeface="Tahoma"/>
              </a:rPr>
              <a:t>. Determine/Implement Tools and Systems</a:t>
            </a:r>
          </a:p>
        </p:txBody>
      </p:sp>
      <p:sp>
        <p:nvSpPr>
          <p:cNvPr id="16" name="Rectangle 15"/>
          <p:cNvSpPr/>
          <p:nvPr/>
        </p:nvSpPr>
        <p:spPr>
          <a:xfrm>
            <a:off x="4003166" y="5783484"/>
            <a:ext cx="4011127" cy="440143"/>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p>
            <a:r>
              <a:rPr lang="en-US" sz="1200" b="1" dirty="0">
                <a:solidFill>
                  <a:srgbClr val="595959"/>
                </a:solidFill>
                <a:latin typeface="Tahoma"/>
                <a:cs typeface="Tahoma"/>
              </a:rPr>
              <a:t>9</a:t>
            </a:r>
            <a:r>
              <a:rPr lang="en-US" sz="1200" b="1" dirty="0" smtClean="0">
                <a:solidFill>
                  <a:srgbClr val="595959"/>
                </a:solidFill>
                <a:latin typeface="Tahoma"/>
                <a:cs typeface="Tahoma"/>
              </a:rPr>
              <a:t>. Determine/Implement  Performance Measures</a:t>
            </a:r>
          </a:p>
        </p:txBody>
      </p:sp>
      <p:sp>
        <p:nvSpPr>
          <p:cNvPr id="17" name="TextBox 16"/>
          <p:cNvSpPr txBox="1"/>
          <p:nvPr/>
        </p:nvSpPr>
        <p:spPr>
          <a:xfrm>
            <a:off x="3308583" y="2498179"/>
            <a:ext cx="3135615" cy="426943"/>
          </a:xfrm>
          <a:prstGeom prst="rect">
            <a:avLst/>
          </a:prstGeom>
          <a:solidFill>
            <a:schemeClr val="bg1">
              <a:lumMod val="85000"/>
            </a:schemeClr>
          </a:solidFill>
          <a:ln w="12700" cmpd="sng">
            <a:solidFill>
              <a:srgbClr val="212253"/>
            </a:solidFill>
          </a:ln>
        </p:spPr>
        <p:style>
          <a:lnRef idx="2">
            <a:schemeClr val="dk1"/>
          </a:lnRef>
          <a:fillRef idx="1">
            <a:schemeClr val="lt1"/>
          </a:fillRef>
          <a:effectRef idx="0">
            <a:schemeClr val="dk1"/>
          </a:effectRef>
          <a:fontRef idx="minor">
            <a:schemeClr val="dk1"/>
          </a:fontRef>
        </p:style>
        <p:txBody>
          <a:bodyPr rtlCol="0" anchor="ctr"/>
          <a:lstStyle>
            <a:defPPr>
              <a:defRPr lang="en-US"/>
            </a:defPPr>
            <a:lvl1pPr algn="ctr">
              <a:defRPr sz="1200">
                <a:solidFill>
                  <a:srgbClr val="595959"/>
                </a:solidFill>
                <a:latin typeface="Tahoma"/>
                <a:cs typeface="Tahoma"/>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l"/>
            <a:r>
              <a:rPr lang="en-US" b="1" dirty="0" smtClean="0"/>
              <a:t>3. Recruit </a:t>
            </a:r>
            <a:r>
              <a:rPr lang="en-US" b="1" dirty="0"/>
              <a:t>and </a:t>
            </a:r>
            <a:r>
              <a:rPr lang="en-US" b="1" dirty="0" smtClean="0"/>
              <a:t>Select Staff</a:t>
            </a:r>
          </a:p>
        </p:txBody>
      </p:sp>
      <p:sp>
        <p:nvSpPr>
          <p:cNvPr id="18" name="TextBox 17"/>
          <p:cNvSpPr txBox="1"/>
          <p:nvPr/>
        </p:nvSpPr>
        <p:spPr>
          <a:xfrm>
            <a:off x="4210051" y="2082800"/>
            <a:ext cx="1898650" cy="253916"/>
          </a:xfrm>
          <a:prstGeom prst="rect">
            <a:avLst/>
          </a:prstGeom>
          <a:noFill/>
        </p:spPr>
        <p:txBody>
          <a:bodyPr wrap="square" rtlCol="0">
            <a:spAutoFit/>
          </a:bodyPr>
          <a:lstStyle/>
          <a:p>
            <a:r>
              <a:rPr lang="en-US" sz="1050" dirty="0" smtClean="0"/>
              <a:t>Initial Operating Capabilities</a:t>
            </a:r>
            <a:endParaRPr lang="en-US" sz="1050" dirty="0"/>
          </a:p>
        </p:txBody>
      </p:sp>
      <p:sp>
        <p:nvSpPr>
          <p:cNvPr id="20" name="TextBox 19"/>
          <p:cNvSpPr txBox="1"/>
          <p:nvPr/>
        </p:nvSpPr>
        <p:spPr>
          <a:xfrm>
            <a:off x="6964784" y="4339870"/>
            <a:ext cx="1898650" cy="253916"/>
          </a:xfrm>
          <a:prstGeom prst="rect">
            <a:avLst/>
          </a:prstGeom>
          <a:noFill/>
        </p:spPr>
        <p:txBody>
          <a:bodyPr wrap="square" rtlCol="0">
            <a:spAutoFit/>
          </a:bodyPr>
          <a:lstStyle/>
          <a:p>
            <a:r>
              <a:rPr lang="en-US" sz="1050" dirty="0" smtClean="0"/>
              <a:t>Full Operating Capabilities</a:t>
            </a:r>
            <a:endParaRPr lang="en-US" sz="1050" dirty="0"/>
          </a:p>
        </p:txBody>
      </p:sp>
      <p:sp>
        <p:nvSpPr>
          <p:cNvPr id="21" name="Oval 20"/>
          <p:cNvSpPr/>
          <p:nvPr/>
        </p:nvSpPr>
        <p:spPr>
          <a:xfrm>
            <a:off x="4083051" y="2157876"/>
            <a:ext cx="127000" cy="11276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22" name="Oval 21"/>
          <p:cNvSpPr/>
          <p:nvPr/>
        </p:nvSpPr>
        <p:spPr>
          <a:xfrm>
            <a:off x="6863184" y="4425156"/>
            <a:ext cx="127000" cy="11276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663891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ＭＳ ゴシック"/>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ＭＳ ゴシック"/>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Revolution.thmx</Template>
  <TotalTime>10867</TotalTime>
  <Words>1254</Words>
  <Application>Microsoft Macintosh PowerPoint</Application>
  <PresentationFormat>On-screen Show (4:3)</PresentationFormat>
  <Paragraphs>207</Paragraphs>
  <Slides>15</Slides>
  <Notes>8</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1_Office Theme</vt:lpstr>
      <vt:lpstr>Recommended NCR PMO Design and Implementation Plan   Presentation for the SPG and CAO-HSEC</vt:lpstr>
      <vt:lpstr>Topics</vt:lpstr>
      <vt:lpstr>Origin of the NCR Homeland Security PMO</vt:lpstr>
      <vt:lpstr>Approach to the PMO Design</vt:lpstr>
      <vt:lpstr>Analysis – PMO Examples</vt:lpstr>
      <vt:lpstr>Analysis – Housing Options</vt:lpstr>
      <vt:lpstr>Stakeholder Engagement</vt:lpstr>
      <vt:lpstr>Shared Intent – Benefits of a NCR PMO</vt:lpstr>
      <vt:lpstr>Four Key Design Elements</vt:lpstr>
      <vt:lpstr>Design Element #1 – PMO Mission </vt:lpstr>
      <vt:lpstr>Design Element #2 – PMO Housing</vt:lpstr>
      <vt:lpstr>Design Element #3 – Governance</vt:lpstr>
      <vt:lpstr>Design Element #4 – PMO Staffing</vt:lpstr>
      <vt:lpstr>Estimated Cost and Sources of Funding</vt:lpstr>
      <vt:lpstr>Implementation and Next Steps</vt:lpstr>
    </vt:vector>
  </TitlesOfParts>
  <Company>The Clearing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Problems Need to be Solved?</dc:title>
  <dc:creator>Dan Laredo</dc:creator>
  <cp:lastModifiedBy>Dan Laredo</cp:lastModifiedBy>
  <cp:revision>472</cp:revision>
  <cp:lastPrinted>2013-11-03T15:04:00Z</cp:lastPrinted>
  <dcterms:created xsi:type="dcterms:W3CDTF">2013-07-23T13:02:07Z</dcterms:created>
  <dcterms:modified xsi:type="dcterms:W3CDTF">2013-11-04T22:00:47Z</dcterms:modified>
</cp:coreProperties>
</file>