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80" r:id="rId5"/>
    <p:sldId id="291" r:id="rId6"/>
    <p:sldId id="307" r:id="rId7"/>
    <p:sldId id="301" r:id="rId8"/>
    <p:sldId id="299" r:id="rId9"/>
    <p:sldId id="309" r:id="rId10"/>
    <p:sldId id="308" r:id="rId11"/>
    <p:sldId id="282" r:id="rId12"/>
    <p:sldId id="312" r:id="rId13"/>
    <p:sldId id="305" r:id="rId14"/>
    <p:sldId id="271" r:id="rId15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nya Spano" initials="TS" lastIdx="5" clrIdx="0">
    <p:extLst>
      <p:ext uri="{19B8F6BF-5375-455C-9EA6-DF929625EA0E}">
        <p15:presenceInfo xmlns:p15="http://schemas.microsoft.com/office/powerpoint/2012/main" userId="S-1-5-21-249968381-1788289540-2076119496-11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B97"/>
    <a:srgbClr val="0087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95" autoAdjust="0"/>
    <p:restoredTop sz="98507" autoAdjust="0"/>
  </p:normalViewPr>
  <p:slideViewPr>
    <p:cSldViewPr snapToGrid="0" snapToObjects="1">
      <p:cViewPr varScale="1">
        <p:scale>
          <a:sx n="126" d="100"/>
          <a:sy n="126" d="100"/>
        </p:scale>
        <p:origin x="132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mwcog.org\DFS\DEP\Nasser%20Ameen\projects\ENR%20Table_Round%209.0%20Comparison%20Char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Round 8.4 vs Round 9.0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'Round 8.4 vs 9.0'!$A$2</c:f>
              <c:strCache>
                <c:ptCount val="1"/>
                <c:pt idx="0">
                  <c:v>Round 9.0 BP Total Flow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'Round 8.4 vs 9.0'!$B$1:$J$1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  <c:pt idx="8">
                  <c:v>2045</c:v>
                </c:pt>
              </c:numCache>
            </c:numRef>
          </c:cat>
          <c:val>
            <c:numRef>
              <c:f>'Round 8.4 vs 9.0'!$B$2:$J$2</c:f>
              <c:numCache>
                <c:formatCode>General</c:formatCode>
                <c:ptCount val="9"/>
                <c:pt idx="0">
                  <c:v>296.55</c:v>
                </c:pt>
                <c:pt idx="1">
                  <c:v>293.62</c:v>
                </c:pt>
                <c:pt idx="2">
                  <c:v>304.11</c:v>
                </c:pt>
                <c:pt idx="3">
                  <c:v>313.39</c:v>
                </c:pt>
                <c:pt idx="4">
                  <c:v>321.77999999999997</c:v>
                </c:pt>
                <c:pt idx="5">
                  <c:v>335.09</c:v>
                </c:pt>
                <c:pt idx="6">
                  <c:v>345.98</c:v>
                </c:pt>
                <c:pt idx="7">
                  <c:v>355.35</c:v>
                </c:pt>
                <c:pt idx="8">
                  <c:v>364.49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AB7-45A2-A8FD-FB6D30C17E7B}"/>
            </c:ext>
          </c:extLst>
        </c:ser>
        <c:ser>
          <c:idx val="1"/>
          <c:order val="1"/>
          <c:tx>
            <c:strRef>
              <c:f>'Round 8.4 vs 9.0'!$A$3</c:f>
              <c:strCache>
                <c:ptCount val="1"/>
                <c:pt idx="0">
                  <c:v>Round 8.4 BP Total Flow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'Round 8.4 vs 9.0'!$B$1:$J$1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  <c:pt idx="8">
                  <c:v>2045</c:v>
                </c:pt>
              </c:numCache>
            </c:numRef>
          </c:cat>
          <c:val>
            <c:numRef>
              <c:f>'Round 8.4 vs 9.0'!$B$3:$J$3</c:f>
              <c:numCache>
                <c:formatCode>General</c:formatCode>
                <c:ptCount val="9"/>
                <c:pt idx="0">
                  <c:v>296.55</c:v>
                </c:pt>
                <c:pt idx="1">
                  <c:v>294.92</c:v>
                </c:pt>
                <c:pt idx="2">
                  <c:v>305.86</c:v>
                </c:pt>
                <c:pt idx="3">
                  <c:v>314.66000000000003</c:v>
                </c:pt>
                <c:pt idx="4">
                  <c:v>323.47000000000003</c:v>
                </c:pt>
                <c:pt idx="5">
                  <c:v>334.92</c:v>
                </c:pt>
                <c:pt idx="6">
                  <c:v>345.93</c:v>
                </c:pt>
                <c:pt idx="7">
                  <c:v>356.01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AB7-45A2-A8FD-FB6D30C17E7B}"/>
            </c:ext>
          </c:extLst>
        </c:ser>
        <c:ser>
          <c:idx val="2"/>
          <c:order val="2"/>
          <c:tx>
            <c:strRef>
              <c:f>'Round 8.4 vs 9.0'!$A$4</c:f>
              <c:strCache>
                <c:ptCount val="1"/>
                <c:pt idx="0">
                  <c:v>Round 9.0 Major WWTP COG Region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'Round 8.4 vs 9.0'!$B$1:$J$1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  <c:pt idx="8">
                  <c:v>2045</c:v>
                </c:pt>
              </c:numCache>
            </c:numRef>
          </c:cat>
          <c:val>
            <c:numRef>
              <c:f>'Round 8.4 vs 9.0'!$B$4:$J$4</c:f>
              <c:numCache>
                <c:formatCode>General</c:formatCode>
                <c:ptCount val="9"/>
                <c:pt idx="0">
                  <c:v>549</c:v>
                </c:pt>
                <c:pt idx="1">
                  <c:v>553.53</c:v>
                </c:pt>
                <c:pt idx="2">
                  <c:v>586.57000000000005</c:v>
                </c:pt>
                <c:pt idx="3">
                  <c:v>622.22</c:v>
                </c:pt>
                <c:pt idx="4">
                  <c:v>659.01</c:v>
                </c:pt>
                <c:pt idx="5">
                  <c:v>692.87</c:v>
                </c:pt>
                <c:pt idx="6">
                  <c:v>721.66</c:v>
                </c:pt>
                <c:pt idx="7">
                  <c:v>748.1</c:v>
                </c:pt>
                <c:pt idx="8">
                  <c:v>774.5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7-45A2-A8FD-FB6D30C17E7B}"/>
            </c:ext>
          </c:extLst>
        </c:ser>
        <c:ser>
          <c:idx val="3"/>
          <c:order val="3"/>
          <c:tx>
            <c:strRef>
              <c:f>'Round 8.4 vs 9.0'!$A$5</c:f>
              <c:strCache>
                <c:ptCount val="1"/>
                <c:pt idx="0">
                  <c:v>Round 8.4 Major WWTP COG Region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'Round 8.4 vs 9.0'!$B$1:$J$1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  <c:pt idx="8">
                  <c:v>2045</c:v>
                </c:pt>
              </c:numCache>
            </c:numRef>
          </c:cat>
          <c:val>
            <c:numRef>
              <c:f>'Round 8.4 vs 9.0'!$B$5:$J$5</c:f>
              <c:numCache>
                <c:formatCode>General</c:formatCode>
                <c:ptCount val="9"/>
                <c:pt idx="0">
                  <c:v>553.25</c:v>
                </c:pt>
                <c:pt idx="1">
                  <c:v>559.54999999999995</c:v>
                </c:pt>
                <c:pt idx="2">
                  <c:v>592.05999999999995</c:v>
                </c:pt>
                <c:pt idx="3">
                  <c:v>630.85</c:v>
                </c:pt>
                <c:pt idx="4">
                  <c:v>668.46</c:v>
                </c:pt>
                <c:pt idx="5">
                  <c:v>703.78</c:v>
                </c:pt>
                <c:pt idx="6">
                  <c:v>733.97</c:v>
                </c:pt>
                <c:pt idx="7">
                  <c:v>760.93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DAB7-45A2-A8FD-FB6D30C17E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57748048"/>
        <c:axId val="757750008"/>
      </c:lineChart>
      <c:catAx>
        <c:axId val="757748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57750008"/>
        <c:crosses val="autoZero"/>
        <c:auto val="1"/>
        <c:lblAlgn val="ctr"/>
        <c:lblOffset val="100"/>
        <c:noMultiLvlLbl val="0"/>
      </c:catAx>
      <c:valAx>
        <c:axId val="757750008"/>
        <c:scaling>
          <c:orientation val="minMax"/>
          <c:max val="800"/>
          <c:min val="2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57748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90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324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269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769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945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180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1401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940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2250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66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859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apeakebay.net/channel_files/25900/projection2025_growth_w_wip_caps_draft.xlsx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email@mwcog.or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420261"/>
              </p:ext>
            </p:extLst>
          </p:nvPr>
        </p:nvGraphicFramePr>
        <p:xfrm>
          <a:off x="2491153" y="1481172"/>
          <a:ext cx="6652847" cy="44189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dirty="0">
                          <a:solidFill>
                            <a:schemeClr val="tx2"/>
                          </a:solidFill>
                        </a:rPr>
                        <a:t>BPSA Wastewater Flow Projections</a:t>
                      </a:r>
                      <a:endParaRPr lang="en-US" sz="4000" b="0" i="1" cap="all" spc="-9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276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2800" baseline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Review of COG’s </a:t>
                      </a: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Round 9.0 Flow</a:t>
                      </a:r>
                      <a:r>
                        <a:rPr lang="en-US" sz="2800" baseline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Projections, Estimated Projections for  Round 9.1, &amp; RWFFM Methodology Update</a:t>
                      </a:r>
                      <a:endParaRPr lang="en-US" sz="28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Nasser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Ameen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WRTC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March 8, 2018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572828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19" y="73799"/>
            <a:ext cx="1900800" cy="2013120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85919" y="2360428"/>
            <a:ext cx="1900800" cy="360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all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Blue Plains</a:t>
            </a:r>
            <a:r>
              <a:rPr kumimoji="0" lang="en-US" altLang="en-US" sz="1000" b="0" i="0" u="none" strike="noStrike" cap="all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2012 IMA</a:t>
            </a:r>
            <a:endParaRPr kumimoji="0" lang="en-US" altLang="en-US" sz="1000" b="0" i="0" u="none" strike="noStrike" cap="all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District of Columbia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District of Columbia – Water and Sewer Authority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Fairfax County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Montgomery County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Prince George's County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Washington Suburban </a:t>
            </a:r>
            <a:b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Sanitary Commission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22178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Overview &amp; Schedule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62445" y="1257300"/>
            <a:ext cx="80549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Round 9.0 &amp; Round 8.4 – Comparison of Previously Approved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Schedule for Round 9.1 Approval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Round 9.0 vs 9.1 – Changes in Demographics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ChesBay Program’s 2025 Flow Projections vs. Round 9.0/2025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Planned Updates of RWFFM/BPSA Methodology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Round 9.0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Formally approved by the COG Board on Nov. 6</a:t>
            </a:r>
            <a:r>
              <a:rPr lang="en-US" baseline="30000" dirty="0"/>
              <a:t>th</a:t>
            </a:r>
            <a:r>
              <a:rPr lang="en-US" dirty="0"/>
              <a:t> 2016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Formally approved by TPB on Nov. 15</a:t>
            </a:r>
            <a:r>
              <a:rPr lang="en-US" baseline="30000" dirty="0"/>
              <a:t>th</a:t>
            </a:r>
            <a:r>
              <a:rPr lang="en-US" dirty="0"/>
              <a:t> 2016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Round 8.4 stops at 2040, where as Round 9.0 expands planning horizon another 5 years, to 2045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Reflects demographic updates from all COG members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Round 9.1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Will be officially approved in the Fall of 2018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Only a few COG member have submitted updated data</a:t>
            </a:r>
          </a:p>
        </p:txBody>
      </p:sp>
    </p:spTree>
    <p:extLst>
      <p:ext uri="{BB962C8B-B14F-4D97-AF65-F5344CB8AC3E}">
        <p14:creationId xmlns:p14="http://schemas.microsoft.com/office/powerpoint/2010/main" val="4218322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63141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Round 8.4/Round 9.0 Comparison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49479" y="1675843"/>
            <a:ext cx="7516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C80AA780-6D61-40DF-A2C2-80A175E60A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26818"/>
              </p:ext>
            </p:extLst>
          </p:nvPr>
        </p:nvGraphicFramePr>
        <p:xfrm>
          <a:off x="775405" y="4687382"/>
          <a:ext cx="7883959" cy="20574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7788">
                  <a:extLst>
                    <a:ext uri="{9D8B030D-6E8A-4147-A177-3AD203B41FA5}">
                      <a16:colId xmlns:a16="http://schemas.microsoft.com/office/drawing/2014/main" xmlns="" val="3489187643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1593273051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1788172357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3604171164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586646294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273652667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148343747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4178674009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2241718177"/>
                    </a:ext>
                  </a:extLst>
                </a:gridCol>
                <a:gridCol w="714019">
                  <a:extLst>
                    <a:ext uri="{9D8B030D-6E8A-4147-A177-3AD203B41FA5}">
                      <a16:colId xmlns:a16="http://schemas.microsoft.com/office/drawing/2014/main" xmlns="" val="181935350"/>
                    </a:ext>
                  </a:extLst>
                </a:gridCol>
              </a:tblGrid>
              <a:tr h="348973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9232384"/>
                  </a:ext>
                </a:extLst>
              </a:tr>
              <a:tr h="427129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Round 9.0 BP Adjusted Total Flow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296.55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293.62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304.11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313.39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321.78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335.09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345.98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355.35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364.49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184476864"/>
                  </a:ext>
                </a:extLst>
              </a:tr>
              <a:tr h="42712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Round 8.4 BP Adjusted Total Flow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296.55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294.92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305.86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314.66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323.47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334.92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345.93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356.01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685157668"/>
                  </a:ext>
                </a:extLst>
              </a:tr>
              <a:tr h="42712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Round 9.0 Major WWTP COG Region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553.53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586.57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622.22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659.01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692.87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721.66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748.1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774.5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71922360"/>
                  </a:ext>
                </a:extLst>
              </a:tr>
              <a:tr h="42712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Round 8.4 Major WWTP COG Region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553.25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559.55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592.06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630.85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668.46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703.78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733.97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760.93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1044651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6D69040-01D5-4628-8C9D-BF50A9CC9289}"/>
              </a:ext>
            </a:extLst>
          </p:cNvPr>
          <p:cNvSpPr txBox="1"/>
          <p:nvPr/>
        </p:nvSpPr>
        <p:spPr>
          <a:xfrm>
            <a:off x="7779669" y="3234608"/>
            <a:ext cx="12146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370 MGD does not include CSFs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xmlns="" id="{6B2DFB44-E92F-48D1-8E39-7F0A1AC232C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3804479"/>
              </p:ext>
            </p:extLst>
          </p:nvPr>
        </p:nvGraphicFramePr>
        <p:xfrm>
          <a:off x="1644129" y="1189202"/>
          <a:ext cx="6327065" cy="3422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06157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03564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Round 9.1 – Updated Schedule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37A4B6A-9B82-44B3-A4D3-343E9DC68678}"/>
              </a:ext>
            </a:extLst>
          </p:cNvPr>
          <p:cNvSpPr txBox="1"/>
          <p:nvPr/>
        </p:nvSpPr>
        <p:spPr>
          <a:xfrm>
            <a:off x="933450" y="1365486"/>
            <a:ext cx="744855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COG Board is planning to officially approve the Round 9.1 data this coming fall of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COG staff will begin generating our flow projections using our Regional Wastewater Flow Forecast Model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Once we generate our flow projections, it will be treated as “unofficial” data projections that can be shared only as an “internal” document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Transportation Planning Board (TPB) have used their model to run Round 9.1 and generate demographic projections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These demographic projections, which include other counties outside of COG Jurisdiction, show only a slight change when compared to Round 9.0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It is important to note that the changes only provide an estimated glimpse of the Round 9.1 demographic projections, as we have yet to use our model to run the numbers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92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290125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Change in 2045 Between Round 9.0 and Round 9.1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75405" y="1433945"/>
            <a:ext cx="788396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sz="2400" dirty="0"/>
              <a:t>TPB Model Region </a:t>
            </a:r>
          </a:p>
          <a:p>
            <a:pPr algn="ctr"/>
            <a:r>
              <a:rPr lang="en-US" sz="2400" dirty="0"/>
              <a:t>(Thousands)	</a:t>
            </a:r>
          </a:p>
          <a:p>
            <a:r>
              <a:rPr lang="en-US" sz="2400" dirty="0"/>
              <a:t>                           </a:t>
            </a:r>
            <a:endParaRPr lang="en-US" dirty="0"/>
          </a:p>
          <a:p>
            <a:r>
              <a:rPr lang="en-US" sz="2400" dirty="0"/>
              <a:t>                       </a:t>
            </a:r>
            <a:r>
              <a:rPr lang="en-US" sz="2000" b="1" dirty="0"/>
              <a:t>Round 9.0	Round 9.1       Number	         Percent</a:t>
            </a:r>
            <a:r>
              <a:rPr lang="en-US" sz="2400" dirty="0"/>
              <a:t>	</a:t>
            </a:r>
          </a:p>
          <a:p>
            <a:r>
              <a:rPr lang="en-US" sz="2400" dirty="0"/>
              <a:t>Employment	5,515.9	5,507.3	    -8.6 	                -1.6%	</a:t>
            </a:r>
          </a:p>
          <a:p>
            <a:r>
              <a:rPr lang="fr-FR" sz="2400" dirty="0"/>
              <a:t>Population	9,083.9 	9,120.9	    37.0 	           0.4%	</a:t>
            </a:r>
          </a:p>
          <a:p>
            <a:r>
              <a:rPr lang="en-US" sz="2400" dirty="0"/>
              <a:t>Households	3,475.6 	3,487.7	    12.1             	0.4%</a:t>
            </a:r>
            <a:r>
              <a:rPr lang="en-US" dirty="0"/>
              <a:t>	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60974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31813"/>
              </p:ext>
            </p:extLst>
          </p:nvPr>
        </p:nvGraphicFramePr>
        <p:xfrm>
          <a:off x="775405" y="465181"/>
          <a:ext cx="8368596" cy="10671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Chesapeake Bay Program vs. COG - 2025 Flow Projections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75405" y="1667822"/>
            <a:ext cx="788696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ChesBay Program generated draft flow values for 2025 using their current draft methodology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It was developed as a supplemental aid to states in planning their Phase 3 WIPs (some question if really needed)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It responds to the question “Where will the actual flows and loads from the WWTPs will be in 2025?”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hlinkClick r:id="rId3"/>
              </a:rPr>
              <a:t>https://www.chesapeakebay.net/channel_files/25900/projection2025_growth_w_wip_caps_draft.xlsx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COG-wide RWFFM projected flow values for 2025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640.63 MGD (83% of Design Capacity)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CBP projected flow values for 2025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556.6 MGD (72% of Design Capacity)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Question</a:t>
            </a:r>
            <a:r>
              <a:rPr lang="en-US" sz="2000" dirty="0"/>
              <a:t> – What is intent/appropriate use of either of these methods?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60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09BEA96C-FE88-43FE-A115-8E2BCBE44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D389CE2B-0842-4768-A202-DA8631A88D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609009"/>
              </p:ext>
            </p:extLst>
          </p:nvPr>
        </p:nvGraphicFramePr>
        <p:xfrm>
          <a:off x="668740" y="245661"/>
          <a:ext cx="8134066" cy="58819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0458">
                  <a:extLst>
                    <a:ext uri="{9D8B030D-6E8A-4147-A177-3AD203B41FA5}">
                      <a16:colId xmlns:a16="http://schemas.microsoft.com/office/drawing/2014/main" xmlns="" val="3448145133"/>
                    </a:ext>
                  </a:extLst>
                </a:gridCol>
                <a:gridCol w="593139">
                  <a:extLst>
                    <a:ext uri="{9D8B030D-6E8A-4147-A177-3AD203B41FA5}">
                      <a16:colId xmlns:a16="http://schemas.microsoft.com/office/drawing/2014/main" xmlns="" val="2584288543"/>
                    </a:ext>
                  </a:extLst>
                </a:gridCol>
                <a:gridCol w="612631">
                  <a:extLst>
                    <a:ext uri="{9D8B030D-6E8A-4147-A177-3AD203B41FA5}">
                      <a16:colId xmlns:a16="http://schemas.microsoft.com/office/drawing/2014/main" xmlns="" val="2566968760"/>
                    </a:ext>
                  </a:extLst>
                </a:gridCol>
                <a:gridCol w="1202984">
                  <a:extLst>
                    <a:ext uri="{9D8B030D-6E8A-4147-A177-3AD203B41FA5}">
                      <a16:colId xmlns:a16="http://schemas.microsoft.com/office/drawing/2014/main" xmlns="" val="2179220252"/>
                    </a:ext>
                  </a:extLst>
                </a:gridCol>
                <a:gridCol w="935654">
                  <a:extLst>
                    <a:ext uri="{9D8B030D-6E8A-4147-A177-3AD203B41FA5}">
                      <a16:colId xmlns:a16="http://schemas.microsoft.com/office/drawing/2014/main" xmlns="" val="3880830121"/>
                    </a:ext>
                  </a:extLst>
                </a:gridCol>
                <a:gridCol w="1080458">
                  <a:extLst>
                    <a:ext uri="{9D8B030D-6E8A-4147-A177-3AD203B41FA5}">
                      <a16:colId xmlns:a16="http://schemas.microsoft.com/office/drawing/2014/main" xmlns="" val="2017935974"/>
                    </a:ext>
                  </a:extLst>
                </a:gridCol>
                <a:gridCol w="1314371">
                  <a:extLst>
                    <a:ext uri="{9D8B030D-6E8A-4147-A177-3AD203B41FA5}">
                      <a16:colId xmlns:a16="http://schemas.microsoft.com/office/drawing/2014/main" xmlns="" val="252397199"/>
                    </a:ext>
                  </a:extLst>
                </a:gridCol>
                <a:gridCol w="1314371">
                  <a:extLst>
                    <a:ext uri="{9D8B030D-6E8A-4147-A177-3AD203B41FA5}">
                      <a16:colId xmlns:a16="http://schemas.microsoft.com/office/drawing/2014/main" xmlns="" val="2963920039"/>
                    </a:ext>
                  </a:extLst>
                </a:gridCol>
              </a:tblGrid>
              <a:tr h="262754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COG Region Major (=/&gt;2 mgd) WWTPs Summary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(as of 3/9/18)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extLst>
                  <a:ext uri="{0D108BD9-81ED-4DB2-BD59-A6C34878D82A}">
                    <a16:rowId xmlns:a16="http://schemas.microsoft.com/office/drawing/2014/main" xmlns="" val="2650714736"/>
                  </a:ext>
                </a:extLst>
              </a:tr>
              <a:tr h="24254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Major WWTPs (alpha. order by state)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STATE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Design Capacity (MGD)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ENR/SOA Implementation Schedule                        (as of 12/6/2016)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Annual Average Flows (MGD)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78430983"/>
                  </a:ext>
                </a:extLst>
              </a:tr>
              <a:tr h="23243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2016 DMR Flow</a:t>
                      </a:r>
                      <a:r>
                        <a:rPr lang="en-US" sz="1200" b="1" u="none" strike="noStrike" baseline="30000" dirty="0">
                          <a:effectLst/>
                        </a:rPr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Projected Flows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8323145"/>
                  </a:ext>
                </a:extLst>
              </a:tr>
              <a:tr h="51540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NL" sz="12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2025 COG RWFFM Method (Rd 9.0)</a:t>
                      </a:r>
                      <a:r>
                        <a:rPr lang="nl-NL" sz="1200" b="1" u="none" strike="noStrike" baseline="30000" dirty="0">
                          <a:effectLst/>
                          <a:highlight>
                            <a:srgbClr val="FFFF00"/>
                          </a:highlight>
                        </a:rPr>
                        <a:t>2</a:t>
                      </a:r>
                      <a:endParaRPr lang="nl-NL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2025 CBP Draft Method</a:t>
                      </a:r>
                      <a:r>
                        <a:rPr lang="en-US" sz="1200" b="1" u="none" strike="noStrike" baseline="30000" dirty="0">
                          <a:effectLst/>
                          <a:highlight>
                            <a:srgbClr val="FFFF00"/>
                          </a:highlight>
                        </a:rPr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NL" sz="1200" b="1" u="none" strike="noStrike" dirty="0">
                          <a:effectLst/>
                        </a:rPr>
                        <a:t>2045 COG RWFFM Method (Rd 9.0)</a:t>
                      </a:r>
                      <a:r>
                        <a:rPr lang="nl-NL" sz="1200" b="1" u="none" strike="noStrike" baseline="30000" dirty="0">
                          <a:effectLst/>
                        </a:rPr>
                        <a:t>2</a:t>
                      </a:r>
                      <a:endParaRPr lang="nl-NL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2978679454"/>
                  </a:ext>
                </a:extLst>
              </a:tr>
              <a:tr h="242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Blue Plains</a:t>
                      </a:r>
                      <a:r>
                        <a:rPr lang="en-US" sz="1100" u="none" strike="noStrike" baseline="30000" dirty="0">
                          <a:effectLst/>
                        </a:rPr>
                        <a:t>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DC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370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275.3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321.79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298.74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364.49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2282097325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Ballenger Creek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6.84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5.84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6.32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6.8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990836743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Bowie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1.54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2.26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1.9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2..63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355465515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Fort Detrick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0.85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0.73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0.91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0.81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734903902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Frederick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6.42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8.18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6.38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8.89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970891354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Mattawoman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2007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9.88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13.18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11.09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13.33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2701756521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Parkway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7.5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6.4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6.75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6.86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6.86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945969074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Piscataway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24.86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23.3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24.77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24.96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115996801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Seneca Creek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14.42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19.4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15.85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21.94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528135772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Western Branch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MD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19.14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23.3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20.88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26.11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398760148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Alexandria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54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32.72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42.12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35.95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52.33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3687670433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Arlington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40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22.93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31.76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23.59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40.64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1135442032"/>
                  </a:ext>
                </a:extLst>
              </a:tr>
              <a:tr h="242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Broad Run</a:t>
                      </a:r>
                      <a:r>
                        <a:rPr lang="en-US" sz="1100" u="none" strike="noStrike" baseline="30000" dirty="0"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2021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4.05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9.94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4.3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14.6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306913821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Dale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9.2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5.63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7.83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6.02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9.05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2784097321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H.L. Mooney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13.84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23.26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14.34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29.68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3753546899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Leesburg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7.5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BNR only - No ENR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4.09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6.51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4.5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7.4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349988605"/>
                  </a:ext>
                </a:extLst>
              </a:tr>
              <a:tr h="242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Noman Cole</a:t>
                      </a:r>
                      <a:r>
                        <a:rPr lang="en-US" sz="1100" u="none" strike="noStrike" baseline="30000" dirty="0">
                          <a:effectLst/>
                        </a:rPr>
                        <a:t>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67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36.92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55.76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40.06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77.21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3091232249"/>
                  </a:ext>
                </a:extLst>
              </a:tr>
              <a:tr h="212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UOSA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VA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54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2014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32.1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38.72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34.14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48.28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520710959"/>
                  </a:ext>
                </a:extLst>
              </a:tr>
              <a:tr h="25264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TOTAL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769.5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517.93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640.63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556.6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753.38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773308966"/>
                  </a:ext>
                </a:extLst>
              </a:tr>
              <a:tr h="22233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% of Design Capacity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67%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83%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72%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98%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7528" marR="7528" marT="7528" marB="0" anchor="ctr"/>
                </a:tc>
                <a:extLst>
                  <a:ext uri="{0D108BD9-81ED-4DB2-BD59-A6C34878D82A}">
                    <a16:rowId xmlns:a16="http://schemas.microsoft.com/office/drawing/2014/main" xmlns="" val="4238446254"/>
                  </a:ext>
                </a:extLst>
              </a:tr>
              <a:tr h="202118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28" marR="7528" marT="7528" marB="0" anchor="b"/>
                </a:tc>
                <a:extLst>
                  <a:ext uri="{0D108BD9-81ED-4DB2-BD59-A6C34878D82A}">
                    <a16:rowId xmlns:a16="http://schemas.microsoft.com/office/drawing/2014/main" xmlns="" val="402302236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BFFA669-4F3C-4E7A-90D3-F19AC28B5272}"/>
              </a:ext>
            </a:extLst>
          </p:cNvPr>
          <p:cNvSpPr txBox="1"/>
          <p:nvPr/>
        </p:nvSpPr>
        <p:spPr>
          <a:xfrm>
            <a:off x="3370997" y="6314545"/>
            <a:ext cx="4749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Blue Plains Projected Flows reflect 'Demographically Driven &amp; Flow Management Adjusted' figures for BPSA, w/out Captured Stormwater Flows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346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992907"/>
              </p:ext>
            </p:extLst>
          </p:nvPr>
        </p:nvGraphicFramePr>
        <p:xfrm>
          <a:off x="775405" y="361272"/>
          <a:ext cx="8368596" cy="10671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Planned Updates</a:t>
                      </a: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of RWFFM/BPSA Assumptions &amp; Methodology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55210" y="1737469"/>
            <a:ext cx="751636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RWFFM is used for long-term planning purposes for the BPSA, &amp; for confirming/portraying future flows for the overall COG region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Being evaluated in 2018 for potential modifications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COG staff is gathering wastewater flow methodology information and related from the Blue Plains Users and others across the region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COG staff will use that to draft a scope of work for consultant support to assess all aspect so forecasting wastewater flows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Plan is to initiate contract in next few months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99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182711"/>
              </p:ext>
            </p:extLst>
          </p:nvPr>
        </p:nvGraphicFramePr>
        <p:xfrm>
          <a:off x="775405" y="361272"/>
          <a:ext cx="8368596" cy="10671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Planned Updates</a:t>
                      </a: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of RWFFM/BPSA Assumptions &amp; Methodology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329933"/>
              </p:ext>
            </p:extLst>
          </p:nvPr>
        </p:nvGraphicFramePr>
        <p:xfrm>
          <a:off x="1049479" y="3800036"/>
          <a:ext cx="7327830" cy="21899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50696">
                  <a:extLst>
                    <a:ext uri="{9D8B030D-6E8A-4147-A177-3AD203B41FA5}">
                      <a16:colId xmlns:a16="http://schemas.microsoft.com/office/drawing/2014/main" xmlns="" val="2586162256"/>
                    </a:ext>
                  </a:extLst>
                </a:gridCol>
                <a:gridCol w="964554">
                  <a:extLst>
                    <a:ext uri="{9D8B030D-6E8A-4147-A177-3AD203B41FA5}">
                      <a16:colId xmlns:a16="http://schemas.microsoft.com/office/drawing/2014/main" xmlns="" val="651072561"/>
                    </a:ext>
                  </a:extLst>
                </a:gridCol>
                <a:gridCol w="957992">
                  <a:extLst>
                    <a:ext uri="{9D8B030D-6E8A-4147-A177-3AD203B41FA5}">
                      <a16:colId xmlns:a16="http://schemas.microsoft.com/office/drawing/2014/main" xmlns="" val="920757925"/>
                    </a:ext>
                  </a:extLst>
                </a:gridCol>
                <a:gridCol w="851548">
                  <a:extLst>
                    <a:ext uri="{9D8B030D-6E8A-4147-A177-3AD203B41FA5}">
                      <a16:colId xmlns:a16="http://schemas.microsoft.com/office/drawing/2014/main" xmlns="" val="3860581943"/>
                    </a:ext>
                  </a:extLst>
                </a:gridCol>
                <a:gridCol w="891463">
                  <a:extLst>
                    <a:ext uri="{9D8B030D-6E8A-4147-A177-3AD203B41FA5}">
                      <a16:colId xmlns:a16="http://schemas.microsoft.com/office/drawing/2014/main" xmlns="" val="1029123230"/>
                    </a:ext>
                  </a:extLst>
                </a:gridCol>
                <a:gridCol w="864852">
                  <a:extLst>
                    <a:ext uri="{9D8B030D-6E8A-4147-A177-3AD203B41FA5}">
                      <a16:colId xmlns:a16="http://schemas.microsoft.com/office/drawing/2014/main" xmlns="" val="3753567363"/>
                    </a:ext>
                  </a:extLst>
                </a:gridCol>
                <a:gridCol w="846725">
                  <a:extLst>
                    <a:ext uri="{9D8B030D-6E8A-4147-A177-3AD203B41FA5}">
                      <a16:colId xmlns:a16="http://schemas.microsoft.com/office/drawing/2014/main" xmlns="" val="616876095"/>
                    </a:ext>
                  </a:extLst>
                </a:gridCol>
              </a:tblGrid>
              <a:tr h="305262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Current BPSA Flow Factors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37253099"/>
                  </a:ext>
                </a:extLst>
              </a:tr>
              <a:tr h="5389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Category / Jurisdiction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Revised Fairfax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WSSC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Loudoun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Water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District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Dulles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Vienna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9072988"/>
                  </a:ext>
                </a:extLst>
              </a:tr>
              <a:tr h="28646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Household (gpd/unit)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151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180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185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170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N/A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170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17309062"/>
                  </a:ext>
                </a:extLst>
              </a:tr>
              <a:tr h="5879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Employment (gpd/employee)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21-50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73304621"/>
                  </a:ext>
                </a:extLst>
              </a:tr>
              <a:tr h="471300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</a:rPr>
                        <a:t>*the incremental I/I rate of 44% would remain the same from 2001 study</a:t>
                      </a:r>
                      <a:endParaRPr lang="en-US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19304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55210" y="1436132"/>
            <a:ext cx="751636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Intention is to evaluate all aspects of current RWFFM (updated in 2001)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Base Year – Use actual 2009 flows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Inflow/Infiltration – Continue to use 44%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Flow Factors (below)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10945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290231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Recap &amp; Future Dates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37A4B6A-9B82-44B3-A4D3-343E9DC68678}"/>
              </a:ext>
            </a:extLst>
          </p:cNvPr>
          <p:cNvSpPr txBox="1"/>
          <p:nvPr/>
        </p:nvSpPr>
        <p:spPr>
          <a:xfrm>
            <a:off x="933450" y="1481470"/>
            <a:ext cx="74485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As mentioned earlier, COG will officially approve of the Round 9.1 data in October 2018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We are still working with Jurisdictions/agencies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Provide us with their flow methodology, 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Confirm their flow and ENR/SOA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We anticipate issuing a contract for consultant services in the next few months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267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769852"/>
              </p:ext>
            </p:extLst>
          </p:nvPr>
        </p:nvGraphicFramePr>
        <p:xfrm>
          <a:off x="775405" y="1686336"/>
          <a:ext cx="8368596" cy="419708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Nasser</a:t>
                      </a:r>
                      <a:r>
                        <a:rPr lang="en-US" sz="2000" b="0" cap="none" baseline="0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 Ameen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962-3394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ameen@mwcog.org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Blue" id="{F79F0027-47A0-4D81-94DF-91846DE6E132}" vid="{13957B12-0239-4750-BE57-958E6837B90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f165f8dbe588ed44fbfd70fed546487b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35663956292be42db752c0380b3bd83a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https://mwcog.sharepoint.com/PublishingImages/COGbase1_100.jpg</Url>
      <Description xsi:nil="true"/>
    </Image>
  </documentManagement>
</p:properties>
</file>

<file path=customXml/itemProps1.xml><?xml version="1.0" encoding="utf-8"?>
<ds:datastoreItem xmlns:ds="http://schemas.openxmlformats.org/officeDocument/2006/customXml" ds:itemID="{D0988060-2BE0-49C5-82CD-ACA63F3143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FD7882-D44E-48F2-808C-F24C8B6DD5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3E2FE8-793E-4A8D-A989-A7532A2AAF5C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sharepoint/v3"/>
    <ds:schemaRef ds:uri="c7a5a329-1933-4218-bc33-c5d87197e18d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4b088064-8fbf-465d-8f83-37fdceec55c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COG PowerPoint A - Blue</Template>
  <TotalTime>10480</TotalTime>
  <Words>1046</Words>
  <Application>Microsoft Office PowerPoint</Application>
  <PresentationFormat>On-screen Show (4:3)</PresentationFormat>
  <Paragraphs>357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</vt:lpstr>
      <vt:lpstr>Ebrima</vt:lpstr>
      <vt:lpstr>Franklin Gothic Book</vt:lpstr>
      <vt:lpstr>Franklin Gothic Medium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COG PowerPoint  A - Blue</dc:title>
  <dc:creator>Megan Goodman</dc:creator>
  <cp:lastModifiedBy>Christine Howard</cp:lastModifiedBy>
  <cp:revision>95</cp:revision>
  <cp:lastPrinted>2018-03-09T13:54:23Z</cp:lastPrinted>
  <dcterms:created xsi:type="dcterms:W3CDTF">2016-02-22T14:25:11Z</dcterms:created>
  <dcterms:modified xsi:type="dcterms:W3CDTF">2018-03-09T14:01:26Z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