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32"/>
  </p:notesMasterIdLst>
  <p:handoutMasterIdLst>
    <p:handoutMasterId r:id="rId33"/>
  </p:handoutMasterIdLst>
  <p:sldIdLst>
    <p:sldId id="280" r:id="rId2"/>
    <p:sldId id="267" r:id="rId3"/>
    <p:sldId id="268" r:id="rId4"/>
    <p:sldId id="269" r:id="rId5"/>
    <p:sldId id="283" r:id="rId6"/>
    <p:sldId id="282" r:id="rId7"/>
    <p:sldId id="270" r:id="rId8"/>
    <p:sldId id="284" r:id="rId9"/>
    <p:sldId id="285" r:id="rId10"/>
    <p:sldId id="286" r:id="rId11"/>
    <p:sldId id="287" r:id="rId12"/>
    <p:sldId id="288" r:id="rId13"/>
    <p:sldId id="289" r:id="rId14"/>
    <p:sldId id="290" r:id="rId15"/>
    <p:sldId id="291" r:id="rId16"/>
    <p:sldId id="292" r:id="rId17"/>
    <p:sldId id="293" r:id="rId18"/>
    <p:sldId id="294" r:id="rId19"/>
    <p:sldId id="295" r:id="rId20"/>
    <p:sldId id="296" r:id="rId21"/>
    <p:sldId id="297" r:id="rId22"/>
    <p:sldId id="301" r:id="rId23"/>
    <p:sldId id="638" r:id="rId24"/>
    <p:sldId id="300" r:id="rId25"/>
    <p:sldId id="299" r:id="rId26"/>
    <p:sldId id="298" r:id="rId27"/>
    <p:sldId id="303" r:id="rId28"/>
    <p:sldId id="302" r:id="rId29"/>
    <p:sldId id="304" r:id="rId30"/>
    <p:sldId id="271"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7CD"/>
    <a:srgbClr val="2F6B97"/>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8507" autoAdjust="0"/>
  </p:normalViewPr>
  <p:slideViewPr>
    <p:cSldViewPr snapToGrid="0" snapToObjects="1">
      <p:cViewPr varScale="1">
        <p:scale>
          <a:sx n="67" d="100"/>
          <a:sy n="67" d="100"/>
        </p:scale>
        <p:origin x="1208" y="4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8623175-169F-3846-BA4D-E652445F38E3}" type="datetimeFigureOut">
              <a:rPr lang="en-US" smtClean="0"/>
              <a:t>08-Jul-21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B3D8F-114B-A443-AC93-AB6267D4A736}" type="datetimeFigureOut">
              <a:rPr lang="en-US" smtClean="0"/>
              <a:t>08-Jul-21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206240"/>
            <a:ext cx="5486400" cy="4114800"/>
          </a:xfrm>
        </p:spPr>
        <p:txBody>
          <a:bodyPr/>
          <a:lstStyle/>
          <a:p>
            <a:r>
              <a:rPr lang="en-US" sz="1200" dirty="0">
                <a:effectLst/>
                <a:latin typeface="Franklin Gothic Book" panose="020B0503020102020204" pitchFamily="34" charset="0"/>
                <a:ea typeface="Calibri" panose="020F0502020204030204" pitchFamily="34" charset="0"/>
                <a:cs typeface="Arial" panose="020B0604020202020204" pitchFamily="34" charset="0"/>
              </a:rPr>
              <a:t>Scenario 1</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Following </a:t>
            </a:r>
            <a:r>
              <a:rPr lang="en-US" sz="1200" dirty="0">
                <a:latin typeface="Franklin Gothic Book" panose="020B0503020102020204" pitchFamily="34" charset="0"/>
                <a:ea typeface="Calibri" panose="020F0502020204030204" pitchFamily="34" charset="0"/>
                <a:cs typeface="Arial" panose="020B0604020202020204" pitchFamily="34" charset="0"/>
              </a:rPr>
              <a:t>recovery period, the region reverts </a:t>
            </a:r>
            <a:r>
              <a:rPr lang="en-US" sz="1200" dirty="0">
                <a:effectLst/>
                <a:latin typeface="Franklin Gothic Book" panose="020B0503020102020204" pitchFamily="34" charset="0"/>
                <a:ea typeface="Calibri" panose="020F0502020204030204" pitchFamily="34" charset="0"/>
                <a:cs typeface="Arial" panose="020B0604020202020204" pitchFamily="34" charset="0"/>
              </a:rPr>
              <a:t>to “old” normal</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Regional growth projections are unaffected</a:t>
            </a:r>
          </a:p>
          <a:p>
            <a:pPr marL="256032" indent="-256032">
              <a:buFont typeface="Arial"/>
              <a:buChar char="•"/>
            </a:pPr>
            <a:r>
              <a:rPr lang="en-US" sz="1200" dirty="0">
                <a:latin typeface="Franklin Gothic Book" panose="020B0503020102020204" pitchFamily="34" charset="0"/>
                <a:ea typeface="Calibri" panose="020F0502020204030204" pitchFamily="34" charset="0"/>
                <a:cs typeface="Arial" panose="020B0604020202020204" pitchFamily="34" charset="0"/>
              </a:rPr>
              <a:t>Telework pattens return to pre-pandemic levels</a:t>
            </a:r>
          </a:p>
          <a:p>
            <a:pPr marL="256032" indent="-256032">
              <a:buFont typeface="Arial"/>
              <a:buChar char="•"/>
            </a:pPr>
            <a:r>
              <a:rPr lang="en-US" sz="1200" dirty="0">
                <a:latin typeface="Franklin Gothic Book" panose="020B0503020102020204" pitchFamily="34" charset="0"/>
                <a:ea typeface="Calibri" panose="020F0502020204030204" pitchFamily="34" charset="0"/>
                <a:cs typeface="Arial" panose="020B0604020202020204" pitchFamily="34" charset="0"/>
              </a:rPr>
              <a:t>Regional travel, including commuting, return to pre-pandemic levels</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Essential front-line workers still needed to support the regional economy</a:t>
            </a:r>
          </a:p>
          <a:p>
            <a:br>
              <a:rPr lang="en-US" dirty="0">
                <a:latin typeface="Franklin Gothic Book" panose="020B0503020102020204" pitchFamily="34" charset="0"/>
                <a:ea typeface="Calibri" panose="020F0502020204030204" pitchFamily="34" charset="0"/>
                <a:cs typeface="Arial" panose="020B0604020202020204" pitchFamily="34" charset="0"/>
              </a:rPr>
            </a:br>
            <a:r>
              <a:rPr lang="en-US" dirty="0">
                <a:latin typeface="Franklin Gothic Book" panose="020B0503020102020204" pitchFamily="34" charset="0"/>
                <a:ea typeface="Calibri" panose="020F0502020204030204" pitchFamily="34" charset="0"/>
                <a:cs typeface="Arial" panose="020B0604020202020204" pitchFamily="34" charset="0"/>
              </a:rPr>
              <a:t>Scenario 2</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Following period of transition, increased teleworking takes hold</a:t>
            </a:r>
          </a:p>
          <a:p>
            <a:pPr marL="256032" indent="-256032">
              <a:buFont typeface="Arial"/>
              <a:buChar char="•"/>
            </a:pPr>
            <a:r>
              <a:rPr lang="en-US" sz="1200" dirty="0">
                <a:latin typeface="Franklin Gothic Book" panose="020B0503020102020204" pitchFamily="34" charset="0"/>
                <a:ea typeface="Calibri" panose="020F0502020204030204" pitchFamily="34" charset="0"/>
                <a:cs typeface="Arial" panose="020B0604020202020204" pitchFamily="34" charset="0"/>
              </a:rPr>
              <a:t>Demand for and use of office/commercial space may be influenced</a:t>
            </a:r>
          </a:p>
          <a:p>
            <a:pPr marL="256032" indent="-256032">
              <a:buFont typeface="Arial"/>
              <a:buChar char="•"/>
            </a:pPr>
            <a:r>
              <a:rPr lang="en-US" sz="1200" dirty="0">
                <a:latin typeface="Franklin Gothic Book" panose="020B0503020102020204" pitchFamily="34" charset="0"/>
                <a:ea typeface="Calibri" panose="020F0502020204030204" pitchFamily="34" charset="0"/>
                <a:cs typeface="Arial" panose="020B0604020202020204" pitchFamily="34" charset="0"/>
              </a:rPr>
              <a:t>Housing location choices may not be tied as strongly to proximity to worksite (i.e., commute length/time less of a consideration)</a:t>
            </a:r>
          </a:p>
          <a:p>
            <a:pPr marL="256032" indent="-256032">
              <a:buFont typeface="Arial"/>
              <a:buChar char="•"/>
            </a:pPr>
            <a:r>
              <a:rPr lang="en-US" sz="1200" dirty="0">
                <a:latin typeface="Franklin Gothic Book" panose="020B0503020102020204" pitchFamily="34" charset="0"/>
                <a:ea typeface="Calibri" panose="020F0502020204030204" pitchFamily="34" charset="0"/>
                <a:cs typeface="Arial" panose="020B0604020202020204" pitchFamily="34" charset="0"/>
              </a:rPr>
              <a:t>Regional composition of industry sectors and supporting workforce does not change</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Essential front-line workers still needed to support the regional economy</a:t>
            </a:r>
            <a:endParaRPr lang="en-US" sz="1200" dirty="0">
              <a:latin typeface="Franklin Gothic Book" panose="020B0503020102020204" pitchFamily="34" charset="0"/>
              <a:ea typeface="Calibri" panose="020F0502020204030204" pitchFamily="34" charset="0"/>
              <a:cs typeface="Arial" panose="020B0604020202020204" pitchFamily="34" charset="0"/>
            </a:endParaRPr>
          </a:p>
          <a:p>
            <a:pPr marL="256032" indent="-256032">
              <a:buFont typeface="Arial"/>
              <a:buChar char="•"/>
            </a:pPr>
            <a:endParaRPr lang="en-US" sz="1200" dirty="0">
              <a:latin typeface="Franklin Gothic Book" panose="020B0503020102020204" pitchFamily="34" charset="0"/>
              <a:ea typeface="Calibri" panose="020F0502020204030204" pitchFamily="34" charset="0"/>
              <a:cs typeface="Arial" panose="020B0604020202020204" pitchFamily="34" charset="0"/>
            </a:endParaRPr>
          </a:p>
          <a:p>
            <a:r>
              <a:rPr lang="en-US" dirty="0">
                <a:latin typeface="Franklin Gothic Book" panose="020B0503020102020204" pitchFamily="34" charset="0"/>
                <a:ea typeface="Calibri" panose="020F0502020204030204" pitchFamily="34" charset="0"/>
                <a:cs typeface="Arial" panose="020B0604020202020204" pitchFamily="34" charset="0"/>
              </a:rPr>
              <a:t>Scenario 3</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Teleworking takes a significant regional and societal hold resulting in many workers, who can telework, not feeling tied to live in the same region where their jobs are “located.”</a:t>
            </a:r>
          </a:p>
          <a:p>
            <a:pPr marL="256032" indent="-256032">
              <a:buFont typeface="Arial"/>
              <a:buChar char="•"/>
            </a:pPr>
            <a:r>
              <a:rPr lang="en-US" sz="1200" dirty="0">
                <a:latin typeface="Franklin Gothic Book" panose="020B0503020102020204" pitchFamily="34" charset="0"/>
                <a:ea typeface="Calibri" panose="020F0502020204030204" pitchFamily="34" charset="0"/>
                <a:cs typeface="Arial" panose="020B0604020202020204" pitchFamily="34" charset="0"/>
              </a:rPr>
              <a:t>Outmigration of components of the workforce may influence composition of employment sectors in the region</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Changing economy may influence demand for </a:t>
            </a:r>
            <a:r>
              <a:rPr lang="en-US" sz="1200" dirty="0">
                <a:latin typeface="Franklin Gothic Book" panose="020B0503020102020204" pitchFamily="34" charset="0"/>
                <a:ea typeface="Calibri" panose="020F0502020204030204" pitchFamily="34" charset="0"/>
                <a:cs typeface="Arial" panose="020B0604020202020204" pitchFamily="34" charset="0"/>
              </a:rPr>
              <a:t>talent</a:t>
            </a:r>
          </a:p>
          <a:p>
            <a:pPr marL="256032" indent="-256032">
              <a:buFont typeface="Arial"/>
              <a:buChar char="•"/>
            </a:pPr>
            <a:r>
              <a:rPr lang="en-US" sz="1200" dirty="0">
                <a:effectLst/>
                <a:latin typeface="Franklin Gothic Book" panose="020B0503020102020204" pitchFamily="34" charset="0"/>
                <a:ea typeface="Calibri" panose="020F0502020204030204" pitchFamily="34" charset="0"/>
                <a:cs typeface="Arial" panose="020B0604020202020204" pitchFamily="34" charset="0"/>
              </a:rPr>
              <a:t>Essential front-line workers still needed to support the regional economy</a:t>
            </a:r>
          </a:p>
          <a:p>
            <a:pPr marL="256032" indent="-256032">
              <a:buFont typeface="Arial"/>
              <a:buChar char="•"/>
            </a:pPr>
            <a:endParaRPr lang="en-US" sz="1200" dirty="0">
              <a:latin typeface="Franklin Gothic Book" panose="020B0503020102020204" pitchFamily="34" charset="0"/>
              <a:ea typeface="Calibri" panose="020F0502020204030204" pitchFamily="34" charset="0"/>
              <a:cs typeface="Arial" panose="020B0604020202020204" pitchFamily="34" charset="0"/>
            </a:endParaRP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23</a:t>
            </a:fld>
            <a:endParaRPr lang="en-US"/>
          </a:p>
        </p:txBody>
      </p:sp>
    </p:spTree>
    <p:extLst>
      <p:ext uri="{BB962C8B-B14F-4D97-AF65-F5344CB8AC3E}">
        <p14:creationId xmlns:p14="http://schemas.microsoft.com/office/powerpoint/2010/main" val="42811666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p:spTree>
      <p:nvGrpSpPr>
        <p:cNvPr id="1" name=""/>
        <p:cNvGrpSpPr/>
        <p:nvPr/>
      </p:nvGrpSpPr>
      <p:grpSpPr>
        <a:xfrm>
          <a:off x="0" y="0"/>
          <a:ext cx="0" cy="0"/>
          <a:chOff x="0" y="0"/>
          <a:chExt cx="0" cy="0"/>
        </a:xfrm>
      </p:grpSpPr>
      <p:sp>
        <p:nvSpPr>
          <p:cNvPr id="7" name="Rectangle 6"/>
          <p:cNvSpPr/>
          <p:nvPr userDrawn="1"/>
        </p:nvSpPr>
        <p:spPr>
          <a:xfrm>
            <a:off x="0" y="1"/>
            <a:ext cx="2072639" cy="6857999"/>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77514" y="6280480"/>
            <a:ext cx="2282870" cy="423518"/>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sp>
        <p:nvSpPr>
          <p:cNvPr id="7" name="Rectangle 6"/>
          <p:cNvSpPr/>
          <p:nvPr userDrawn="1"/>
        </p:nvSpPr>
        <p:spPr>
          <a:xfrm>
            <a:off x="0" y="0"/>
            <a:ext cx="457200" cy="6866818"/>
          </a:xfrm>
          <a:prstGeom prst="rect">
            <a:avLst/>
          </a:prstGeom>
          <a:solidFill>
            <a:srgbClr val="0084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COG Photo - Full Page 1">
    <p:spTree>
      <p:nvGrpSpPr>
        <p:cNvPr id="1" name=""/>
        <p:cNvGrpSpPr/>
        <p:nvPr/>
      </p:nvGrpSpPr>
      <p:grpSpPr>
        <a:xfrm>
          <a:off x="0" y="0"/>
          <a:ext cx="0" cy="0"/>
          <a:chOff x="0" y="0"/>
          <a:chExt cx="0" cy="0"/>
        </a:xfrm>
      </p:grpSpPr>
      <p:cxnSp>
        <p:nvCxnSpPr>
          <p:cNvPr id="7" name="Straight Connector 6"/>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sp>
        <p:nvSpPr>
          <p:cNvPr id="8"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G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9144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sp>
        <p:nvSpPr>
          <p:cNvPr id="8" name="Rectangle 7"/>
          <p:cNvSpPr/>
          <p:nvPr userDrawn="1"/>
        </p:nvSpPr>
        <p:spPr>
          <a:xfrm>
            <a:off x="0" y="0"/>
            <a:ext cx="457200" cy="6866818"/>
          </a:xfrm>
          <a:prstGeom prst="rect">
            <a:avLst/>
          </a:prstGeom>
          <a:solidFill>
            <a:srgbClr val="0084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73866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PB - Header and Content">
    <p:spTree>
      <p:nvGrpSpPr>
        <p:cNvPr id="1" name=""/>
        <p:cNvGrpSpPr/>
        <p:nvPr/>
      </p:nvGrpSpPr>
      <p:grpSpPr>
        <a:xfrm>
          <a:off x="0" y="0"/>
          <a:ext cx="0" cy="0"/>
          <a:chOff x="0" y="0"/>
          <a:chExt cx="0" cy="0"/>
        </a:xfrm>
      </p:grpSpPr>
      <p:sp>
        <p:nvSpPr>
          <p:cNvPr id="7" name="Rectangle 6"/>
          <p:cNvSpPr/>
          <p:nvPr userDrawn="1"/>
        </p:nvSpPr>
        <p:spPr>
          <a:xfrm>
            <a:off x="0" y="0"/>
            <a:ext cx="457200" cy="686681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10" name="Straight Connector 9"/>
          <p:cNvCxnSpPr/>
          <p:nvPr userDrawn="1"/>
        </p:nvCxnSpPr>
        <p:spPr>
          <a:xfrm>
            <a:off x="8461552" y="6353741"/>
            <a:ext cx="0" cy="276999"/>
          </a:xfrm>
          <a:prstGeom prst="line">
            <a:avLst/>
          </a:prstGeom>
          <a:ln w="12700">
            <a:solidFill>
              <a:srgbClr val="82B1C9"/>
            </a:solidFill>
          </a:ln>
          <a:effectLst/>
        </p:spPr>
        <p:style>
          <a:lnRef idx="2">
            <a:schemeClr val="accent1"/>
          </a:lnRef>
          <a:fillRef idx="0">
            <a:schemeClr val="accent1"/>
          </a:fillRef>
          <a:effectRef idx="1">
            <a:schemeClr val="accent1"/>
          </a:effectRef>
          <a:fontRef idx="minor">
            <a:schemeClr val="tx1"/>
          </a:fontRef>
        </p:style>
      </p:cxn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
        <p:nvSpPr>
          <p:cNvPr id="8"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rgbClr val="82B1C9"/>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3162319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PB - Last Page">
    <p:spTree>
      <p:nvGrpSpPr>
        <p:cNvPr id="1" name=""/>
        <p:cNvGrpSpPr/>
        <p:nvPr/>
      </p:nvGrpSpPr>
      <p:grpSpPr>
        <a:xfrm>
          <a:off x="0" y="0"/>
          <a:ext cx="0" cy="0"/>
          <a:chOff x="0" y="0"/>
          <a:chExt cx="0" cy="0"/>
        </a:xfrm>
      </p:grpSpPr>
      <p:sp>
        <p:nvSpPr>
          <p:cNvPr id="8" name="Rectangle 7"/>
          <p:cNvSpPr/>
          <p:nvPr userDrawn="1"/>
        </p:nvSpPr>
        <p:spPr>
          <a:xfrm>
            <a:off x="0" y="0"/>
            <a:ext cx="457200" cy="6866818"/>
          </a:xfrm>
          <a:prstGeom prst="rect">
            <a:avLst/>
          </a:prstGeom>
          <a:solidFill>
            <a:srgbClr val="00355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Tree>
    <p:extLst>
      <p:ext uri="{BB962C8B-B14F-4D97-AF65-F5344CB8AC3E}">
        <p14:creationId xmlns:p14="http://schemas.microsoft.com/office/powerpoint/2010/main" val="2561661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51" r:id="rId5"/>
    <p:sldLayoutId id="2147483658" r:id="rId6"/>
    <p:sldLayoutId id="2147483659" r:id="rId7"/>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4.xml"/><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815386372"/>
              </p:ext>
            </p:extLst>
          </p:nvPr>
        </p:nvGraphicFramePr>
        <p:xfrm>
          <a:off x="2491153" y="1481172"/>
          <a:ext cx="6652847" cy="3637280"/>
        </p:xfrm>
        <a:graphic>
          <a:graphicData uri="http://schemas.openxmlformats.org/drawingml/2006/table">
            <a:tbl>
              <a:tblPr firstRow="1">
                <a:tableStyleId>{5C22544A-7EE6-4342-B048-85BDC9FD1C3A}</a:tableStyleId>
              </a:tblPr>
              <a:tblGrid>
                <a:gridCol w="6652847">
                  <a:extLst>
                    <a:ext uri="{9D8B030D-6E8A-4147-A177-3AD203B41FA5}">
                      <a16:colId xmlns:a16="http://schemas.microsoft.com/office/drawing/2014/main" val="20000"/>
                    </a:ext>
                  </a:extLst>
                </a:gridCol>
              </a:tblGrid>
              <a:tr h="326136">
                <a:tc>
                  <a:txBody>
                    <a:bodyPr/>
                    <a:lstStyle/>
                    <a:p>
                      <a:pPr algn="l">
                        <a:lnSpc>
                          <a:spcPct val="70000"/>
                        </a:lnSpc>
                      </a:pPr>
                      <a:r>
                        <a:rPr lang="en-US" sz="4000" b="0" cap="all" dirty="0">
                          <a:solidFill>
                            <a:srgbClr val="2F6B97"/>
                          </a:solidFill>
                          <a:latin typeface="+mn-lt"/>
                          <a:cs typeface="Franklin Gothic Book"/>
                        </a:rPr>
                        <a:t>PANDEMIC TRANSPORTATION ANALYSIS</a:t>
                      </a:r>
                      <a:endParaRPr lang="en-US" sz="4000" b="0" i="1" cap="all" spc="-90" dirty="0">
                        <a:solidFill>
                          <a:srgbClr val="2F6B97"/>
                        </a:solidFill>
                        <a:latin typeface="+mn-lt"/>
                        <a:ea typeface="Ebrima" panose="02000000000000000000" pitchFamily="2" charset="0"/>
                        <a:cs typeface="Franklin Gothic Book"/>
                      </a:endParaRPr>
                    </a:p>
                  </a:txBody>
                  <a:tcPr marL="0" marR="457200" marT="0" marB="13716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r h="505668">
                <a:tc>
                  <a:txBody>
                    <a:bodyPr/>
                    <a:lstStyle/>
                    <a:p>
                      <a:pPr algn="l">
                        <a:lnSpc>
                          <a:spcPts val="2760"/>
                        </a:lnSpc>
                      </a:pPr>
                      <a:r>
                        <a:rPr lang="en-US" sz="2800" dirty="0">
                          <a:solidFill>
                            <a:srgbClr val="2F6B97"/>
                          </a:solidFill>
                          <a:latin typeface="Franklin Gothic Medium"/>
                          <a:ea typeface="Ebrima" panose="02000000000000000000" pitchFamily="2" charset="0"/>
                          <a:cs typeface="Franklin Gothic Medium"/>
                        </a:rPr>
                        <a:t>Emphasis on Memorial Day 2021 and Previous Years -  </a:t>
                      </a:r>
                    </a:p>
                    <a:p>
                      <a:pPr algn="l">
                        <a:lnSpc>
                          <a:spcPts val="2760"/>
                        </a:lnSpc>
                      </a:pPr>
                      <a:r>
                        <a:rPr lang="en-US" sz="2800" dirty="0">
                          <a:solidFill>
                            <a:srgbClr val="2F6B97"/>
                          </a:solidFill>
                          <a:latin typeface="Franklin Gothic Medium"/>
                          <a:ea typeface="Ebrima" panose="02000000000000000000" pitchFamily="2" charset="0"/>
                          <a:cs typeface="Franklin Gothic Medium"/>
                        </a:rPr>
                        <a:t>and DC-295 Bridge Collapse</a:t>
                      </a:r>
                    </a:p>
                  </a:txBody>
                  <a:tcPr marL="0" marR="457200" marT="137160" marB="137160">
                    <a:lnL w="12700" cmpd="sng">
                      <a:noFill/>
                    </a:lnL>
                    <a:lnR w="12700" cmpd="sng">
                      <a:noFill/>
                    </a:lnR>
                    <a:lnT w="38100" cap="flat" cmpd="sng" algn="ctr">
                      <a:solidFill>
                        <a:schemeClr val="tx2"/>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39461">
                <a:tc>
                  <a:txBody>
                    <a:bodyPr/>
                    <a:lstStyle/>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C. Patrick Zilliacus</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Transportation Engineer</a:t>
                      </a:r>
                    </a:p>
                    <a:p>
                      <a:pPr algn="l">
                        <a:spcBef>
                          <a:spcPts val="0"/>
                        </a:spcBef>
                      </a:pP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Systems Performance, Operations and Technology Subcommittee (SPOTS)</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July 8, 2021</a:t>
                      </a:r>
                    </a:p>
                  </a:txBody>
                  <a:tcPr marL="0"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3" name="TextBox 2"/>
          <p:cNvSpPr txBox="1"/>
          <p:nvPr/>
        </p:nvSpPr>
        <p:spPr>
          <a:xfrm>
            <a:off x="299719" y="6384951"/>
            <a:ext cx="1473200" cy="214576"/>
          </a:xfrm>
          <a:prstGeom prst="rect">
            <a:avLst/>
          </a:prstGeom>
          <a:noFill/>
        </p:spPr>
        <p:txBody>
          <a:bodyPr wrap="square" lIns="0" tIns="0" rIns="0" bIns="0" rtlCol="0">
            <a:noAutofit/>
          </a:bodyPr>
          <a:lstStyle/>
          <a:p>
            <a:pPr algn="ctr"/>
            <a:r>
              <a:rPr lang="en-US" sz="1400" dirty="0">
                <a:solidFill>
                  <a:schemeClr val="bg1"/>
                </a:solidFill>
                <a:latin typeface="Franklin Gothic Medium"/>
                <a:cs typeface="Franklin Gothic Medium"/>
              </a:rPr>
              <a:t>Agenda Item # 3</a:t>
            </a:r>
          </a:p>
        </p:txBody>
      </p:sp>
    </p:spTree>
    <p:extLst>
      <p:ext uri="{BB962C8B-B14F-4D97-AF65-F5344CB8AC3E}">
        <p14:creationId xmlns:p14="http://schemas.microsoft.com/office/powerpoint/2010/main" val="794337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2</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147651190"/>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Background and introduction</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777241" y="1377089"/>
            <a:ext cx="7882128" cy="3785652"/>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Traffic volumes and traffic congestion in and around major holidays and from major incidents are of interest to the public</a:t>
            </a:r>
          </a:p>
          <a:p>
            <a:pPr marL="256032" indent="-256032">
              <a:spcBef>
                <a:spcPts val="1200"/>
              </a:spcBef>
              <a:spcAft>
                <a:spcPts val="0"/>
              </a:spcAft>
              <a:buClrTx/>
              <a:buFont typeface="Arial"/>
              <a:buChar char="•"/>
            </a:pPr>
            <a:r>
              <a:rPr lang="en-US" sz="2000" dirty="0"/>
              <a:t>Staff has examined the impacts of the Memorial Day 2021 holiday and comparing it with previous Memorial Day weekends back to 2017, including 2020 </a:t>
            </a:r>
          </a:p>
          <a:p>
            <a:pPr marL="256032" indent="-256032">
              <a:spcBef>
                <a:spcPts val="1200"/>
              </a:spcBef>
              <a:buFont typeface="Arial"/>
              <a:buChar char="•"/>
            </a:pPr>
            <a:r>
              <a:rPr lang="en-US" sz="2000" dirty="0"/>
              <a:t>A similar analysis what is shown here is in process for Independence Day weekend 2021 and will be prepared for Labor Day 2021</a:t>
            </a:r>
          </a:p>
          <a:p>
            <a:pPr marL="256032" indent="-256032">
              <a:spcBef>
                <a:spcPts val="1200"/>
              </a:spcBef>
              <a:spcAft>
                <a:spcPts val="0"/>
              </a:spcAft>
              <a:buClrTx/>
              <a:buFont typeface="Arial"/>
              <a:buChar char="•"/>
            </a:pPr>
            <a:r>
              <a:rPr lang="en-US" sz="2000" dirty="0"/>
              <a:t>An examination of the impact of the DC-295 bridge collapse in June 2021 was also conducted</a:t>
            </a:r>
          </a:p>
          <a:p>
            <a:pPr marL="256032" indent="-256032">
              <a:spcBef>
                <a:spcPts val="1200"/>
              </a:spcBef>
              <a:spcAft>
                <a:spcPts val="0"/>
              </a:spcAft>
              <a:buClrTx/>
              <a:buFont typeface="Arial"/>
              <a:buChar char="•"/>
            </a:pPr>
            <a:endParaRPr lang="en-US" sz="2000" dirty="0"/>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3770997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3</a:t>
            </a:fld>
            <a:endParaRPr lang="en-US" dirty="0"/>
          </a:p>
        </p:txBody>
      </p:sp>
      <p:sp>
        <p:nvSpPr>
          <p:cNvPr id="6" name="TextBox 5"/>
          <p:cNvSpPr txBox="1"/>
          <p:nvPr/>
        </p:nvSpPr>
        <p:spPr>
          <a:xfrm>
            <a:off x="777240" y="1380744"/>
            <a:ext cx="7882127" cy="2708434"/>
          </a:xfrm>
          <a:prstGeom prst="rect">
            <a:avLst/>
          </a:prstGeom>
          <a:noFill/>
        </p:spPr>
        <p:txBody>
          <a:bodyPr wrap="square" rtlCol="0">
            <a:spAutoFit/>
          </a:bodyPr>
          <a:lstStyle/>
          <a:p>
            <a:pPr marL="256032" indent="-256032">
              <a:spcBef>
                <a:spcPts val="1200"/>
              </a:spcBef>
              <a:buFont typeface="Arial"/>
              <a:buChar char="•"/>
              <a:defRPr/>
            </a:pPr>
            <a:r>
              <a:rPr lang="en-US" sz="2000" dirty="0"/>
              <a:t>Data used were derived from Inrix vehicle probe data, obtained from the Center for Advanced Transportation Technology Laboratory at the University of Maryland</a:t>
            </a:r>
          </a:p>
          <a:p>
            <a:pPr marL="256032" indent="-256032">
              <a:spcBef>
                <a:spcPts val="1200"/>
              </a:spcBef>
              <a:buFont typeface="Arial"/>
              <a:buChar char="•"/>
              <a:defRPr/>
            </a:pPr>
            <a:r>
              <a:rPr lang="en-US" sz="2000" dirty="0"/>
              <a:t>Staff also obtained recent automatic traffic recorder count data from:</a:t>
            </a:r>
          </a:p>
          <a:p>
            <a:pPr marL="800100" lvl="1" indent="-342900">
              <a:spcBef>
                <a:spcPts val="1200"/>
              </a:spcBef>
              <a:buFont typeface="Courier New" panose="02070309020205020404" pitchFamily="49" charset="0"/>
              <a:buChar char="o"/>
              <a:defRPr/>
            </a:pPr>
            <a:r>
              <a:rPr lang="en-US" sz="2000" dirty="0"/>
              <a:t>Data Services Division, Office of Planning &amp; Preliminary Engineering, MDOT/SHA; and</a:t>
            </a:r>
          </a:p>
          <a:p>
            <a:pPr marL="800100" lvl="1" indent="-342900">
              <a:spcBef>
                <a:spcPts val="1200"/>
              </a:spcBef>
              <a:buFont typeface="Courier New" panose="02070309020205020404" pitchFamily="49" charset="0"/>
              <a:buChar char="o"/>
              <a:defRPr/>
            </a:pPr>
            <a:r>
              <a:rPr lang="en-US" sz="2000" dirty="0"/>
              <a:t>Traffic Engineering Division, VDOT</a:t>
            </a:r>
          </a:p>
        </p:txBody>
      </p:sp>
      <p:graphicFrame>
        <p:nvGraphicFramePr>
          <p:cNvPr id="9" name="Table 8"/>
          <p:cNvGraphicFramePr>
            <a:graphicFrameLocks noGrp="1"/>
          </p:cNvGraphicFramePr>
          <p:nvPr>
            <p:extLst>
              <p:ext uri="{D42A27DB-BD31-4B8C-83A1-F6EECF244321}">
                <p14:modId xmlns:p14="http://schemas.microsoft.com/office/powerpoint/2010/main" val="2985375550"/>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Background and introduction (cont’d)</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38148055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4</a:t>
            </a:fld>
            <a:endParaRPr lang="en-US" dirty="0"/>
          </a:p>
        </p:txBody>
      </p:sp>
      <p:sp>
        <p:nvSpPr>
          <p:cNvPr id="6" name="TextBox 5"/>
          <p:cNvSpPr txBox="1"/>
          <p:nvPr/>
        </p:nvSpPr>
        <p:spPr>
          <a:xfrm>
            <a:off x="777240" y="1380744"/>
            <a:ext cx="7882127" cy="4708981"/>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Three networks were analyzed:</a:t>
            </a:r>
          </a:p>
          <a:p>
            <a:pPr marL="800100" lvl="1" indent="-342900">
              <a:spcBef>
                <a:spcPts val="1200"/>
              </a:spcBef>
              <a:buFont typeface="Courier New" panose="02070309020205020404" pitchFamily="49" charset="0"/>
              <a:buChar char="o"/>
            </a:pPr>
            <a:r>
              <a:rPr lang="en-US" sz="2000" dirty="0"/>
              <a:t>Capital Beltway (not 495Express lanes)</a:t>
            </a:r>
          </a:p>
          <a:p>
            <a:pPr marL="800100" lvl="1" indent="-342900">
              <a:spcBef>
                <a:spcPts val="1200"/>
              </a:spcBef>
              <a:buFont typeface="Courier New" panose="02070309020205020404" pitchFamily="49" charset="0"/>
              <a:buChar char="o"/>
            </a:pPr>
            <a:r>
              <a:rPr lang="en-US" sz="2000" dirty="0"/>
              <a:t>Interstates in the region (not managed lanes) and</a:t>
            </a:r>
          </a:p>
          <a:p>
            <a:pPr marL="800100" lvl="1" indent="-342900">
              <a:spcBef>
                <a:spcPts val="1200"/>
              </a:spcBef>
              <a:buFont typeface="Courier New" panose="02070309020205020404" pitchFamily="49" charset="0"/>
              <a:buChar char="o"/>
            </a:pPr>
            <a:r>
              <a:rPr lang="en-US" sz="2000" dirty="0"/>
              <a:t>Interstates, other freeways, expressways, toll roads and federal parkways </a:t>
            </a:r>
          </a:p>
          <a:p>
            <a:pPr marL="342900" indent="-342900">
              <a:spcBef>
                <a:spcPts val="1200"/>
              </a:spcBef>
              <a:buFont typeface="Arial" panose="020B0604020202020204" pitchFamily="34" charset="0"/>
              <a:buChar char="•"/>
            </a:pPr>
            <a:r>
              <a:rPr lang="en-US" sz="2000" dirty="0"/>
              <a:t>Percentage of network by directional miles that was not congested (TTI 1.3 or less); moderately congested (TTI greater than  1.3 and less than or equal to 2.0) and severely congested (TTI greater than 2.0)</a:t>
            </a:r>
          </a:p>
          <a:p>
            <a:pPr marL="342900" indent="-342900">
              <a:spcBef>
                <a:spcPts val="1200"/>
              </a:spcBef>
              <a:buFont typeface="Arial" panose="020B0604020202020204" pitchFamily="34" charset="0"/>
              <a:buChar char="•"/>
            </a:pPr>
            <a:r>
              <a:rPr lang="en-US" sz="2000" dirty="0"/>
              <a:t>Cost of delay computed using the CATT Lab’s User Delay Cost Analysis tool</a:t>
            </a:r>
          </a:p>
          <a:p>
            <a:pPr marL="800100" lvl="1" indent="-342900">
              <a:spcBef>
                <a:spcPts val="1200"/>
              </a:spcBef>
              <a:buFont typeface="Courier New" panose="02070309020205020404" pitchFamily="49" charset="0"/>
              <a:buChar char="o"/>
            </a:pPr>
            <a:endParaRPr lang="en-US" sz="2000" dirty="0"/>
          </a:p>
        </p:txBody>
      </p:sp>
      <p:graphicFrame>
        <p:nvGraphicFramePr>
          <p:cNvPr id="8" name="Table 7"/>
          <p:cNvGraphicFramePr>
            <a:graphicFrameLocks noGrp="1"/>
          </p:cNvGraphicFramePr>
          <p:nvPr>
            <p:extLst>
              <p:ext uri="{D42A27DB-BD31-4B8C-83A1-F6EECF244321}">
                <p14:modId xmlns:p14="http://schemas.microsoft.com/office/powerpoint/2010/main" val="3137464165"/>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What did staff examine?</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2393565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5</a:t>
            </a:fld>
            <a:endParaRPr lang="en-US" dirty="0"/>
          </a:p>
        </p:txBody>
      </p:sp>
      <p:sp>
        <p:nvSpPr>
          <p:cNvPr id="6" name="TextBox 5"/>
          <p:cNvSpPr txBox="1"/>
          <p:nvPr/>
        </p:nvSpPr>
        <p:spPr>
          <a:xfrm>
            <a:off x="777240" y="1380744"/>
            <a:ext cx="7882127" cy="1785104"/>
          </a:xfrm>
          <a:prstGeom prst="rect">
            <a:avLst/>
          </a:prstGeom>
          <a:noFill/>
        </p:spPr>
        <p:txBody>
          <a:bodyPr wrap="square" rtlCol="0">
            <a:spAutoFit/>
          </a:bodyPr>
          <a:lstStyle/>
          <a:p>
            <a:pPr marL="342900" indent="-342900">
              <a:spcBef>
                <a:spcPts val="1200"/>
              </a:spcBef>
              <a:buFont typeface="Arial" panose="020B0604020202020204" pitchFamily="34" charset="0"/>
              <a:buChar char="•"/>
            </a:pPr>
            <a:r>
              <a:rPr lang="en-US" sz="2000" dirty="0"/>
              <a:t>See high-level view of networks used for analysis.</a:t>
            </a:r>
          </a:p>
          <a:p>
            <a:pPr marL="342900" indent="-342900">
              <a:spcBef>
                <a:spcPts val="1200"/>
              </a:spcBef>
              <a:buFont typeface="Arial" panose="020B0604020202020204" pitchFamily="34" charset="0"/>
              <a:buChar char="•"/>
            </a:pPr>
            <a:r>
              <a:rPr lang="en-US" sz="2000" dirty="0"/>
              <a:t>In this presentation we used toe Capital Beltway (excluding Transurban lanes) and the network of Interstates, other freeways, expressways, toll roads and limited-access National Park Service Parkways</a:t>
            </a:r>
          </a:p>
        </p:txBody>
      </p:sp>
      <p:graphicFrame>
        <p:nvGraphicFramePr>
          <p:cNvPr id="8" name="Table 7"/>
          <p:cNvGraphicFramePr>
            <a:graphicFrameLocks noGrp="1"/>
          </p:cNvGraphicFramePr>
          <p:nvPr>
            <p:extLst>
              <p:ext uri="{D42A27DB-BD31-4B8C-83A1-F6EECF244321}">
                <p14:modId xmlns:p14="http://schemas.microsoft.com/office/powerpoint/2010/main" val="1507909224"/>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Schematic view of Networks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40107509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Map&#10;&#10;Description automatically generated">
            <a:extLst>
              <a:ext uri="{FF2B5EF4-FFF2-40B4-BE49-F238E27FC236}">
                <a16:creationId xmlns:a16="http://schemas.microsoft.com/office/drawing/2014/main" id="{BA67C672-5F38-4AEC-A5E0-4A3BF60E8FFE}"/>
              </a:ext>
            </a:extLst>
          </p:cNvPr>
          <p:cNvPicPr>
            <a:picLocks noGrp="1" noChangeAspect="1"/>
          </p:cNvPicPr>
          <p:nvPr>
            <p:ph type="pic" idx="1"/>
          </p:nvPr>
        </p:nvPicPr>
        <p:blipFill>
          <a:blip r:embed="rId2"/>
          <a:srcRect t="3684" b="3684"/>
          <a:stretch>
            <a:fillRect/>
          </a:stretch>
        </p:blipFill>
        <p:spPr>
          <a:xfrm>
            <a:off x="914400" y="914400"/>
            <a:ext cx="2743200" cy="1837944"/>
          </a:xfrm>
        </p:spPr>
      </p:pic>
      <p:sp>
        <p:nvSpPr>
          <p:cNvPr id="3" name="Slide Number Placeholder 2">
            <a:extLst>
              <a:ext uri="{FF2B5EF4-FFF2-40B4-BE49-F238E27FC236}">
                <a16:creationId xmlns:a16="http://schemas.microsoft.com/office/drawing/2014/main" id="{CBF49FD6-EED7-4D0F-A8EB-DB8367FEE5E3}"/>
              </a:ext>
            </a:extLst>
          </p:cNvPr>
          <p:cNvSpPr>
            <a:spLocks noGrp="1"/>
          </p:cNvSpPr>
          <p:nvPr>
            <p:ph type="sldNum" sz="quarter" idx="12"/>
          </p:nvPr>
        </p:nvSpPr>
        <p:spPr/>
        <p:txBody>
          <a:bodyPr/>
          <a:lstStyle/>
          <a:p>
            <a:fld id="{7CB1CFCA-EE77-9F4A-8FAE-3286F1D37F0D}" type="slidenum">
              <a:rPr lang="en-US" smtClean="0"/>
              <a:pPr/>
              <a:t>6</a:t>
            </a:fld>
            <a:endParaRPr lang="en-US" dirty="0"/>
          </a:p>
        </p:txBody>
      </p:sp>
      <p:pic>
        <p:nvPicPr>
          <p:cNvPr id="7" name="Picture 6" descr="Map&#10;&#10;Description automatically generated">
            <a:extLst>
              <a:ext uri="{FF2B5EF4-FFF2-40B4-BE49-F238E27FC236}">
                <a16:creationId xmlns:a16="http://schemas.microsoft.com/office/drawing/2014/main" id="{05C1FE4A-AE68-46D2-A4B7-DB15CDCCB85D}"/>
              </a:ext>
            </a:extLst>
          </p:cNvPr>
          <p:cNvPicPr>
            <a:picLocks noChangeAspect="1"/>
          </p:cNvPicPr>
          <p:nvPr/>
        </p:nvPicPr>
        <p:blipFill>
          <a:blip r:embed="rId3"/>
          <a:stretch>
            <a:fillRect/>
          </a:stretch>
        </p:blipFill>
        <p:spPr>
          <a:xfrm>
            <a:off x="6294352" y="923544"/>
            <a:ext cx="1849523" cy="1828800"/>
          </a:xfrm>
          <a:prstGeom prst="rect">
            <a:avLst/>
          </a:prstGeom>
        </p:spPr>
      </p:pic>
      <p:pic>
        <p:nvPicPr>
          <p:cNvPr id="9" name="Picture 8" descr="Map&#10;&#10;Description automatically generated">
            <a:extLst>
              <a:ext uri="{FF2B5EF4-FFF2-40B4-BE49-F238E27FC236}">
                <a16:creationId xmlns:a16="http://schemas.microsoft.com/office/drawing/2014/main" id="{D2C3800B-9CCC-475B-95C2-92210291B191}"/>
              </a:ext>
            </a:extLst>
          </p:cNvPr>
          <p:cNvPicPr>
            <a:picLocks noChangeAspect="1"/>
          </p:cNvPicPr>
          <p:nvPr/>
        </p:nvPicPr>
        <p:blipFill>
          <a:blip r:embed="rId4"/>
          <a:stretch>
            <a:fillRect/>
          </a:stretch>
        </p:blipFill>
        <p:spPr>
          <a:xfrm>
            <a:off x="3582373" y="3429001"/>
            <a:ext cx="2968881" cy="2628900"/>
          </a:xfrm>
          <a:prstGeom prst="rect">
            <a:avLst/>
          </a:prstGeom>
        </p:spPr>
      </p:pic>
    </p:spTree>
    <p:extLst>
      <p:ext uri="{BB962C8B-B14F-4D97-AF65-F5344CB8AC3E}">
        <p14:creationId xmlns:p14="http://schemas.microsoft.com/office/powerpoint/2010/main" val="377712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7</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2086090199"/>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Extent of congestion</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extBox 6"/>
          <p:cNvSpPr txBox="1"/>
          <p:nvPr/>
        </p:nvSpPr>
        <p:spPr>
          <a:xfrm>
            <a:off x="777240" y="1380744"/>
            <a:ext cx="7882127" cy="3631763"/>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What follows are four graphs showing extent of congestion since 2017 for Interstates, other freeways, expressways, toll roads and parkways; and followed by the non-toll sections of Capital Beltway</a:t>
            </a:r>
          </a:p>
          <a:p>
            <a:pPr marL="256032" indent="-256032">
              <a:spcBef>
                <a:spcPts val="1200"/>
              </a:spcBef>
              <a:spcAft>
                <a:spcPts val="0"/>
              </a:spcAft>
              <a:buClrTx/>
              <a:buFont typeface="Arial"/>
              <a:buChar char="•"/>
            </a:pPr>
            <a:r>
              <a:rPr lang="en-US" sz="2000" dirty="0">
                <a:solidFill>
                  <a:schemeClr val="dk1"/>
                </a:solidFill>
              </a:rPr>
              <a:t>First is weekdays (when most businesses and government are open)</a:t>
            </a:r>
          </a:p>
          <a:p>
            <a:pPr marL="256032" indent="-256032">
              <a:spcBef>
                <a:spcPts val="1200"/>
              </a:spcBef>
              <a:spcAft>
                <a:spcPts val="0"/>
              </a:spcAft>
              <a:buClrTx/>
              <a:buFont typeface="Arial"/>
              <a:buChar char="•"/>
            </a:pPr>
            <a:r>
              <a:rPr lang="en-US" sz="2000" dirty="0">
                <a:solidFill>
                  <a:schemeClr val="dk1"/>
                </a:solidFill>
              </a:rPr>
              <a:t>Second is weekends (when most businesses and government agencies are closed)</a:t>
            </a:r>
          </a:p>
          <a:p>
            <a:pPr marL="256032" indent="-256032">
              <a:spcBef>
                <a:spcPts val="1200"/>
              </a:spcBef>
              <a:spcAft>
                <a:spcPts val="0"/>
              </a:spcAft>
              <a:buClrTx/>
              <a:buFont typeface="Arial"/>
              <a:buChar char="•"/>
            </a:pPr>
            <a:r>
              <a:rPr lang="en-US" sz="2000" dirty="0">
                <a:solidFill>
                  <a:schemeClr val="dk1"/>
                </a:solidFill>
              </a:rPr>
              <a:t>Then a similar plot for the Capital Beltway only, weekdays</a:t>
            </a:r>
          </a:p>
          <a:p>
            <a:pPr marL="256032" indent="-256032">
              <a:spcBef>
                <a:spcPts val="1200"/>
              </a:spcBef>
              <a:spcAft>
                <a:spcPts val="0"/>
              </a:spcAft>
              <a:buClrTx/>
              <a:buFont typeface="Arial"/>
              <a:buChar char="•"/>
            </a:pPr>
            <a:r>
              <a:rPr lang="en-US" sz="2000" dirty="0">
                <a:solidFill>
                  <a:schemeClr val="dk1"/>
                </a:solidFill>
              </a:rPr>
              <a:t>Then Capital Beltway only, weekends</a:t>
            </a:r>
          </a:p>
          <a:p>
            <a:pPr marL="256032" indent="-256032">
              <a:spcBef>
                <a:spcPts val="1200"/>
              </a:spcBef>
              <a:spcAft>
                <a:spcPts val="0"/>
              </a:spcAft>
              <a:buClrTx/>
              <a:buFont typeface="Arial"/>
              <a:buChar char="•"/>
            </a:pPr>
            <a:r>
              <a:rPr lang="en-US" sz="2000" dirty="0">
                <a:solidFill>
                  <a:schemeClr val="dk1"/>
                </a:solidFill>
              </a:rPr>
              <a:t>Sections of the system with little or no congestion are not graphed</a:t>
            </a:r>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1011848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8</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96296505"/>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Interstates, freeways, expressways, parkways and toll roads (weekdays)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pic>
        <p:nvPicPr>
          <p:cNvPr id="3" name="Picture 2">
            <a:extLst>
              <a:ext uri="{FF2B5EF4-FFF2-40B4-BE49-F238E27FC236}">
                <a16:creationId xmlns:a16="http://schemas.microsoft.com/office/drawing/2014/main" id="{22A7D9FD-707A-4C47-89AD-40FEC4CD72BF}"/>
              </a:ext>
            </a:extLst>
          </p:cNvPr>
          <p:cNvPicPr>
            <a:picLocks noChangeAspect="1"/>
          </p:cNvPicPr>
          <p:nvPr/>
        </p:nvPicPr>
        <p:blipFill>
          <a:blip r:embed="rId2"/>
          <a:stretch>
            <a:fillRect/>
          </a:stretch>
        </p:blipFill>
        <p:spPr>
          <a:xfrm>
            <a:off x="1378389" y="1652423"/>
            <a:ext cx="6400800" cy="4646541"/>
          </a:xfrm>
          <a:prstGeom prst="rect">
            <a:avLst/>
          </a:prstGeom>
        </p:spPr>
      </p:pic>
    </p:spTree>
    <p:extLst>
      <p:ext uri="{BB962C8B-B14F-4D97-AF65-F5344CB8AC3E}">
        <p14:creationId xmlns:p14="http://schemas.microsoft.com/office/powerpoint/2010/main" val="2485472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9</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2825806109"/>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Interstates, freeways, expressways, parkways and toll roads (weekends)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pic>
        <p:nvPicPr>
          <p:cNvPr id="5" name="Picture 4">
            <a:extLst>
              <a:ext uri="{FF2B5EF4-FFF2-40B4-BE49-F238E27FC236}">
                <a16:creationId xmlns:a16="http://schemas.microsoft.com/office/drawing/2014/main" id="{FD1AEDF3-FC51-4660-B14F-E383593DAFFD}"/>
              </a:ext>
            </a:extLst>
          </p:cNvPr>
          <p:cNvPicPr>
            <a:picLocks noChangeAspect="1"/>
          </p:cNvPicPr>
          <p:nvPr/>
        </p:nvPicPr>
        <p:blipFill>
          <a:blip r:embed="rId2"/>
          <a:stretch>
            <a:fillRect/>
          </a:stretch>
        </p:blipFill>
        <p:spPr>
          <a:xfrm>
            <a:off x="1371600" y="1619750"/>
            <a:ext cx="6400800" cy="4646540"/>
          </a:xfrm>
          <a:prstGeom prst="rect">
            <a:avLst/>
          </a:prstGeom>
        </p:spPr>
      </p:pic>
    </p:spTree>
    <p:extLst>
      <p:ext uri="{BB962C8B-B14F-4D97-AF65-F5344CB8AC3E}">
        <p14:creationId xmlns:p14="http://schemas.microsoft.com/office/powerpoint/2010/main" val="40613904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10</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842795424"/>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Capital Beltway (weekdays)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pic>
        <p:nvPicPr>
          <p:cNvPr id="4" name="Picture 3">
            <a:extLst>
              <a:ext uri="{FF2B5EF4-FFF2-40B4-BE49-F238E27FC236}">
                <a16:creationId xmlns:a16="http://schemas.microsoft.com/office/drawing/2014/main" id="{27CA7FD0-EC0E-410A-8405-AFF832908FE3}"/>
              </a:ext>
            </a:extLst>
          </p:cNvPr>
          <p:cNvPicPr>
            <a:picLocks noChangeAspect="1"/>
          </p:cNvPicPr>
          <p:nvPr/>
        </p:nvPicPr>
        <p:blipFill>
          <a:blip r:embed="rId2"/>
          <a:stretch>
            <a:fillRect/>
          </a:stretch>
        </p:blipFill>
        <p:spPr>
          <a:xfrm>
            <a:off x="1759303" y="1410200"/>
            <a:ext cx="6400800" cy="4646540"/>
          </a:xfrm>
          <a:prstGeom prst="rect">
            <a:avLst/>
          </a:prstGeom>
        </p:spPr>
      </p:pic>
    </p:spTree>
    <p:extLst>
      <p:ext uri="{BB962C8B-B14F-4D97-AF65-F5344CB8AC3E}">
        <p14:creationId xmlns:p14="http://schemas.microsoft.com/office/powerpoint/2010/main" val="2792056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11</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1761227692"/>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Capital Beltway (weekends)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pic>
        <p:nvPicPr>
          <p:cNvPr id="4" name="Picture 3">
            <a:extLst>
              <a:ext uri="{FF2B5EF4-FFF2-40B4-BE49-F238E27FC236}">
                <a16:creationId xmlns:a16="http://schemas.microsoft.com/office/drawing/2014/main" id="{27CA7FD0-EC0E-410A-8405-AFF832908FE3}"/>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760523" y="1410200"/>
            <a:ext cx="6398360" cy="4646540"/>
          </a:xfrm>
          <a:prstGeom prst="rect">
            <a:avLst/>
          </a:prstGeom>
        </p:spPr>
      </p:pic>
    </p:spTree>
    <p:extLst>
      <p:ext uri="{BB962C8B-B14F-4D97-AF65-F5344CB8AC3E}">
        <p14:creationId xmlns:p14="http://schemas.microsoft.com/office/powerpoint/2010/main" val="14192224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12</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586344703"/>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User Delay Costs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extBox 6"/>
          <p:cNvSpPr txBox="1"/>
          <p:nvPr/>
        </p:nvSpPr>
        <p:spPr>
          <a:xfrm>
            <a:off x="777240" y="1380744"/>
            <a:ext cx="7882127" cy="1015663"/>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User delay costs for Interstates, other freeways, expressways, toll roads and parkways; and followed by the non-toll sections of Capital Beltway</a:t>
            </a:r>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284895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13</a:t>
            </a:fld>
            <a:endParaRPr lang="en-US" dirty="0"/>
          </a:p>
        </p:txBody>
      </p:sp>
      <p:graphicFrame>
        <p:nvGraphicFramePr>
          <p:cNvPr id="8" name="Table 7"/>
          <p:cNvGraphicFramePr>
            <a:graphicFrameLocks noGrp="1"/>
          </p:cNvGraphicFramePr>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Interstates, freeways, expressways, parkways and toll roads (weekdays)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pic>
        <p:nvPicPr>
          <p:cNvPr id="5" name="Picture 4">
            <a:extLst>
              <a:ext uri="{FF2B5EF4-FFF2-40B4-BE49-F238E27FC236}">
                <a16:creationId xmlns:a16="http://schemas.microsoft.com/office/drawing/2014/main" id="{9B3E1669-51FB-4471-8D18-4AC3B070DC90}"/>
              </a:ext>
            </a:extLst>
          </p:cNvPr>
          <p:cNvPicPr>
            <a:picLocks noChangeAspect="1"/>
          </p:cNvPicPr>
          <p:nvPr/>
        </p:nvPicPr>
        <p:blipFill>
          <a:blip r:embed="rId2"/>
          <a:stretch>
            <a:fillRect/>
          </a:stretch>
        </p:blipFill>
        <p:spPr>
          <a:xfrm>
            <a:off x="1378389" y="1617501"/>
            <a:ext cx="6400800" cy="4651038"/>
          </a:xfrm>
          <a:prstGeom prst="rect">
            <a:avLst/>
          </a:prstGeom>
        </p:spPr>
      </p:pic>
    </p:spTree>
    <p:extLst>
      <p:ext uri="{BB962C8B-B14F-4D97-AF65-F5344CB8AC3E}">
        <p14:creationId xmlns:p14="http://schemas.microsoft.com/office/powerpoint/2010/main" val="21566200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14</a:t>
            </a:fld>
            <a:endParaRPr lang="en-US" dirty="0"/>
          </a:p>
        </p:txBody>
      </p:sp>
      <p:graphicFrame>
        <p:nvGraphicFramePr>
          <p:cNvPr id="8" name="Table 7"/>
          <p:cNvGraphicFramePr>
            <a:graphicFrameLocks noGrp="1"/>
          </p:cNvGraphicFramePr>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Interstates, freeways, expressways, parkways and toll roads (weekends)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pic>
        <p:nvPicPr>
          <p:cNvPr id="5" name="Picture 4">
            <a:extLst>
              <a:ext uri="{FF2B5EF4-FFF2-40B4-BE49-F238E27FC236}">
                <a16:creationId xmlns:a16="http://schemas.microsoft.com/office/drawing/2014/main" id="{FD1AEDF3-FC51-4660-B14F-E383593DAFFD}"/>
              </a:ext>
            </a:extLst>
          </p:cNvPr>
          <p:cNvPicPr>
            <a:picLocks noChangeAspect="1"/>
          </p:cNvPicPr>
          <p:nvPr/>
        </p:nvPicPr>
        <p:blipFill>
          <a:blip r:embed="rId2"/>
          <a:srcRect/>
          <a:stretch/>
        </p:blipFill>
        <p:spPr>
          <a:xfrm>
            <a:off x="1374839" y="1619750"/>
            <a:ext cx="6394321" cy="4646540"/>
          </a:xfrm>
          <a:prstGeom prst="rect">
            <a:avLst/>
          </a:prstGeom>
        </p:spPr>
      </p:pic>
    </p:spTree>
    <p:extLst>
      <p:ext uri="{BB962C8B-B14F-4D97-AF65-F5344CB8AC3E}">
        <p14:creationId xmlns:p14="http://schemas.microsoft.com/office/powerpoint/2010/main" val="19527368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15</a:t>
            </a:fld>
            <a:endParaRPr lang="en-US" dirty="0"/>
          </a:p>
        </p:txBody>
      </p:sp>
      <p:graphicFrame>
        <p:nvGraphicFramePr>
          <p:cNvPr id="8" name="Table 7"/>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Capital Beltway (weekdays)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pic>
        <p:nvPicPr>
          <p:cNvPr id="3" name="Picture 2">
            <a:extLst>
              <a:ext uri="{FF2B5EF4-FFF2-40B4-BE49-F238E27FC236}">
                <a16:creationId xmlns:a16="http://schemas.microsoft.com/office/drawing/2014/main" id="{5B2064F8-ED3E-4912-B339-B8D5627C6AD2}"/>
              </a:ext>
            </a:extLst>
          </p:cNvPr>
          <p:cNvPicPr>
            <a:picLocks noChangeAspect="1"/>
          </p:cNvPicPr>
          <p:nvPr/>
        </p:nvPicPr>
        <p:blipFill>
          <a:blip r:embed="rId2"/>
          <a:stretch>
            <a:fillRect/>
          </a:stretch>
        </p:blipFill>
        <p:spPr>
          <a:xfrm>
            <a:off x="1371600" y="1407951"/>
            <a:ext cx="6400800" cy="4651038"/>
          </a:xfrm>
          <a:prstGeom prst="rect">
            <a:avLst/>
          </a:prstGeom>
        </p:spPr>
      </p:pic>
    </p:spTree>
    <p:extLst>
      <p:ext uri="{BB962C8B-B14F-4D97-AF65-F5344CB8AC3E}">
        <p14:creationId xmlns:p14="http://schemas.microsoft.com/office/powerpoint/2010/main" val="8022868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16</a:t>
            </a:fld>
            <a:endParaRPr lang="en-US" dirty="0"/>
          </a:p>
        </p:txBody>
      </p:sp>
      <p:graphicFrame>
        <p:nvGraphicFramePr>
          <p:cNvPr id="8" name="Table 7"/>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Capital Beltway (weekends)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pic>
        <p:nvPicPr>
          <p:cNvPr id="3" name="Picture 2">
            <a:extLst>
              <a:ext uri="{FF2B5EF4-FFF2-40B4-BE49-F238E27FC236}">
                <a16:creationId xmlns:a16="http://schemas.microsoft.com/office/drawing/2014/main" id="{5A91BBFF-7BF5-4BF2-8575-727DCD6C46A0}"/>
              </a:ext>
            </a:extLst>
          </p:cNvPr>
          <p:cNvPicPr>
            <a:picLocks noChangeAspect="1"/>
          </p:cNvPicPr>
          <p:nvPr/>
        </p:nvPicPr>
        <p:blipFill>
          <a:blip r:embed="rId2"/>
          <a:stretch>
            <a:fillRect/>
          </a:stretch>
        </p:blipFill>
        <p:spPr>
          <a:xfrm>
            <a:off x="1378389" y="1440624"/>
            <a:ext cx="6400800" cy="4651038"/>
          </a:xfrm>
          <a:prstGeom prst="rect">
            <a:avLst/>
          </a:prstGeom>
        </p:spPr>
      </p:pic>
    </p:spTree>
    <p:extLst>
      <p:ext uri="{BB962C8B-B14F-4D97-AF65-F5344CB8AC3E}">
        <p14:creationId xmlns:p14="http://schemas.microsoft.com/office/powerpoint/2010/main" val="3703476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17</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54638593"/>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Automatic Traffic Recorder Counts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extBox 6"/>
          <p:cNvSpPr txBox="1"/>
          <p:nvPr/>
        </p:nvSpPr>
        <p:spPr>
          <a:xfrm>
            <a:off x="777240" y="1380744"/>
            <a:ext cx="7882127" cy="2554545"/>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Counts were provided by MDOT/SHA and VDOT</a:t>
            </a:r>
          </a:p>
          <a:p>
            <a:pPr marL="256032" indent="-256032">
              <a:spcBef>
                <a:spcPts val="1200"/>
              </a:spcBef>
              <a:spcAft>
                <a:spcPts val="0"/>
              </a:spcAft>
              <a:buClrTx/>
              <a:buFont typeface="Arial"/>
              <a:buChar char="•"/>
            </a:pPr>
            <a:r>
              <a:rPr lang="en-US" sz="2000" dirty="0">
                <a:solidFill>
                  <a:schemeClr val="dk1"/>
                </a:solidFill>
              </a:rPr>
              <a:t>Interstates shown here</a:t>
            </a:r>
          </a:p>
          <a:p>
            <a:pPr marL="256032" indent="-256032">
              <a:spcBef>
                <a:spcPts val="1200"/>
              </a:spcBef>
              <a:spcAft>
                <a:spcPts val="0"/>
              </a:spcAft>
              <a:buClrTx/>
              <a:buFont typeface="Arial"/>
              <a:buChar char="•"/>
            </a:pPr>
            <a:r>
              <a:rPr lang="en-US" sz="2000" dirty="0">
                <a:solidFill>
                  <a:schemeClr val="dk1"/>
                </a:solidFill>
              </a:rPr>
              <a:t>Data do not go back to 2017</a:t>
            </a:r>
          </a:p>
          <a:p>
            <a:pPr marL="256032" indent="-256032">
              <a:spcBef>
                <a:spcPts val="1200"/>
              </a:spcBef>
              <a:spcAft>
                <a:spcPts val="0"/>
              </a:spcAft>
              <a:buClrTx/>
              <a:buFont typeface="Arial"/>
              <a:buChar char="•"/>
            </a:pPr>
            <a:r>
              <a:rPr lang="en-US" sz="2000" dirty="0">
                <a:solidFill>
                  <a:schemeClr val="dk1"/>
                </a:solidFill>
              </a:rPr>
              <a:t>Maryland ATR counts are provided by week, and last two weeks of May are used for Memorial Day</a:t>
            </a:r>
          </a:p>
          <a:p>
            <a:pPr marL="256032" indent="-256032">
              <a:spcBef>
                <a:spcPts val="1200"/>
              </a:spcBef>
              <a:spcAft>
                <a:spcPts val="0"/>
              </a:spcAft>
              <a:buClrTx/>
              <a:buFont typeface="Arial"/>
              <a:buChar char="•"/>
            </a:pPr>
            <a:r>
              <a:rPr lang="en-US" sz="2000" dirty="0">
                <a:solidFill>
                  <a:schemeClr val="dk1"/>
                </a:solidFill>
              </a:rPr>
              <a:t>Virginia ATR locations not shown but can be provided</a:t>
            </a:r>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40734865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18</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604960387"/>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ATR counts Maryland - Bidirectional</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pic>
        <p:nvPicPr>
          <p:cNvPr id="3" name="Picture 2">
            <a:extLst>
              <a:ext uri="{FF2B5EF4-FFF2-40B4-BE49-F238E27FC236}">
                <a16:creationId xmlns:a16="http://schemas.microsoft.com/office/drawing/2014/main" id="{82A41903-ACDF-4D80-ACF6-D35D5D435AFF}"/>
              </a:ext>
            </a:extLst>
          </p:cNvPr>
          <p:cNvPicPr>
            <a:picLocks noChangeAspect="1"/>
          </p:cNvPicPr>
          <p:nvPr/>
        </p:nvPicPr>
        <p:blipFill>
          <a:blip r:embed="rId2"/>
          <a:stretch>
            <a:fillRect/>
          </a:stretch>
        </p:blipFill>
        <p:spPr>
          <a:xfrm>
            <a:off x="1378389" y="1409584"/>
            <a:ext cx="6400800" cy="4647772"/>
          </a:xfrm>
          <a:prstGeom prst="rect">
            <a:avLst/>
          </a:prstGeom>
        </p:spPr>
      </p:pic>
    </p:spTree>
    <p:extLst>
      <p:ext uri="{BB962C8B-B14F-4D97-AF65-F5344CB8AC3E}">
        <p14:creationId xmlns:p14="http://schemas.microsoft.com/office/powerpoint/2010/main" val="38816880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19</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191365587"/>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ATR counts Va.– Directional – Weekdays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pic>
        <p:nvPicPr>
          <p:cNvPr id="4" name="Picture 3">
            <a:extLst>
              <a:ext uri="{FF2B5EF4-FFF2-40B4-BE49-F238E27FC236}">
                <a16:creationId xmlns:a16="http://schemas.microsoft.com/office/drawing/2014/main" id="{28049115-8FCC-4DF3-93BD-3EEF0334079C}"/>
              </a:ext>
            </a:extLst>
          </p:cNvPr>
          <p:cNvPicPr>
            <a:picLocks noChangeAspect="1"/>
          </p:cNvPicPr>
          <p:nvPr/>
        </p:nvPicPr>
        <p:blipFill>
          <a:blip r:embed="rId2"/>
          <a:stretch>
            <a:fillRect/>
          </a:stretch>
        </p:blipFill>
        <p:spPr>
          <a:xfrm>
            <a:off x="1371600" y="1442873"/>
            <a:ext cx="6400800" cy="4646540"/>
          </a:xfrm>
          <a:prstGeom prst="rect">
            <a:avLst/>
          </a:prstGeom>
        </p:spPr>
      </p:pic>
    </p:spTree>
    <p:extLst>
      <p:ext uri="{BB962C8B-B14F-4D97-AF65-F5344CB8AC3E}">
        <p14:creationId xmlns:p14="http://schemas.microsoft.com/office/powerpoint/2010/main" val="260451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20</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2588068895"/>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ATR counts Va.– Directional –Weekends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pic>
        <p:nvPicPr>
          <p:cNvPr id="4" name="Picture 3">
            <a:extLst>
              <a:ext uri="{FF2B5EF4-FFF2-40B4-BE49-F238E27FC236}">
                <a16:creationId xmlns:a16="http://schemas.microsoft.com/office/drawing/2014/main" id="{0FB113EB-8AEA-4A5A-96AC-15D39119266F}"/>
              </a:ext>
            </a:extLst>
          </p:cNvPr>
          <p:cNvPicPr>
            <a:picLocks noChangeAspect="1"/>
          </p:cNvPicPr>
          <p:nvPr/>
        </p:nvPicPr>
        <p:blipFill>
          <a:blip r:embed="rId2"/>
          <a:stretch>
            <a:fillRect/>
          </a:stretch>
        </p:blipFill>
        <p:spPr>
          <a:xfrm>
            <a:off x="1759303" y="1410200"/>
            <a:ext cx="6400800" cy="4646540"/>
          </a:xfrm>
          <a:prstGeom prst="rect">
            <a:avLst/>
          </a:prstGeom>
        </p:spPr>
      </p:pic>
    </p:spTree>
    <p:extLst>
      <p:ext uri="{BB962C8B-B14F-4D97-AF65-F5344CB8AC3E}">
        <p14:creationId xmlns:p14="http://schemas.microsoft.com/office/powerpoint/2010/main" val="59799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21</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2221631069"/>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Conclusions from Memorial Day 2021</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extBox 6"/>
          <p:cNvSpPr txBox="1"/>
          <p:nvPr/>
        </p:nvSpPr>
        <p:spPr>
          <a:xfrm>
            <a:off x="777240" y="1380744"/>
            <a:ext cx="7882127" cy="4708981"/>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Congestion on the limited access system for Memorial Day 2020 nearly disappeared</a:t>
            </a:r>
          </a:p>
          <a:p>
            <a:pPr marL="256032" indent="-256032">
              <a:spcBef>
                <a:spcPts val="1200"/>
              </a:spcBef>
              <a:spcAft>
                <a:spcPts val="0"/>
              </a:spcAft>
              <a:buClrTx/>
              <a:buFont typeface="Arial"/>
              <a:buChar char="•"/>
            </a:pPr>
            <a:r>
              <a:rPr lang="en-US" sz="2000" dirty="0">
                <a:solidFill>
                  <a:schemeClr val="dk1"/>
                </a:solidFill>
              </a:rPr>
              <a:t>Congestion has returned in 2021, though not generally as severe regionwide as it was in 2019</a:t>
            </a:r>
          </a:p>
          <a:p>
            <a:pPr marL="256032" indent="-256032">
              <a:spcBef>
                <a:spcPts val="1200"/>
              </a:spcBef>
              <a:spcAft>
                <a:spcPts val="0"/>
              </a:spcAft>
              <a:buClrTx/>
              <a:buFont typeface="Arial"/>
              <a:buChar char="•"/>
            </a:pPr>
            <a:r>
              <a:rPr lang="en-US" sz="2000" dirty="0">
                <a:solidFill>
                  <a:schemeClr val="dk1"/>
                </a:solidFill>
              </a:rPr>
              <a:t>The system is generally not as congested on weekdays around Memorial Day in 2021 as it was in 2019 in the mornings</a:t>
            </a:r>
          </a:p>
          <a:p>
            <a:pPr marL="256032" indent="-256032">
              <a:spcBef>
                <a:spcPts val="1200"/>
              </a:spcBef>
              <a:spcAft>
                <a:spcPts val="0"/>
              </a:spcAft>
              <a:buClrTx/>
              <a:buFont typeface="Arial"/>
              <a:buChar char="•"/>
            </a:pPr>
            <a:r>
              <a:rPr lang="en-US" sz="2000" dirty="0">
                <a:solidFill>
                  <a:schemeClr val="dk1"/>
                </a:solidFill>
              </a:rPr>
              <a:t>Traffic at locations monitored by ATR have increased from 2020 to 2021</a:t>
            </a:r>
          </a:p>
          <a:p>
            <a:pPr marL="256032" indent="-256032">
              <a:spcBef>
                <a:spcPts val="1200"/>
              </a:spcBef>
              <a:spcAft>
                <a:spcPts val="0"/>
              </a:spcAft>
              <a:buClrTx/>
              <a:buFont typeface="Arial"/>
              <a:buChar char="•"/>
            </a:pPr>
            <a:r>
              <a:rPr lang="en-US" sz="2000" dirty="0">
                <a:solidFill>
                  <a:schemeClr val="dk1"/>
                </a:solidFill>
              </a:rPr>
              <a:t>Staff will complete similar analysis for Independence Day 2021 and Labor Day 2021</a:t>
            </a:r>
          </a:p>
          <a:p>
            <a:pPr marL="256032" indent="-256032">
              <a:spcBef>
                <a:spcPts val="1200"/>
              </a:spcBef>
              <a:spcAft>
                <a:spcPts val="0"/>
              </a:spcAft>
              <a:buClrTx/>
              <a:buFont typeface="Arial"/>
              <a:buChar char="•"/>
            </a:pPr>
            <a:endParaRPr lang="en-US" sz="2000" dirty="0">
              <a:solidFill>
                <a:schemeClr val="dk1"/>
              </a:solidFill>
            </a:endParaRPr>
          </a:p>
          <a:p>
            <a:pPr marL="256032" indent="-256032">
              <a:spcBef>
                <a:spcPts val="1200"/>
              </a:spcBef>
              <a:spcAft>
                <a:spcPts val="0"/>
              </a:spcAft>
              <a:buClrTx/>
              <a:buFont typeface="Arial"/>
              <a:buChar char="•"/>
            </a:pPr>
            <a:endParaRPr lang="en-US" sz="2000" dirty="0">
              <a:solidFill>
                <a:schemeClr val="dk1"/>
              </a:solidFill>
            </a:endParaRPr>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30264247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22</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2505206229"/>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What to watch for</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extBox 6"/>
          <p:cNvSpPr txBox="1"/>
          <p:nvPr/>
        </p:nvSpPr>
        <p:spPr>
          <a:xfrm>
            <a:off x="777240" y="1380744"/>
            <a:ext cx="7882127" cy="1785104"/>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Will congestion return in the morning peak commute periods?</a:t>
            </a:r>
          </a:p>
          <a:p>
            <a:pPr marL="256032" indent="-256032">
              <a:spcBef>
                <a:spcPts val="1200"/>
              </a:spcBef>
              <a:spcAft>
                <a:spcPts val="0"/>
              </a:spcAft>
              <a:buClrTx/>
              <a:buFont typeface="Arial"/>
              <a:buChar char="•"/>
            </a:pPr>
            <a:r>
              <a:rPr lang="en-US" sz="2000" dirty="0">
                <a:solidFill>
                  <a:schemeClr val="dk1"/>
                </a:solidFill>
              </a:rPr>
              <a:t>Will weekend and holiday congestion return to levels seen in 2019?</a:t>
            </a:r>
          </a:p>
          <a:p>
            <a:pPr marL="256032" indent="-256032">
              <a:spcBef>
                <a:spcPts val="1200"/>
              </a:spcBef>
              <a:spcAft>
                <a:spcPts val="0"/>
              </a:spcAft>
              <a:buClrTx/>
              <a:buFont typeface="Arial"/>
              <a:buChar char="•"/>
            </a:pPr>
            <a:r>
              <a:rPr lang="en-US" sz="2000" dirty="0">
                <a:solidFill>
                  <a:schemeClr val="dk1"/>
                </a:solidFill>
              </a:rPr>
              <a:t>Will ATR counts continue to show increases in traffic volumes?</a:t>
            </a:r>
          </a:p>
          <a:p>
            <a:pPr marL="256032" indent="-256032">
              <a:spcBef>
                <a:spcPts val="1200"/>
              </a:spcBef>
              <a:spcAft>
                <a:spcPts val="0"/>
              </a:spcAft>
              <a:buClrTx/>
              <a:buFont typeface="Arial"/>
              <a:buChar char="•"/>
            </a:pPr>
            <a:endParaRPr lang="en-US" sz="2000" dirty="0">
              <a:solidFill>
                <a:schemeClr val="dk1"/>
              </a:solidFill>
            </a:endParaRPr>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8108001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659367" y="6419088"/>
            <a:ext cx="161359" cy="211652"/>
          </a:xfrm>
          <a:prstGeom prst="rect">
            <a:avLst/>
          </a:prstGeom>
        </p:spPr>
        <p:txBody>
          <a:bodyPr>
            <a:normAutofit/>
          </a:bodyPr>
          <a:lstStyle/>
          <a:p>
            <a:fld id="{7CB1CFCA-EE77-9F4A-8FAE-3286F1D37F0D}" type="slidenum">
              <a:rPr lang="en-US" smtClean="0"/>
              <a:pPr/>
              <a:t>23</a:t>
            </a:fld>
            <a:endParaRPr lang="en-US"/>
          </a:p>
        </p:txBody>
      </p:sp>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tx2"/>
                          </a:solidFill>
                          <a:latin typeface="Franklin Gothic Medium"/>
                          <a:cs typeface="Franklin Gothic Medium"/>
                        </a:rPr>
                        <a:t>Potential Scenarios for Operations</a:t>
                      </a:r>
                    </a:p>
                  </a:txBody>
                  <a:tcPr marL="0" marR="457200" marT="0" marB="228600">
                    <a:lnL w="12700" cmpd="sng">
                      <a:noFill/>
                    </a:lnL>
                    <a:lnR w="12700" cmpd="sng">
                      <a:noFill/>
                    </a:lnR>
                    <a:lnT w="12700" cmpd="sng">
                      <a:noFill/>
                    </a:lnT>
                    <a:lnB w="381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Rectangle 7">
            <a:extLst>
              <a:ext uri="{FF2B5EF4-FFF2-40B4-BE49-F238E27FC236}">
                <a16:creationId xmlns:a16="http://schemas.microsoft.com/office/drawing/2014/main" id="{B6851793-F1D2-764C-9408-A0E947BBE50A}"/>
              </a:ext>
            </a:extLst>
          </p:cNvPr>
          <p:cNvSpPr/>
          <p:nvPr/>
        </p:nvSpPr>
        <p:spPr>
          <a:xfrm>
            <a:off x="4244829" y="6353741"/>
            <a:ext cx="4132667" cy="276999"/>
          </a:xfrm>
          <a:prstGeom prst="rect">
            <a:avLst/>
          </a:prstGeom>
        </p:spPr>
        <p:txBody>
          <a:bodyPr wrap="square" lIns="0" tIns="0" rIns="0" bIns="0">
            <a:noAutofit/>
          </a:bodyPr>
          <a:lstStyle/>
          <a:p>
            <a:pPr algn="r"/>
            <a:r>
              <a:rPr lang="sv-SE" sz="900" dirty="0">
                <a:solidFill>
                  <a:schemeClr val="bg1">
                    <a:lumMod val="50000"/>
                  </a:schemeClr>
                </a:solidFill>
                <a:latin typeface="Franklin Gothic Medium"/>
                <a:cs typeface="Franklin Gothic Medium"/>
              </a:rPr>
              <a:t>Agenda Item # 3: Pandemic Transportation Analysis</a:t>
            </a:r>
          </a:p>
          <a:p>
            <a:pPr algn="r"/>
            <a:r>
              <a:rPr lang="sv-SE" sz="900" dirty="0">
                <a:solidFill>
                  <a:schemeClr val="bg1">
                    <a:lumMod val="50000"/>
                  </a:schemeClr>
                </a:solidFill>
                <a:latin typeface="Franklin Gothic Medium"/>
                <a:cs typeface="Franklin Gothic Medium"/>
              </a:rPr>
              <a:t>July 8, 2021</a:t>
            </a:r>
          </a:p>
        </p:txBody>
      </p:sp>
      <p:sp>
        <p:nvSpPr>
          <p:cNvPr id="7" name="TextBox 6">
            <a:extLst>
              <a:ext uri="{FF2B5EF4-FFF2-40B4-BE49-F238E27FC236}">
                <a16:creationId xmlns:a16="http://schemas.microsoft.com/office/drawing/2014/main" id="{51E1BDEE-7159-4468-9F72-CAB84D3B830A}"/>
              </a:ext>
            </a:extLst>
          </p:cNvPr>
          <p:cNvSpPr txBox="1"/>
          <p:nvPr/>
        </p:nvSpPr>
        <p:spPr>
          <a:xfrm>
            <a:off x="665950" y="1222570"/>
            <a:ext cx="3545578" cy="4616648"/>
          </a:xfrm>
          <a:prstGeom prst="rect">
            <a:avLst/>
          </a:prstGeom>
          <a:noFill/>
        </p:spPr>
        <p:txBody>
          <a:bodyPr wrap="square" rtlCol="0">
            <a:spAutoFit/>
          </a:bodyPr>
          <a:lstStyle/>
          <a:p>
            <a:pPr marL="457200" indent="-457200">
              <a:spcBef>
                <a:spcPts val="1200"/>
              </a:spcBef>
              <a:buFont typeface="+mj-lt"/>
              <a:buAutoNum type="arabicPeriod"/>
            </a:pPr>
            <a:r>
              <a:rPr lang="en-US" sz="2400" dirty="0">
                <a:effectLst/>
                <a:latin typeface="Franklin Gothic Book" panose="020B0503020102020204" pitchFamily="34" charset="0"/>
                <a:ea typeface="Calibri" panose="020F0502020204030204" pitchFamily="34" charset="0"/>
                <a:cs typeface="Arial" panose="020B0604020202020204" pitchFamily="34" charset="0"/>
              </a:rPr>
              <a:t>Return to Pre-Pandemic Conditions</a:t>
            </a:r>
            <a:br>
              <a:rPr lang="en-US" sz="2400" dirty="0">
                <a:effectLst/>
                <a:latin typeface="Franklin Gothic Book" panose="020B0503020102020204" pitchFamily="34" charset="0"/>
                <a:ea typeface="Calibri" panose="020F0502020204030204" pitchFamily="34" charset="0"/>
                <a:cs typeface="Arial" panose="020B0604020202020204" pitchFamily="34" charset="0"/>
              </a:rPr>
            </a:br>
            <a:endParaRPr lang="en-US" sz="1200" dirty="0">
              <a:effectLst/>
              <a:latin typeface="Franklin Gothic Book" panose="020B0503020102020204" pitchFamily="34" charset="0"/>
              <a:ea typeface="Calibri" panose="020F0502020204030204" pitchFamily="34" charset="0"/>
              <a:cs typeface="Arial" panose="020B0604020202020204" pitchFamily="34" charset="0"/>
            </a:endParaRPr>
          </a:p>
          <a:p>
            <a:pPr marL="457200" indent="-457200">
              <a:spcBef>
                <a:spcPts val="4800"/>
              </a:spcBef>
              <a:buFont typeface="+mj-lt"/>
              <a:buAutoNum type="arabicPeriod"/>
            </a:pPr>
            <a:r>
              <a:rPr lang="en-US" sz="2400" dirty="0">
                <a:effectLst/>
                <a:latin typeface="Franklin Gothic Book" panose="020B0503020102020204" pitchFamily="34" charset="0"/>
                <a:ea typeface="Calibri" panose="020F0502020204030204" pitchFamily="34" charset="0"/>
                <a:cs typeface="Arial" panose="020B0604020202020204" pitchFamily="34" charset="0"/>
              </a:rPr>
              <a:t>Some Pandemic Traffic Conditions Persist</a:t>
            </a:r>
            <a:br>
              <a:rPr lang="en-US" sz="2400" dirty="0">
                <a:effectLst/>
                <a:latin typeface="Franklin Gothic Book" panose="020B0503020102020204" pitchFamily="34" charset="0"/>
                <a:ea typeface="Calibri" panose="020F0502020204030204" pitchFamily="34" charset="0"/>
                <a:cs typeface="Arial" panose="020B0604020202020204" pitchFamily="34" charset="0"/>
              </a:rPr>
            </a:br>
            <a:endParaRPr lang="en-US" sz="1400" dirty="0">
              <a:effectLst/>
              <a:latin typeface="Franklin Gothic Book" panose="020B0503020102020204" pitchFamily="34" charset="0"/>
              <a:ea typeface="Calibri" panose="020F0502020204030204" pitchFamily="34" charset="0"/>
              <a:cs typeface="Arial" panose="020B0604020202020204" pitchFamily="34" charset="0"/>
            </a:endParaRPr>
          </a:p>
          <a:p>
            <a:pPr marL="457200" indent="-457200">
              <a:spcBef>
                <a:spcPts val="7200"/>
              </a:spcBef>
              <a:buFont typeface="+mj-lt"/>
              <a:buAutoNum type="arabicPeriod"/>
            </a:pPr>
            <a:r>
              <a:rPr lang="en-US" sz="2400" dirty="0">
                <a:effectLst/>
                <a:latin typeface="Franklin Gothic Book" panose="020B0503020102020204" pitchFamily="34" charset="0"/>
                <a:ea typeface="Calibri" panose="020F0502020204030204" pitchFamily="34" charset="0"/>
                <a:cs typeface="Arial" panose="020B0604020202020204" pitchFamily="34" charset="0"/>
              </a:rPr>
              <a:t>Increased traffic and congestion</a:t>
            </a:r>
          </a:p>
        </p:txBody>
      </p:sp>
      <p:sp>
        <p:nvSpPr>
          <p:cNvPr id="9" name="TextBox 8">
            <a:extLst>
              <a:ext uri="{FF2B5EF4-FFF2-40B4-BE49-F238E27FC236}">
                <a16:creationId xmlns:a16="http://schemas.microsoft.com/office/drawing/2014/main" id="{D99DDFF0-AF6D-423A-BD90-A30B05749E85}"/>
              </a:ext>
            </a:extLst>
          </p:cNvPr>
          <p:cNvSpPr txBox="1"/>
          <p:nvPr/>
        </p:nvSpPr>
        <p:spPr>
          <a:xfrm>
            <a:off x="4890800" y="1222570"/>
            <a:ext cx="4132667" cy="4939814"/>
          </a:xfrm>
          <a:prstGeom prst="rect">
            <a:avLst/>
          </a:prstGeom>
          <a:noFill/>
        </p:spPr>
        <p:txBody>
          <a:bodyPr wrap="square" rtlCol="0">
            <a:spAutoFit/>
          </a:bodyPr>
          <a:lstStyle/>
          <a:p>
            <a:pPr>
              <a:spcBef>
                <a:spcPts val="3000"/>
              </a:spcBef>
            </a:pPr>
            <a:r>
              <a:rPr lang="en-US" sz="2200" dirty="0">
                <a:latin typeface="Franklin Gothic Book" panose="020B0503020102020204" pitchFamily="34" charset="0"/>
                <a:ea typeface="Calibri" panose="020F0502020204030204" pitchFamily="34" charset="0"/>
                <a:cs typeface="Arial" panose="020B0604020202020204" pitchFamily="34" charset="0"/>
              </a:rPr>
              <a:t>Everything goes back to the way it was</a:t>
            </a:r>
          </a:p>
          <a:p>
            <a:pPr>
              <a:spcBef>
                <a:spcPts val="600"/>
              </a:spcBef>
            </a:pPr>
            <a:br>
              <a:rPr lang="en-US" sz="2400" dirty="0">
                <a:latin typeface="Franklin Gothic Book" panose="020B0503020102020204" pitchFamily="34" charset="0"/>
                <a:ea typeface="Calibri" panose="020F0502020204030204" pitchFamily="34" charset="0"/>
                <a:cs typeface="Arial" panose="020B0604020202020204" pitchFamily="34" charset="0"/>
              </a:rPr>
            </a:br>
            <a:r>
              <a:rPr lang="en-US" sz="2200" dirty="0">
                <a:latin typeface="Franklin Gothic Book" panose="020B0503020102020204" pitchFamily="34" charset="0"/>
                <a:ea typeface="Calibri" panose="020F0502020204030204" pitchFamily="34" charset="0"/>
                <a:cs typeface="Arial" panose="020B0604020202020204" pitchFamily="34" charset="0"/>
              </a:rPr>
              <a:t>Morning</a:t>
            </a:r>
            <a:r>
              <a:rPr lang="en-US" sz="2200" dirty="0">
                <a:effectLst/>
                <a:latin typeface="Franklin Gothic Book" panose="020B0503020102020204" pitchFamily="34" charset="0"/>
                <a:ea typeface="Calibri" panose="020F0502020204030204" pitchFamily="34" charset="0"/>
                <a:cs typeface="Arial" panose="020B0604020202020204" pitchFamily="34" charset="0"/>
              </a:rPr>
              <a:t> peaks and downtown traffic are lighter</a:t>
            </a:r>
          </a:p>
          <a:p>
            <a:pPr>
              <a:spcBef>
                <a:spcPts val="1200"/>
              </a:spcBef>
            </a:pPr>
            <a:r>
              <a:rPr lang="en-US" sz="2200" dirty="0">
                <a:latin typeface="Franklin Gothic Book" panose="020B0503020102020204" pitchFamily="34" charset="0"/>
                <a:ea typeface="Calibri" panose="020F0502020204030204" pitchFamily="34" charset="0"/>
                <a:cs typeface="Arial" panose="020B0604020202020204" pitchFamily="34" charset="0"/>
              </a:rPr>
              <a:t>S</a:t>
            </a:r>
            <a:r>
              <a:rPr lang="en-US" sz="2200" dirty="0">
                <a:effectLst/>
                <a:latin typeface="Franklin Gothic Book" panose="020B0503020102020204" pitchFamily="34" charset="0"/>
                <a:ea typeface="Calibri" panose="020F0502020204030204" pitchFamily="34" charset="0"/>
                <a:cs typeface="Arial" panose="020B0604020202020204" pitchFamily="34" charset="0"/>
              </a:rPr>
              <a:t>imilar to pre-pandemic elsewhere in the region, and for mid-day and PM peaks</a:t>
            </a:r>
          </a:p>
          <a:p>
            <a:pPr>
              <a:spcBef>
                <a:spcPts val="1200"/>
              </a:spcBef>
            </a:pPr>
            <a:r>
              <a:rPr lang="en-US" sz="2200" dirty="0">
                <a:latin typeface="Franklin Gothic Book" panose="020B0503020102020204" pitchFamily="34" charset="0"/>
                <a:ea typeface="Calibri" panose="020F0502020204030204" pitchFamily="34" charset="0"/>
                <a:cs typeface="Arial" panose="020B0604020202020204" pitchFamily="34" charset="0"/>
              </a:rPr>
              <a:t>Increased freight movement</a:t>
            </a:r>
            <a:endParaRPr lang="en-US" sz="2200" dirty="0">
              <a:effectLst/>
              <a:latin typeface="Franklin Gothic Book" panose="020B0503020102020204" pitchFamily="34" charset="0"/>
              <a:ea typeface="Calibri" panose="020F0502020204030204" pitchFamily="34" charset="0"/>
              <a:cs typeface="Arial" panose="020B0604020202020204" pitchFamily="34" charset="0"/>
            </a:endParaRPr>
          </a:p>
          <a:p>
            <a:br>
              <a:rPr lang="en-US" sz="2400" dirty="0">
                <a:latin typeface="Franklin Gothic Book" panose="020B0503020102020204" pitchFamily="34" charset="0"/>
                <a:ea typeface="Calibri" panose="020F0502020204030204" pitchFamily="34" charset="0"/>
                <a:cs typeface="Arial" panose="020B0604020202020204" pitchFamily="34" charset="0"/>
              </a:rPr>
            </a:br>
            <a:r>
              <a:rPr lang="en-US" sz="2200" dirty="0">
                <a:latin typeface="Franklin Gothic Book" panose="020B0503020102020204" pitchFamily="34" charset="0"/>
                <a:ea typeface="Calibri" panose="020F0502020204030204" pitchFamily="34" charset="0"/>
                <a:cs typeface="Arial" panose="020B0604020202020204" pitchFamily="34" charset="0"/>
              </a:rPr>
              <a:t>Driving could increase due to d</a:t>
            </a:r>
            <a:r>
              <a:rPr lang="en-US" sz="2200" dirty="0">
                <a:effectLst/>
                <a:latin typeface="Franklin Gothic Book" panose="020B0503020102020204" pitchFamily="34" charset="0"/>
                <a:ea typeface="Calibri" panose="020F0502020204030204" pitchFamily="34" charset="0"/>
                <a:cs typeface="Arial" panose="020B0604020202020204" pitchFamily="34" charset="0"/>
              </a:rPr>
              <a:t>esire for social distancing, avoidance of transit</a:t>
            </a:r>
          </a:p>
        </p:txBody>
      </p:sp>
      <p:sp>
        <p:nvSpPr>
          <p:cNvPr id="5" name="Arrow: Right 4">
            <a:extLst>
              <a:ext uri="{FF2B5EF4-FFF2-40B4-BE49-F238E27FC236}">
                <a16:creationId xmlns:a16="http://schemas.microsoft.com/office/drawing/2014/main" id="{1BA0617B-DCC1-43F4-B605-876F113AF1BC}"/>
              </a:ext>
            </a:extLst>
          </p:cNvPr>
          <p:cNvSpPr/>
          <p:nvPr/>
        </p:nvSpPr>
        <p:spPr>
          <a:xfrm>
            <a:off x="4161329" y="1431799"/>
            <a:ext cx="621271" cy="467828"/>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Arrow: Right 11">
            <a:extLst>
              <a:ext uri="{FF2B5EF4-FFF2-40B4-BE49-F238E27FC236}">
                <a16:creationId xmlns:a16="http://schemas.microsoft.com/office/drawing/2014/main" id="{87B3F2D7-4DDB-48B1-953E-8AC629383DF7}"/>
              </a:ext>
            </a:extLst>
          </p:cNvPr>
          <p:cNvSpPr/>
          <p:nvPr/>
        </p:nvSpPr>
        <p:spPr>
          <a:xfrm>
            <a:off x="4142446" y="3092309"/>
            <a:ext cx="621271" cy="467828"/>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Arrow: Right 12">
            <a:extLst>
              <a:ext uri="{FF2B5EF4-FFF2-40B4-BE49-F238E27FC236}">
                <a16:creationId xmlns:a16="http://schemas.microsoft.com/office/drawing/2014/main" id="{42780E8E-9531-4A57-BC7D-9F8BBEAC89DE}"/>
              </a:ext>
            </a:extLst>
          </p:cNvPr>
          <p:cNvSpPr/>
          <p:nvPr/>
        </p:nvSpPr>
        <p:spPr>
          <a:xfrm>
            <a:off x="4142445" y="5192287"/>
            <a:ext cx="621271" cy="467828"/>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6" name="Straight Connector 5">
            <a:extLst>
              <a:ext uri="{FF2B5EF4-FFF2-40B4-BE49-F238E27FC236}">
                <a16:creationId xmlns:a16="http://schemas.microsoft.com/office/drawing/2014/main" id="{ABA8DEAF-982A-42AD-9E0F-0E93C50257AC}"/>
              </a:ext>
            </a:extLst>
          </p:cNvPr>
          <p:cNvCxnSpPr>
            <a:cxnSpLocks/>
          </p:cNvCxnSpPr>
          <p:nvPr/>
        </p:nvCxnSpPr>
        <p:spPr>
          <a:xfrm>
            <a:off x="4890800" y="2429164"/>
            <a:ext cx="0" cy="2235200"/>
          </a:xfrm>
          <a:prstGeom prst="line">
            <a:avLst/>
          </a:prstGeom>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0196C344-5AD3-4392-A5B6-8382723EE3BF}"/>
              </a:ext>
            </a:extLst>
          </p:cNvPr>
          <p:cNvCxnSpPr>
            <a:cxnSpLocks/>
          </p:cNvCxnSpPr>
          <p:nvPr/>
        </p:nvCxnSpPr>
        <p:spPr>
          <a:xfrm>
            <a:off x="4904946" y="5070764"/>
            <a:ext cx="0" cy="1016000"/>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EE06B375-C667-4B09-B510-7FE4427E2B73}"/>
              </a:ext>
            </a:extLst>
          </p:cNvPr>
          <p:cNvCxnSpPr>
            <a:cxnSpLocks/>
          </p:cNvCxnSpPr>
          <p:nvPr/>
        </p:nvCxnSpPr>
        <p:spPr>
          <a:xfrm>
            <a:off x="4904946" y="1268750"/>
            <a:ext cx="0" cy="677057"/>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592940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24</a:t>
            </a:fld>
            <a:endParaRPr lang="en-US" dirty="0"/>
          </a:p>
        </p:txBody>
      </p:sp>
      <p:graphicFrame>
        <p:nvGraphicFramePr>
          <p:cNvPr id="8" name="Table 7"/>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DC-295 Bridge Collapse</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extBox 6"/>
          <p:cNvSpPr txBox="1"/>
          <p:nvPr/>
        </p:nvSpPr>
        <p:spPr>
          <a:xfrm>
            <a:off x="777240" y="1380744"/>
            <a:ext cx="7882127" cy="2554545"/>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Incident closed DC-295 (Kenilworth Avenue, N.E.) in both directions between Eastern Avenue and Nannie Helen Burroughs Avenue, N.E. on Wednesday, June 23, 2021 from about 12 Noon until early the next morning (the incident was clear by 5 AM on June 24)</a:t>
            </a:r>
          </a:p>
          <a:p>
            <a:pPr marL="256032" indent="-256032">
              <a:spcBef>
                <a:spcPts val="1200"/>
              </a:spcBef>
              <a:spcAft>
                <a:spcPts val="0"/>
              </a:spcAft>
              <a:buClrTx/>
              <a:buFont typeface="Arial"/>
              <a:buChar char="•"/>
            </a:pPr>
            <a:r>
              <a:rPr lang="en-US" sz="2000" dirty="0">
                <a:solidFill>
                  <a:schemeClr val="dk1"/>
                </a:solidFill>
              </a:rPr>
              <a:t>Staff developed a network to use based on initial observations of where congestion had formed after the incident was reported</a:t>
            </a:r>
          </a:p>
          <a:p>
            <a:pPr marL="256032" indent="-256032">
              <a:spcBef>
                <a:spcPts val="1200"/>
              </a:spcBef>
              <a:spcAft>
                <a:spcPts val="0"/>
              </a:spcAft>
              <a:buClrTx/>
              <a:buFont typeface="Arial"/>
              <a:buChar char="•"/>
            </a:pPr>
            <a:r>
              <a:rPr lang="en-US" sz="2000" dirty="0">
                <a:solidFill>
                  <a:schemeClr val="dk1"/>
                </a:solidFill>
              </a:rPr>
              <a:t>User delay costs for the entire network were computed</a:t>
            </a:r>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31706011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25</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501175995"/>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DC-295 Bridge Collapse – Analysis network</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pic>
        <p:nvPicPr>
          <p:cNvPr id="3" name="Picture 2">
            <a:extLst>
              <a:ext uri="{FF2B5EF4-FFF2-40B4-BE49-F238E27FC236}">
                <a16:creationId xmlns:a16="http://schemas.microsoft.com/office/drawing/2014/main" id="{3B8D619F-1ED5-4B74-9BFF-A1C81C0FC899}"/>
              </a:ext>
            </a:extLst>
          </p:cNvPr>
          <p:cNvPicPr>
            <a:picLocks noChangeAspect="1"/>
          </p:cNvPicPr>
          <p:nvPr/>
        </p:nvPicPr>
        <p:blipFill>
          <a:blip r:embed="rId2"/>
          <a:stretch>
            <a:fillRect/>
          </a:stretch>
        </p:blipFill>
        <p:spPr>
          <a:xfrm>
            <a:off x="1773618" y="1904094"/>
            <a:ext cx="5596764" cy="4324772"/>
          </a:xfrm>
          <a:prstGeom prst="rect">
            <a:avLst/>
          </a:prstGeom>
        </p:spPr>
      </p:pic>
    </p:spTree>
    <p:extLst>
      <p:ext uri="{BB962C8B-B14F-4D97-AF65-F5344CB8AC3E}">
        <p14:creationId xmlns:p14="http://schemas.microsoft.com/office/powerpoint/2010/main" val="9625680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26</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461353172"/>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DC295 Bridge Collapse User Delay Costs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pic>
        <p:nvPicPr>
          <p:cNvPr id="4" name="Picture 3">
            <a:extLst>
              <a:ext uri="{FF2B5EF4-FFF2-40B4-BE49-F238E27FC236}">
                <a16:creationId xmlns:a16="http://schemas.microsoft.com/office/drawing/2014/main" id="{27CA7FD0-EC0E-410A-8405-AFF832908FE3}"/>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763744" y="1410200"/>
            <a:ext cx="6391917" cy="4646539"/>
          </a:xfrm>
          <a:prstGeom prst="rect">
            <a:avLst/>
          </a:prstGeom>
        </p:spPr>
      </p:pic>
    </p:spTree>
    <p:extLst>
      <p:ext uri="{BB962C8B-B14F-4D97-AF65-F5344CB8AC3E}">
        <p14:creationId xmlns:p14="http://schemas.microsoft.com/office/powerpoint/2010/main" val="38479354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27</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97395952"/>
              </p:ext>
            </p:extLst>
          </p:nvPr>
        </p:nvGraphicFramePr>
        <p:xfrm>
          <a:off x="775405" y="465181"/>
          <a:ext cx="8368596" cy="10671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DC295 Bridge Collapse top 20 Bottlenecks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pic>
        <p:nvPicPr>
          <p:cNvPr id="4" name="Picture 3">
            <a:extLst>
              <a:ext uri="{FF2B5EF4-FFF2-40B4-BE49-F238E27FC236}">
                <a16:creationId xmlns:a16="http://schemas.microsoft.com/office/drawing/2014/main" id="{27CA7FD0-EC0E-410A-8405-AFF832908FE3}"/>
              </a:ext>
            </a:extLst>
          </p:cNvPr>
          <p:cNvPicPr>
            <a:picLocks noChangeAspect="1"/>
          </p:cNvPicPr>
          <p:nvPr/>
        </p:nvPicPr>
        <p:blipFill>
          <a:blip r:embed="rId2"/>
          <a:srcRect/>
          <a:stretch/>
        </p:blipFill>
        <p:spPr>
          <a:xfrm>
            <a:off x="1828800" y="1773617"/>
            <a:ext cx="5486400" cy="4404152"/>
          </a:xfrm>
          <a:prstGeom prst="rect">
            <a:avLst/>
          </a:prstGeom>
        </p:spPr>
      </p:pic>
    </p:spTree>
    <p:extLst>
      <p:ext uri="{BB962C8B-B14F-4D97-AF65-F5344CB8AC3E}">
        <p14:creationId xmlns:p14="http://schemas.microsoft.com/office/powerpoint/2010/main" val="25388840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28</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4003002126"/>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DC-295 Bridge Collapse - Conclusions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extBox 6"/>
          <p:cNvSpPr txBox="1"/>
          <p:nvPr/>
        </p:nvSpPr>
        <p:spPr>
          <a:xfrm>
            <a:off x="777240" y="1380744"/>
            <a:ext cx="7882127" cy="3323987"/>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A hard closure of this duration impacted a large area in the District of Columbia and nearby Prince George’s County, Maryland</a:t>
            </a:r>
          </a:p>
          <a:p>
            <a:pPr marL="256032" indent="-256032">
              <a:spcBef>
                <a:spcPts val="1200"/>
              </a:spcBef>
              <a:spcAft>
                <a:spcPts val="0"/>
              </a:spcAft>
              <a:buClrTx/>
              <a:buFont typeface="Arial"/>
              <a:buChar char="•"/>
            </a:pPr>
            <a:r>
              <a:rPr lang="en-US" sz="2000" dirty="0">
                <a:solidFill>
                  <a:schemeClr val="dk1"/>
                </a:solidFill>
              </a:rPr>
              <a:t>It increased user delay costs for every hour from 12 Noon to 8 PM on monitored roads</a:t>
            </a:r>
          </a:p>
          <a:p>
            <a:pPr marL="256032" indent="-256032">
              <a:spcBef>
                <a:spcPts val="1200"/>
              </a:spcBef>
              <a:spcAft>
                <a:spcPts val="0"/>
              </a:spcAft>
              <a:buClrTx/>
              <a:buFont typeface="Arial"/>
              <a:buChar char="•"/>
            </a:pPr>
            <a:r>
              <a:rPr lang="en-US" sz="2000" dirty="0">
                <a:solidFill>
                  <a:schemeClr val="dk1"/>
                </a:solidFill>
              </a:rPr>
              <a:t>The most severe impacts of the incident were on the Capital Beltway (I-95/I-495 section), according to the Bottleneck Ranking tool</a:t>
            </a:r>
          </a:p>
          <a:p>
            <a:pPr marL="256032" indent="-256032">
              <a:spcBef>
                <a:spcPts val="1200"/>
              </a:spcBef>
              <a:spcAft>
                <a:spcPts val="0"/>
              </a:spcAft>
              <a:buClrTx/>
              <a:buFont typeface="Arial"/>
              <a:buChar char="•"/>
            </a:pPr>
            <a:r>
              <a:rPr lang="en-US" sz="2000" dirty="0">
                <a:solidFill>
                  <a:schemeClr val="dk1"/>
                </a:solidFill>
              </a:rPr>
              <a:t>Other roads impacted included I-395 (Third Street Tunnel) northbound approaching New York Avenue; U.S. 50 (New York Avenue, N.E.) and Baltimore-Washington Parkway</a:t>
            </a:r>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29887288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29</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672267368"/>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Questions and Comments</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extBox 6"/>
          <p:cNvSpPr txBox="1"/>
          <p:nvPr/>
        </p:nvSpPr>
        <p:spPr>
          <a:xfrm>
            <a:off x="777240" y="1380744"/>
            <a:ext cx="7882127" cy="1323439"/>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Questions and comments from the group are welcome</a:t>
            </a:r>
          </a:p>
          <a:p>
            <a:pPr marL="256032" indent="-256032">
              <a:spcBef>
                <a:spcPts val="1200"/>
              </a:spcBef>
              <a:spcAft>
                <a:spcPts val="0"/>
              </a:spcAft>
              <a:buClrTx/>
              <a:buFont typeface="Arial"/>
              <a:buChar char="•"/>
            </a:pPr>
            <a:r>
              <a:rPr lang="en-US" sz="2000" dirty="0">
                <a:solidFill>
                  <a:schemeClr val="dk1"/>
                </a:solidFill>
              </a:rPr>
              <a:t>Or contact me by e-mail</a:t>
            </a:r>
          </a:p>
          <a:p>
            <a:pPr marL="256032" indent="-256032">
              <a:spcBef>
                <a:spcPts val="1200"/>
              </a:spcBef>
              <a:spcAft>
                <a:spcPts val="0"/>
              </a:spcAft>
              <a:buClrTx/>
              <a:buFont typeface="Arial"/>
              <a:buChar char="•"/>
            </a:pPr>
            <a:r>
              <a:rPr lang="en-US" sz="2000" dirty="0">
                <a:solidFill>
                  <a:schemeClr val="dk1"/>
                </a:solidFill>
              </a:rPr>
              <a:t>Thank you</a:t>
            </a:r>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3: Pandemic Transportation Analysis</a:t>
            </a:r>
          </a:p>
          <a:p>
            <a:pPr algn="r"/>
            <a:r>
              <a:rPr lang="en-US" sz="900" dirty="0">
                <a:solidFill>
                  <a:srgbClr val="7F7F7F"/>
                </a:solidFill>
                <a:latin typeface="Franklin Gothic Medium"/>
                <a:cs typeface="Franklin Gothic Medium"/>
              </a:rPr>
              <a:t>July 8, 2021</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32374377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097136055"/>
              </p:ext>
            </p:extLst>
          </p:nvPr>
        </p:nvGraphicFramePr>
        <p:xfrm>
          <a:off x="775405" y="1686336"/>
          <a:ext cx="8368596" cy="4435847"/>
        </p:xfrm>
        <a:graphic>
          <a:graphicData uri="http://schemas.openxmlformats.org/drawingml/2006/table">
            <a:tbl>
              <a:tblPr firstRow="1">
                <a:tableStyleId>{5C22544A-7EE6-4342-B048-85BDC9FD1C3A}</a:tableStyleId>
              </a:tblPr>
              <a:tblGrid>
                <a:gridCol w="4598404">
                  <a:extLst>
                    <a:ext uri="{9D8B030D-6E8A-4147-A177-3AD203B41FA5}">
                      <a16:colId xmlns:a16="http://schemas.microsoft.com/office/drawing/2014/main" val="20000"/>
                    </a:ext>
                  </a:extLst>
                </a:gridCol>
                <a:gridCol w="3770192">
                  <a:extLst>
                    <a:ext uri="{9D8B030D-6E8A-4147-A177-3AD203B41FA5}">
                      <a16:colId xmlns:a16="http://schemas.microsoft.com/office/drawing/2014/main" val="20001"/>
                    </a:ext>
                  </a:extLst>
                </a:gridCol>
              </a:tblGrid>
              <a:tr h="1018653">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r>
                        <a:rPr lang="en-US" sz="2000" b="0" cap="none" dirty="0">
                          <a:solidFill>
                            <a:srgbClr val="000000"/>
                          </a:solidFill>
                          <a:latin typeface="Franklin Gothic Medium"/>
                          <a:cs typeface="Franklin Gothic Medium"/>
                        </a:rPr>
                        <a:t>Presenter</a:t>
                      </a:r>
                      <a:r>
                        <a:rPr lang="en-US" sz="2000" b="0" cap="none" baseline="0" dirty="0">
                          <a:solidFill>
                            <a:srgbClr val="000000"/>
                          </a:solidFill>
                          <a:latin typeface="Franklin Gothic Medium"/>
                          <a:cs typeface="Franklin Gothic Medium"/>
                        </a:rPr>
                        <a:t> Name</a:t>
                      </a:r>
                      <a:endParaRPr lang="en-US" sz="2000" b="0" cap="none" dirty="0">
                        <a:solidFill>
                          <a:srgbClr val="000000"/>
                        </a:solidFill>
                        <a:latin typeface="Franklin Gothic Medium"/>
                        <a:cs typeface="Franklin Gothic Medium"/>
                      </a:endParaRPr>
                    </a:p>
                    <a:p>
                      <a:pPr marL="0" indent="0">
                        <a:spcBef>
                          <a:spcPts val="190"/>
                        </a:spcBef>
                        <a:spcAft>
                          <a:spcPts val="0"/>
                        </a:spcAft>
                        <a:buNone/>
                      </a:pPr>
                      <a:r>
                        <a:rPr lang="en-US" sz="1400" b="0" dirty="0">
                          <a:solidFill>
                            <a:srgbClr val="000000"/>
                          </a:solidFill>
                          <a:latin typeface="+mn-lt"/>
                          <a:cs typeface="Franklin Gothic Book"/>
                        </a:rPr>
                        <a:t>C. Patrick Zilliacus</a:t>
                      </a: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mn-lt"/>
                          <a:cs typeface="Franklin Gothic Book"/>
                        </a:rPr>
                        <a:t>(202) 962-3292</a:t>
                      </a:r>
                      <a:endParaRPr lang="en-US" sz="1400" b="0" dirty="0">
                        <a:latin typeface="+mn-lt"/>
                        <a:cs typeface="Franklin Gothic Book"/>
                      </a:endParaRP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mn-lt"/>
                          <a:cs typeface="Franklin Gothic Book"/>
                        </a:rPr>
                        <a:t>zill@mwcog.org</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dirty="0">
                          <a:solidFill>
                            <a:schemeClr val="tx2"/>
                          </a:solidFill>
                          <a:latin typeface="+mj-lt"/>
                          <a:cs typeface="Franklin Gothic Medium"/>
                        </a:rPr>
                        <a:t>                           </a:t>
                      </a:r>
                    </a:p>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dirty="0">
                          <a:solidFill>
                            <a:srgbClr val="2F6B97"/>
                          </a:solidFill>
                          <a:latin typeface="+mj-lt"/>
                          <a:cs typeface="Franklin Gothic Medium"/>
                        </a:rPr>
                        <a:t>                  </a:t>
                      </a:r>
                      <a:r>
                        <a:rPr lang="en-US" sz="2800" b="0" dirty="0">
                          <a:solidFill>
                            <a:srgbClr val="2F6B97"/>
                          </a:solidFill>
                          <a:latin typeface="+mj-lt"/>
                          <a:cs typeface="Franklin Gothic Medium"/>
                        </a:rPr>
                        <a:t>mwcog.org</a:t>
                      </a:r>
                    </a:p>
                  </a:txBody>
                  <a:tcPr marL="0" marR="457200" marT="0" marB="228600" anchor="b">
                    <a:lnL w="12700" cmpd="sng">
                      <a:noFill/>
                    </a:lnL>
                    <a:lnR w="12700" cmpd="sng">
                      <a:noFill/>
                    </a:lnR>
                    <a:lnT w="12700" cmpd="sng">
                      <a:noFill/>
                    </a:lnT>
                    <a:lnB w="38100" cap="flat" cmpd="sng" algn="ctr">
                      <a:solidFill>
                        <a:srgbClr val="0087CD"/>
                      </a:solidFill>
                      <a:prstDash val="solid"/>
                      <a:round/>
                      <a:headEnd type="none" w="med" len="med"/>
                      <a:tailEnd type="none" w="med" len="med"/>
                    </a:lnB>
                    <a:noFill/>
                  </a:tcPr>
                </a:tc>
                <a:extLst>
                  <a:ext uri="{0D108BD9-81ED-4DB2-BD59-A6C34878D82A}">
                    <a16:rowId xmlns:a16="http://schemas.microsoft.com/office/drawing/2014/main" val="10000"/>
                  </a:ext>
                </a:extLst>
              </a:tr>
              <a:tr h="3071867">
                <a:tc>
                  <a:txBody>
                    <a:bodyPr/>
                    <a:lstStyle/>
                    <a:p>
                      <a:pPr marL="0" indent="0">
                        <a:spcBef>
                          <a:spcPts val="300"/>
                        </a:spcBef>
                        <a:buNone/>
                      </a:pPr>
                      <a:r>
                        <a:rPr lang="en-US" sz="1400" dirty="0">
                          <a:latin typeface="Franklin Gothic Book"/>
                          <a:cs typeface="Franklin Gothic Book"/>
                        </a:rPr>
                        <a:t>777 North Capitol Street NE, </a:t>
                      </a:r>
                      <a:r>
                        <a:rPr lang="fr-FR" sz="1400" dirty="0">
                          <a:latin typeface="Franklin Gothic Book"/>
                          <a:cs typeface="Franklin Gothic Book"/>
                        </a:rPr>
                        <a:t>Suite 300</a:t>
                      </a:r>
                      <a:endParaRPr lang="en-US" sz="1400" dirty="0">
                        <a:latin typeface="Franklin Gothic Book"/>
                        <a:cs typeface="Franklin Gothic Book"/>
                      </a:endParaRPr>
                    </a:p>
                    <a:p>
                      <a:pPr marL="0" indent="0">
                        <a:spcBef>
                          <a:spcPts val="300"/>
                        </a:spcBef>
                        <a:buFont typeface="Arial" pitchFamily="34" charset="0"/>
                        <a:buNone/>
                      </a:pPr>
                      <a:r>
                        <a:rPr lang="en-US" sz="1400" dirty="0">
                          <a:latin typeface="Franklin Gothic Book"/>
                          <a:cs typeface="Franklin Gothic Book"/>
                        </a:rPr>
                        <a:t>Washington, DC 20002</a:t>
                      </a:r>
                    </a:p>
                  </a:txBody>
                  <a:tcPr marL="0" marR="0" marT="210312" marB="0">
                    <a:lnL w="12700" cmpd="sng">
                      <a:noFill/>
                    </a:lnL>
                    <a:lnR w="12700" cmpd="sng">
                      <a:noFill/>
                    </a:lnR>
                    <a:lnT w="38100" cap="flat" cmpd="sng" algn="ctr">
                      <a:solidFill>
                        <a:schemeClr val="tx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indent="0">
                        <a:spcBef>
                          <a:spcPts val="300"/>
                        </a:spcBef>
                        <a:buFont typeface="Arial" pitchFamily="34" charset="0"/>
                        <a:buNone/>
                      </a:pPr>
                      <a:endParaRPr lang="en-US" sz="1200" dirty="0">
                        <a:latin typeface="Franklin Gothic Book"/>
                        <a:cs typeface="Franklin Gothic Book"/>
                      </a:endParaRPr>
                    </a:p>
                  </a:txBody>
                  <a:tcPr marL="0" marR="0" marT="210312" marB="0">
                    <a:lnL w="12700" cmpd="sng">
                      <a:noFill/>
                    </a:lnL>
                    <a:lnR w="12700" cmpd="sng">
                      <a:noFill/>
                    </a:lnR>
                    <a:lnT w="38100" cap="flat" cmpd="sng" algn="ctr">
                      <a:solidFill>
                        <a:srgbClr val="0087CD"/>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48370275"/>
      </p:ext>
    </p:extLst>
  </p:cSld>
  <p:clrMapOvr>
    <a:masterClrMapping/>
  </p:clrMapOvr>
</p:sld>
</file>

<file path=ppt/theme/theme1.xml><?xml version="1.0" encoding="utf-8"?>
<a:theme xmlns:a="http://schemas.openxmlformats.org/drawingml/2006/main" name="Office Theme">
  <a:themeElements>
    <a:clrScheme name="Custom 26">
      <a:dk1>
        <a:srgbClr val="000000"/>
      </a:dk1>
      <a:lt1>
        <a:sysClr val="window" lastClr="FFFFFF"/>
      </a:lt1>
      <a:dk2>
        <a:srgbClr val="0087CD"/>
      </a:dk2>
      <a:lt2>
        <a:srgbClr val="B0D235"/>
      </a:lt2>
      <a:accent1>
        <a:srgbClr val="2F6B97"/>
      </a:accent1>
      <a:accent2>
        <a:srgbClr val="F15B5B"/>
      </a:accent2>
      <a:accent3>
        <a:srgbClr val="FAA434"/>
      </a:accent3>
      <a:accent4>
        <a:srgbClr val="546670"/>
      </a:accent4>
      <a:accent5>
        <a:srgbClr val="FFFFFF"/>
      </a:accent5>
      <a:accent6>
        <a:srgbClr val="FFFFFF"/>
      </a:accent6>
      <a:hlink>
        <a:srgbClr val="000000"/>
      </a:hlink>
      <a:folHlink>
        <a:srgbClr val="000000"/>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G  A - Blue" id="{349CBC06-E0E8-4BA7-8901-2E54DD466E81}" vid="{9ECF4E32-DF6C-4603-B206-933FF80BCAF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COG  A - Blue</Template>
  <TotalTime>385</TotalTime>
  <Words>1563</Words>
  <Application>Microsoft Office PowerPoint</Application>
  <PresentationFormat>On-screen Show (4:3)</PresentationFormat>
  <Paragraphs>199</Paragraphs>
  <Slides>30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Courier New</vt:lpstr>
      <vt:lpstr>Franklin Gothic Book</vt:lpstr>
      <vt:lpstr>Franklin Gothic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Lloyd Greenberg Design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Patrick Zilliacus</dc:creator>
  <cp:lastModifiedBy>C. Patrick Zilliacus</cp:lastModifiedBy>
  <cp:revision>23</cp:revision>
  <cp:lastPrinted>2015-11-17T20:47:00Z</cp:lastPrinted>
  <dcterms:created xsi:type="dcterms:W3CDTF">2021-07-07T18:26:32Z</dcterms:created>
  <dcterms:modified xsi:type="dcterms:W3CDTF">2021-07-08T15:20:51Z</dcterms:modified>
</cp:coreProperties>
</file>