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2" r:id="rId1"/>
  </p:sldMasterIdLst>
  <p:notesMasterIdLst>
    <p:notesMasterId r:id="rId16"/>
  </p:notesMasterIdLst>
  <p:handoutMasterIdLst>
    <p:handoutMasterId r:id="rId17"/>
  </p:handoutMasterIdLst>
  <p:sldIdLst>
    <p:sldId id="258" r:id="rId2"/>
    <p:sldId id="262" r:id="rId3"/>
    <p:sldId id="263" r:id="rId4"/>
    <p:sldId id="271" r:id="rId5"/>
    <p:sldId id="272" r:id="rId6"/>
    <p:sldId id="273" r:id="rId7"/>
    <p:sldId id="276" r:id="rId8"/>
    <p:sldId id="275" r:id="rId9"/>
    <p:sldId id="265" r:id="rId10"/>
    <p:sldId id="266" r:id="rId11"/>
    <p:sldId id="267" r:id="rId12"/>
    <p:sldId id="269" r:id="rId13"/>
    <p:sldId id="268" r:id="rId14"/>
    <p:sldId id="270" r:id="rId15"/>
  </p:sldIdLst>
  <p:sldSz cx="9144000" cy="6858000" type="screen4x3"/>
  <p:notesSz cx="7010400" cy="9296400"/>
  <p:defaultTextStyle>
    <a:defPPr>
      <a:defRPr lang="es-ES_tradnl"/>
    </a:defPPr>
    <a:lvl1pPr algn="l" rtl="0" fontAlgn="base">
      <a:spcBef>
        <a:spcPct val="0"/>
      </a:spcBef>
      <a:spcAft>
        <a:spcPct val="0"/>
      </a:spcAft>
      <a:defRPr sz="2400" kern="1200">
        <a:solidFill>
          <a:schemeClr val="bg1"/>
        </a:solidFill>
        <a:latin typeface="Arial" pitchFamily="-108" charset="0"/>
        <a:ea typeface="+mn-ea"/>
        <a:cs typeface="+mn-cs"/>
      </a:defRPr>
    </a:lvl1pPr>
    <a:lvl2pPr marL="457200" algn="l" rtl="0" fontAlgn="base">
      <a:spcBef>
        <a:spcPct val="0"/>
      </a:spcBef>
      <a:spcAft>
        <a:spcPct val="0"/>
      </a:spcAft>
      <a:defRPr sz="2400" kern="1200">
        <a:solidFill>
          <a:schemeClr val="bg1"/>
        </a:solidFill>
        <a:latin typeface="Arial" pitchFamily="-108" charset="0"/>
        <a:ea typeface="+mn-ea"/>
        <a:cs typeface="+mn-cs"/>
      </a:defRPr>
    </a:lvl2pPr>
    <a:lvl3pPr marL="914400" algn="l" rtl="0" fontAlgn="base">
      <a:spcBef>
        <a:spcPct val="0"/>
      </a:spcBef>
      <a:spcAft>
        <a:spcPct val="0"/>
      </a:spcAft>
      <a:defRPr sz="2400" kern="1200">
        <a:solidFill>
          <a:schemeClr val="bg1"/>
        </a:solidFill>
        <a:latin typeface="Arial" pitchFamily="-108" charset="0"/>
        <a:ea typeface="+mn-ea"/>
        <a:cs typeface="+mn-cs"/>
      </a:defRPr>
    </a:lvl3pPr>
    <a:lvl4pPr marL="1371600" algn="l" rtl="0" fontAlgn="base">
      <a:spcBef>
        <a:spcPct val="0"/>
      </a:spcBef>
      <a:spcAft>
        <a:spcPct val="0"/>
      </a:spcAft>
      <a:defRPr sz="2400" kern="1200">
        <a:solidFill>
          <a:schemeClr val="bg1"/>
        </a:solidFill>
        <a:latin typeface="Arial" pitchFamily="-108" charset="0"/>
        <a:ea typeface="+mn-ea"/>
        <a:cs typeface="+mn-cs"/>
      </a:defRPr>
    </a:lvl4pPr>
    <a:lvl5pPr marL="1828800" algn="l" rtl="0" fontAlgn="base">
      <a:spcBef>
        <a:spcPct val="0"/>
      </a:spcBef>
      <a:spcAft>
        <a:spcPct val="0"/>
      </a:spcAft>
      <a:defRPr sz="2400" kern="1200">
        <a:solidFill>
          <a:schemeClr val="bg1"/>
        </a:solidFill>
        <a:latin typeface="Arial" pitchFamily="-108" charset="0"/>
        <a:ea typeface="+mn-ea"/>
        <a:cs typeface="+mn-cs"/>
      </a:defRPr>
    </a:lvl5pPr>
    <a:lvl6pPr marL="2286000" algn="l" defTabSz="457200" rtl="0" eaLnBrk="1" latinLnBrk="0" hangingPunct="1">
      <a:defRPr sz="2400" kern="1200">
        <a:solidFill>
          <a:schemeClr val="bg1"/>
        </a:solidFill>
        <a:latin typeface="Arial" pitchFamily="-108" charset="0"/>
        <a:ea typeface="+mn-ea"/>
        <a:cs typeface="+mn-cs"/>
      </a:defRPr>
    </a:lvl6pPr>
    <a:lvl7pPr marL="2743200" algn="l" defTabSz="457200" rtl="0" eaLnBrk="1" latinLnBrk="0" hangingPunct="1">
      <a:defRPr sz="2400" kern="1200">
        <a:solidFill>
          <a:schemeClr val="bg1"/>
        </a:solidFill>
        <a:latin typeface="Arial" pitchFamily="-108" charset="0"/>
        <a:ea typeface="+mn-ea"/>
        <a:cs typeface="+mn-cs"/>
      </a:defRPr>
    </a:lvl7pPr>
    <a:lvl8pPr marL="3200400" algn="l" defTabSz="457200" rtl="0" eaLnBrk="1" latinLnBrk="0" hangingPunct="1">
      <a:defRPr sz="2400" kern="1200">
        <a:solidFill>
          <a:schemeClr val="bg1"/>
        </a:solidFill>
        <a:latin typeface="Arial" pitchFamily="-108" charset="0"/>
        <a:ea typeface="+mn-ea"/>
        <a:cs typeface="+mn-cs"/>
      </a:defRPr>
    </a:lvl8pPr>
    <a:lvl9pPr marL="3657600" algn="l" defTabSz="457200" rtl="0" eaLnBrk="1" latinLnBrk="0" hangingPunct="1">
      <a:defRPr sz="2400" kern="1200">
        <a:solidFill>
          <a:schemeClr val="bg1"/>
        </a:solidFill>
        <a:latin typeface="Arial" pitchFamily="-10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66"/>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7" d="100"/>
          <a:sy n="97" d="100"/>
        </p:scale>
        <p:origin x="-102" y="-168"/>
      </p:cViewPr>
      <p:guideLst>
        <p:guide orient="horz" pos="2160"/>
        <p:guide pos="2880"/>
      </p:guideLst>
    </p:cSldViewPr>
  </p:slideViewPr>
  <p:notesTextViewPr>
    <p:cViewPr>
      <p:scale>
        <a:sx n="100" d="100"/>
        <a:sy n="100" d="100"/>
      </p:scale>
      <p:origin x="0" y="0"/>
    </p:cViewPr>
  </p:notesTextViewPr>
  <p:notesViewPr>
    <p:cSldViewPr>
      <p:cViewPr varScale="1">
        <p:scale>
          <a:sx n="66" d="100"/>
          <a:sy n="66" d="100"/>
        </p:scale>
        <p:origin x="0" y="0"/>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solidFill>
                  <a:schemeClr val="tx1"/>
                </a:solidFill>
              </a:defRPr>
            </a:lvl1pPr>
          </a:lstStyle>
          <a:p>
            <a:endParaRPr lang="en-US"/>
          </a:p>
        </p:txBody>
      </p:sp>
      <p:sp>
        <p:nvSpPr>
          <p:cNvPr id="35843" name="Rectangle 3"/>
          <p:cNvSpPr>
            <a:spLocks noGrp="1" noChangeArrowheads="1"/>
          </p:cNvSpPr>
          <p:nvPr>
            <p:ph type="dt" sz="quarter" idx="1"/>
          </p:nvPr>
        </p:nvSpPr>
        <p:spPr bwMode="auto">
          <a:xfrm>
            <a:off x="3970938"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solidFill>
                  <a:schemeClr val="tx1"/>
                </a:solidFill>
              </a:defRPr>
            </a:lvl1pPr>
          </a:lstStyle>
          <a:p>
            <a:endParaRPr lang="en-US"/>
          </a:p>
        </p:txBody>
      </p:sp>
      <p:sp>
        <p:nvSpPr>
          <p:cNvPr id="35844" name="Rectangle 4"/>
          <p:cNvSpPr>
            <a:spLocks noGrp="1" noChangeArrowheads="1"/>
          </p:cNvSpPr>
          <p:nvPr>
            <p:ph type="ftr" sz="quarter" idx="2"/>
          </p:nvPr>
        </p:nvSpPr>
        <p:spPr bwMode="auto">
          <a:xfrm>
            <a:off x="0" y="8829967"/>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solidFill>
                  <a:schemeClr val="tx1"/>
                </a:solidFill>
              </a:defRPr>
            </a:lvl1pPr>
          </a:lstStyle>
          <a:p>
            <a:endParaRPr lang="en-US"/>
          </a:p>
        </p:txBody>
      </p:sp>
      <p:sp>
        <p:nvSpPr>
          <p:cNvPr id="35845" name="Rectangle 5"/>
          <p:cNvSpPr>
            <a:spLocks noGrp="1" noChangeArrowheads="1"/>
          </p:cNvSpPr>
          <p:nvPr>
            <p:ph type="sldNum" sz="quarter" idx="3"/>
          </p:nvPr>
        </p:nvSpPr>
        <p:spPr bwMode="auto">
          <a:xfrm>
            <a:off x="3970938" y="8829967"/>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solidFill>
                  <a:schemeClr val="tx1"/>
                </a:solidFill>
              </a:defRPr>
            </a:lvl1pPr>
          </a:lstStyle>
          <a:p>
            <a:fld id="{4C3791D3-7734-7D4C-AB52-A83DCB05D663}" type="slidenum">
              <a:rPr lang="en-US"/>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6866" name="Rectangle 2"/>
          <p:cNvSpPr>
            <a:spLocks noGrp="1" noChangeArrowheads="1"/>
          </p:cNvSpPr>
          <p:nvPr>
            <p:ph type="hdr" sz="quarter"/>
          </p:nvPr>
        </p:nvSpPr>
        <p:spPr bwMode="auto">
          <a:xfrm>
            <a:off x="0"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defRPr sz="1200">
                <a:solidFill>
                  <a:schemeClr val="tx1"/>
                </a:solidFill>
              </a:defRPr>
            </a:lvl1pPr>
          </a:lstStyle>
          <a:p>
            <a:endParaRPr lang="en-US"/>
          </a:p>
        </p:txBody>
      </p:sp>
      <p:sp>
        <p:nvSpPr>
          <p:cNvPr id="36867" name="Rectangle 3"/>
          <p:cNvSpPr>
            <a:spLocks noGrp="1" noChangeArrowheads="1"/>
          </p:cNvSpPr>
          <p:nvPr>
            <p:ph type="dt" idx="1"/>
          </p:nvPr>
        </p:nvSpPr>
        <p:spPr bwMode="auto">
          <a:xfrm>
            <a:off x="3970938" y="0"/>
            <a:ext cx="3037840" cy="46482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a:defRPr sz="1200">
                <a:solidFill>
                  <a:schemeClr val="tx1"/>
                </a:solidFill>
              </a:defRPr>
            </a:lvl1pPr>
          </a:lstStyle>
          <a:p>
            <a:endParaRPr lang="en-US"/>
          </a:p>
        </p:txBody>
      </p:sp>
      <p:sp>
        <p:nvSpPr>
          <p:cNvPr id="36868" name="Rectangle 4"/>
          <p:cNvSpPr>
            <a:spLocks noGrp="1" noRot="1" noChangeAspect="1" noChangeArrowheads="1" noTextEdit="1"/>
          </p:cNvSpPr>
          <p:nvPr>
            <p:ph type="sldImg" idx="2"/>
          </p:nvPr>
        </p:nvSpPr>
        <p:spPr bwMode="auto">
          <a:xfrm>
            <a:off x="1181100" y="696913"/>
            <a:ext cx="4648200" cy="3486150"/>
          </a:xfrm>
          <a:prstGeom prst="rect">
            <a:avLst/>
          </a:prstGeom>
          <a:noFill/>
          <a:ln w="9525">
            <a:solidFill>
              <a:srgbClr val="000000"/>
            </a:solidFill>
            <a:miter lim="800000"/>
            <a:headEnd/>
            <a:tailEnd/>
          </a:ln>
          <a:effectLst/>
        </p:spPr>
      </p:sp>
      <p:sp>
        <p:nvSpPr>
          <p:cNvPr id="36869" name="Rectangle 5"/>
          <p:cNvSpPr>
            <a:spLocks noGrp="1" noChangeArrowheads="1"/>
          </p:cNvSpPr>
          <p:nvPr>
            <p:ph type="body" sz="quarter" idx="3"/>
          </p:nvPr>
        </p:nvSpPr>
        <p:spPr bwMode="auto">
          <a:xfrm>
            <a:off x="701040" y="4415790"/>
            <a:ext cx="5608320" cy="4183380"/>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a:t>Haga clic para modificar el estilo de texto del patrón</a:t>
            </a:r>
          </a:p>
          <a:p>
            <a:pPr lvl="1"/>
            <a:r>
              <a:rPr lang="en-US"/>
              <a:t>Segundo nivel</a:t>
            </a:r>
          </a:p>
          <a:p>
            <a:pPr lvl="2"/>
            <a:r>
              <a:rPr lang="en-US"/>
              <a:t>Tercer nivel</a:t>
            </a:r>
          </a:p>
          <a:p>
            <a:pPr lvl="3"/>
            <a:r>
              <a:rPr lang="en-US"/>
              <a:t>Cuarto nivel</a:t>
            </a:r>
          </a:p>
          <a:p>
            <a:pPr lvl="4"/>
            <a:r>
              <a:rPr lang="en-US"/>
              <a:t>Quinto nivel</a:t>
            </a:r>
          </a:p>
        </p:txBody>
      </p:sp>
      <p:sp>
        <p:nvSpPr>
          <p:cNvPr id="36870" name="Rectangle 6"/>
          <p:cNvSpPr>
            <a:spLocks noGrp="1" noChangeArrowheads="1"/>
          </p:cNvSpPr>
          <p:nvPr>
            <p:ph type="ftr" sz="quarter" idx="4"/>
          </p:nvPr>
        </p:nvSpPr>
        <p:spPr bwMode="auto">
          <a:xfrm>
            <a:off x="0" y="8829967"/>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defRPr sz="1200">
                <a:solidFill>
                  <a:schemeClr val="tx1"/>
                </a:solidFill>
              </a:defRPr>
            </a:lvl1pPr>
          </a:lstStyle>
          <a:p>
            <a:endParaRPr lang="en-US"/>
          </a:p>
        </p:txBody>
      </p:sp>
      <p:sp>
        <p:nvSpPr>
          <p:cNvPr id="36871" name="Rectangle 7"/>
          <p:cNvSpPr>
            <a:spLocks noGrp="1" noChangeArrowheads="1"/>
          </p:cNvSpPr>
          <p:nvPr>
            <p:ph type="sldNum" sz="quarter" idx="5"/>
          </p:nvPr>
        </p:nvSpPr>
        <p:spPr bwMode="auto">
          <a:xfrm>
            <a:off x="3970938" y="8829967"/>
            <a:ext cx="3037840" cy="464820"/>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a:defRPr sz="1200">
                <a:solidFill>
                  <a:schemeClr val="tx1"/>
                </a:solidFill>
              </a:defRPr>
            </a:lvl1pPr>
          </a:lstStyle>
          <a:p>
            <a:fld id="{1DB60E2A-E062-8740-9E7D-F498BFFB5F86}" type="slidenum">
              <a:rPr lang="en-US"/>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108" charset="0"/>
        <a:ea typeface="+mn-ea"/>
        <a:cs typeface="+mn-cs"/>
      </a:defRPr>
    </a:lvl1pPr>
    <a:lvl2pPr marL="457200" algn="l" rtl="0" fontAlgn="base">
      <a:spcBef>
        <a:spcPct val="30000"/>
      </a:spcBef>
      <a:spcAft>
        <a:spcPct val="0"/>
      </a:spcAft>
      <a:defRPr sz="1200" kern="1200">
        <a:solidFill>
          <a:schemeClr val="tx1"/>
        </a:solidFill>
        <a:latin typeface="Arial" pitchFamily="-108" charset="0"/>
        <a:ea typeface="ＭＳ Ｐゴシック" pitchFamily="-108" charset="-128"/>
        <a:cs typeface="+mn-cs"/>
      </a:defRPr>
    </a:lvl2pPr>
    <a:lvl3pPr marL="914400" algn="l" rtl="0" fontAlgn="base">
      <a:spcBef>
        <a:spcPct val="30000"/>
      </a:spcBef>
      <a:spcAft>
        <a:spcPct val="0"/>
      </a:spcAft>
      <a:defRPr sz="1200" kern="1200">
        <a:solidFill>
          <a:schemeClr val="tx1"/>
        </a:solidFill>
        <a:latin typeface="Arial" pitchFamily="-108" charset="0"/>
        <a:ea typeface="ＭＳ Ｐゴシック" pitchFamily="-108" charset="-128"/>
        <a:cs typeface="+mn-cs"/>
      </a:defRPr>
    </a:lvl3pPr>
    <a:lvl4pPr marL="1371600" algn="l" rtl="0" fontAlgn="base">
      <a:spcBef>
        <a:spcPct val="30000"/>
      </a:spcBef>
      <a:spcAft>
        <a:spcPct val="0"/>
      </a:spcAft>
      <a:defRPr sz="1200" kern="1200">
        <a:solidFill>
          <a:schemeClr val="tx1"/>
        </a:solidFill>
        <a:latin typeface="Arial" pitchFamily="-108" charset="0"/>
        <a:ea typeface="ＭＳ Ｐゴシック" pitchFamily="-108" charset="-128"/>
        <a:cs typeface="+mn-cs"/>
      </a:defRPr>
    </a:lvl4pPr>
    <a:lvl5pPr marL="1828800" algn="l" rtl="0" fontAlgn="base">
      <a:spcBef>
        <a:spcPct val="30000"/>
      </a:spcBef>
      <a:spcAft>
        <a:spcPct val="0"/>
      </a:spcAft>
      <a:defRPr sz="1200" kern="1200">
        <a:solidFill>
          <a:schemeClr val="tx1"/>
        </a:solidFill>
        <a:latin typeface="Arial" pitchFamily="-108" charset="0"/>
        <a:ea typeface="ＭＳ Ｐゴシック" pitchFamily="-108"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hyperlink" Target="http://www.dhcd.state.md.us/Website/SmartCodes/Default.aspx"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www.green.dc.gov/green/cwp/view,a,1231,q,460953.asp" TargetMode="External"/><Relationship Id="rId3" Type="http://schemas.openxmlformats.org/officeDocument/2006/relationships/hyperlink" Target="http://newsroom.dc.gov/show.aspx?agency=os&amp;section=37&amp;release=15772&amp;year=2008&amp;file=file.aspx/release/15772/02%20-%202008%20Construction%20Codes%2012-17-08.pdf" TargetMode="External"/><Relationship Id="rId7" Type="http://schemas.openxmlformats.org/officeDocument/2006/relationships/hyperlink" Target="http://bcap-energy.org/node/283" TargetMode="External"/><Relationship Id="rId2" Type="http://schemas.openxmlformats.org/officeDocument/2006/relationships/slide" Target="../slides/slide7.xml"/><Relationship Id="rId1" Type="http://schemas.openxmlformats.org/officeDocument/2006/relationships/notesMaster" Target="../notesMasters/notesMaster1.xml"/><Relationship Id="rId6" Type="http://schemas.openxmlformats.org/officeDocument/2006/relationships/hyperlink" Target="http://www.thirtypercentsolution.org/" TargetMode="External"/><Relationship Id="rId5" Type="http://schemas.openxmlformats.org/officeDocument/2006/relationships/hyperlink" Target="http://bcap-energy.org/node/311" TargetMode="External"/><Relationship Id="rId4" Type="http://schemas.openxmlformats.org/officeDocument/2006/relationships/hyperlink" Target="http://bcap-energy.org/files/DC_GreenBuildingAct_2006.pdf" TargetMode="Externa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Jessyca</a:t>
            </a:r>
            <a:r>
              <a:rPr lang="en-US" dirty="0" smtClean="0"/>
              <a:t> Henderson – AIA American Institute of Architects</a:t>
            </a:r>
          </a:p>
          <a:p>
            <a:r>
              <a:rPr lang="en-US" dirty="0" smtClean="0"/>
              <a:t> </a:t>
            </a:r>
          </a:p>
          <a:p>
            <a:r>
              <a:rPr lang="en-US" dirty="0" smtClean="0"/>
              <a:t>Eric Lacey – RECA – Responsible Energy Codes Alliance</a:t>
            </a:r>
          </a:p>
          <a:p>
            <a:endParaRPr lang="en-US" dirty="0"/>
          </a:p>
        </p:txBody>
      </p:sp>
      <p:sp>
        <p:nvSpPr>
          <p:cNvPr id="4" name="Slide Number Placeholder 3"/>
          <p:cNvSpPr>
            <a:spLocks noGrp="1"/>
          </p:cNvSpPr>
          <p:nvPr>
            <p:ph type="sldNum" sz="quarter" idx="10"/>
          </p:nvPr>
        </p:nvSpPr>
        <p:spPr/>
        <p:txBody>
          <a:bodyPr/>
          <a:lstStyle/>
          <a:p>
            <a:fld id="{1DB60E2A-E062-8740-9E7D-F498BFFB5F86}"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American</a:t>
            </a:r>
            <a:r>
              <a:rPr lang="en-US" baseline="0" dirty="0" smtClean="0"/>
              <a:t> Society of Heating, Refrigeration and Air-Conditioning Engineers</a:t>
            </a:r>
            <a:endParaRPr lang="en-US" dirty="0"/>
          </a:p>
        </p:txBody>
      </p:sp>
      <p:sp>
        <p:nvSpPr>
          <p:cNvPr id="4" name="Slide Number Placeholder 3"/>
          <p:cNvSpPr>
            <a:spLocks noGrp="1"/>
          </p:cNvSpPr>
          <p:nvPr>
            <p:ph type="sldNum" sz="quarter" idx="10"/>
          </p:nvPr>
        </p:nvSpPr>
        <p:spPr/>
        <p:txBody>
          <a:bodyPr/>
          <a:lstStyle/>
          <a:p>
            <a:fld id="{1DB60E2A-E062-8740-9E7D-F498BFFB5F86}"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1" dirty="0" smtClean="0"/>
              <a:t>Intro/Brief: </a:t>
            </a:r>
          </a:p>
          <a:p>
            <a:r>
              <a:rPr lang="en-GB" dirty="0" smtClean="0"/>
              <a:t>The Virginia Uniform </a:t>
            </a:r>
            <a:r>
              <a:rPr lang="en-GB" dirty="0" err="1" smtClean="0"/>
              <a:t>Statewide</a:t>
            </a:r>
            <a:r>
              <a:rPr lang="en-GB" dirty="0" smtClean="0"/>
              <a:t> Building Code (USBC) is a state regulation promulgated by the Virginia Board of Housing and Community Development, a Governor-appointed board, for the purpose of establishing minimum regulations to govern the construction and maintenance of buildings and structures.</a:t>
            </a:r>
          </a:p>
          <a:p>
            <a:r>
              <a:rPr lang="en-GB" dirty="0" smtClean="0"/>
              <a:t>The provisions of the USBC are based on nationally recognized model building and fire codes published by the International Code Council, Inc.. The model codes are made part of the USBC through a regulatory process known as incorporation by reference. The USBC also contains administrative provisions governing the use of the model codes and establishing requirements for the enforcement of the code by the local building departments and other code enforcement agencies.</a:t>
            </a:r>
          </a:p>
          <a:p>
            <a:r>
              <a:rPr lang="en-GB" dirty="0" smtClean="0"/>
              <a:t>In keeping with the designations of the USBC used previously, since the 2006 editions of the International Codes are incorporated by reference into this version of the USBC, it is known as the 2006 edition of the USBC.</a:t>
            </a:r>
          </a:p>
          <a:p>
            <a:endParaRPr lang="en-US" dirty="0"/>
          </a:p>
        </p:txBody>
      </p:sp>
      <p:sp>
        <p:nvSpPr>
          <p:cNvPr id="4" name="Slide Number Placeholder 3"/>
          <p:cNvSpPr>
            <a:spLocks noGrp="1"/>
          </p:cNvSpPr>
          <p:nvPr>
            <p:ph type="sldNum" sz="quarter" idx="10"/>
          </p:nvPr>
        </p:nvSpPr>
        <p:spPr/>
        <p:txBody>
          <a:bodyPr/>
          <a:lstStyle/>
          <a:p>
            <a:fld id="{1DB60E2A-E062-8740-9E7D-F498BFFB5F86}" type="slidenum">
              <a:rPr lang="en-US" smtClean="0"/>
              <a:pPr/>
              <a:t>5</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Maryland</a:t>
            </a:r>
          </a:p>
          <a:p>
            <a:pPr lvl="0"/>
            <a:r>
              <a:rPr lang="en-GB" dirty="0" smtClean="0"/>
              <a:t>The 2010 Maryland Building Performance Standards (MBPS – COMAR 05.02.07)</a:t>
            </a:r>
            <a:endParaRPr lang="en-US" dirty="0" smtClean="0"/>
          </a:p>
          <a:p>
            <a:pPr lvl="0"/>
            <a:r>
              <a:rPr lang="en-GB" dirty="0" smtClean="0"/>
              <a:t>Mandatory, Effective January 1, 2010</a:t>
            </a:r>
            <a:endParaRPr lang="en-US" dirty="0" smtClean="0"/>
          </a:p>
          <a:p>
            <a:pPr lvl="0"/>
            <a:r>
              <a:rPr lang="en-GB" dirty="0" smtClean="0"/>
              <a:t>incorporates by reference the 2009 editions of the International Building Code (IBC), the International Residential Code (IRC), and the International Energy Conservation Code (IECC) with modifications by the state . Each local jurisdiction in Maryland may modify these codes to suit local conditions with exception to the 2009 IECC and the energy efficiency chapter (Chapter 13) of the 2009 IBC, which can be made more stringent but not less by the local jurisdictions. The energy efficiency chapter (Chapter 11) of the 2009 IRC has been deleted and replaced with a reference to the 2009 IECC.</a:t>
            </a:r>
            <a:endParaRPr lang="en-US" dirty="0" smtClean="0"/>
          </a:p>
          <a:p>
            <a:pPr lvl="0"/>
            <a:r>
              <a:rPr lang="en-GB" dirty="0" smtClean="0"/>
              <a:t>These regulations became effective January 1, 2010.</a:t>
            </a:r>
            <a:endParaRPr lang="en-US" dirty="0" smtClean="0"/>
          </a:p>
          <a:p>
            <a:pPr lvl="0"/>
            <a:r>
              <a:rPr lang="en-GB" dirty="0" smtClean="0"/>
              <a:t>The </a:t>
            </a:r>
            <a:r>
              <a:rPr lang="en-GB" u="sng" dirty="0" smtClean="0">
                <a:hlinkClick r:id="rId3"/>
              </a:rPr>
              <a:t>Maryland Department of Housing and Community Development (DHCD)</a:t>
            </a:r>
            <a:r>
              <a:rPr lang="en-GB" dirty="0" smtClean="0"/>
              <a:t> must adopt subsequent versions of the MBPS within 12 months of publication of new code editions by the International Code Council (ICC).</a:t>
            </a:r>
            <a:endParaRPr lang="en-US" dirty="0" smtClean="0"/>
          </a:p>
          <a:p>
            <a:pPr lvl="0"/>
            <a:r>
              <a:rPr lang="en-GB" dirty="0" smtClean="0"/>
              <a:t>Enforcement of the MBPS shall be the responsibility of the local jurisdiction in which the building or structure is located. Local governments must implement and enforce the most current MBPS within six months of adoption by DHCD.</a:t>
            </a:r>
            <a:endParaRPr lang="en-US" dirty="0" smtClean="0"/>
          </a:p>
          <a:p>
            <a:endParaRPr lang="en-US" dirty="0"/>
          </a:p>
        </p:txBody>
      </p:sp>
      <p:sp>
        <p:nvSpPr>
          <p:cNvPr id="4" name="Slide Number Placeholder 3"/>
          <p:cNvSpPr>
            <a:spLocks noGrp="1"/>
          </p:cNvSpPr>
          <p:nvPr>
            <p:ph type="sldNum" sz="quarter" idx="10"/>
          </p:nvPr>
        </p:nvSpPr>
        <p:spPr/>
        <p:txBody>
          <a:bodyPr/>
          <a:lstStyle/>
          <a:p>
            <a:fld id="{1DB60E2A-E062-8740-9E7D-F498BFFB5F86}" type="slidenum">
              <a:rPr lang="en-US" smtClean="0"/>
              <a:pPr/>
              <a:t>6</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GB" b="1" dirty="0" smtClean="0"/>
              <a:t>Intro/Brief: </a:t>
            </a:r>
          </a:p>
          <a:p>
            <a:r>
              <a:rPr lang="en-GB" dirty="0" smtClean="0"/>
              <a:t> </a:t>
            </a:r>
          </a:p>
          <a:p>
            <a:r>
              <a:rPr lang="en-GB" b="1" u="sng" dirty="0" smtClean="0"/>
              <a:t>Residential Code</a:t>
            </a:r>
            <a:r>
              <a:rPr lang="en-GB" b="1" dirty="0" smtClean="0"/>
              <a:t>:</a:t>
            </a:r>
            <a:r>
              <a:rPr lang="en-GB" dirty="0" smtClean="0"/>
              <a:t> </a:t>
            </a:r>
            <a:r>
              <a:rPr lang="en-GB" dirty="0" smtClean="0">
                <a:hlinkClick r:id="rId3"/>
              </a:rPr>
              <a:t>2008 D.C. Construction Codes</a:t>
            </a:r>
            <a:r>
              <a:rPr lang="en-GB" dirty="0" smtClean="0"/>
              <a:t>, based on the "30% Solution" (developed to be 30% beyond the 2006 IECC), which is more stringent than the 2009 IECC.</a:t>
            </a:r>
          </a:p>
          <a:p>
            <a:r>
              <a:rPr lang="en-GB" b="1" u="sng" dirty="0" smtClean="0"/>
              <a:t>Commercial Code</a:t>
            </a:r>
            <a:r>
              <a:rPr lang="en-GB" b="1" dirty="0" smtClean="0"/>
              <a:t>:</a:t>
            </a:r>
            <a:r>
              <a:rPr lang="en-GB" dirty="0" smtClean="0"/>
              <a:t> </a:t>
            </a:r>
            <a:r>
              <a:rPr lang="en-GB" dirty="0" smtClean="0">
                <a:hlinkClick r:id="rId3"/>
              </a:rPr>
              <a:t>2008 D.C. Construction Codes</a:t>
            </a:r>
            <a:r>
              <a:rPr lang="en-GB" dirty="0" smtClean="0"/>
              <a:t>, based on ASHRAE 90.1-2007, with several greening amendments.</a:t>
            </a:r>
          </a:p>
          <a:p>
            <a:r>
              <a:rPr lang="en-GB" dirty="0" smtClean="0"/>
              <a:t>On December 5, 2006, the D.C. City Council unanimously passed the </a:t>
            </a:r>
            <a:r>
              <a:rPr lang="en-GB" b="1" dirty="0" smtClean="0">
                <a:hlinkClick r:id="rId4"/>
              </a:rPr>
              <a:t>D.C. Green Building Act</a:t>
            </a:r>
            <a:r>
              <a:rPr lang="en-GB" dirty="0" smtClean="0"/>
              <a:t>, according to which the Mayor was to submit a comprehensive set of green building standards by January 2008. These standards were not only expected to include the provisions of the 2006 IECC; starting in 2012, they were expected to require all commercial development of 50,000 square feet or more to qualify for LEED certification. Incentives for early adopters of green building practices were envisaged for the period before 2012.</a:t>
            </a:r>
          </a:p>
          <a:p>
            <a:r>
              <a:rPr lang="en-GB" dirty="0" smtClean="0"/>
              <a:t>On December 2, 2008, the D.C. City Council </a:t>
            </a:r>
            <a:r>
              <a:rPr lang="en-GB" dirty="0" smtClean="0">
                <a:hlinkClick r:id="rId5"/>
              </a:rPr>
              <a:t>adopted new residential and commercial building codes</a:t>
            </a:r>
            <a:r>
              <a:rPr lang="en-GB" dirty="0" smtClean="0"/>
              <a:t> that incorporate many energy efficiency and green building standards. Replacing the previous code based on the 2000 IECC that became effective in January 2004, the </a:t>
            </a:r>
            <a:r>
              <a:rPr lang="en-GB" dirty="0" smtClean="0">
                <a:hlinkClick r:id="rId3"/>
              </a:rPr>
              <a:t>2008 D.C. Construction Codes</a:t>
            </a:r>
            <a:r>
              <a:rPr lang="en-GB" dirty="0" smtClean="0"/>
              <a:t> have been </a:t>
            </a:r>
            <a:r>
              <a:rPr lang="en-GB" b="1" dirty="0" smtClean="0"/>
              <a:t>developed from ASHRAE 90.1-2007 for commercial buildings</a:t>
            </a:r>
            <a:r>
              <a:rPr lang="en-GB" dirty="0" smtClean="0"/>
              <a:t> (about 7% more stringent than the standard in place for </a:t>
            </a:r>
            <a:r>
              <a:rPr lang="en-GB" dirty="0" err="1" smtClean="0"/>
              <a:t>neighboring</a:t>
            </a:r>
            <a:r>
              <a:rPr lang="en-GB" dirty="0" smtClean="0"/>
              <a:t> Virginia and Maryland) and the</a:t>
            </a:r>
            <a:r>
              <a:rPr lang="en-GB" b="1" dirty="0" smtClean="0"/>
              <a:t>"</a:t>
            </a:r>
            <a:r>
              <a:rPr lang="en-GB" b="1" dirty="0" smtClean="0">
                <a:hlinkClick r:id="rId6"/>
              </a:rPr>
              <a:t>30% Solution</a:t>
            </a:r>
            <a:r>
              <a:rPr lang="en-GB" b="1" dirty="0" smtClean="0"/>
              <a:t>" for residential buildings</a:t>
            </a:r>
            <a:r>
              <a:rPr lang="en-GB" dirty="0" smtClean="0"/>
              <a:t> (30% energy savings above the 2006 IECC, or about 30% more stringent than the standard in place for Virginia and Maryland), which was a comprehensive package of amendments offered at the </a:t>
            </a:r>
            <a:r>
              <a:rPr lang="en-GB" dirty="0" smtClean="0">
                <a:hlinkClick r:id="rId7"/>
              </a:rPr>
              <a:t>2009 International Code Council hearings in September</a:t>
            </a:r>
            <a:r>
              <a:rPr lang="en-GB" dirty="0" smtClean="0"/>
              <a:t>.</a:t>
            </a:r>
          </a:p>
          <a:p>
            <a:r>
              <a:rPr lang="en-GB" dirty="0" smtClean="0"/>
              <a:t>The new codes also contain </a:t>
            </a:r>
            <a:r>
              <a:rPr lang="en-GB" b="1" dirty="0" smtClean="0"/>
              <a:t>several greening amendments</a:t>
            </a:r>
            <a:r>
              <a:rPr lang="en-GB" dirty="0" smtClean="0"/>
              <a:t> recommended by the </a:t>
            </a:r>
            <a:r>
              <a:rPr lang="en-GB" dirty="0" smtClean="0">
                <a:hlinkClick r:id="rId8"/>
              </a:rPr>
              <a:t>D.C. Green Building Advisory Council</a:t>
            </a:r>
            <a:r>
              <a:rPr lang="en-GB" dirty="0" smtClean="0"/>
              <a:t>(GBAC), including (among others) cool roofs, on-site </a:t>
            </a:r>
            <a:r>
              <a:rPr lang="en-GB" dirty="0" err="1" smtClean="0"/>
              <a:t>stormwater</a:t>
            </a:r>
            <a:r>
              <a:rPr lang="en-GB" dirty="0" smtClean="0"/>
              <a:t> retention, and low-flow residential and commercial plumbing fixtures. The GBAC had recommended adoption of the energy efficiency section of ASHRAE Standard 189.1, which would have yielded a 30% increase in commercial energy efficiency requirements, but due to delays in its publication, it could not be referenced in this D.C. code edition.</a:t>
            </a:r>
          </a:p>
          <a:p>
            <a:r>
              <a:rPr lang="en-GB" dirty="0" smtClean="0"/>
              <a:t>The new codes were </a:t>
            </a:r>
            <a:r>
              <a:rPr lang="en-GB" b="1" dirty="0" smtClean="0"/>
              <a:t>effective immediately</a:t>
            </a:r>
            <a:r>
              <a:rPr lang="en-GB" dirty="0" smtClean="0"/>
              <a:t> upon publication in the D.C. Register on December 26, 2008, but contain </a:t>
            </a:r>
            <a:r>
              <a:rPr lang="en-GB" dirty="0" err="1" smtClean="0"/>
              <a:t>a</a:t>
            </a:r>
            <a:r>
              <a:rPr lang="en-GB" b="1" dirty="0" err="1" smtClean="0"/>
              <a:t>one</a:t>
            </a:r>
            <a:r>
              <a:rPr lang="en-GB" b="1" dirty="0" smtClean="0"/>
              <a:t>-year transition period </a:t>
            </a:r>
            <a:r>
              <a:rPr lang="en-GB" dirty="0" smtClean="0"/>
              <a:t>during which building permit applications may use either the new code or the previous code adopted in 2003 (based on the 2000 IECC). The </a:t>
            </a:r>
            <a:r>
              <a:rPr lang="en-GB" dirty="0" smtClean="0">
                <a:hlinkClick r:id="rId4"/>
              </a:rPr>
              <a:t>D.C. Green Building Act of 2006</a:t>
            </a:r>
            <a:r>
              <a:rPr lang="en-GB" dirty="0" smtClean="0"/>
              <a:t> requires that updated building codes be submitted to the City Council by January 1, 2010 and again every three years thereafter. The Act requires that codes "shall incorporate as many green building practices as practicable."</a:t>
            </a:r>
          </a:p>
          <a:p>
            <a:endParaRPr lang="en-US" dirty="0"/>
          </a:p>
        </p:txBody>
      </p:sp>
      <p:sp>
        <p:nvSpPr>
          <p:cNvPr id="4" name="Slide Number Placeholder 3"/>
          <p:cNvSpPr>
            <a:spLocks noGrp="1"/>
          </p:cNvSpPr>
          <p:nvPr>
            <p:ph type="sldNum" sz="quarter" idx="10"/>
          </p:nvPr>
        </p:nvSpPr>
        <p:spPr/>
        <p:txBody>
          <a:bodyPr/>
          <a:lstStyle/>
          <a:p>
            <a:fld id="{1DB60E2A-E062-8740-9E7D-F498BFFB5F86}" type="slidenum">
              <a:rPr lang="en-US" smtClean="0"/>
              <a:pPr/>
              <a:t>7</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B60E2A-E062-8740-9E7D-F498BFFB5F86}" type="slidenum">
              <a:rPr lang="en-US" smtClean="0"/>
              <a:pPr/>
              <a:t>9</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B60E2A-E062-8740-9E7D-F498BFFB5F86}" type="slidenum">
              <a:rPr lang="en-US" smtClean="0"/>
              <a:pPr/>
              <a:t>12</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1DB60E2A-E062-8740-9E7D-F498BFFB5F86}" type="slidenum">
              <a:rPr lang="en-US" smtClean="0"/>
              <a:pPr/>
              <a:t>13</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err="1" smtClean="0"/>
              <a:t>Jessyca</a:t>
            </a:r>
            <a:r>
              <a:rPr lang="en-US" dirty="0" smtClean="0"/>
              <a:t> Henderson – AIA American Institute of Architects</a:t>
            </a:r>
          </a:p>
          <a:p>
            <a:r>
              <a:rPr lang="en-US" dirty="0" smtClean="0"/>
              <a:t> </a:t>
            </a:r>
          </a:p>
          <a:p>
            <a:r>
              <a:rPr lang="en-US" dirty="0" smtClean="0"/>
              <a:t>Eric Lacey – RECA – Responsible Energy Codes Alliance</a:t>
            </a:r>
          </a:p>
          <a:p>
            <a:endParaRPr lang="en-US" dirty="0"/>
          </a:p>
        </p:txBody>
      </p:sp>
      <p:sp>
        <p:nvSpPr>
          <p:cNvPr id="4" name="Slide Number Placeholder 3"/>
          <p:cNvSpPr>
            <a:spLocks noGrp="1"/>
          </p:cNvSpPr>
          <p:nvPr>
            <p:ph type="sldNum" sz="quarter" idx="10"/>
          </p:nvPr>
        </p:nvSpPr>
        <p:spPr/>
        <p:txBody>
          <a:bodyPr/>
          <a:lstStyle/>
          <a:p>
            <a:fld id="{1DB60E2A-E062-8740-9E7D-F498BFFB5F86}"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12642" name="Rectangle 2"/>
          <p:cNvSpPr>
            <a:spLocks noGrp="1" noChangeArrowheads="1"/>
          </p:cNvSpPr>
          <p:nvPr>
            <p:ph type="ctrTitle"/>
          </p:nvPr>
        </p:nvSpPr>
        <p:spPr bwMode="auto">
          <a:xfrm>
            <a:off x="3635375" y="476250"/>
            <a:ext cx="4968875" cy="2665413"/>
          </a:xfrm>
          <a:prstGeom prst="rect">
            <a:avLst/>
          </a:prstGeom>
          <a:noFill/>
          <a:ln>
            <a:miter lim="800000"/>
            <a:headEnd/>
            <a:tailEnd/>
          </a:ln>
        </p:spPr>
        <p:txBody>
          <a:bodyPr vert="horz" wrap="square" lIns="91440" tIns="45720" rIns="91440" bIns="45720" numCol="1" anchor="t" anchorCtr="0" compatLnSpc="1">
            <a:prstTxWarp prst="textNoShape">
              <a:avLst/>
            </a:prstTxWarp>
          </a:bodyPr>
          <a:lstStyle>
            <a:lvl1pPr>
              <a:defRPr sz="4200" b="1"/>
            </a:lvl1pPr>
          </a:lstStyle>
          <a:p>
            <a:r>
              <a:rPr lang="es-ES_tradnl"/>
              <a:t>Haga clic para cambiar el estilo de título	</a:t>
            </a:r>
          </a:p>
        </p:txBody>
      </p:sp>
      <p:sp>
        <p:nvSpPr>
          <p:cNvPr id="112643" name="Rectangle 3"/>
          <p:cNvSpPr>
            <a:spLocks noGrp="1" noChangeArrowheads="1"/>
          </p:cNvSpPr>
          <p:nvPr>
            <p:ph type="subTitle" idx="1"/>
          </p:nvPr>
        </p:nvSpPr>
        <p:spPr>
          <a:xfrm>
            <a:off x="3635375" y="3141663"/>
            <a:ext cx="4968875" cy="1752600"/>
          </a:xfrm>
        </p:spPr>
        <p:txBody>
          <a:bodyPr/>
          <a:lstStyle>
            <a:lvl1pPr marL="0" indent="0">
              <a:buFontTx/>
              <a:buNone/>
              <a:defRPr sz="2400" b="1">
                <a:solidFill>
                  <a:schemeClr val="bg1"/>
                </a:solidFill>
              </a:defRPr>
            </a:lvl1pPr>
          </a:lstStyle>
          <a:p>
            <a:r>
              <a:rPr lang="es-ES_tradnl"/>
              <a:t>Haga clic para modificar el estilo de subtítulo del patrón</a:t>
            </a:r>
          </a:p>
        </p:txBody>
      </p:sp>
      <p:sp>
        <p:nvSpPr>
          <p:cNvPr id="112644" name="Rectangle 4"/>
          <p:cNvSpPr>
            <a:spLocks noGrp="1" noChangeArrowheads="1"/>
          </p:cNvSpPr>
          <p:nvPr>
            <p:ph type="dt" sz="half" idx="2"/>
          </p:nvPr>
        </p:nvSpPr>
        <p:spPr>
          <a:xfrm>
            <a:off x="6443663" y="6165850"/>
            <a:ext cx="2160587" cy="476250"/>
          </a:xfrm>
        </p:spPr>
        <p:txBody>
          <a:bodyPr/>
          <a:lstStyle>
            <a:lvl1pPr>
              <a:defRPr>
                <a:solidFill>
                  <a:schemeClr val="bg1"/>
                </a:solidFill>
              </a:defRPr>
            </a:lvl1pPr>
          </a:lstStyle>
          <a:p>
            <a:endParaRPr lang="es-ES_tradnl"/>
          </a:p>
        </p:txBody>
      </p:sp>
      <p:sp>
        <p:nvSpPr>
          <p:cNvPr id="112645" name="Rectangle 5"/>
          <p:cNvSpPr>
            <a:spLocks noGrp="1" noChangeArrowheads="1"/>
          </p:cNvSpPr>
          <p:nvPr>
            <p:ph type="ftr" sz="quarter" idx="3"/>
          </p:nvPr>
        </p:nvSpPr>
        <p:spPr>
          <a:xfrm>
            <a:off x="3635375" y="6165850"/>
            <a:ext cx="2592388" cy="476250"/>
          </a:xfrm>
        </p:spPr>
        <p:txBody>
          <a:bodyPr/>
          <a:lstStyle>
            <a:lvl1pPr>
              <a:defRPr>
                <a:solidFill>
                  <a:schemeClr val="bg1"/>
                </a:solidFill>
              </a:defRPr>
            </a:lvl1pPr>
          </a:lstStyle>
          <a:p>
            <a:endParaRPr lang="es-ES_tradnl"/>
          </a:p>
        </p:txBody>
      </p:sp>
      <p:sp>
        <p:nvSpPr>
          <p:cNvPr id="112646" name="Rectangle 6"/>
          <p:cNvSpPr>
            <a:spLocks noGrp="1" noChangeArrowheads="1"/>
          </p:cNvSpPr>
          <p:nvPr>
            <p:ph type="sldNum" sz="quarter" idx="4"/>
          </p:nvPr>
        </p:nvSpPr>
        <p:spPr>
          <a:xfrm>
            <a:off x="250825" y="6165850"/>
            <a:ext cx="2736850" cy="476250"/>
          </a:xfrm>
        </p:spPr>
        <p:txBody>
          <a:bodyPr/>
          <a:lstStyle>
            <a:lvl1pPr>
              <a:defRPr/>
            </a:lvl1pPr>
          </a:lstStyle>
          <a:p>
            <a:fld id="{6498EB46-9A5E-164E-BC1F-E635BA9C7948}" type="slidenum">
              <a:rPr lang="es-ES_tradnl"/>
              <a:pPr/>
              <a:t>‹#›</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720080"/>
          </a:xfrm>
          <a:prstGeom prst="rect">
            <a:avLst/>
          </a:prstGeom>
        </p:spPr>
        <p:txBody>
          <a:bodyPr vert="horz"/>
          <a:lstStyle>
            <a:lvl1pPr>
              <a:defRPr sz="2800" b="1" i="0">
                <a:solidFill>
                  <a:schemeClr val="tx1">
                    <a:lumMod val="95000"/>
                    <a:lumOff val="5000"/>
                  </a:schemeClr>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467544" y="2204864"/>
            <a:ext cx="8229600" cy="3960440"/>
          </a:xfrm>
        </p:spPr>
        <p:txBody>
          <a:bodyPr/>
          <a:lstStyle>
            <a:lvl1pPr>
              <a:defRPr sz="2400"/>
            </a:lvl1pPr>
            <a:lvl2pPr>
              <a:defRPr sz="2400"/>
            </a:lvl2pPr>
            <a:lvl3pPr>
              <a:defRPr sz="2400"/>
            </a:lvl3pPr>
            <a:lvl4pPr>
              <a:defRPr sz="2400"/>
            </a:lvl4pPr>
            <a:lvl5pPr>
              <a:defRPr sz="24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lvl1pPr>
              <a:defRPr/>
            </a:lvl1pPr>
          </a:lstStyle>
          <a:p>
            <a:endParaRPr lang="es-ES_tradnl"/>
          </a:p>
        </p:txBody>
      </p:sp>
      <p:sp>
        <p:nvSpPr>
          <p:cNvPr id="5" name="Footer Placeholder 4"/>
          <p:cNvSpPr>
            <a:spLocks noGrp="1"/>
          </p:cNvSpPr>
          <p:nvPr>
            <p:ph type="ftr" sz="quarter" idx="11"/>
          </p:nvPr>
        </p:nvSpPr>
        <p:spPr/>
        <p:txBody>
          <a:bodyPr/>
          <a:lstStyle>
            <a:lvl1pPr>
              <a:defRPr/>
            </a:lvl1pPr>
          </a:lstStyle>
          <a:p>
            <a:endParaRPr lang="es-ES_tradnl"/>
          </a:p>
        </p:txBody>
      </p:sp>
      <p:sp>
        <p:nvSpPr>
          <p:cNvPr id="6" name="Slide Number Placeholder 5"/>
          <p:cNvSpPr>
            <a:spLocks noGrp="1"/>
          </p:cNvSpPr>
          <p:nvPr>
            <p:ph type="sldNum" sz="quarter" idx="12"/>
          </p:nvPr>
        </p:nvSpPr>
        <p:spPr/>
        <p:txBody>
          <a:bodyPr/>
          <a:lstStyle>
            <a:lvl1pPr>
              <a:defRPr smtClean="0"/>
            </a:lvl1pPr>
          </a:lstStyle>
          <a:p>
            <a:fld id="{BB72EF3A-1E4A-674E-B752-1A53B827C85C}" type="slidenum">
              <a:rPr lang="es-ES_tradnl"/>
              <a:pPr/>
              <a:t>‹#›</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vert="horz"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s-ES_tradnl"/>
          </a:p>
        </p:txBody>
      </p:sp>
      <p:sp>
        <p:nvSpPr>
          <p:cNvPr id="5" name="Footer Placeholder 4"/>
          <p:cNvSpPr>
            <a:spLocks noGrp="1"/>
          </p:cNvSpPr>
          <p:nvPr>
            <p:ph type="ftr" sz="quarter" idx="11"/>
          </p:nvPr>
        </p:nvSpPr>
        <p:spPr/>
        <p:txBody>
          <a:bodyPr/>
          <a:lstStyle>
            <a:lvl1pPr>
              <a:defRPr/>
            </a:lvl1pPr>
          </a:lstStyle>
          <a:p>
            <a:endParaRPr lang="es-ES_tradnl"/>
          </a:p>
        </p:txBody>
      </p:sp>
      <p:sp>
        <p:nvSpPr>
          <p:cNvPr id="6" name="Slide Number Placeholder 5"/>
          <p:cNvSpPr>
            <a:spLocks noGrp="1"/>
          </p:cNvSpPr>
          <p:nvPr>
            <p:ph type="sldNum" sz="quarter" idx="12"/>
          </p:nvPr>
        </p:nvSpPr>
        <p:spPr/>
        <p:txBody>
          <a:bodyPr/>
          <a:lstStyle>
            <a:lvl1pPr>
              <a:defRPr smtClean="0"/>
            </a:lvl1pPr>
          </a:lstStyle>
          <a:p>
            <a:fld id="{A6249A2A-D8FE-A244-A6B8-6BB88F3EFBFA}" type="slidenum">
              <a:rPr lang="es-ES_tradnl"/>
              <a:pPr/>
              <a:t>‹#›</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p>
            <a:r>
              <a:rPr lang="en-US" smtClean="0"/>
              <a:t>Click to edit Master title style</a:t>
            </a:r>
            <a:endParaRPr lang="en-US"/>
          </a:p>
        </p:txBody>
      </p:sp>
      <p:sp>
        <p:nvSpPr>
          <p:cNvPr id="3" name="Content Placeholder 2"/>
          <p:cNvSpPr>
            <a:spLocks noGrp="1"/>
          </p:cNvSpPr>
          <p:nvPr>
            <p:ph sz="half" idx="1"/>
          </p:nvPr>
        </p:nvSpPr>
        <p:spPr>
          <a:xfrm>
            <a:off x="457200"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196975"/>
            <a:ext cx="4038600" cy="48244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s-ES_tradnl"/>
          </a:p>
        </p:txBody>
      </p:sp>
      <p:sp>
        <p:nvSpPr>
          <p:cNvPr id="6" name="Footer Placeholder 5"/>
          <p:cNvSpPr>
            <a:spLocks noGrp="1"/>
          </p:cNvSpPr>
          <p:nvPr>
            <p:ph type="ftr" sz="quarter" idx="11"/>
          </p:nvPr>
        </p:nvSpPr>
        <p:spPr/>
        <p:txBody>
          <a:bodyPr/>
          <a:lstStyle>
            <a:lvl1pPr>
              <a:defRPr/>
            </a:lvl1pPr>
          </a:lstStyle>
          <a:p>
            <a:endParaRPr lang="es-ES_tradnl"/>
          </a:p>
        </p:txBody>
      </p:sp>
      <p:sp>
        <p:nvSpPr>
          <p:cNvPr id="7" name="Slide Number Placeholder 6"/>
          <p:cNvSpPr>
            <a:spLocks noGrp="1"/>
          </p:cNvSpPr>
          <p:nvPr>
            <p:ph type="sldNum" sz="quarter" idx="12"/>
          </p:nvPr>
        </p:nvSpPr>
        <p:spPr/>
        <p:txBody>
          <a:bodyPr/>
          <a:lstStyle>
            <a:lvl1pPr>
              <a:defRPr smtClean="0"/>
            </a:lvl1pPr>
          </a:lstStyle>
          <a:p>
            <a:fld id="{BA9DE4FE-29F9-6545-BE5C-4EB4F95274B9}" type="slidenum">
              <a:rPr lang="es-ES_tradnl"/>
              <a:pPr/>
              <a:t>‹#›</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s-ES_tradnl"/>
          </a:p>
        </p:txBody>
      </p:sp>
      <p:sp>
        <p:nvSpPr>
          <p:cNvPr id="8" name="Footer Placeholder 7"/>
          <p:cNvSpPr>
            <a:spLocks noGrp="1"/>
          </p:cNvSpPr>
          <p:nvPr>
            <p:ph type="ftr" sz="quarter" idx="11"/>
          </p:nvPr>
        </p:nvSpPr>
        <p:spPr/>
        <p:txBody>
          <a:bodyPr/>
          <a:lstStyle>
            <a:lvl1pPr>
              <a:defRPr/>
            </a:lvl1pPr>
          </a:lstStyle>
          <a:p>
            <a:endParaRPr lang="es-ES_tradnl"/>
          </a:p>
        </p:txBody>
      </p:sp>
      <p:sp>
        <p:nvSpPr>
          <p:cNvPr id="9" name="Slide Number Placeholder 8"/>
          <p:cNvSpPr>
            <a:spLocks noGrp="1"/>
          </p:cNvSpPr>
          <p:nvPr>
            <p:ph type="sldNum" sz="quarter" idx="12"/>
          </p:nvPr>
        </p:nvSpPr>
        <p:spPr/>
        <p:txBody>
          <a:bodyPr/>
          <a:lstStyle>
            <a:lvl1pPr>
              <a:defRPr smtClean="0"/>
            </a:lvl1pPr>
          </a:lstStyle>
          <a:p>
            <a:fld id="{CE50910C-1AAE-A746-BD24-3C8992337D41}" type="slidenum">
              <a:rPr lang="es-ES_tradnl"/>
              <a:pPr/>
              <a:t>‹#›</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s-ES_tradnl"/>
          </a:p>
        </p:txBody>
      </p:sp>
      <p:sp>
        <p:nvSpPr>
          <p:cNvPr id="4" name="Footer Placeholder 3"/>
          <p:cNvSpPr>
            <a:spLocks noGrp="1"/>
          </p:cNvSpPr>
          <p:nvPr>
            <p:ph type="ftr" sz="quarter" idx="11"/>
          </p:nvPr>
        </p:nvSpPr>
        <p:spPr/>
        <p:txBody>
          <a:bodyPr/>
          <a:lstStyle>
            <a:lvl1pPr>
              <a:defRPr/>
            </a:lvl1pPr>
          </a:lstStyle>
          <a:p>
            <a:endParaRPr lang="es-ES_tradnl"/>
          </a:p>
        </p:txBody>
      </p:sp>
      <p:sp>
        <p:nvSpPr>
          <p:cNvPr id="5" name="Slide Number Placeholder 4"/>
          <p:cNvSpPr>
            <a:spLocks noGrp="1"/>
          </p:cNvSpPr>
          <p:nvPr>
            <p:ph type="sldNum" sz="quarter" idx="12"/>
          </p:nvPr>
        </p:nvSpPr>
        <p:spPr/>
        <p:txBody>
          <a:bodyPr/>
          <a:lstStyle>
            <a:lvl1pPr>
              <a:defRPr smtClean="0"/>
            </a:lvl1pPr>
          </a:lstStyle>
          <a:p>
            <a:fld id="{D4AF57CD-BCF5-1143-B344-5D6FBD62AD29}" type="slidenum">
              <a:rPr lang="es-ES_tradnl"/>
              <a:pPr/>
              <a:t>‹#›</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s-ES_tradnl"/>
          </a:p>
        </p:txBody>
      </p:sp>
      <p:sp>
        <p:nvSpPr>
          <p:cNvPr id="3" name="Footer Placeholder 2"/>
          <p:cNvSpPr>
            <a:spLocks noGrp="1"/>
          </p:cNvSpPr>
          <p:nvPr>
            <p:ph type="ftr" sz="quarter" idx="11"/>
          </p:nvPr>
        </p:nvSpPr>
        <p:spPr/>
        <p:txBody>
          <a:bodyPr/>
          <a:lstStyle>
            <a:lvl1pPr>
              <a:defRPr/>
            </a:lvl1pPr>
          </a:lstStyle>
          <a:p>
            <a:endParaRPr lang="es-ES_tradnl"/>
          </a:p>
        </p:txBody>
      </p:sp>
      <p:sp>
        <p:nvSpPr>
          <p:cNvPr id="4" name="Slide Number Placeholder 3"/>
          <p:cNvSpPr>
            <a:spLocks noGrp="1"/>
          </p:cNvSpPr>
          <p:nvPr>
            <p:ph type="sldNum" sz="quarter" idx="12"/>
          </p:nvPr>
        </p:nvSpPr>
        <p:spPr/>
        <p:txBody>
          <a:bodyPr/>
          <a:lstStyle>
            <a:lvl1pPr>
              <a:defRPr smtClean="0"/>
            </a:lvl1pPr>
          </a:lstStyle>
          <a:p>
            <a:fld id="{2E94DF43-337E-8444-93C5-84F92A0B7FE0}" type="slidenum">
              <a:rPr lang="es-ES_tradnl"/>
              <a:pPr/>
              <a:t>‹#›</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vert="horz"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ES_tradnl"/>
          </a:p>
        </p:txBody>
      </p:sp>
      <p:sp>
        <p:nvSpPr>
          <p:cNvPr id="6" name="Footer Placeholder 5"/>
          <p:cNvSpPr>
            <a:spLocks noGrp="1"/>
          </p:cNvSpPr>
          <p:nvPr>
            <p:ph type="ftr" sz="quarter" idx="11"/>
          </p:nvPr>
        </p:nvSpPr>
        <p:spPr/>
        <p:txBody>
          <a:bodyPr/>
          <a:lstStyle>
            <a:lvl1pPr>
              <a:defRPr/>
            </a:lvl1pPr>
          </a:lstStyle>
          <a:p>
            <a:endParaRPr lang="es-ES_tradnl"/>
          </a:p>
        </p:txBody>
      </p:sp>
      <p:sp>
        <p:nvSpPr>
          <p:cNvPr id="7" name="Slide Number Placeholder 6"/>
          <p:cNvSpPr>
            <a:spLocks noGrp="1"/>
          </p:cNvSpPr>
          <p:nvPr>
            <p:ph type="sldNum" sz="quarter" idx="12"/>
          </p:nvPr>
        </p:nvSpPr>
        <p:spPr/>
        <p:txBody>
          <a:bodyPr/>
          <a:lstStyle>
            <a:lvl1pPr>
              <a:defRPr smtClean="0"/>
            </a:lvl1pPr>
          </a:lstStyle>
          <a:p>
            <a:fld id="{42B47CF0-3E8E-8645-B387-D1862678F820}" type="slidenum">
              <a:rPr lang="es-ES_tradnl"/>
              <a:pPr/>
              <a:t>‹#›</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vert="horz"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s-ES_tradnl"/>
          </a:p>
        </p:txBody>
      </p:sp>
      <p:sp>
        <p:nvSpPr>
          <p:cNvPr id="6" name="Footer Placeholder 5"/>
          <p:cNvSpPr>
            <a:spLocks noGrp="1"/>
          </p:cNvSpPr>
          <p:nvPr>
            <p:ph type="ftr" sz="quarter" idx="11"/>
          </p:nvPr>
        </p:nvSpPr>
        <p:spPr/>
        <p:txBody>
          <a:bodyPr/>
          <a:lstStyle>
            <a:lvl1pPr>
              <a:defRPr/>
            </a:lvl1pPr>
          </a:lstStyle>
          <a:p>
            <a:endParaRPr lang="es-ES_tradnl"/>
          </a:p>
        </p:txBody>
      </p:sp>
      <p:sp>
        <p:nvSpPr>
          <p:cNvPr id="7" name="Slide Number Placeholder 6"/>
          <p:cNvSpPr>
            <a:spLocks noGrp="1"/>
          </p:cNvSpPr>
          <p:nvPr>
            <p:ph type="sldNum" sz="quarter" idx="12"/>
          </p:nvPr>
        </p:nvSpPr>
        <p:spPr/>
        <p:txBody>
          <a:bodyPr/>
          <a:lstStyle>
            <a:lvl1pPr>
              <a:defRPr smtClean="0"/>
            </a:lvl1pPr>
          </a:lstStyle>
          <a:p>
            <a:fld id="{07324A3B-0F3C-6648-8577-5B73112E4466}" type="slidenum">
              <a:rPr lang="es-ES_tradnl"/>
              <a:pPr/>
              <a:t>‹#›</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vert="horz"/>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ES_tradnl"/>
          </a:p>
        </p:txBody>
      </p:sp>
      <p:sp>
        <p:nvSpPr>
          <p:cNvPr id="5" name="Footer Placeholder 4"/>
          <p:cNvSpPr>
            <a:spLocks noGrp="1"/>
          </p:cNvSpPr>
          <p:nvPr>
            <p:ph type="ftr" sz="quarter" idx="11"/>
          </p:nvPr>
        </p:nvSpPr>
        <p:spPr/>
        <p:txBody>
          <a:bodyPr/>
          <a:lstStyle>
            <a:lvl1pPr>
              <a:defRPr/>
            </a:lvl1pPr>
          </a:lstStyle>
          <a:p>
            <a:endParaRPr lang="es-ES_tradnl"/>
          </a:p>
        </p:txBody>
      </p:sp>
      <p:sp>
        <p:nvSpPr>
          <p:cNvPr id="6" name="Slide Number Placeholder 5"/>
          <p:cNvSpPr>
            <a:spLocks noGrp="1"/>
          </p:cNvSpPr>
          <p:nvPr>
            <p:ph type="sldNum" sz="quarter" idx="12"/>
          </p:nvPr>
        </p:nvSpPr>
        <p:spPr/>
        <p:txBody>
          <a:bodyPr/>
          <a:lstStyle>
            <a:lvl1pPr>
              <a:defRPr smtClean="0"/>
            </a:lvl1pPr>
          </a:lstStyle>
          <a:p>
            <a:fld id="{054EB06F-57A9-AA49-AE67-33A267FF56C3}" type="slidenum">
              <a:rPr lang="es-ES_tradnl"/>
              <a:pPr/>
              <a:t>‹#›</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746750"/>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7467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s-ES_tradnl"/>
          </a:p>
        </p:txBody>
      </p:sp>
      <p:sp>
        <p:nvSpPr>
          <p:cNvPr id="5" name="Footer Placeholder 4"/>
          <p:cNvSpPr>
            <a:spLocks noGrp="1"/>
          </p:cNvSpPr>
          <p:nvPr>
            <p:ph type="ftr" sz="quarter" idx="11"/>
          </p:nvPr>
        </p:nvSpPr>
        <p:spPr/>
        <p:txBody>
          <a:bodyPr/>
          <a:lstStyle>
            <a:lvl1pPr>
              <a:defRPr/>
            </a:lvl1pPr>
          </a:lstStyle>
          <a:p>
            <a:endParaRPr lang="es-ES_tradnl"/>
          </a:p>
        </p:txBody>
      </p:sp>
      <p:sp>
        <p:nvSpPr>
          <p:cNvPr id="6" name="Slide Number Placeholder 5"/>
          <p:cNvSpPr>
            <a:spLocks noGrp="1"/>
          </p:cNvSpPr>
          <p:nvPr>
            <p:ph type="sldNum" sz="quarter" idx="12"/>
          </p:nvPr>
        </p:nvSpPr>
        <p:spPr/>
        <p:txBody>
          <a:bodyPr/>
          <a:lstStyle>
            <a:lvl1pPr>
              <a:defRPr smtClean="0"/>
            </a:lvl1pPr>
          </a:lstStyle>
          <a:p>
            <a:fld id="{BA8F498F-1159-2346-AC45-EA6ECA40C97D}" type="slidenum">
              <a:rPr lang="es-ES_tradnl"/>
              <a:pPr/>
              <a:t>‹#›</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11619" name="Rectangle 3"/>
          <p:cNvSpPr>
            <a:spLocks noGrp="1" noChangeArrowheads="1"/>
          </p:cNvSpPr>
          <p:nvPr>
            <p:ph type="body" idx="1"/>
          </p:nvPr>
        </p:nvSpPr>
        <p:spPr bwMode="auto">
          <a:xfrm>
            <a:off x="457200" y="1196975"/>
            <a:ext cx="8229600" cy="48244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a:t>Haga clic para modificar el estilo de texto del patrón</a:t>
            </a:r>
          </a:p>
          <a:p>
            <a:pPr lvl="1"/>
            <a:r>
              <a:rPr lang="es-ES_tradnl"/>
              <a:t>Segundo nivel</a:t>
            </a:r>
          </a:p>
          <a:p>
            <a:pPr lvl="2"/>
            <a:r>
              <a:rPr lang="es-ES_tradnl"/>
              <a:t>Tercer nivel</a:t>
            </a:r>
          </a:p>
          <a:p>
            <a:pPr lvl="3"/>
            <a:r>
              <a:rPr lang="es-ES_tradnl"/>
              <a:t>Cuarto nivel</a:t>
            </a:r>
          </a:p>
          <a:p>
            <a:pPr lvl="4"/>
            <a:r>
              <a:rPr lang="es-ES_tradnl"/>
              <a:t>Quinto nivel</a:t>
            </a:r>
          </a:p>
        </p:txBody>
      </p:sp>
      <p:sp>
        <p:nvSpPr>
          <p:cNvPr id="11162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solidFill>
                  <a:schemeClr val="tx1"/>
                </a:solidFill>
              </a:defRPr>
            </a:lvl1pPr>
          </a:lstStyle>
          <a:p>
            <a:endParaRPr lang="es-ES_tradnl"/>
          </a:p>
        </p:txBody>
      </p:sp>
      <p:sp>
        <p:nvSpPr>
          <p:cNvPr id="11162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chemeClr val="tx1"/>
                </a:solidFill>
              </a:defRPr>
            </a:lvl1pPr>
          </a:lstStyle>
          <a:p>
            <a:endParaRPr lang="es-ES_tradnl"/>
          </a:p>
        </p:txBody>
      </p:sp>
      <p:sp>
        <p:nvSpPr>
          <p:cNvPr id="11162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chemeClr val="tx1"/>
                </a:solidFill>
              </a:defRPr>
            </a:lvl1pPr>
          </a:lstStyle>
          <a:p>
            <a:fld id="{62BB19B3-A149-BC40-B44D-91B5BD010876}" type="slidenum">
              <a:rPr lang="es-ES_tradnl"/>
              <a:pPr/>
              <a:t>‹#›</a:t>
            </a:fld>
            <a:endParaRPr lang="es-ES_tradnl"/>
          </a:p>
        </p:txBody>
      </p:sp>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txStyles>
    <p:titleStyle>
      <a:lvl1pPr algn="l" rtl="0" fontAlgn="base">
        <a:spcBef>
          <a:spcPct val="0"/>
        </a:spcBef>
        <a:spcAft>
          <a:spcPct val="0"/>
        </a:spcAft>
        <a:defRPr sz="2400">
          <a:solidFill>
            <a:schemeClr val="bg1"/>
          </a:solidFill>
          <a:latin typeface="+mj-lt"/>
          <a:ea typeface="+mj-ea"/>
          <a:cs typeface="+mj-cs"/>
        </a:defRPr>
      </a:lvl1pPr>
      <a:lvl2pPr algn="l" rtl="0" fontAlgn="base">
        <a:spcBef>
          <a:spcPct val="0"/>
        </a:spcBef>
        <a:spcAft>
          <a:spcPct val="0"/>
        </a:spcAft>
        <a:defRPr sz="2400">
          <a:solidFill>
            <a:schemeClr val="bg1"/>
          </a:solidFill>
          <a:latin typeface="Arial" pitchFamily="-108" charset="0"/>
        </a:defRPr>
      </a:lvl2pPr>
      <a:lvl3pPr algn="l" rtl="0" fontAlgn="base">
        <a:spcBef>
          <a:spcPct val="0"/>
        </a:spcBef>
        <a:spcAft>
          <a:spcPct val="0"/>
        </a:spcAft>
        <a:defRPr sz="2400">
          <a:solidFill>
            <a:schemeClr val="bg1"/>
          </a:solidFill>
          <a:latin typeface="Arial" pitchFamily="-108" charset="0"/>
        </a:defRPr>
      </a:lvl3pPr>
      <a:lvl4pPr algn="l" rtl="0" fontAlgn="base">
        <a:spcBef>
          <a:spcPct val="0"/>
        </a:spcBef>
        <a:spcAft>
          <a:spcPct val="0"/>
        </a:spcAft>
        <a:defRPr sz="2400">
          <a:solidFill>
            <a:schemeClr val="bg1"/>
          </a:solidFill>
          <a:latin typeface="Arial" pitchFamily="-108" charset="0"/>
        </a:defRPr>
      </a:lvl4pPr>
      <a:lvl5pPr algn="l" rtl="0" fontAlgn="base">
        <a:spcBef>
          <a:spcPct val="0"/>
        </a:spcBef>
        <a:spcAft>
          <a:spcPct val="0"/>
        </a:spcAft>
        <a:defRPr sz="2400">
          <a:solidFill>
            <a:schemeClr val="bg1"/>
          </a:solidFill>
          <a:latin typeface="Arial" pitchFamily="-108" charset="0"/>
        </a:defRPr>
      </a:lvl5pPr>
      <a:lvl6pPr marL="457200" algn="l" rtl="0" fontAlgn="base">
        <a:spcBef>
          <a:spcPct val="0"/>
        </a:spcBef>
        <a:spcAft>
          <a:spcPct val="0"/>
        </a:spcAft>
        <a:defRPr sz="2400">
          <a:solidFill>
            <a:schemeClr val="bg1"/>
          </a:solidFill>
          <a:latin typeface="Arial" pitchFamily="-108" charset="0"/>
        </a:defRPr>
      </a:lvl6pPr>
      <a:lvl7pPr marL="914400" algn="l" rtl="0" fontAlgn="base">
        <a:spcBef>
          <a:spcPct val="0"/>
        </a:spcBef>
        <a:spcAft>
          <a:spcPct val="0"/>
        </a:spcAft>
        <a:defRPr sz="2400">
          <a:solidFill>
            <a:schemeClr val="bg1"/>
          </a:solidFill>
          <a:latin typeface="Arial" pitchFamily="-108" charset="0"/>
        </a:defRPr>
      </a:lvl7pPr>
      <a:lvl8pPr marL="1371600" algn="l" rtl="0" fontAlgn="base">
        <a:spcBef>
          <a:spcPct val="0"/>
        </a:spcBef>
        <a:spcAft>
          <a:spcPct val="0"/>
        </a:spcAft>
        <a:defRPr sz="2400">
          <a:solidFill>
            <a:schemeClr val="bg1"/>
          </a:solidFill>
          <a:latin typeface="Arial" pitchFamily="-108" charset="0"/>
        </a:defRPr>
      </a:lvl8pPr>
      <a:lvl9pPr marL="1828800" algn="l" rtl="0" fontAlgn="base">
        <a:spcBef>
          <a:spcPct val="0"/>
        </a:spcBef>
        <a:spcAft>
          <a:spcPct val="0"/>
        </a:spcAft>
        <a:defRPr sz="2400">
          <a:solidFill>
            <a:schemeClr val="bg1"/>
          </a:solidFill>
          <a:latin typeface="Arial" pitchFamily="-108"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ea typeface="ＭＳ Ｐゴシック" pitchFamily="-108" charset="-128"/>
        </a:defRPr>
      </a:lvl2pPr>
      <a:lvl3pPr marL="1143000" indent="-228600" algn="l" rtl="0" fontAlgn="base">
        <a:spcBef>
          <a:spcPct val="20000"/>
        </a:spcBef>
        <a:spcAft>
          <a:spcPct val="0"/>
        </a:spcAft>
        <a:buChar char="•"/>
        <a:defRPr sz="2400">
          <a:solidFill>
            <a:schemeClr val="tx1"/>
          </a:solidFill>
          <a:latin typeface="+mn-lt"/>
          <a:ea typeface="ＭＳ Ｐゴシック" pitchFamily="-108" charset="-128"/>
        </a:defRPr>
      </a:lvl3pPr>
      <a:lvl4pPr marL="1600200" indent="-228600" algn="l" rtl="0" fontAlgn="base">
        <a:spcBef>
          <a:spcPct val="20000"/>
        </a:spcBef>
        <a:spcAft>
          <a:spcPct val="0"/>
        </a:spcAft>
        <a:buChar char="–"/>
        <a:defRPr sz="2000">
          <a:solidFill>
            <a:schemeClr val="tx1"/>
          </a:solidFill>
          <a:latin typeface="+mn-lt"/>
          <a:ea typeface="ＭＳ Ｐゴシック" pitchFamily="-108" charset="-128"/>
        </a:defRPr>
      </a:lvl4pPr>
      <a:lvl5pPr marL="2057400" indent="-228600" algn="l" rtl="0" fontAlgn="base">
        <a:spcBef>
          <a:spcPct val="20000"/>
        </a:spcBef>
        <a:spcAft>
          <a:spcPct val="0"/>
        </a:spcAft>
        <a:buChar char="»"/>
        <a:defRPr sz="2000">
          <a:solidFill>
            <a:schemeClr val="tx1"/>
          </a:solidFill>
          <a:latin typeface="+mn-lt"/>
          <a:ea typeface="ＭＳ Ｐゴシック" pitchFamily="-108" charset="-128"/>
        </a:defRPr>
      </a:lvl5pPr>
      <a:lvl6pPr marL="2514600" indent="-228600" algn="l" rtl="0" fontAlgn="base">
        <a:spcBef>
          <a:spcPct val="20000"/>
        </a:spcBef>
        <a:spcAft>
          <a:spcPct val="0"/>
        </a:spcAft>
        <a:buChar char="»"/>
        <a:defRPr sz="2000">
          <a:solidFill>
            <a:schemeClr val="tx1"/>
          </a:solidFill>
          <a:latin typeface="+mn-lt"/>
          <a:ea typeface="ＭＳ Ｐゴシック" pitchFamily="-108" charset="-128"/>
        </a:defRPr>
      </a:lvl6pPr>
      <a:lvl7pPr marL="2971800" indent="-228600" algn="l" rtl="0" fontAlgn="base">
        <a:spcBef>
          <a:spcPct val="20000"/>
        </a:spcBef>
        <a:spcAft>
          <a:spcPct val="0"/>
        </a:spcAft>
        <a:buChar char="»"/>
        <a:defRPr sz="2000">
          <a:solidFill>
            <a:schemeClr val="tx1"/>
          </a:solidFill>
          <a:latin typeface="+mn-lt"/>
          <a:ea typeface="ＭＳ Ｐゴシック" pitchFamily="-108" charset="-128"/>
        </a:defRPr>
      </a:lvl7pPr>
      <a:lvl8pPr marL="3429000" indent="-228600" algn="l" rtl="0" fontAlgn="base">
        <a:spcBef>
          <a:spcPct val="20000"/>
        </a:spcBef>
        <a:spcAft>
          <a:spcPct val="0"/>
        </a:spcAft>
        <a:buChar char="»"/>
        <a:defRPr sz="2000">
          <a:solidFill>
            <a:schemeClr val="tx1"/>
          </a:solidFill>
          <a:latin typeface="+mn-lt"/>
          <a:ea typeface="ＭＳ Ｐゴシック" pitchFamily="-108" charset="-128"/>
        </a:defRPr>
      </a:lvl8pPr>
      <a:lvl9pPr marL="3886200" indent="-228600" algn="l" rtl="0" fontAlgn="base">
        <a:spcBef>
          <a:spcPct val="20000"/>
        </a:spcBef>
        <a:spcAft>
          <a:spcPct val="0"/>
        </a:spcAft>
        <a:buChar char="»"/>
        <a:defRPr sz="2000">
          <a:solidFill>
            <a:schemeClr val="tx1"/>
          </a:solidFill>
          <a:latin typeface="+mn-lt"/>
          <a:ea typeface="ＭＳ Ｐゴシック" pitchFamily="-108"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dhcd.virginia.gov/AboutDHCD/BoardofHousingandCommunityDevelopment.htm"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dhcd.state.md.us/Website/SmartCodes/Default.aspx"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bcap-energy.org/files/DC_GreenBuildingAct_2006.pdf"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mailto:caroline@imt.org"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mailto:dick@imt.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4" name="Rectangle 6"/>
          <p:cNvSpPr>
            <a:spLocks noGrp="1" noChangeArrowheads="1"/>
          </p:cNvSpPr>
          <p:nvPr>
            <p:ph type="ctrTitle"/>
          </p:nvPr>
        </p:nvSpPr>
        <p:spPr>
          <a:xfrm>
            <a:off x="3203848" y="764704"/>
            <a:ext cx="5940151" cy="2232496"/>
          </a:xfrm>
          <a:noFill/>
          <a:ln/>
        </p:spPr>
        <p:txBody>
          <a:bodyPr/>
          <a:lstStyle/>
          <a:p>
            <a:pPr algn="ctr"/>
            <a:r>
              <a:rPr lang="es-ES_tradnl" sz="3800" dirty="0" err="1" smtClean="0"/>
              <a:t>Building</a:t>
            </a:r>
            <a:r>
              <a:rPr lang="es-ES_tradnl" sz="3800" dirty="0" smtClean="0"/>
              <a:t> </a:t>
            </a:r>
            <a:r>
              <a:rPr lang="es-ES_tradnl" sz="3800" dirty="0" err="1" smtClean="0"/>
              <a:t>Codes</a:t>
            </a:r>
            <a:r>
              <a:rPr lang="es-ES_tradnl" sz="3800" dirty="0" smtClean="0"/>
              <a:t> Training </a:t>
            </a:r>
            <a:r>
              <a:rPr lang="es-ES_tradnl" sz="3800" dirty="0" err="1" smtClean="0"/>
              <a:t>for</a:t>
            </a:r>
            <a:r>
              <a:rPr lang="es-ES_tradnl" sz="3800" dirty="0" smtClean="0"/>
              <a:t> </a:t>
            </a:r>
            <a:r>
              <a:rPr lang="es-ES_tradnl" sz="3800" dirty="0" err="1" smtClean="0"/>
              <a:t>the</a:t>
            </a:r>
            <a:r>
              <a:rPr lang="es-ES_tradnl" sz="3800" dirty="0" smtClean="0"/>
              <a:t> 2012 IECC</a:t>
            </a:r>
            <a:br>
              <a:rPr lang="es-ES_tradnl" sz="3800" dirty="0" smtClean="0"/>
            </a:br>
            <a:r>
              <a:rPr lang="es-ES_tradnl" sz="3800" dirty="0" smtClean="0"/>
              <a:t>Final </a:t>
            </a:r>
            <a:r>
              <a:rPr lang="es-ES_tradnl" sz="3800" dirty="0" err="1" smtClean="0"/>
              <a:t>Action</a:t>
            </a:r>
            <a:r>
              <a:rPr lang="es-ES_tradnl" sz="3800" dirty="0" smtClean="0"/>
              <a:t> </a:t>
            </a:r>
            <a:r>
              <a:rPr lang="es-ES_tradnl" sz="3800" dirty="0" err="1" smtClean="0"/>
              <a:t>Hearings</a:t>
            </a:r>
            <a:r>
              <a:rPr lang="es-ES_tradnl" sz="3800" dirty="0" smtClean="0"/>
              <a:t/>
            </a:r>
            <a:br>
              <a:rPr lang="es-ES_tradnl" sz="3800" dirty="0" smtClean="0"/>
            </a:br>
            <a:r>
              <a:rPr lang="es-ES_tradnl" sz="2800" dirty="0" err="1" smtClean="0"/>
              <a:t>October</a:t>
            </a:r>
            <a:r>
              <a:rPr lang="es-ES_tradnl" sz="2800" dirty="0" smtClean="0"/>
              <a:t> 25th-31st, 2010</a:t>
            </a:r>
            <a:endParaRPr lang="es-ES_tradnl" sz="2800" dirty="0"/>
          </a:p>
        </p:txBody>
      </p:sp>
      <p:sp>
        <p:nvSpPr>
          <p:cNvPr id="89095" name="Rectangle 7"/>
          <p:cNvSpPr>
            <a:spLocks noGrp="1" noChangeArrowheads="1"/>
          </p:cNvSpPr>
          <p:nvPr>
            <p:ph type="subTitle" idx="1"/>
          </p:nvPr>
        </p:nvSpPr>
        <p:spPr>
          <a:xfrm>
            <a:off x="3635896" y="4293096"/>
            <a:ext cx="5508104" cy="1152127"/>
          </a:xfrm>
          <a:noFill/>
          <a:ln/>
        </p:spPr>
        <p:txBody>
          <a:bodyPr/>
          <a:lstStyle/>
          <a:p>
            <a:r>
              <a:rPr lang="es-ES_tradnl" sz="2000" dirty="0" err="1" smtClean="0"/>
              <a:t>Metropolitan</a:t>
            </a:r>
            <a:r>
              <a:rPr lang="es-ES_tradnl" sz="2000" dirty="0" smtClean="0"/>
              <a:t> Washington Council of </a:t>
            </a:r>
            <a:r>
              <a:rPr lang="es-ES_tradnl" sz="2000" dirty="0" err="1" smtClean="0"/>
              <a:t>Governments</a:t>
            </a:r>
            <a:r>
              <a:rPr lang="es-ES_tradnl" sz="2000" dirty="0" smtClean="0"/>
              <a:t>, </a:t>
            </a:r>
            <a:r>
              <a:rPr lang="es-ES_tradnl" sz="2000" dirty="0" err="1" smtClean="0"/>
              <a:t>Committee</a:t>
            </a:r>
            <a:r>
              <a:rPr lang="es-ES_tradnl" sz="2000" dirty="0" smtClean="0"/>
              <a:t> Meeting of </a:t>
            </a:r>
            <a:r>
              <a:rPr lang="es-ES_tradnl" sz="2000" dirty="0" err="1" smtClean="0"/>
              <a:t>the</a:t>
            </a:r>
            <a:r>
              <a:rPr lang="es-ES_tradnl" sz="2000" dirty="0" smtClean="0"/>
              <a:t> </a:t>
            </a:r>
            <a:r>
              <a:rPr lang="es-ES_tradnl" sz="2000" dirty="0" err="1" smtClean="0"/>
              <a:t>Intergovernmental</a:t>
            </a:r>
            <a:r>
              <a:rPr lang="es-ES_tradnl" sz="2000" dirty="0" smtClean="0"/>
              <a:t> Green </a:t>
            </a:r>
            <a:r>
              <a:rPr lang="es-ES_tradnl" sz="2000" dirty="0" err="1" smtClean="0"/>
              <a:t>Building</a:t>
            </a:r>
            <a:r>
              <a:rPr lang="es-ES_tradnl" sz="2000" dirty="0" smtClean="0"/>
              <a:t> </a:t>
            </a:r>
            <a:r>
              <a:rPr lang="es-ES_tradnl" sz="2000" dirty="0" err="1" smtClean="0"/>
              <a:t>Group</a:t>
            </a:r>
            <a:endParaRPr lang="es-ES_tradnl" sz="2000" dirty="0" smtClean="0"/>
          </a:p>
        </p:txBody>
      </p:sp>
      <p:sp>
        <p:nvSpPr>
          <p:cNvPr id="89096" name="Rectangle 8"/>
          <p:cNvSpPr>
            <a:spLocks noChangeArrowheads="1"/>
          </p:cNvSpPr>
          <p:nvPr/>
        </p:nvSpPr>
        <p:spPr bwMode="auto">
          <a:xfrm>
            <a:off x="3635375" y="5661025"/>
            <a:ext cx="4968875" cy="358775"/>
          </a:xfrm>
          <a:prstGeom prst="rect">
            <a:avLst/>
          </a:prstGeom>
          <a:noFill/>
          <a:ln w="9525">
            <a:noFill/>
            <a:miter lim="800000"/>
            <a:headEnd/>
            <a:tailEnd/>
          </a:ln>
          <a:effectLst/>
        </p:spPr>
        <p:txBody>
          <a:bodyPr>
            <a:prstTxWarp prst="textNoShape">
              <a:avLst/>
            </a:prstTxWarp>
          </a:bodyPr>
          <a:lstStyle/>
          <a:p>
            <a:pPr>
              <a:lnSpc>
                <a:spcPct val="80000"/>
              </a:lnSpc>
              <a:spcBef>
                <a:spcPct val="20000"/>
              </a:spcBef>
            </a:pPr>
            <a:r>
              <a:rPr lang="es-ES_tradnl" sz="1600" b="1" dirty="0" err="1"/>
              <a:t>Institute</a:t>
            </a:r>
            <a:r>
              <a:rPr lang="es-ES_tradnl" sz="1600" b="1" dirty="0"/>
              <a:t> </a:t>
            </a:r>
            <a:r>
              <a:rPr lang="es-ES_tradnl" sz="1600" b="1" dirty="0" err="1"/>
              <a:t>for</a:t>
            </a:r>
            <a:r>
              <a:rPr lang="es-ES_tradnl" sz="1600" b="1" dirty="0"/>
              <a:t> </a:t>
            </a:r>
            <a:r>
              <a:rPr lang="es-ES_tradnl" sz="1600" b="1" dirty="0" err="1"/>
              <a:t>Market</a:t>
            </a:r>
            <a:r>
              <a:rPr lang="es-ES_tradnl" sz="1600" b="1" dirty="0"/>
              <a:t> </a:t>
            </a:r>
            <a:r>
              <a:rPr lang="es-ES_tradnl" sz="1600" b="1" dirty="0" err="1"/>
              <a:t>Transformation</a:t>
            </a:r>
            <a:r>
              <a:rPr lang="es-ES_tradnl" sz="1600" b="1" dirty="0"/>
              <a:t> </a:t>
            </a:r>
          </a:p>
        </p:txBody>
      </p:sp>
      <p:sp>
        <p:nvSpPr>
          <p:cNvPr id="89097" name="Rectangle 9"/>
          <p:cNvSpPr>
            <a:spLocks noChangeArrowheads="1"/>
          </p:cNvSpPr>
          <p:nvPr/>
        </p:nvSpPr>
        <p:spPr bwMode="auto">
          <a:xfrm>
            <a:off x="3635375" y="6092825"/>
            <a:ext cx="4968875" cy="288925"/>
          </a:xfrm>
          <a:prstGeom prst="rect">
            <a:avLst/>
          </a:prstGeom>
          <a:noFill/>
          <a:ln w="9525">
            <a:noFill/>
            <a:miter lim="800000"/>
            <a:headEnd/>
            <a:tailEnd/>
          </a:ln>
          <a:effectLst/>
        </p:spPr>
        <p:txBody>
          <a:bodyPr>
            <a:prstTxWarp prst="textNoShape">
              <a:avLst/>
            </a:prstTxWarp>
          </a:bodyPr>
          <a:lstStyle/>
          <a:p>
            <a:pPr>
              <a:lnSpc>
                <a:spcPct val="80000"/>
              </a:lnSpc>
              <a:spcBef>
                <a:spcPct val="20000"/>
              </a:spcBef>
            </a:pPr>
            <a:r>
              <a:rPr lang="es-ES_tradnl" sz="1200" dirty="0" err="1" smtClean="0"/>
              <a:t>September</a:t>
            </a:r>
            <a:r>
              <a:rPr lang="es-ES_tradnl" sz="1200" dirty="0" smtClean="0"/>
              <a:t> 14, </a:t>
            </a:r>
            <a:r>
              <a:rPr lang="es-ES_tradnl" sz="1200" dirty="0"/>
              <a:t>2010</a:t>
            </a:r>
            <a:endParaRPr lang="es-ES_tradnl" b="1" dirty="0"/>
          </a:p>
        </p:txBody>
      </p:sp>
      <p:sp>
        <p:nvSpPr>
          <p:cNvPr id="89098" name="Rectangle 10"/>
          <p:cNvSpPr>
            <a:spLocks noChangeArrowheads="1"/>
          </p:cNvSpPr>
          <p:nvPr/>
        </p:nvSpPr>
        <p:spPr bwMode="auto">
          <a:xfrm>
            <a:off x="395536" y="5157192"/>
            <a:ext cx="2592388" cy="288925"/>
          </a:xfrm>
          <a:prstGeom prst="rect">
            <a:avLst/>
          </a:prstGeom>
          <a:noFill/>
          <a:ln w="9525">
            <a:noFill/>
            <a:miter lim="800000"/>
            <a:headEnd/>
            <a:tailEnd/>
          </a:ln>
          <a:effectLst/>
        </p:spPr>
        <p:txBody>
          <a:bodyPr>
            <a:prstTxWarp prst="textNoShape">
              <a:avLst/>
            </a:prstTxWarp>
          </a:bodyPr>
          <a:lstStyle/>
          <a:p>
            <a:pPr>
              <a:lnSpc>
                <a:spcPct val="80000"/>
              </a:lnSpc>
              <a:spcBef>
                <a:spcPct val="20000"/>
              </a:spcBef>
            </a:pPr>
            <a:r>
              <a:rPr lang="es-ES_tradnl" sz="1600" b="1" dirty="0" smtClean="0">
                <a:solidFill>
                  <a:schemeClr val="tx1"/>
                </a:solidFill>
              </a:rPr>
              <a:t>Dick Meyer</a:t>
            </a:r>
            <a:endParaRPr lang="es-ES_tradnl" sz="1600" b="1" dirty="0">
              <a:solidFill>
                <a:schemeClr val="tx1"/>
              </a:solidFill>
            </a:endParaRPr>
          </a:p>
        </p:txBody>
      </p:sp>
      <p:sp>
        <p:nvSpPr>
          <p:cNvPr id="89099" name="Rectangle 11"/>
          <p:cNvSpPr>
            <a:spLocks noChangeArrowheads="1"/>
          </p:cNvSpPr>
          <p:nvPr/>
        </p:nvSpPr>
        <p:spPr bwMode="auto">
          <a:xfrm>
            <a:off x="395536" y="5445224"/>
            <a:ext cx="2592388" cy="288925"/>
          </a:xfrm>
          <a:prstGeom prst="rect">
            <a:avLst/>
          </a:prstGeom>
          <a:noFill/>
          <a:ln w="9525">
            <a:noFill/>
            <a:miter lim="800000"/>
            <a:headEnd/>
            <a:tailEnd/>
          </a:ln>
          <a:effectLst/>
        </p:spPr>
        <p:txBody>
          <a:bodyPr>
            <a:prstTxWarp prst="textNoShape">
              <a:avLst/>
            </a:prstTxWarp>
          </a:bodyPr>
          <a:lstStyle/>
          <a:p>
            <a:pPr>
              <a:lnSpc>
                <a:spcPct val="80000"/>
              </a:lnSpc>
              <a:spcBef>
                <a:spcPct val="20000"/>
              </a:spcBef>
            </a:pPr>
            <a:r>
              <a:rPr lang="es-ES_tradnl" sz="1200" b="1" dirty="0" err="1" smtClean="0">
                <a:solidFill>
                  <a:schemeClr val="tx1"/>
                </a:solidFill>
              </a:rPr>
              <a:t>Program</a:t>
            </a:r>
            <a:r>
              <a:rPr lang="es-ES_tradnl" sz="1200" b="1" dirty="0" smtClean="0">
                <a:solidFill>
                  <a:schemeClr val="tx1"/>
                </a:solidFill>
              </a:rPr>
              <a:t> Director, </a:t>
            </a:r>
            <a:r>
              <a:rPr lang="es-ES_tradnl" sz="1200" b="1" dirty="0" err="1" smtClean="0">
                <a:solidFill>
                  <a:schemeClr val="tx1"/>
                </a:solidFill>
              </a:rPr>
              <a:t>Energy</a:t>
            </a:r>
            <a:r>
              <a:rPr lang="es-ES_tradnl" sz="1200" b="1" dirty="0" smtClean="0">
                <a:solidFill>
                  <a:schemeClr val="tx1"/>
                </a:solidFill>
              </a:rPr>
              <a:t> </a:t>
            </a:r>
            <a:r>
              <a:rPr lang="es-ES_tradnl" sz="1200" b="1" dirty="0" err="1" smtClean="0">
                <a:solidFill>
                  <a:schemeClr val="tx1"/>
                </a:solidFill>
              </a:rPr>
              <a:t>Codes</a:t>
            </a:r>
            <a:endParaRPr lang="es-ES_tradnl" sz="1200" b="1" dirty="0">
              <a:solidFill>
                <a:schemeClr val="tx1"/>
              </a:solidFill>
            </a:endParaRPr>
          </a:p>
        </p:txBody>
      </p:sp>
      <p:sp>
        <p:nvSpPr>
          <p:cNvPr id="8" name="Rectangle 10"/>
          <p:cNvSpPr>
            <a:spLocks noChangeArrowheads="1"/>
          </p:cNvSpPr>
          <p:nvPr/>
        </p:nvSpPr>
        <p:spPr bwMode="auto">
          <a:xfrm>
            <a:off x="395536" y="5949280"/>
            <a:ext cx="2592388" cy="288925"/>
          </a:xfrm>
          <a:prstGeom prst="rect">
            <a:avLst/>
          </a:prstGeom>
          <a:noFill/>
          <a:ln w="9525">
            <a:noFill/>
            <a:miter lim="800000"/>
            <a:headEnd/>
            <a:tailEnd/>
          </a:ln>
          <a:effectLst/>
        </p:spPr>
        <p:txBody>
          <a:bodyPr>
            <a:prstTxWarp prst="textNoShape">
              <a:avLst/>
            </a:prstTxWarp>
          </a:bodyPr>
          <a:lstStyle/>
          <a:p>
            <a:pPr>
              <a:lnSpc>
                <a:spcPct val="80000"/>
              </a:lnSpc>
              <a:spcBef>
                <a:spcPct val="20000"/>
              </a:spcBef>
            </a:pPr>
            <a:r>
              <a:rPr lang="es-ES_tradnl" sz="1600" b="1" dirty="0" err="1" smtClean="0">
                <a:solidFill>
                  <a:schemeClr val="tx1"/>
                </a:solidFill>
              </a:rPr>
              <a:t>Caroline</a:t>
            </a:r>
            <a:r>
              <a:rPr lang="es-ES_tradnl" sz="1600" b="1" dirty="0" smtClean="0">
                <a:solidFill>
                  <a:schemeClr val="tx1"/>
                </a:solidFill>
              </a:rPr>
              <a:t> Keicher</a:t>
            </a:r>
            <a:endParaRPr lang="es-ES_tradnl" sz="1600" b="1" dirty="0">
              <a:solidFill>
                <a:schemeClr val="tx1"/>
              </a:solidFill>
            </a:endParaRPr>
          </a:p>
        </p:txBody>
      </p:sp>
      <p:sp>
        <p:nvSpPr>
          <p:cNvPr id="10" name="Rectangle 11"/>
          <p:cNvSpPr>
            <a:spLocks noChangeArrowheads="1"/>
          </p:cNvSpPr>
          <p:nvPr/>
        </p:nvSpPr>
        <p:spPr bwMode="auto">
          <a:xfrm>
            <a:off x="395536" y="6237312"/>
            <a:ext cx="2592388" cy="288925"/>
          </a:xfrm>
          <a:prstGeom prst="rect">
            <a:avLst/>
          </a:prstGeom>
          <a:noFill/>
          <a:ln w="9525">
            <a:noFill/>
            <a:miter lim="800000"/>
            <a:headEnd/>
            <a:tailEnd/>
          </a:ln>
          <a:effectLst/>
        </p:spPr>
        <p:txBody>
          <a:bodyPr>
            <a:prstTxWarp prst="textNoShape">
              <a:avLst/>
            </a:prstTxWarp>
          </a:bodyPr>
          <a:lstStyle/>
          <a:p>
            <a:pPr>
              <a:lnSpc>
                <a:spcPct val="80000"/>
              </a:lnSpc>
              <a:spcBef>
                <a:spcPct val="20000"/>
              </a:spcBef>
            </a:pPr>
            <a:r>
              <a:rPr lang="es-ES_tradnl" sz="1200" b="1" dirty="0" err="1" smtClean="0">
                <a:solidFill>
                  <a:schemeClr val="tx1"/>
                </a:solidFill>
              </a:rPr>
              <a:t>Program</a:t>
            </a:r>
            <a:r>
              <a:rPr lang="es-ES_tradnl" sz="1200" b="1" dirty="0" smtClean="0">
                <a:solidFill>
                  <a:schemeClr val="tx1"/>
                </a:solidFill>
              </a:rPr>
              <a:t> </a:t>
            </a:r>
            <a:r>
              <a:rPr lang="es-ES_tradnl" sz="1200" b="1" dirty="0" err="1" smtClean="0">
                <a:solidFill>
                  <a:schemeClr val="tx1"/>
                </a:solidFill>
              </a:rPr>
              <a:t>Associate</a:t>
            </a:r>
            <a:r>
              <a:rPr lang="es-ES_tradnl" sz="1200" b="1" dirty="0" smtClean="0">
                <a:solidFill>
                  <a:schemeClr val="tx1"/>
                </a:solidFill>
              </a:rPr>
              <a:t>, IMT</a:t>
            </a:r>
            <a:endParaRPr lang="es-ES_tradnl" sz="1200" b="1"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792088"/>
          </a:xfrm>
        </p:spPr>
        <p:txBody>
          <a:bodyPr/>
          <a:lstStyle/>
          <a:p>
            <a:pPr algn="ctr"/>
            <a:r>
              <a:rPr lang="en-US" sz="2800" b="1" dirty="0" smtClean="0">
                <a:solidFill>
                  <a:schemeClr val="tx1">
                    <a:lumMod val="95000"/>
                    <a:lumOff val="5000"/>
                  </a:schemeClr>
                </a:solidFill>
              </a:rPr>
              <a:t>Building Energy Codes – the basics</a:t>
            </a:r>
            <a:endParaRPr lang="en-US" sz="2800" dirty="0">
              <a:solidFill>
                <a:schemeClr val="tx1">
                  <a:lumMod val="95000"/>
                  <a:lumOff val="5000"/>
                </a:schemeClr>
              </a:solidFill>
            </a:endParaRPr>
          </a:p>
        </p:txBody>
      </p:sp>
      <p:sp>
        <p:nvSpPr>
          <p:cNvPr id="3" name="Content Placeholder 2"/>
          <p:cNvSpPr>
            <a:spLocks noGrp="1"/>
          </p:cNvSpPr>
          <p:nvPr>
            <p:ph idx="1"/>
          </p:nvPr>
        </p:nvSpPr>
        <p:spPr>
          <a:xfrm>
            <a:off x="467544" y="2060848"/>
            <a:ext cx="8229600" cy="4797152"/>
          </a:xfrm>
        </p:spPr>
        <p:txBody>
          <a:bodyPr/>
          <a:lstStyle/>
          <a:p>
            <a:pPr>
              <a:spcBef>
                <a:spcPts val="0"/>
              </a:spcBef>
            </a:pPr>
            <a:r>
              <a:rPr lang="en-US" dirty="0" smtClean="0"/>
              <a:t>Building codes are s</a:t>
            </a:r>
            <a:r>
              <a:rPr lang="en-US" sz="2400" dirty="0" smtClean="0"/>
              <a:t>pecific, detailed criteria that must be met and approved to receive building permits.</a:t>
            </a:r>
          </a:p>
          <a:p>
            <a:pPr>
              <a:spcBef>
                <a:spcPts val="0"/>
              </a:spcBef>
            </a:pPr>
            <a:r>
              <a:rPr lang="en-US" sz="2400" dirty="0" smtClean="0"/>
              <a:t>Professional associations and standards setting organizations create, discuss, debate, </a:t>
            </a:r>
            <a:r>
              <a:rPr lang="en-US" dirty="0" smtClean="0"/>
              <a:t>amend, and publish these model codes.</a:t>
            </a:r>
          </a:p>
          <a:p>
            <a:pPr>
              <a:spcBef>
                <a:spcPts val="0"/>
              </a:spcBef>
              <a:buNone/>
            </a:pPr>
            <a:endParaRPr lang="en-US" dirty="0" smtClean="0"/>
          </a:p>
          <a:p>
            <a:pPr>
              <a:spcBef>
                <a:spcPts val="0"/>
              </a:spcBef>
            </a:pPr>
            <a:r>
              <a:rPr lang="en-US" sz="2400" dirty="0" smtClean="0"/>
              <a:t>Two main organizations publish building energy codes:</a:t>
            </a:r>
            <a:endParaRPr lang="en-US" dirty="0" smtClean="0"/>
          </a:p>
          <a:p>
            <a:pPr lvl="1">
              <a:spcBef>
                <a:spcPts val="0"/>
              </a:spcBef>
            </a:pPr>
            <a:r>
              <a:rPr lang="en-US" b="1" dirty="0" smtClean="0"/>
              <a:t>ICC</a:t>
            </a:r>
            <a:r>
              <a:rPr lang="en-US" dirty="0" smtClean="0"/>
              <a:t> – commercial &amp; residential building energy codes</a:t>
            </a:r>
          </a:p>
          <a:p>
            <a:pPr lvl="1">
              <a:spcBef>
                <a:spcPts val="0"/>
              </a:spcBef>
            </a:pPr>
            <a:r>
              <a:rPr lang="en-US" b="1" dirty="0" smtClean="0"/>
              <a:t>ASHRAE</a:t>
            </a:r>
            <a:r>
              <a:rPr lang="en-US" dirty="0" smtClean="0"/>
              <a:t> – commercial building energy codes</a:t>
            </a:r>
          </a:p>
          <a:p>
            <a:pPr lvl="1">
              <a:spcBef>
                <a:spcPts val="0"/>
              </a:spcBef>
              <a:buNone/>
            </a:pPr>
            <a:endParaRPr lang="en-US" dirty="0" smtClean="0"/>
          </a:p>
          <a:p>
            <a:pPr marL="0" lvl="1" indent="0" algn="ctr">
              <a:spcBef>
                <a:spcPts val="0"/>
              </a:spcBef>
              <a:buNone/>
            </a:pPr>
            <a:r>
              <a:rPr lang="en-GB" i="1" dirty="0" smtClean="0"/>
              <a:t>Energy Code Minimums = “The Least Energy-Efficient Building You Can Legally Build”</a:t>
            </a:r>
            <a:endParaRPr lang="en-US" dirty="0" smtClean="0"/>
          </a:p>
          <a:p>
            <a:pPr lvl="1"/>
            <a:endParaRPr lang="en-US" dirty="0" smtClean="0"/>
          </a:p>
          <a:p>
            <a:pPr>
              <a:buNone/>
            </a:pPr>
            <a:endParaRPr lang="en-US" sz="28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504056"/>
          </a:xfrm>
        </p:spPr>
        <p:txBody>
          <a:bodyPr/>
          <a:lstStyle/>
          <a:p>
            <a:pPr algn="ctr"/>
            <a:r>
              <a:rPr lang="en-US" sz="2800" b="1" dirty="0" smtClean="0">
                <a:solidFill>
                  <a:schemeClr val="tx1">
                    <a:lumMod val="95000"/>
                    <a:lumOff val="5000"/>
                  </a:schemeClr>
                </a:solidFill>
              </a:rPr>
              <a:t>Building Energy Codes – the basics</a:t>
            </a:r>
            <a:endParaRPr lang="en-US" sz="2800" dirty="0"/>
          </a:p>
        </p:txBody>
      </p:sp>
      <p:sp>
        <p:nvSpPr>
          <p:cNvPr id="3" name="Content Placeholder 2"/>
          <p:cNvSpPr>
            <a:spLocks noGrp="1"/>
          </p:cNvSpPr>
          <p:nvPr>
            <p:ph idx="1"/>
          </p:nvPr>
        </p:nvSpPr>
        <p:spPr>
          <a:xfrm>
            <a:off x="467544" y="2204864"/>
            <a:ext cx="8229600" cy="3960440"/>
          </a:xfrm>
        </p:spPr>
        <p:txBody>
          <a:bodyPr/>
          <a:lstStyle/>
          <a:p>
            <a:pPr>
              <a:spcBef>
                <a:spcPts val="0"/>
              </a:spcBef>
            </a:pPr>
            <a:r>
              <a:rPr lang="en-US" sz="2400" dirty="0" smtClean="0"/>
              <a:t>Model Energy Code amendment process occurs every three years</a:t>
            </a:r>
          </a:p>
          <a:p>
            <a:pPr lvl="1">
              <a:spcBef>
                <a:spcPts val="0"/>
              </a:spcBef>
            </a:pPr>
            <a:r>
              <a:rPr lang="en-US" dirty="0" smtClean="0"/>
              <a:t>State &amp; Local Officials Vote for Final ICC </a:t>
            </a:r>
            <a:r>
              <a:rPr lang="en-US" dirty="0" smtClean="0">
                <a:solidFill>
                  <a:srgbClr val="C00000"/>
                </a:solidFill>
              </a:rPr>
              <a:t>Commercial</a:t>
            </a:r>
            <a:r>
              <a:rPr lang="en-US" dirty="0" smtClean="0"/>
              <a:t> &amp; </a:t>
            </a:r>
            <a:r>
              <a:rPr lang="en-US" dirty="0" smtClean="0">
                <a:solidFill>
                  <a:srgbClr val="C00000"/>
                </a:solidFill>
              </a:rPr>
              <a:t>Residential</a:t>
            </a:r>
            <a:r>
              <a:rPr lang="en-US" dirty="0" smtClean="0"/>
              <a:t> Code</a:t>
            </a:r>
          </a:p>
          <a:p>
            <a:pPr lvl="1">
              <a:spcBef>
                <a:spcPts val="0"/>
              </a:spcBef>
            </a:pPr>
            <a:r>
              <a:rPr lang="en-US" dirty="0" smtClean="0"/>
              <a:t>50-Member Standing Standards Project Committee (SSPC) Sets ASHRAE 90.1 </a:t>
            </a:r>
            <a:r>
              <a:rPr lang="en-US" dirty="0" smtClean="0">
                <a:solidFill>
                  <a:srgbClr val="C00000"/>
                </a:solidFill>
              </a:rPr>
              <a:t>Commercial</a:t>
            </a:r>
            <a:r>
              <a:rPr lang="en-US" dirty="0" smtClean="0"/>
              <a:t> Code</a:t>
            </a:r>
          </a:p>
          <a:p>
            <a:pPr>
              <a:spcBef>
                <a:spcPts val="0"/>
              </a:spcBef>
            </a:pPr>
            <a:endParaRPr lang="en-US" sz="2400" dirty="0" smtClean="0"/>
          </a:p>
          <a:p>
            <a:pPr>
              <a:spcBef>
                <a:spcPts val="0"/>
              </a:spcBef>
            </a:pPr>
            <a:r>
              <a:rPr lang="en-US" sz="2400" dirty="0" smtClean="0"/>
              <a:t>Guided by Model Energy Codes, State and Local Codes are then amended, adopted, administered, and enforced by Local Officials</a:t>
            </a:r>
            <a:endParaRPr lang="en-US"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Why is the International Energy Conservation Code (IECC) so important?</a:t>
            </a:r>
            <a:endParaRPr lang="en-US" dirty="0"/>
          </a:p>
        </p:txBody>
      </p:sp>
      <p:sp>
        <p:nvSpPr>
          <p:cNvPr id="3" name="Content Placeholder 2"/>
          <p:cNvSpPr>
            <a:spLocks noGrp="1"/>
          </p:cNvSpPr>
          <p:nvPr>
            <p:ph idx="1"/>
          </p:nvPr>
        </p:nvSpPr>
        <p:spPr>
          <a:xfrm>
            <a:off x="467544" y="2420888"/>
            <a:ext cx="8229600" cy="4104456"/>
          </a:xfrm>
        </p:spPr>
        <p:txBody>
          <a:bodyPr/>
          <a:lstStyle/>
          <a:p>
            <a:r>
              <a:rPr lang="en-GB" dirty="0" smtClean="0"/>
              <a:t>National Model Energy Code of Choice</a:t>
            </a:r>
          </a:p>
          <a:p>
            <a:pPr lvl="1"/>
            <a:r>
              <a:rPr lang="en-GB" i="1" dirty="0" smtClean="0">
                <a:solidFill>
                  <a:srgbClr val="C00000"/>
                </a:solidFill>
              </a:rPr>
              <a:t>40 States and D.C.</a:t>
            </a:r>
            <a:endParaRPr lang="en-GB" dirty="0" smtClean="0">
              <a:solidFill>
                <a:srgbClr val="C00000"/>
              </a:solidFill>
            </a:endParaRPr>
          </a:p>
          <a:p>
            <a:r>
              <a:rPr lang="en-GB" dirty="0" smtClean="0"/>
              <a:t>Cited throughout federal law for:</a:t>
            </a:r>
          </a:p>
          <a:p>
            <a:pPr lvl="1"/>
            <a:r>
              <a:rPr lang="en-GB" sz="2000" dirty="0" smtClean="0"/>
              <a:t>National private and Federal housing initiatives</a:t>
            </a:r>
          </a:p>
          <a:p>
            <a:pPr lvl="1"/>
            <a:r>
              <a:rPr lang="en-GB" sz="2000" dirty="0" smtClean="0"/>
              <a:t>Energy Independence &amp; Security Act of 2007 (EISA)</a:t>
            </a:r>
          </a:p>
          <a:p>
            <a:pPr lvl="1"/>
            <a:r>
              <a:rPr lang="en-GB" sz="2000" dirty="0" smtClean="0"/>
              <a:t>Energy Conservation &amp; Production Act, as amended</a:t>
            </a:r>
          </a:p>
          <a:p>
            <a:pPr lvl="2"/>
            <a:r>
              <a:rPr lang="en-GB" sz="2000" dirty="0" smtClean="0"/>
              <a:t>National benchmark for single family homes, </a:t>
            </a:r>
            <a:r>
              <a:rPr lang="en-GB" sz="2000" dirty="0" err="1" smtClean="0"/>
              <a:t>townhomes</a:t>
            </a:r>
            <a:r>
              <a:rPr lang="en-GB" sz="2000" dirty="0" smtClean="0"/>
              <a:t>, low-rise condominiums &amp; apartments</a:t>
            </a:r>
          </a:p>
          <a:p>
            <a:pPr lvl="1"/>
            <a:r>
              <a:rPr lang="en-GB" sz="2000" dirty="0" smtClean="0"/>
              <a:t>Manufactured Housing </a:t>
            </a:r>
            <a:r>
              <a:rPr lang="en-GB" sz="1800" dirty="0" smtClean="0"/>
              <a:t>(HUD 24 CFR 3280)</a:t>
            </a:r>
          </a:p>
          <a:p>
            <a:pPr lvl="1"/>
            <a:r>
              <a:rPr lang="en-GB" sz="2000" dirty="0" smtClean="0"/>
              <a:t>Energy Efficient Mortgage Programs </a:t>
            </a:r>
            <a:r>
              <a:rPr lang="en-GB" sz="1800" dirty="0" smtClean="0"/>
              <a:t>(FHA, VA, Fannie &amp; Freddie)</a:t>
            </a:r>
          </a:p>
          <a:p>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State of Energy Codes in Virginia</a:t>
            </a:r>
            <a:endParaRPr lang="en-US" dirty="0"/>
          </a:p>
        </p:txBody>
      </p:sp>
      <p:sp>
        <p:nvSpPr>
          <p:cNvPr id="7" name="Content Placeholder 2"/>
          <p:cNvSpPr>
            <a:spLocks noGrp="1"/>
          </p:cNvSpPr>
          <p:nvPr>
            <p:ph idx="1"/>
          </p:nvPr>
        </p:nvSpPr>
        <p:spPr/>
        <p:txBody>
          <a:bodyPr/>
          <a:lstStyle/>
          <a:p>
            <a:pPr marL="0" lvl="1" indent="457200">
              <a:buFont typeface="Arial" pitchFamily="34" charset="0"/>
              <a:buChar char="•"/>
            </a:pPr>
            <a:r>
              <a:rPr lang="en-GB" dirty="0" smtClean="0"/>
              <a:t>The </a:t>
            </a:r>
            <a:r>
              <a:rPr lang="en-GB" dirty="0" smtClean="0">
                <a:solidFill>
                  <a:srgbClr val="C00000"/>
                </a:solidFill>
              </a:rPr>
              <a:t>Virginia Uniform </a:t>
            </a:r>
            <a:r>
              <a:rPr lang="en-GB" dirty="0" err="1" smtClean="0">
                <a:solidFill>
                  <a:srgbClr val="C00000"/>
                </a:solidFill>
              </a:rPr>
              <a:t>Statewide</a:t>
            </a:r>
            <a:r>
              <a:rPr lang="en-GB" dirty="0" smtClean="0">
                <a:solidFill>
                  <a:srgbClr val="C00000"/>
                </a:solidFill>
              </a:rPr>
              <a:t> Building Code </a:t>
            </a:r>
            <a:r>
              <a:rPr lang="en-GB" dirty="0" smtClean="0"/>
              <a:t>(USBC)</a:t>
            </a:r>
          </a:p>
          <a:p>
            <a:pPr marL="0" lvl="1" indent="457200">
              <a:buFont typeface="Arial" pitchFamily="34" charset="0"/>
              <a:buChar char="•"/>
            </a:pPr>
            <a:r>
              <a:rPr lang="en-GB" dirty="0" smtClean="0"/>
              <a:t>Mandatory, effective May 1</a:t>
            </a:r>
            <a:r>
              <a:rPr lang="en-GB" baseline="30000" dirty="0" smtClean="0"/>
              <a:t>st</a:t>
            </a:r>
            <a:r>
              <a:rPr lang="en-GB" dirty="0" smtClean="0"/>
              <a:t>, 2008</a:t>
            </a:r>
          </a:p>
          <a:p>
            <a:pPr marL="0" lvl="1" indent="457200">
              <a:buFont typeface="Arial" pitchFamily="34" charset="0"/>
              <a:buChar char="•"/>
            </a:pPr>
            <a:r>
              <a:rPr lang="en-GB" dirty="0" smtClean="0"/>
              <a:t>Based on 2006 IECC</a:t>
            </a:r>
          </a:p>
          <a:p>
            <a:pPr marL="0" lvl="1" indent="457200">
              <a:buFont typeface="Arial" pitchFamily="34" charset="0"/>
              <a:buChar char="•"/>
            </a:pPr>
            <a:endParaRPr lang="en-GB" dirty="0" smtClean="0"/>
          </a:p>
          <a:p>
            <a:pPr marL="0" lvl="1" indent="457200">
              <a:spcBef>
                <a:spcPts val="0"/>
              </a:spcBef>
              <a:buFont typeface="Arial" pitchFamily="34" charset="0"/>
              <a:buChar char="•"/>
            </a:pPr>
            <a:r>
              <a:rPr lang="en-GB" dirty="0" smtClean="0"/>
              <a:t>On July 26, 2010, the </a:t>
            </a:r>
            <a:r>
              <a:rPr lang="en-GB" dirty="0" smtClean="0">
                <a:hlinkClick r:id="rId3"/>
              </a:rPr>
              <a:t>Virginia Board of Housing and     </a:t>
            </a:r>
          </a:p>
          <a:p>
            <a:pPr marL="0" lvl="1" indent="457200">
              <a:spcBef>
                <a:spcPts val="0"/>
              </a:spcBef>
              <a:buNone/>
            </a:pPr>
            <a:r>
              <a:rPr lang="en-GB" dirty="0" smtClean="0">
                <a:hlinkClick r:id="rId3"/>
              </a:rPr>
              <a:t>Community Development</a:t>
            </a:r>
            <a:r>
              <a:rPr lang="en-GB" dirty="0" smtClean="0"/>
              <a:t> approved a proposed rule </a:t>
            </a:r>
          </a:p>
          <a:p>
            <a:pPr marL="0" lvl="1" indent="457200">
              <a:spcBef>
                <a:spcPts val="0"/>
              </a:spcBef>
              <a:buNone/>
            </a:pPr>
            <a:r>
              <a:rPr lang="en-GB" dirty="0" smtClean="0"/>
              <a:t>to </a:t>
            </a:r>
            <a:r>
              <a:rPr lang="en-GB" b="1" dirty="0" smtClean="0"/>
              <a:t>update the Uniform </a:t>
            </a:r>
            <a:r>
              <a:rPr lang="en-GB" b="1" dirty="0" err="1" smtClean="0"/>
              <a:t>Statewide</a:t>
            </a:r>
            <a:r>
              <a:rPr lang="en-GB" b="1" dirty="0" smtClean="0"/>
              <a:t> Building Code </a:t>
            </a:r>
          </a:p>
          <a:p>
            <a:pPr marL="0" lvl="1" indent="457200">
              <a:spcBef>
                <a:spcPts val="0"/>
              </a:spcBef>
              <a:buNone/>
            </a:pPr>
            <a:r>
              <a:rPr lang="en-GB" b="1" dirty="0" smtClean="0"/>
              <a:t>(USBC) to reference the 2009 IECC and 2009 IRC</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State of Energy Codes in Maryland</a:t>
            </a:r>
            <a:endParaRPr lang="en-US" dirty="0"/>
          </a:p>
        </p:txBody>
      </p:sp>
      <p:sp>
        <p:nvSpPr>
          <p:cNvPr id="3" name="Content Placeholder 2"/>
          <p:cNvSpPr>
            <a:spLocks noGrp="1"/>
          </p:cNvSpPr>
          <p:nvPr>
            <p:ph idx="1"/>
          </p:nvPr>
        </p:nvSpPr>
        <p:spPr>
          <a:xfrm>
            <a:off x="467544" y="2204864"/>
            <a:ext cx="8229600" cy="4653136"/>
          </a:xfrm>
        </p:spPr>
        <p:txBody>
          <a:bodyPr/>
          <a:lstStyle/>
          <a:p>
            <a:r>
              <a:rPr lang="en-GB" dirty="0" smtClean="0"/>
              <a:t>The </a:t>
            </a:r>
            <a:r>
              <a:rPr lang="en-GB" dirty="0" smtClean="0">
                <a:solidFill>
                  <a:srgbClr val="C00000"/>
                </a:solidFill>
              </a:rPr>
              <a:t>2010 Maryland Building Performance Standards </a:t>
            </a:r>
            <a:r>
              <a:rPr lang="en-GB" sz="2200" dirty="0" smtClean="0"/>
              <a:t>(MBPS – COMAR 05.02.07)</a:t>
            </a:r>
          </a:p>
          <a:p>
            <a:r>
              <a:rPr lang="en-GB" sz="2200" dirty="0" smtClean="0"/>
              <a:t>Mandatory, effective January 1, 2010</a:t>
            </a:r>
          </a:p>
          <a:p>
            <a:r>
              <a:rPr lang="en-GB" sz="2200" dirty="0" smtClean="0"/>
              <a:t>Incorporates by reference the 2009 editions of the International Building Code (IBC), the International Residential Code (IRC), and the International Energy Conservation Code (IECC) with modifications by the state . </a:t>
            </a:r>
          </a:p>
          <a:p>
            <a:endParaRPr lang="en-GB" sz="2200" dirty="0" smtClean="0"/>
          </a:p>
          <a:p>
            <a:r>
              <a:rPr lang="en-GB" sz="2200" dirty="0" smtClean="0"/>
              <a:t>The </a:t>
            </a:r>
            <a:r>
              <a:rPr lang="en-GB" sz="2200" dirty="0" smtClean="0">
                <a:hlinkClick r:id="rId3"/>
              </a:rPr>
              <a:t>Maryland Department of Housing and Community Development (DHCD)</a:t>
            </a:r>
            <a:r>
              <a:rPr lang="en-GB" sz="2200" dirty="0" smtClean="0"/>
              <a:t> </a:t>
            </a:r>
            <a:r>
              <a:rPr lang="en-GB" sz="2200" b="1" dirty="0" smtClean="0"/>
              <a:t>must adopt subsequent versions of the MBPS within 12 months of publication of new code editions by the International Code Council (ICC).</a:t>
            </a:r>
          </a:p>
          <a:p>
            <a:pPr>
              <a:buNone/>
            </a:pP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The State of Energy Codes in DC	</a:t>
            </a:r>
            <a:endParaRPr lang="en-US" dirty="0"/>
          </a:p>
        </p:txBody>
      </p:sp>
      <p:sp>
        <p:nvSpPr>
          <p:cNvPr id="3" name="Content Placeholder 2"/>
          <p:cNvSpPr>
            <a:spLocks noGrp="1"/>
          </p:cNvSpPr>
          <p:nvPr>
            <p:ph idx="1"/>
          </p:nvPr>
        </p:nvSpPr>
        <p:spPr>
          <a:xfrm>
            <a:off x="467544" y="2204864"/>
            <a:ext cx="8229600" cy="4248472"/>
          </a:xfrm>
        </p:spPr>
        <p:txBody>
          <a:bodyPr/>
          <a:lstStyle/>
          <a:p>
            <a:r>
              <a:rPr lang="en-GB" dirty="0" smtClean="0"/>
              <a:t>The </a:t>
            </a:r>
            <a:r>
              <a:rPr lang="en-GB" dirty="0" smtClean="0">
                <a:solidFill>
                  <a:srgbClr val="C00000"/>
                </a:solidFill>
              </a:rPr>
              <a:t>2008 D.C. Construction Codes</a:t>
            </a:r>
          </a:p>
          <a:p>
            <a:r>
              <a:rPr lang="en-GB" sz="2200" dirty="0" smtClean="0"/>
              <a:t>Mandatory, effective </a:t>
            </a:r>
            <a:r>
              <a:rPr lang="en-US" sz="2200" dirty="0" smtClean="0"/>
              <a:t>December 26, 2009</a:t>
            </a:r>
            <a:endParaRPr lang="en-GB" sz="2200" dirty="0" smtClean="0"/>
          </a:p>
          <a:p>
            <a:pPr lvl="1"/>
            <a:r>
              <a:rPr lang="en-GB" sz="2200" b="1" dirty="0" smtClean="0">
                <a:solidFill>
                  <a:srgbClr val="C00000"/>
                </a:solidFill>
              </a:rPr>
              <a:t>Residential Code:</a:t>
            </a:r>
            <a:r>
              <a:rPr lang="en-GB" sz="2200" dirty="0" smtClean="0">
                <a:solidFill>
                  <a:srgbClr val="C00000"/>
                </a:solidFill>
              </a:rPr>
              <a:t> </a:t>
            </a:r>
            <a:r>
              <a:rPr lang="en-GB" sz="2200" dirty="0" smtClean="0"/>
              <a:t>based on the "30% Solution" (developed to be 30% beyond the 2006 IECC), which is more stringent than the 2009 IECC.</a:t>
            </a:r>
          </a:p>
          <a:p>
            <a:pPr lvl="1"/>
            <a:r>
              <a:rPr lang="en-GB" sz="2200" b="1" dirty="0" smtClean="0">
                <a:solidFill>
                  <a:srgbClr val="C00000"/>
                </a:solidFill>
              </a:rPr>
              <a:t>Commercial Code:</a:t>
            </a:r>
            <a:r>
              <a:rPr lang="en-GB" sz="2200" dirty="0" smtClean="0"/>
              <a:t> based on ASHRAE 90.1-2007, with several greening amendments.</a:t>
            </a:r>
          </a:p>
          <a:p>
            <a:endParaRPr lang="en-GB" sz="2000" dirty="0" smtClean="0"/>
          </a:p>
          <a:p>
            <a:r>
              <a:rPr lang="en-GB" sz="2000" dirty="0" smtClean="0"/>
              <a:t>The </a:t>
            </a:r>
            <a:r>
              <a:rPr lang="en-GB" sz="2000" dirty="0" smtClean="0">
                <a:hlinkClick r:id="rId3"/>
              </a:rPr>
              <a:t>D.C. Green Building Act of 2006</a:t>
            </a:r>
            <a:r>
              <a:rPr lang="en-GB" sz="2000" dirty="0" smtClean="0"/>
              <a:t> requires that updated building codes be submitted to the City Council by January 1, 2010 and again every three years thereafter. The Act requires that codes "shall incorporate as many green building practices as practicable."</a:t>
            </a:r>
            <a:endParaRPr lang="en-US" sz="20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1008112"/>
          </a:xfrm>
        </p:spPr>
        <p:txBody>
          <a:bodyPr/>
          <a:lstStyle/>
          <a:p>
            <a:pPr algn="ctr"/>
            <a:r>
              <a:rPr lang="en-US" sz="3200" dirty="0" smtClean="0"/>
              <a:t>What can a 30% improvement in </a:t>
            </a:r>
            <a:br>
              <a:rPr lang="en-US" sz="3200" dirty="0" smtClean="0"/>
            </a:br>
            <a:r>
              <a:rPr lang="en-US" sz="3200" dirty="0" smtClean="0"/>
              <a:t>energy codes do?</a:t>
            </a:r>
            <a:endParaRPr lang="en-US" sz="3200" dirty="0"/>
          </a:p>
        </p:txBody>
      </p:sp>
      <p:sp>
        <p:nvSpPr>
          <p:cNvPr id="3" name="Content Placeholder 2"/>
          <p:cNvSpPr>
            <a:spLocks noGrp="1"/>
          </p:cNvSpPr>
          <p:nvPr>
            <p:ph idx="1"/>
          </p:nvPr>
        </p:nvSpPr>
        <p:spPr>
          <a:xfrm>
            <a:off x="611560" y="2708920"/>
            <a:ext cx="7704856" cy="3456384"/>
          </a:xfrm>
        </p:spPr>
        <p:txBody>
          <a:bodyPr/>
          <a:lstStyle/>
          <a:p>
            <a:pPr algn="ctr">
              <a:buNone/>
            </a:pPr>
            <a:r>
              <a:rPr lang="en-GB" dirty="0" smtClean="0"/>
              <a:t>    </a:t>
            </a:r>
            <a:r>
              <a:rPr lang="en-GB" dirty="0" smtClean="0">
                <a:solidFill>
                  <a:srgbClr val="C00000"/>
                </a:solidFill>
              </a:rPr>
              <a:t>“By 2030, DOE estimates that full adoption and implementation of 30% model codes in America's homes and buildings has the potential to save approximately </a:t>
            </a:r>
            <a:r>
              <a:rPr lang="en-GB" b="1" dirty="0" smtClean="0">
                <a:solidFill>
                  <a:srgbClr val="C00000"/>
                </a:solidFill>
              </a:rPr>
              <a:t>2.7 Quads of energy per year </a:t>
            </a:r>
            <a:r>
              <a:rPr lang="en-GB" dirty="0" smtClean="0">
                <a:solidFill>
                  <a:srgbClr val="C00000"/>
                </a:solidFill>
              </a:rPr>
              <a:t>and to avoid nearly </a:t>
            </a:r>
            <a:r>
              <a:rPr lang="en-GB" b="1" dirty="0" smtClean="0">
                <a:solidFill>
                  <a:srgbClr val="C00000"/>
                </a:solidFill>
              </a:rPr>
              <a:t>160 million metric tons of C0</a:t>
            </a:r>
            <a:r>
              <a:rPr lang="en-GB" b="1" baseline="-25000" dirty="0" smtClean="0">
                <a:solidFill>
                  <a:srgbClr val="C00000"/>
                </a:solidFill>
              </a:rPr>
              <a:t>2</a:t>
            </a:r>
            <a:r>
              <a:rPr lang="en-GB" b="1" dirty="0" smtClean="0">
                <a:solidFill>
                  <a:srgbClr val="C00000"/>
                </a:solidFill>
              </a:rPr>
              <a:t> </a:t>
            </a:r>
            <a:r>
              <a:rPr lang="en-GB" dirty="0" smtClean="0">
                <a:solidFill>
                  <a:srgbClr val="C00000"/>
                </a:solidFill>
              </a:rPr>
              <a:t>equivalents per year, which could potentially </a:t>
            </a:r>
            <a:r>
              <a:rPr lang="en-GB" b="1" dirty="0" smtClean="0">
                <a:solidFill>
                  <a:srgbClr val="C00000"/>
                </a:solidFill>
              </a:rPr>
              <a:t>save consumers up to $20 billion in annual energy expenditures</a:t>
            </a:r>
            <a:r>
              <a:rPr lang="en-GB" dirty="0" smtClean="0">
                <a:solidFill>
                  <a:srgbClr val="C00000"/>
                </a:solidFill>
              </a:rPr>
              <a:t>.” </a:t>
            </a:r>
            <a:r>
              <a:rPr lang="en-GB" sz="1600" i="1" dirty="0" smtClean="0">
                <a:solidFill>
                  <a:srgbClr val="C00000"/>
                </a:solidFill>
              </a:rPr>
              <a:t>DOE Asst. Sec David Rodgers, testimony 7/08</a:t>
            </a:r>
            <a:endParaRPr lang="en-US" sz="1600" dirty="0">
              <a:solidFill>
                <a:srgbClr val="C00000"/>
              </a:solidFill>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And now for logistics… and scheduling!</a:t>
            </a:r>
            <a:endParaRPr lang="en-US" dirty="0"/>
          </a:p>
        </p:txBody>
      </p:sp>
      <p:pic>
        <p:nvPicPr>
          <p:cNvPr id="4" name="Content Placeholder 3" descr="auth letter pic.png"/>
          <p:cNvPicPr>
            <a:picLocks noGrp="1" noChangeAspect="1"/>
          </p:cNvPicPr>
          <p:nvPr>
            <p:ph idx="1"/>
          </p:nvPr>
        </p:nvPicPr>
        <p:blipFill>
          <a:blip r:embed="rId3"/>
          <a:stretch>
            <a:fillRect/>
          </a:stretch>
        </p:blipFill>
        <p:spPr>
          <a:xfrm>
            <a:off x="323528" y="1844824"/>
            <a:ext cx="8548572" cy="2880320"/>
          </a:xfrm>
        </p:spPr>
      </p:pic>
      <p:sp>
        <p:nvSpPr>
          <p:cNvPr id="5" name="TextBox 4"/>
          <p:cNvSpPr txBox="1"/>
          <p:nvPr/>
        </p:nvSpPr>
        <p:spPr>
          <a:xfrm>
            <a:off x="251520" y="4869160"/>
            <a:ext cx="8568952" cy="1938992"/>
          </a:xfrm>
          <a:prstGeom prst="rect">
            <a:avLst/>
          </a:prstGeom>
          <a:noFill/>
        </p:spPr>
        <p:txBody>
          <a:bodyPr wrap="square" rtlCol="0">
            <a:spAutoFit/>
          </a:bodyPr>
          <a:lstStyle/>
          <a:p>
            <a:r>
              <a:rPr lang="en-US" sz="2000" dirty="0" smtClean="0">
                <a:solidFill>
                  <a:schemeClr val="tx1">
                    <a:lumMod val="95000"/>
                    <a:lumOff val="5000"/>
                  </a:schemeClr>
                </a:solidFill>
              </a:rPr>
              <a:t>The Hearings on the IECC and IRC will not start until 1:00 pm on Wednesday.  Actual start times for each code/chapter cannot be stipulated due to uncertainties in hearing progress. The hearing on each code/chapter will begin immediately upon the completion of the hearings for the prior code/chapter. </a:t>
            </a:r>
            <a:r>
              <a:rPr lang="en-US" sz="2000" dirty="0" smtClean="0">
                <a:solidFill>
                  <a:srgbClr val="C00000"/>
                </a:solidFill>
              </a:rPr>
              <a:t>This may require late nights and schedule adjustments.</a:t>
            </a:r>
            <a:endParaRPr lang="en-US" sz="2000" dirty="0">
              <a:solidFill>
                <a:srgbClr val="C000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8229600" cy="936104"/>
          </a:xfrm>
        </p:spPr>
        <p:txBody>
          <a:bodyPr/>
          <a:lstStyle/>
          <a:p>
            <a:pPr algn="ctr"/>
            <a:r>
              <a:rPr lang="en-US" dirty="0" smtClean="0"/>
              <a:t>ICC Policy on Financial Assistance for Governmental Member Voting Representatives</a:t>
            </a:r>
            <a:endParaRPr lang="en-US" dirty="0"/>
          </a:p>
        </p:txBody>
      </p:sp>
      <p:sp>
        <p:nvSpPr>
          <p:cNvPr id="3" name="Content Placeholder 2"/>
          <p:cNvSpPr>
            <a:spLocks noGrp="1"/>
          </p:cNvSpPr>
          <p:nvPr>
            <p:ph idx="1"/>
          </p:nvPr>
        </p:nvSpPr>
        <p:spPr>
          <a:xfrm>
            <a:off x="467544" y="2564904"/>
            <a:ext cx="8229600" cy="3744416"/>
          </a:xfrm>
        </p:spPr>
        <p:txBody>
          <a:bodyPr/>
          <a:lstStyle/>
          <a:p>
            <a:pPr marL="0" indent="0">
              <a:buNone/>
            </a:pPr>
            <a:r>
              <a:rPr lang="en-US" sz="2200" dirty="0" smtClean="0"/>
              <a:t>ICC Council Policy #CP-36 defines the circumstances under which it is permissible for Governmental Member Voting Representatives to accept funds to enable a Governmental Member Voting Representative to attend ICC code hearings. </a:t>
            </a:r>
          </a:p>
          <a:p>
            <a:pPr marL="0" indent="0">
              <a:buNone/>
            </a:pPr>
            <a:endParaRPr lang="en-US" sz="2200" dirty="0" smtClean="0"/>
          </a:p>
          <a:p>
            <a:pPr marL="0" indent="0">
              <a:buNone/>
            </a:pPr>
            <a:r>
              <a:rPr lang="en-US" sz="2200" dirty="0" smtClean="0"/>
              <a:t>Prior to receiving a voting device, </a:t>
            </a:r>
            <a:r>
              <a:rPr lang="en-US" sz="2200" b="1" dirty="0" smtClean="0">
                <a:solidFill>
                  <a:srgbClr val="C00000"/>
                </a:solidFill>
              </a:rPr>
              <a:t>each Governmental Member Voting Representative </a:t>
            </a:r>
            <a:r>
              <a:rPr lang="en-US" sz="2200" b="1" dirty="0" smtClean="0"/>
              <a:t>will have to sign a written certification that he/she has complied with ICC policy regarding the receipt of financial assistance in connection with attendance at the hearing</a:t>
            </a:r>
            <a:r>
              <a:rPr lang="en-US" sz="2200" dirty="0" smtClean="0"/>
              <a:t>. </a:t>
            </a:r>
          </a:p>
          <a:p>
            <a:pPr>
              <a:buNone/>
            </a:pPr>
            <a:endParaRPr lang="en-US" sz="1000" b="1" dirty="0" smtClean="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COG’s Compliance Memo on ICC Policies</a:t>
            </a:r>
            <a:endParaRPr lang="en-US" dirty="0"/>
          </a:p>
        </p:txBody>
      </p:sp>
      <p:pic>
        <p:nvPicPr>
          <p:cNvPr id="4" name="Content Placeholder 3" descr="compliance memo.png"/>
          <p:cNvPicPr>
            <a:picLocks noGrp="1" noChangeAspect="1"/>
          </p:cNvPicPr>
          <p:nvPr>
            <p:ph idx="1"/>
          </p:nvPr>
        </p:nvPicPr>
        <p:blipFill>
          <a:blip r:embed="rId2"/>
          <a:stretch>
            <a:fillRect/>
          </a:stretch>
        </p:blipFill>
        <p:spPr>
          <a:xfrm>
            <a:off x="467544" y="1844824"/>
            <a:ext cx="8136904" cy="4719404"/>
          </a:xfrm>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268760"/>
            <a:ext cx="8640960" cy="720080"/>
          </a:xfrm>
        </p:spPr>
        <p:txBody>
          <a:bodyPr/>
          <a:lstStyle/>
          <a:p>
            <a:r>
              <a:rPr lang="en-US" dirty="0" smtClean="0"/>
              <a:t>Your jurisdiction’s compliance with ICC’s Policies</a:t>
            </a:r>
            <a:endParaRPr lang="en-US" dirty="0"/>
          </a:p>
        </p:txBody>
      </p:sp>
      <p:sp>
        <p:nvSpPr>
          <p:cNvPr id="3" name="Content Placeholder 2"/>
          <p:cNvSpPr>
            <a:spLocks noGrp="1"/>
          </p:cNvSpPr>
          <p:nvPr>
            <p:ph idx="1"/>
          </p:nvPr>
        </p:nvSpPr>
        <p:spPr>
          <a:xfrm>
            <a:off x="4499992" y="2060848"/>
            <a:ext cx="4248472" cy="4536504"/>
          </a:xfrm>
        </p:spPr>
        <p:txBody>
          <a:bodyPr/>
          <a:lstStyle/>
          <a:p>
            <a:pPr marL="0" indent="0">
              <a:buNone/>
            </a:pPr>
            <a:r>
              <a:rPr lang="en-US" sz="1400" dirty="0" smtClean="0"/>
              <a:t>The jurisdiction of ____________, a Metropolitan Washington Council of Governments (COG) member jurisdiction, requests COG travel support for ___ of our Governmental Member Voting Representatives to attend the ICC Final Action Hearings in Charlotte, NC, October 25-31, 2010 in accordance with the stated terms and conditions described in the COG memo dated August 5, 2010.</a:t>
            </a:r>
            <a:br>
              <a:rPr lang="en-US" sz="1400" dirty="0" smtClean="0"/>
            </a:br>
            <a:r>
              <a:rPr lang="en-US" sz="1400" dirty="0" smtClean="0"/>
              <a:t/>
            </a:r>
            <a:br>
              <a:rPr lang="en-US" sz="1400" dirty="0" smtClean="0"/>
            </a:br>
            <a:r>
              <a:rPr lang="en-US" sz="1400" dirty="0" smtClean="0"/>
              <a:t>We have read and understood the ICC policy about travel reimbursement, highlighted in the August 5</a:t>
            </a:r>
            <a:r>
              <a:rPr lang="en-US" sz="1400" baseline="30000" dirty="0" smtClean="0"/>
              <a:t>th</a:t>
            </a:r>
            <a:r>
              <a:rPr lang="en-US" sz="1400" dirty="0" smtClean="0"/>
              <a:t> COG memo and posted on line at the ICC web site, and agree to adhere to those policies.  </a:t>
            </a:r>
          </a:p>
          <a:p>
            <a:pPr marL="0" indent="0">
              <a:buNone/>
            </a:pPr>
            <a:r>
              <a:rPr lang="en-US" sz="1400" dirty="0" smtClean="0"/>
              <a:t> </a:t>
            </a:r>
          </a:p>
          <a:p>
            <a:pPr marL="0" indent="0">
              <a:buNone/>
            </a:pPr>
            <a:r>
              <a:rPr lang="en-US" sz="1400" dirty="0" smtClean="0"/>
              <a:t>Our application for this travel support is submitted under </a:t>
            </a:r>
            <a:r>
              <a:rPr lang="en-US" sz="1400" b="1" u="sng" dirty="0" smtClean="0"/>
              <a:t>authority of our elected governing body or chief administrative authority </a:t>
            </a:r>
            <a:r>
              <a:rPr lang="en-US" sz="1400" dirty="0" smtClean="0"/>
              <a:t>of our unit of government.</a:t>
            </a:r>
          </a:p>
          <a:p>
            <a:endParaRPr lang="en-US" dirty="0"/>
          </a:p>
        </p:txBody>
      </p:sp>
      <p:pic>
        <p:nvPicPr>
          <p:cNvPr id="4" name="Picture 3" descr="auth letter pic.png"/>
          <p:cNvPicPr>
            <a:picLocks noChangeAspect="1"/>
          </p:cNvPicPr>
          <p:nvPr/>
        </p:nvPicPr>
        <p:blipFill>
          <a:blip r:embed="rId3"/>
          <a:stretch>
            <a:fillRect/>
          </a:stretch>
        </p:blipFill>
        <p:spPr>
          <a:xfrm>
            <a:off x="539552" y="2060848"/>
            <a:ext cx="3903626" cy="4536504"/>
          </a:xfrm>
          <a:prstGeom prst="rect">
            <a:avLst/>
          </a:prstGeom>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1268760"/>
            <a:ext cx="2520280" cy="1008112"/>
          </a:xfrm>
        </p:spPr>
        <p:txBody>
          <a:bodyPr/>
          <a:lstStyle/>
          <a:p>
            <a:r>
              <a:rPr lang="en-US" dirty="0" smtClean="0"/>
              <a:t>Your Voting Apparatus!</a:t>
            </a:r>
            <a:endParaRPr lang="en-US" dirty="0"/>
          </a:p>
        </p:txBody>
      </p:sp>
      <p:pic>
        <p:nvPicPr>
          <p:cNvPr id="4" name="Content Placeholder 3" descr="keypad.jpg"/>
          <p:cNvPicPr>
            <a:picLocks noGrp="1" noChangeAspect="1"/>
          </p:cNvPicPr>
          <p:nvPr>
            <p:ph idx="1"/>
          </p:nvPr>
        </p:nvPicPr>
        <p:blipFill>
          <a:blip r:embed="rId3"/>
          <a:stretch>
            <a:fillRect/>
          </a:stretch>
        </p:blipFill>
        <p:spPr>
          <a:xfrm>
            <a:off x="251520" y="2348880"/>
            <a:ext cx="2592065" cy="3960812"/>
          </a:xfrm>
        </p:spPr>
      </p:pic>
      <p:sp>
        <p:nvSpPr>
          <p:cNvPr id="5" name="TextBox 4"/>
          <p:cNvSpPr txBox="1"/>
          <p:nvPr/>
        </p:nvSpPr>
        <p:spPr>
          <a:xfrm>
            <a:off x="3059832" y="1340768"/>
            <a:ext cx="6084168" cy="5401479"/>
          </a:xfrm>
          <a:prstGeom prst="rect">
            <a:avLst/>
          </a:prstGeom>
          <a:noFill/>
        </p:spPr>
        <p:txBody>
          <a:bodyPr wrap="square" rtlCol="0">
            <a:spAutoFit/>
          </a:bodyPr>
          <a:lstStyle/>
          <a:p>
            <a:r>
              <a:rPr lang="en-US" sz="1500" b="1" dirty="0" smtClean="0">
                <a:solidFill>
                  <a:schemeClr val="tx1">
                    <a:lumMod val="95000"/>
                    <a:lumOff val="5000"/>
                  </a:schemeClr>
                </a:solidFill>
              </a:rPr>
              <a:t>Picking up a keypad:</a:t>
            </a:r>
            <a:endParaRPr lang="en-US" sz="1500" dirty="0" smtClean="0">
              <a:solidFill>
                <a:schemeClr val="tx1">
                  <a:lumMod val="95000"/>
                  <a:lumOff val="5000"/>
                </a:schemeClr>
              </a:solidFill>
            </a:endParaRPr>
          </a:p>
          <a:p>
            <a:r>
              <a:rPr lang="en-US" sz="1500" dirty="0" smtClean="0">
                <a:solidFill>
                  <a:schemeClr val="tx1">
                    <a:lumMod val="95000"/>
                    <a:lumOff val="5000"/>
                  </a:schemeClr>
                </a:solidFill>
              </a:rPr>
              <a:t> </a:t>
            </a:r>
          </a:p>
          <a:p>
            <a:r>
              <a:rPr lang="en-US" sz="1500" dirty="0" smtClean="0">
                <a:solidFill>
                  <a:schemeClr val="tx1">
                    <a:lumMod val="95000"/>
                    <a:lumOff val="5000"/>
                  </a:schemeClr>
                </a:solidFill>
              </a:rPr>
              <a:t>Key pads can be picked up at registration, or at the ICC table once voting has begun.  </a:t>
            </a:r>
          </a:p>
          <a:p>
            <a:r>
              <a:rPr lang="en-US" sz="1500" dirty="0" smtClean="0">
                <a:solidFill>
                  <a:schemeClr val="tx1">
                    <a:lumMod val="95000"/>
                    <a:lumOff val="5000"/>
                  </a:schemeClr>
                </a:solidFill>
              </a:rPr>
              <a:t> </a:t>
            </a:r>
          </a:p>
          <a:p>
            <a:r>
              <a:rPr lang="en-US" sz="1500" dirty="0" smtClean="0">
                <a:solidFill>
                  <a:schemeClr val="tx1">
                    <a:lumMod val="95000"/>
                    <a:lumOff val="5000"/>
                  </a:schemeClr>
                </a:solidFill>
              </a:rPr>
              <a:t>Keep your keypad with you at all times, but be sure to return it to ICC at the end of the hearings (otherwise you will be charged $250).</a:t>
            </a:r>
          </a:p>
          <a:p>
            <a:r>
              <a:rPr lang="en-US" sz="1500" dirty="0" smtClean="0">
                <a:solidFill>
                  <a:schemeClr val="tx1">
                    <a:lumMod val="95000"/>
                    <a:lumOff val="5000"/>
                  </a:schemeClr>
                </a:solidFill>
              </a:rPr>
              <a:t> </a:t>
            </a:r>
          </a:p>
          <a:p>
            <a:r>
              <a:rPr lang="en-US" sz="1500" b="1" dirty="0" smtClean="0">
                <a:solidFill>
                  <a:schemeClr val="tx1">
                    <a:lumMod val="95000"/>
                    <a:lumOff val="5000"/>
                  </a:schemeClr>
                </a:solidFill>
              </a:rPr>
              <a:t>Voting instructions:</a:t>
            </a:r>
            <a:endParaRPr lang="en-US" sz="1500" dirty="0" smtClean="0">
              <a:solidFill>
                <a:schemeClr val="tx1">
                  <a:lumMod val="95000"/>
                  <a:lumOff val="5000"/>
                </a:schemeClr>
              </a:solidFill>
            </a:endParaRPr>
          </a:p>
          <a:p>
            <a:r>
              <a:rPr lang="en-US" sz="1500" dirty="0" smtClean="0">
                <a:solidFill>
                  <a:schemeClr val="tx1">
                    <a:lumMod val="95000"/>
                    <a:lumOff val="5000"/>
                  </a:schemeClr>
                </a:solidFill>
              </a:rPr>
              <a:t> </a:t>
            </a:r>
          </a:p>
          <a:p>
            <a:r>
              <a:rPr lang="en-US" sz="1500" dirty="0" smtClean="0">
                <a:solidFill>
                  <a:schemeClr val="tx1">
                    <a:lumMod val="95000"/>
                    <a:lumOff val="5000"/>
                  </a:schemeClr>
                </a:solidFill>
              </a:rPr>
              <a:t>For Code Hearings, follow the instructions on the screen – press #1 for Yes and #2 for No</a:t>
            </a:r>
          </a:p>
          <a:p>
            <a:r>
              <a:rPr lang="en-US" sz="1500" dirty="0" smtClean="0">
                <a:solidFill>
                  <a:schemeClr val="tx1">
                    <a:lumMod val="95000"/>
                    <a:lumOff val="5000"/>
                  </a:schemeClr>
                </a:solidFill>
              </a:rPr>
              <a:t> </a:t>
            </a:r>
          </a:p>
          <a:p>
            <a:r>
              <a:rPr lang="en-US" sz="1500" dirty="0" smtClean="0">
                <a:solidFill>
                  <a:schemeClr val="tx1">
                    <a:lumMod val="95000"/>
                    <a:lumOff val="5000"/>
                  </a:schemeClr>
                </a:solidFill>
              </a:rPr>
              <a:t>As long as the green light illuminates on the key pad your vote counted; you do not need to turn on the keypad or login. No other buttons are needed.</a:t>
            </a:r>
          </a:p>
          <a:p>
            <a:r>
              <a:rPr lang="en-US" sz="1500" dirty="0" smtClean="0">
                <a:solidFill>
                  <a:schemeClr val="tx1">
                    <a:lumMod val="95000"/>
                    <a:lumOff val="5000"/>
                  </a:schemeClr>
                </a:solidFill>
              </a:rPr>
              <a:t> </a:t>
            </a:r>
          </a:p>
          <a:p>
            <a:r>
              <a:rPr lang="en-US" sz="1500" dirty="0" smtClean="0">
                <a:solidFill>
                  <a:schemeClr val="tx1">
                    <a:lumMod val="95000"/>
                    <a:lumOff val="5000"/>
                  </a:schemeClr>
                </a:solidFill>
              </a:rPr>
              <a:t>If you make a mistake, just revote. The system only accepts the last signal it received. If you press the button 20 times, just the last one counts.</a:t>
            </a:r>
          </a:p>
          <a:p>
            <a:r>
              <a:rPr lang="en-US" sz="1500" dirty="0" smtClean="0">
                <a:solidFill>
                  <a:schemeClr val="tx1">
                    <a:lumMod val="95000"/>
                    <a:lumOff val="5000"/>
                  </a:schemeClr>
                </a:solidFill>
              </a:rPr>
              <a:t> </a:t>
            </a:r>
          </a:p>
          <a:p>
            <a:r>
              <a:rPr lang="en-US" sz="1500" dirty="0" smtClean="0">
                <a:solidFill>
                  <a:schemeClr val="tx1">
                    <a:lumMod val="95000"/>
                    <a:lumOff val="5000"/>
                  </a:schemeClr>
                </a:solidFill>
              </a:rPr>
              <a:t>There will always be instructions &amp; a test at least once a day during voting.</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Thanks!  See you in Charlotte…</a:t>
            </a:r>
            <a:endParaRPr lang="en-US" dirty="0"/>
          </a:p>
        </p:txBody>
      </p:sp>
      <p:sp>
        <p:nvSpPr>
          <p:cNvPr id="3" name="Content Placeholder 2"/>
          <p:cNvSpPr>
            <a:spLocks noGrp="1"/>
          </p:cNvSpPr>
          <p:nvPr>
            <p:ph idx="1"/>
          </p:nvPr>
        </p:nvSpPr>
        <p:spPr/>
        <p:txBody>
          <a:bodyPr/>
          <a:lstStyle/>
          <a:p>
            <a:pPr>
              <a:buNone/>
            </a:pPr>
            <a:r>
              <a:rPr lang="en-US" dirty="0" smtClean="0"/>
              <a:t>Please don’t hesitate to contact us with questions:</a:t>
            </a:r>
          </a:p>
          <a:p>
            <a:pPr>
              <a:buNone/>
            </a:pPr>
            <a:endParaRPr lang="en-US" dirty="0" smtClean="0"/>
          </a:p>
          <a:p>
            <a:pPr marL="0" indent="0">
              <a:spcBef>
                <a:spcPts val="0"/>
              </a:spcBef>
              <a:buNone/>
            </a:pPr>
            <a:r>
              <a:rPr lang="en-US" dirty="0" smtClean="0"/>
              <a:t>	Caroline Keicher</a:t>
            </a:r>
          </a:p>
          <a:p>
            <a:pPr marL="0" indent="0">
              <a:spcBef>
                <a:spcPts val="0"/>
              </a:spcBef>
              <a:buNone/>
            </a:pPr>
            <a:r>
              <a:rPr lang="en-US" dirty="0" smtClean="0"/>
              <a:t>	</a:t>
            </a:r>
            <a:r>
              <a:rPr lang="en-US" dirty="0" smtClean="0">
                <a:hlinkClick r:id="rId3"/>
              </a:rPr>
              <a:t>caroline@imt.org</a:t>
            </a:r>
            <a:endParaRPr lang="en-US" dirty="0" smtClean="0"/>
          </a:p>
          <a:p>
            <a:pPr marL="0" indent="0">
              <a:spcBef>
                <a:spcPts val="0"/>
              </a:spcBef>
              <a:buNone/>
            </a:pPr>
            <a:r>
              <a:rPr lang="en-US" dirty="0" smtClean="0"/>
              <a:t>		</a:t>
            </a:r>
          </a:p>
          <a:p>
            <a:pPr marL="0" indent="0">
              <a:spcBef>
                <a:spcPts val="0"/>
              </a:spcBef>
              <a:buNone/>
            </a:pPr>
            <a:r>
              <a:rPr lang="en-US" dirty="0" smtClean="0"/>
              <a:t>	Dick Meyer</a:t>
            </a:r>
          </a:p>
          <a:p>
            <a:pPr marL="0" indent="0">
              <a:spcBef>
                <a:spcPts val="0"/>
              </a:spcBef>
              <a:buNone/>
            </a:pPr>
            <a:r>
              <a:rPr lang="en-US" dirty="0" smtClean="0"/>
              <a:t>	</a:t>
            </a:r>
            <a:r>
              <a:rPr lang="en-US" dirty="0" smtClean="0">
                <a:hlinkClick r:id="rId4"/>
              </a:rPr>
              <a:t>dick@imt.org</a:t>
            </a:r>
            <a:endParaRPr lang="en-US" dirty="0" smtClean="0"/>
          </a:p>
          <a:p>
            <a:pPr marL="0" indent="0">
              <a:spcBef>
                <a:spcPts val="0"/>
              </a:spcBef>
              <a:buNone/>
            </a:pPr>
            <a:endParaRPr lang="en-US" dirty="0" smtClean="0"/>
          </a:p>
          <a:p>
            <a:pPr marL="0" indent="0">
              <a:spcBef>
                <a:spcPts val="0"/>
              </a:spcBef>
              <a:buNone/>
            </a:pPr>
            <a:r>
              <a:rPr lang="en-US" dirty="0" smtClean="0"/>
              <a:t>	202-525-7005</a:t>
            </a:r>
            <a:endParaRPr lang="en-US"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IMT">
  <a:themeElements>
    <a:clrScheme name="im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im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_tradnl" sz="2400" b="0" i="0" u="none" strike="noStrike" cap="none" normalizeH="0" baseline="0">
            <a:ln>
              <a:noFill/>
            </a:ln>
            <a:solidFill>
              <a:schemeClr val="bg1"/>
            </a:solidFill>
            <a:effectLst/>
            <a:latin typeface="Arial" pitchFamily="-108"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_tradnl" sz="2400" b="0" i="0" u="none" strike="noStrike" cap="none" normalizeH="0" baseline="0">
            <a:ln>
              <a:noFill/>
            </a:ln>
            <a:solidFill>
              <a:schemeClr val="bg1"/>
            </a:solidFill>
            <a:effectLst/>
            <a:latin typeface="Arial" pitchFamily="-108" charset="0"/>
          </a:defRPr>
        </a:defPPr>
      </a:lstStyle>
    </a:lnDef>
  </a:objectDefaults>
  <a:extraClrSchemeLst>
    <a:extraClrScheme>
      <a:clrScheme name="im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m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m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m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m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m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m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m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m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m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m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m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524</TotalTime>
  <Words>810</Words>
  <Application>Microsoft Office PowerPoint</Application>
  <PresentationFormat>On-screen Show (4:3)</PresentationFormat>
  <Paragraphs>129</Paragraphs>
  <Slides>14</Slides>
  <Notes>9</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IMT</vt:lpstr>
      <vt:lpstr>Building Codes Training for the 2012 IECC Final Action Hearings October 25th-31st, 2010</vt:lpstr>
      <vt:lpstr>Building Energy Codes – the basics</vt:lpstr>
      <vt:lpstr>Building Energy Codes – the basics</vt:lpstr>
      <vt:lpstr>Why is the International Energy Conservation Code (IECC) so important?</vt:lpstr>
      <vt:lpstr>The State of Energy Codes in Virginia</vt:lpstr>
      <vt:lpstr>The State of Energy Codes in Maryland</vt:lpstr>
      <vt:lpstr>The State of Energy Codes in DC </vt:lpstr>
      <vt:lpstr>What can a 30% improvement in  energy codes do?</vt:lpstr>
      <vt:lpstr>And now for logistics… and scheduling!</vt:lpstr>
      <vt:lpstr>ICC Policy on Financial Assistance for Governmental Member Voting Representatives</vt:lpstr>
      <vt:lpstr>COG’s Compliance Memo on ICC Policies</vt:lpstr>
      <vt:lpstr>Your jurisdiction’s compliance with ICC’s Policies</vt:lpstr>
      <vt:lpstr>Your Voting Apparatus!</vt:lpstr>
      <vt:lpstr>Thanks!  See you in Charlotte…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Building Energy Rating &amp; Disclosure: U.S. Policy Snapshot</dc:title>
  <dc:creator>Lotte Schlegel</dc:creator>
  <cp:lastModifiedBy>lboggs</cp:lastModifiedBy>
  <cp:revision>58</cp:revision>
  <dcterms:created xsi:type="dcterms:W3CDTF">2010-01-29T03:02:24Z</dcterms:created>
  <dcterms:modified xsi:type="dcterms:W3CDTF">2010-09-14T12:50:00Z</dcterms:modified>
</cp:coreProperties>
</file>