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9" r:id="rId2"/>
  </p:sldMasterIdLst>
  <p:notesMasterIdLst>
    <p:notesMasterId r:id="rId9"/>
  </p:notesMasterIdLst>
  <p:sldIdLst>
    <p:sldId id="298" r:id="rId3"/>
    <p:sldId id="286" r:id="rId4"/>
    <p:sldId id="287" r:id="rId5"/>
    <p:sldId id="283" r:id="rId6"/>
    <p:sldId id="288" r:id="rId7"/>
    <p:sldId id="285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F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1" autoAdjust="0"/>
    <p:restoredTop sz="88319" autoAdjust="0"/>
  </p:normalViewPr>
  <p:slideViewPr>
    <p:cSldViewPr snapToGrid="0">
      <p:cViewPr varScale="1">
        <p:scale>
          <a:sx n="95" d="100"/>
          <a:sy n="95" d="100"/>
        </p:scale>
        <p:origin x="12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5B5D44-9507-4878-8C09-02D9F5B2A407}" type="datetimeFigureOut">
              <a:rPr lang="en-US" smtClean="0"/>
              <a:t>01/20/2016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B2B71E-24E3-4092-B9C5-998E8AAB9C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049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4982" indent="-174982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baseline="0" dirty="0" smtClean="0"/>
          </a:p>
          <a:p>
            <a:pPr marL="174982" indent="-174982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baseline="0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4CB6E7C-5DC9-4140-9091-8132EE42ECBC}" type="slidenum">
              <a:rPr lang="en-US" smtClean="0"/>
              <a:pPr/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226763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4982" indent="-174982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baseline="0" dirty="0" smtClean="0"/>
          </a:p>
          <a:p>
            <a:pPr marL="174982" indent="-174982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baseline="0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4CB6E7C-5DC9-4140-9091-8132EE42ECBC}" type="slidenum">
              <a:rPr lang="en-US" smtClean="0"/>
              <a:pPr/>
              <a:t>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1887625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4982" indent="-174982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baseline="0" dirty="0" smtClean="0"/>
          </a:p>
          <a:p>
            <a:pPr marL="174982" indent="-174982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baseline="0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4CB6E7C-5DC9-4140-9091-8132EE42ECBC}" type="slidenum">
              <a:rPr lang="en-US" smtClean="0"/>
              <a:pPr/>
              <a:t>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754985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4982" indent="-174982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baseline="0" dirty="0" smtClean="0"/>
          </a:p>
          <a:p>
            <a:pPr marL="174982" indent="-174982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baseline="0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4CB6E7C-5DC9-4140-9091-8132EE42ECBC}" type="slidenum">
              <a:rPr lang="en-US" smtClean="0"/>
              <a:pPr/>
              <a:t>6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74929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emf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053B-BD65-48AD-B6F0-2A3B2F780073}" type="datetimeFigureOut">
              <a:rPr lang="en-US" smtClean="0"/>
              <a:t>01/20/2016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B59F6-372E-4F8F-97C7-6F271BEB5B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17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053B-BD65-48AD-B6F0-2A3B2F780073}" type="datetimeFigureOut">
              <a:rPr lang="en-US" smtClean="0"/>
              <a:t>01/20/2016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B59F6-372E-4F8F-97C7-6F271BEB5B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183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053B-BD65-48AD-B6F0-2A3B2F780073}" type="datetimeFigureOut">
              <a:rPr lang="en-US" smtClean="0"/>
              <a:t>01/20/2016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B59F6-372E-4F8F-97C7-6F271BEB5B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00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053B-BD65-48AD-B6F0-2A3B2F780073}" type="datetimeFigureOut">
              <a:rPr lang="en-US" smtClean="0"/>
              <a:t>01/20/2016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B59F6-372E-4F8F-97C7-6F271BEB5B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009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053B-BD65-48AD-B6F0-2A3B2F780073}" type="datetimeFigureOut">
              <a:rPr lang="en-US" smtClean="0"/>
              <a:t>01/20/2016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B59F6-372E-4F8F-97C7-6F271BEB5B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166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053B-BD65-48AD-B6F0-2A3B2F780073}" type="datetimeFigureOut">
              <a:rPr lang="en-US" smtClean="0"/>
              <a:t>01/20/2016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B59F6-372E-4F8F-97C7-6F271BEB5B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117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053B-BD65-48AD-B6F0-2A3B2F780073}" type="datetimeFigureOut">
              <a:rPr lang="en-US" smtClean="0"/>
              <a:t>01/20/2016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B59F6-372E-4F8F-97C7-6F271BEB5B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587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053B-BD65-48AD-B6F0-2A3B2F780073}" type="datetimeFigureOut">
              <a:rPr lang="en-US" smtClean="0"/>
              <a:t>01/20/2016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B59F6-372E-4F8F-97C7-6F271BEB5B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575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053B-BD65-48AD-B6F0-2A3B2F780073}" type="datetimeFigureOut">
              <a:rPr lang="en-US" smtClean="0"/>
              <a:t>01/20/2016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B59F6-372E-4F8F-97C7-6F271BEB5B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249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053B-BD65-48AD-B6F0-2A3B2F780073}" type="datetimeFigureOut">
              <a:rPr lang="en-US" smtClean="0"/>
              <a:t>01/20/2016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B59F6-372E-4F8F-97C7-6F271BEB5B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204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C053B-BD65-48AD-B6F0-2A3B2F780073}" type="datetimeFigureOut">
              <a:rPr lang="en-US" smtClean="0"/>
              <a:t>01/20/2016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B59F6-372E-4F8F-97C7-6F271BEB5B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0154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/>
          <a:srcRect l="2904" r="9983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0" y="1447800"/>
            <a:ext cx="9144000" cy="5410200"/>
          </a:xfrm>
          <a:prstGeom prst="rect">
            <a:avLst/>
          </a:prstGeom>
          <a:solidFill>
            <a:schemeClr val="tx1">
              <a:lumMod val="65000"/>
              <a:lumOff val="35000"/>
              <a:alpha val="41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1" name="Picture 10" descr="AHSLogo_White-02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1905000"/>
            <a:ext cx="4386089" cy="2667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010400" y="5715000"/>
            <a:ext cx="1905000" cy="900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4023825"/>
            <a:ext cx="7772400" cy="1448721"/>
          </a:xfrm>
        </p:spPr>
        <p:txBody>
          <a:bodyPr anchor="b"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869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72625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>
            <a:normAutofit/>
          </a:bodyPr>
          <a:lstStyle>
            <a:lvl1pPr>
              <a:defRPr sz="55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24682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65430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65430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9888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93089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93089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5610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8928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C053B-BD65-48AD-B6F0-2A3B2F780073}" type="datetimeFigureOut">
              <a:rPr lang="en-US" smtClean="0"/>
              <a:t>01/20/2016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B59F6-372E-4F8F-97C7-6F271BEB5B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857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447800"/>
          </a:xfrm>
          <a:prstGeom prst="rect">
            <a:avLst/>
          </a:prstGeom>
          <a:solidFill>
            <a:srgbClr val="B7DFE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1447800"/>
            <a:ext cx="9144000" cy="0"/>
          </a:xfrm>
          <a:prstGeom prst="line">
            <a:avLst/>
          </a:prstGeom>
          <a:ln w="76200" cmpd="sng">
            <a:solidFill>
              <a:srgbClr val="394C8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HSLogo_Blue-02.png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483" y="342896"/>
            <a:ext cx="1629117" cy="9906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6733833" cy="10334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610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101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E2D40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E2D40"/>
          </a:solidFill>
          <a:latin typeface="Myriad Pro" panose="020B0503030403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E2D40"/>
          </a:solidFill>
          <a:latin typeface="Myriad Pro" panose="020B05030304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385385"/>
          </a:solidFill>
          <a:latin typeface="Myriad Pro" panose="020B05030304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385385"/>
          </a:solidFill>
          <a:latin typeface="Myriad Pro" panose="020B05030304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385385"/>
          </a:solidFill>
          <a:latin typeface="Myriad Pro" panose="020B05030304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s3DLJXOwJ4c" TargetMode="External"/><Relationship Id="rId5" Type="http://schemas.openxmlformats.org/officeDocument/2006/relationships/hyperlink" Target="https://www.youtube.com/watch?v=LqRVh8cguRw" TargetMode="Externa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housingstudy@arlingtonva.us" TargetMode="External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3"/>
          <p:cNvSpPr txBox="1"/>
          <p:nvPr/>
        </p:nvSpPr>
        <p:spPr>
          <a:xfrm>
            <a:off x="-2" y="5015415"/>
            <a:ext cx="9144001" cy="1842585"/>
          </a:xfrm>
          <a:prstGeom prst="rect">
            <a:avLst/>
          </a:prstGeom>
          <a:solidFill>
            <a:srgbClr val="0070C0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en-US" sz="2200" b="1" dirty="0">
                <a:solidFill>
                  <a:srgbClr val="FFFFFF"/>
                </a:solidFill>
                <a:latin typeface="Arial" panose="020B0604020202020204" pitchFamily="34" charset="0"/>
                <a:ea typeface="Calibri"/>
                <a:cs typeface="Times New Roman" panose="02020603050405020304" pitchFamily="18" charset="0"/>
              </a:rPr>
              <a:t> </a:t>
            </a:r>
            <a:endParaRPr lang="en-US" sz="600" dirty="0">
              <a:solidFill>
                <a:prstClr val="black"/>
              </a:solidFill>
              <a:ea typeface="Calibri"/>
              <a:cs typeface="Times New Roman" panose="02020603050405020304" pitchFamily="18" charset="0"/>
            </a:endParaRPr>
          </a:p>
          <a:p>
            <a:pPr marL="457200" marR="695325" indent="457200" algn="r"/>
            <a:endParaRPr lang="en-US" b="1" dirty="0" smtClean="0">
              <a:solidFill>
                <a:schemeClr val="tx1"/>
              </a:solidFill>
              <a:latin typeface="Arial" panose="020B0604020202020204" pitchFamily="34" charset="0"/>
              <a:ea typeface="Calibri"/>
              <a:cs typeface="Times New Roman" panose="02020603050405020304" pitchFamily="18" charset="0"/>
            </a:endParaRPr>
          </a:p>
          <a:p>
            <a:pPr marL="457200" marR="695325" indent="457200" algn="r"/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ea typeface="Calibri"/>
                <a:cs typeface="Times New Roman" panose="02020603050405020304" pitchFamily="18" charset="0"/>
              </a:rPr>
              <a:t>MWCOG Housing Directors Advisory Committee</a:t>
            </a:r>
          </a:p>
          <a:p>
            <a:pPr marL="457200" marR="695325" indent="457200" algn="r"/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ea typeface="Calibri"/>
                <a:cs typeface="Times New Roman" panose="02020603050405020304" pitchFamily="18" charset="0"/>
              </a:rPr>
              <a:t>January 21, 2016</a:t>
            </a:r>
            <a:endParaRPr lang="en-US" sz="1200" b="1" dirty="0">
              <a:solidFill>
                <a:schemeClr val="tx1"/>
              </a:solidFill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8" name="Picture 7" descr="C:\Users\rschroeder\AppData\Local\Microsoft\Windows\Temporary Internet Files\Content.Outlook\1SXJNMK4\housing master plan cover image3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92" t="4750" b="71984"/>
          <a:stretch/>
        </p:blipFill>
        <p:spPr bwMode="auto">
          <a:xfrm>
            <a:off x="7979163" y="115304"/>
            <a:ext cx="1209388" cy="233579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Box 1"/>
          <p:cNvSpPr txBox="1"/>
          <p:nvPr/>
        </p:nvSpPr>
        <p:spPr>
          <a:xfrm>
            <a:off x="-13429" y="0"/>
            <a:ext cx="7992592" cy="2451100"/>
          </a:xfrm>
          <a:prstGeom prst="rect">
            <a:avLst/>
          </a:prstGeom>
          <a:solidFill>
            <a:srgbClr val="0070C0"/>
          </a:solidFill>
          <a:ln w="19050">
            <a:solidFill>
              <a:schemeClr val="bg1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en-US" sz="3000" b="1" dirty="0">
                <a:solidFill>
                  <a:srgbClr val="FFFFFF"/>
                </a:solidFill>
                <a:latin typeface="Arial" panose="020B0604020202020204" pitchFamily="34" charset="0"/>
                <a:ea typeface="Calibri"/>
                <a:cs typeface="Times New Roman" panose="02020603050405020304" pitchFamily="18" charset="0"/>
              </a:rPr>
              <a:t> </a:t>
            </a:r>
            <a:endParaRPr lang="en-US" sz="1100" dirty="0">
              <a:solidFill>
                <a:prstClr val="black"/>
              </a:solidFill>
              <a:ea typeface="Calibri"/>
              <a:cs typeface="Times New Roman" panose="02020603050405020304" pitchFamily="18" charset="0"/>
            </a:endParaRPr>
          </a:p>
          <a:p>
            <a:pPr marL="457200" indent="4763" algn="just"/>
            <a:endParaRPr lang="en-US" sz="2800" b="1" dirty="0" smtClean="0">
              <a:solidFill>
                <a:srgbClr val="FFFFFF"/>
              </a:solidFill>
              <a:latin typeface="Arial" panose="020B0604020202020204" pitchFamily="34" charset="0"/>
              <a:ea typeface="Calibri"/>
              <a:cs typeface="Times New Roman" panose="02020603050405020304" pitchFamily="18" charset="0"/>
            </a:endParaRPr>
          </a:p>
          <a:p>
            <a:pPr marL="457200" indent="4763" algn="just"/>
            <a:r>
              <a:rPr lang="en-US" sz="3000" b="1" dirty="0" smtClean="0">
                <a:solidFill>
                  <a:srgbClr val="FFFFFF"/>
                </a:solidFill>
                <a:latin typeface="Arial" panose="020B0604020202020204" pitchFamily="34" charset="0"/>
                <a:ea typeface="Calibri"/>
                <a:cs typeface="Times New Roman" panose="02020603050405020304" pitchFamily="18" charset="0"/>
              </a:rPr>
              <a:t>Affordable Housing Master Plan</a:t>
            </a:r>
          </a:p>
          <a:p>
            <a:pPr marL="457200" indent="4763" algn="just">
              <a:spcBef>
                <a:spcPts val="600"/>
              </a:spcBef>
            </a:pPr>
            <a:r>
              <a:rPr lang="en-US" sz="1600" dirty="0" smtClean="0">
                <a:solidFill>
                  <a:srgbClr val="FFFFFF"/>
                </a:solidFill>
                <a:latin typeface="Arial" panose="020B0604020202020204" pitchFamily="34" charset="0"/>
                <a:ea typeface="Calibri"/>
                <a:cs typeface="Times New Roman" panose="02020603050405020304" pitchFamily="18" charset="0"/>
              </a:rPr>
              <a:t>Adopted September 19, 2015 </a:t>
            </a:r>
            <a:endParaRPr lang="en-US" sz="1600" dirty="0">
              <a:solidFill>
                <a:prstClr val="black"/>
              </a:solidFill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7" name="Picture 6" descr="L:\Housing\GENERAL\Photos\CAFs\Colonial Village opening April 2013\Colonial_Village general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6" r="5180"/>
          <a:stretch/>
        </p:blipFill>
        <p:spPr bwMode="auto">
          <a:xfrm>
            <a:off x="0" y="2272215"/>
            <a:ext cx="3856355" cy="2743200"/>
          </a:xfrm>
          <a:prstGeom prst="rect">
            <a:avLst/>
          </a:prstGeom>
          <a:noFill/>
          <a:ln w="19050">
            <a:solidFill>
              <a:schemeClr val="bg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C:\Users\rschroeder\AppData\Local\Microsoft\Windows\Temporary Internet Files\Content.Outlook\1SXJNMK4\Arl Mill Residences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"/>
          <a:stretch/>
        </p:blipFill>
        <p:spPr bwMode="auto">
          <a:xfrm>
            <a:off x="3402076" y="2272215"/>
            <a:ext cx="3850640" cy="2743200"/>
          </a:xfrm>
          <a:prstGeom prst="rect">
            <a:avLst/>
          </a:prstGeom>
          <a:noFill/>
          <a:ln w="19050">
            <a:solidFill>
              <a:schemeClr val="bg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L:\Housing\HPLN\Housing Study\Affordable Housing Element\Photos\DSCN1227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579" t="10504" r="11583" b="-293"/>
          <a:stretch/>
        </p:blipFill>
        <p:spPr bwMode="auto">
          <a:xfrm>
            <a:off x="7177064" y="2272215"/>
            <a:ext cx="2046082" cy="2743200"/>
          </a:xfrm>
          <a:prstGeom prst="rect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-5262"/>
            <a:ext cx="9188551" cy="625475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  <a:buNone/>
            </a:pPr>
            <a:endParaRPr lang="en-US" sz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ARLINGTON COUNTY, VIRGINIA</a:t>
            </a:r>
          </a:p>
          <a:p>
            <a:pPr marL="0" indent="0">
              <a:spcBef>
                <a:spcPts val="600"/>
              </a:spcBef>
              <a:buNone/>
            </a:pP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10" name="Picture 9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2969"/>
          <a:stretch/>
        </p:blipFill>
        <p:spPr bwMode="auto">
          <a:xfrm>
            <a:off x="628650" y="5605780"/>
            <a:ext cx="1599565" cy="8534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2" name="Straight Connector 11"/>
          <p:cNvCxnSpPr/>
          <p:nvPr/>
        </p:nvCxnSpPr>
        <p:spPr>
          <a:xfrm>
            <a:off x="-13429" y="1436689"/>
            <a:ext cx="7992592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0" y="2261102"/>
            <a:ext cx="94615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-38100" y="5024939"/>
            <a:ext cx="94615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177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1447800"/>
          </a:xfrm>
          <a:prstGeom prst="rect">
            <a:avLst/>
          </a:prstGeom>
          <a:solidFill>
            <a:srgbClr val="B7DFE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1447800"/>
            <a:ext cx="9144000" cy="0"/>
          </a:xfrm>
          <a:prstGeom prst="line">
            <a:avLst/>
          </a:prstGeom>
          <a:ln w="76200" cmpd="sng">
            <a:solidFill>
              <a:srgbClr val="394C8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47650" y="408653"/>
            <a:ext cx="5981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1E2D40"/>
                </a:solidFill>
                <a:latin typeface="Tahoma"/>
                <a:cs typeface="Tahoma"/>
              </a:rPr>
              <a:t>Poverty Rates by Census Tracts</a:t>
            </a:r>
            <a:endParaRPr lang="en-US" sz="3200" dirty="0">
              <a:solidFill>
                <a:srgbClr val="1E2D40"/>
              </a:solidFill>
              <a:latin typeface="Tahoma"/>
              <a:cs typeface="Tahoma"/>
            </a:endParaRPr>
          </a:p>
        </p:txBody>
      </p:sp>
      <p:pic>
        <p:nvPicPr>
          <p:cNvPr id="9" name="Picture 8" descr="AHSLogo_Blue-02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483" y="228600"/>
            <a:ext cx="1629117" cy="9906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651557" y="6478043"/>
            <a:ext cx="492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CC1CCF23-177F-420A-B05B-65FF0F68C218}" type="slidenum">
              <a:rPr lang="en-US" b="1" smtClean="0">
                <a:latin typeface="Arial Black" panose="020B0A04020102020204" pitchFamily="34" charset="0"/>
              </a:rPr>
              <a:t>2</a:t>
            </a:fld>
            <a:endParaRPr lang="en-US" dirty="0"/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0" y="-15632"/>
            <a:ext cx="9144000" cy="1414220"/>
          </a:xfrm>
          <a:prstGeom prst="rect">
            <a:avLst/>
          </a:prstGeom>
          <a:solidFill>
            <a:srgbClr val="478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0" rIns="36576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Calibri" panose="020F050202020403020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1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Calibri" panose="020F0502020204030204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67876" y="230335"/>
            <a:ext cx="6733833" cy="1033462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solidFill>
                  <a:schemeClr val="bg1"/>
                </a:solidFill>
              </a:rPr>
              <a:t>Study Design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4646" y="297742"/>
            <a:ext cx="1828800" cy="8645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67876" y="1570920"/>
            <a:ext cx="749607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3-year time frame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Education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Research and Analysis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Policy Formation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Community Consultation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Diverse stakeholder advisory working group </a:t>
            </a:r>
            <a:r>
              <a:rPr lang="en-US" sz="2800" i="1" dirty="0" smtClean="0"/>
              <a:t>County Manager Appointed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Policy recommendations informed by needs analysis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Separate Policy and Implementation documents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83261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479180" y="268411"/>
            <a:ext cx="6733833" cy="10334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E2D40"/>
                </a:solidFill>
                <a:latin typeface="Myriad Pro" panose="020B0503030403020204" pitchFamily="34" charset="0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What’s been done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785" y="1711323"/>
            <a:ext cx="4550257" cy="4988413"/>
          </a:xfrm>
        </p:spPr>
        <p:txBody>
          <a:bodyPr>
            <a:normAutofit/>
          </a:bodyPr>
          <a:lstStyle/>
          <a:p>
            <a:r>
              <a:rPr lang="en-US" sz="2200" dirty="0" smtClean="0"/>
              <a:t>Open Houses </a:t>
            </a:r>
          </a:p>
          <a:p>
            <a:r>
              <a:rPr lang="en-US" sz="2200" dirty="0" smtClean="0"/>
              <a:t>Virtual open house and survey</a:t>
            </a:r>
          </a:p>
          <a:p>
            <a:r>
              <a:rPr lang="en-US" sz="2200" dirty="0" smtClean="0"/>
              <a:t>Meetings with community groups</a:t>
            </a:r>
          </a:p>
          <a:p>
            <a:pPr>
              <a:lnSpc>
                <a:spcPct val="100000"/>
              </a:lnSpc>
            </a:pPr>
            <a:r>
              <a:rPr lang="en-US" sz="2200" dirty="0" smtClean="0"/>
              <a:t>Presence at community events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24243" y="6427176"/>
            <a:ext cx="557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4194E241-1A48-4BC2-8D0B-6D899015E11C}" type="slidenum">
              <a:rPr lang="en-US" b="1" smtClean="0">
                <a:solidFill>
                  <a:prstClr val="black"/>
                </a:solidFill>
                <a:latin typeface="Arial Black" panose="020B0A04020102020204" pitchFamily="34" charset="0"/>
              </a:rPr>
              <a:pPr/>
              <a:t>3</a:t>
            </a:fld>
            <a:endParaRPr lang="en-US" b="1" dirty="0">
              <a:solidFill>
                <a:prstClr val="black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18"/>
          <a:stretch/>
        </p:blipFill>
        <p:spPr>
          <a:xfrm>
            <a:off x="4855057" y="1605817"/>
            <a:ext cx="4047954" cy="36193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6052" y="3990648"/>
            <a:ext cx="3958511" cy="2709088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0" y="-15632"/>
            <a:ext cx="9144000" cy="1414220"/>
          </a:xfrm>
          <a:prstGeom prst="rect">
            <a:avLst/>
          </a:prstGeom>
          <a:solidFill>
            <a:srgbClr val="478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0" rIns="36576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Calibri" panose="020F050202020403020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1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Calibri" panose="020F050202020403020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67876" y="230335"/>
            <a:ext cx="6733833" cy="1033462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solidFill>
                  <a:schemeClr val="bg1"/>
                </a:solidFill>
              </a:rPr>
              <a:t>Robust Civic Engagement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4646" y="297742"/>
            <a:ext cx="1828800" cy="86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39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1447800"/>
          </a:xfrm>
          <a:prstGeom prst="rect">
            <a:avLst/>
          </a:prstGeom>
          <a:solidFill>
            <a:srgbClr val="B7DFE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1447800"/>
            <a:ext cx="9144000" cy="0"/>
          </a:xfrm>
          <a:prstGeom prst="line">
            <a:avLst/>
          </a:prstGeom>
          <a:ln w="76200" cmpd="sng">
            <a:solidFill>
              <a:srgbClr val="394C8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47650" y="408653"/>
            <a:ext cx="5981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1E2D40"/>
                </a:solidFill>
                <a:latin typeface="Tahoma"/>
                <a:cs typeface="Tahoma"/>
              </a:rPr>
              <a:t>Poverty Rates by Census Tracts</a:t>
            </a:r>
            <a:endParaRPr lang="en-US" sz="3200" dirty="0">
              <a:solidFill>
                <a:srgbClr val="1E2D40"/>
              </a:solidFill>
              <a:latin typeface="Tahoma"/>
              <a:cs typeface="Tahoma"/>
            </a:endParaRPr>
          </a:p>
        </p:txBody>
      </p:sp>
      <p:pic>
        <p:nvPicPr>
          <p:cNvPr id="9" name="Picture 8" descr="AHSLogo_Blue-02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483" y="228600"/>
            <a:ext cx="1629117" cy="9906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651557" y="6478043"/>
            <a:ext cx="492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CC1CCF23-177F-420A-B05B-65FF0F68C218}" type="slidenum">
              <a:rPr lang="en-US" b="1" smtClean="0">
                <a:latin typeface="Arial Black" panose="020B0A04020102020204" pitchFamily="34" charset="0"/>
              </a:rPr>
              <a:t>4</a:t>
            </a:fld>
            <a:endParaRPr lang="en-US" dirty="0"/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0" y="-15632"/>
            <a:ext cx="9144000" cy="1414220"/>
          </a:xfrm>
          <a:prstGeom prst="rect">
            <a:avLst/>
          </a:prstGeom>
          <a:solidFill>
            <a:srgbClr val="478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0" rIns="36576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Calibri" panose="020F050202020403020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1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Calibri" panose="020F0502020204030204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67876" y="230335"/>
            <a:ext cx="6733833" cy="1033462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solidFill>
                  <a:schemeClr val="bg1"/>
                </a:solidFill>
              </a:rPr>
              <a:t>Lessons learned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4646" y="297742"/>
            <a:ext cx="1828800" cy="8645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47650" y="1584396"/>
            <a:ext cx="82633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Goals or targets should consider all affordable housing not only income restricted housing.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Stick to main data points/findings, </a:t>
            </a:r>
            <a:r>
              <a:rPr lang="en-US" sz="2800" u="sng" dirty="0" smtClean="0"/>
              <a:t>repeat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Understanding the past and present are fundamental to understanding future goals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Targets should be flexible and point towards the desired direction of development.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Mechanisms need to be developed and employed to incentivize development in higher cost areas.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Areas of Concentrated Poverty should be treated with special consideration.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Engage with the community!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92501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1447800"/>
          </a:xfrm>
          <a:prstGeom prst="rect">
            <a:avLst/>
          </a:prstGeom>
          <a:solidFill>
            <a:srgbClr val="B7DFE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1447800"/>
            <a:ext cx="9144000" cy="0"/>
          </a:xfrm>
          <a:prstGeom prst="line">
            <a:avLst/>
          </a:prstGeom>
          <a:ln w="76200" cmpd="sng">
            <a:solidFill>
              <a:srgbClr val="394C8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47650" y="408653"/>
            <a:ext cx="5981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1E2D40"/>
                </a:solidFill>
                <a:latin typeface="Tahoma"/>
                <a:cs typeface="Tahoma"/>
              </a:rPr>
              <a:t>Poverty Rates by Census Tracts</a:t>
            </a:r>
            <a:endParaRPr lang="en-US" sz="3200" dirty="0">
              <a:solidFill>
                <a:srgbClr val="1E2D40"/>
              </a:solidFill>
              <a:latin typeface="Tahoma"/>
              <a:cs typeface="Tahoma"/>
            </a:endParaRPr>
          </a:p>
        </p:txBody>
      </p:sp>
      <p:pic>
        <p:nvPicPr>
          <p:cNvPr id="9" name="Picture 8" descr="AHSLogo_Blue-02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483" y="228600"/>
            <a:ext cx="1629117" cy="9906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651557" y="6478043"/>
            <a:ext cx="492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CC1CCF23-177F-420A-B05B-65FF0F68C218}" type="slidenum">
              <a:rPr lang="en-US" b="1" smtClean="0">
                <a:latin typeface="Arial Black" panose="020B0A04020102020204" pitchFamily="34" charset="0"/>
              </a:rPr>
              <a:t>5</a:t>
            </a:fld>
            <a:endParaRPr lang="en-US" dirty="0"/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0" y="-15632"/>
            <a:ext cx="9144000" cy="1414220"/>
          </a:xfrm>
          <a:prstGeom prst="rect">
            <a:avLst/>
          </a:prstGeom>
          <a:solidFill>
            <a:srgbClr val="478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0" rIns="36576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Calibri" panose="020F050202020403020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1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Calibri" panose="020F0502020204030204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67876" y="230335"/>
            <a:ext cx="6733833" cy="1033462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solidFill>
                  <a:schemeClr val="bg1"/>
                </a:solidFill>
              </a:rPr>
              <a:t>Results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4646" y="297742"/>
            <a:ext cx="1828800" cy="8645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67876" y="2193917"/>
            <a:ext cx="7496071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Overwhelming public testimony in support of the plan.</a:t>
            </a:r>
          </a:p>
          <a:p>
            <a:endParaRPr lang="en-US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Board adoption 5-0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hlinkClick r:id="rId5"/>
              </a:rPr>
              <a:t>https://</a:t>
            </a:r>
            <a:r>
              <a:rPr lang="en-US" sz="2400" dirty="0" smtClean="0">
                <a:hlinkClick r:id="rId5"/>
              </a:rPr>
              <a:t>www.youtube.com/watch?v=LqRVh8cguRw</a:t>
            </a:r>
            <a:endParaRPr lang="en-US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hlinkClick r:id="rId6"/>
              </a:rPr>
              <a:t>https://</a:t>
            </a:r>
            <a:r>
              <a:rPr lang="en-US" sz="2400" dirty="0" smtClean="0">
                <a:hlinkClick r:id="rId6"/>
              </a:rPr>
              <a:t>www.youtube.com/watch?v=s3DLJXOwJ4c</a:t>
            </a:r>
            <a:r>
              <a:rPr lang="en-US" sz="2400" dirty="0" smtClean="0"/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0183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1447800"/>
          </a:xfrm>
          <a:prstGeom prst="rect">
            <a:avLst/>
          </a:prstGeom>
          <a:solidFill>
            <a:srgbClr val="B7DFE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1447800"/>
            <a:ext cx="9144000" cy="0"/>
          </a:xfrm>
          <a:prstGeom prst="line">
            <a:avLst/>
          </a:prstGeom>
          <a:ln w="76200" cmpd="sng">
            <a:solidFill>
              <a:srgbClr val="394C8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47650" y="408653"/>
            <a:ext cx="5981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1E2D40"/>
                </a:solidFill>
                <a:latin typeface="Tahoma"/>
                <a:cs typeface="Tahoma"/>
              </a:rPr>
              <a:t>Poverty Rates by Census Tracts</a:t>
            </a:r>
            <a:endParaRPr lang="en-US" sz="3200" dirty="0">
              <a:solidFill>
                <a:srgbClr val="1E2D40"/>
              </a:solidFill>
              <a:latin typeface="Tahoma"/>
              <a:cs typeface="Tahoma"/>
            </a:endParaRPr>
          </a:p>
        </p:txBody>
      </p:sp>
      <p:pic>
        <p:nvPicPr>
          <p:cNvPr id="9" name="Picture 8" descr="AHSLogo_Blue-02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483" y="228600"/>
            <a:ext cx="1629117" cy="9906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651557" y="6478043"/>
            <a:ext cx="492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CC1CCF23-177F-420A-B05B-65FF0F68C218}" type="slidenum">
              <a:rPr lang="en-US" b="1" smtClean="0">
                <a:latin typeface="Arial Black" panose="020B0A04020102020204" pitchFamily="34" charset="0"/>
              </a:rPr>
              <a:t>6</a:t>
            </a:fld>
            <a:endParaRPr lang="en-US" dirty="0"/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0" y="-15632"/>
            <a:ext cx="9144000" cy="1414220"/>
          </a:xfrm>
          <a:prstGeom prst="rect">
            <a:avLst/>
          </a:prstGeom>
          <a:solidFill>
            <a:srgbClr val="478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0" rIns="36576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Calibri" panose="020F050202020403020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1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Calibri" panose="020F0502020204030204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67876" y="230335"/>
            <a:ext cx="6733833" cy="1033462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Thank You!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4646" y="297742"/>
            <a:ext cx="1828800" cy="86452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8602" y="3485867"/>
            <a:ext cx="81033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housing.arlingtonva.us/affordable-housing-study</a:t>
            </a:r>
          </a:p>
          <a:p>
            <a:pPr algn="ctr"/>
            <a:r>
              <a:rPr lang="en-US" sz="2800" dirty="0" smtClean="0">
                <a:hlinkClick r:id="rId5"/>
              </a:rPr>
              <a:t>housingstudy@arlingtonva.us</a:t>
            </a:r>
            <a:endParaRPr lang="en-US" sz="2800" dirty="0" smtClean="0"/>
          </a:p>
          <a:p>
            <a:pPr algn="ctr"/>
            <a:endParaRPr lang="en-US" sz="2800" dirty="0"/>
          </a:p>
          <a:p>
            <a:pPr algn="ctr"/>
            <a:r>
              <a:rPr lang="en-US" sz="2800" dirty="0" smtClean="0"/>
              <a:t>rschroeder@arlingtonva.us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8738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3437</TotalTime>
  <Words>190</Words>
  <Application>Microsoft Office PowerPoint</Application>
  <PresentationFormat>On-screen Show (4:3)</PresentationFormat>
  <Paragraphs>58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Myriad Pro</vt:lpstr>
      <vt:lpstr>Tahoma</vt:lpstr>
      <vt:lpstr>Times New Roman</vt:lpstr>
      <vt:lpstr>Office Theme</vt:lpstr>
      <vt:lpstr>1_Office Theme</vt:lpstr>
      <vt:lpstr>PowerPoint Presentation</vt:lpstr>
      <vt:lpstr>Study Design</vt:lpstr>
      <vt:lpstr>Robust Civic Engagement</vt:lpstr>
      <vt:lpstr>Lessons learned</vt:lpstr>
      <vt:lpstr>Results</vt:lpstr>
      <vt:lpstr>Thank You!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Russell Schroeder</dc:creator>
  <cp:lastModifiedBy>Russell Schroeder</cp:lastModifiedBy>
  <cp:revision>26</cp:revision>
  <dcterms:created xsi:type="dcterms:W3CDTF">2015-08-11T19:02:06Z</dcterms:created>
  <dcterms:modified xsi:type="dcterms:W3CDTF">2016-01-20T21:31:54Z</dcterms:modified>
</cp:coreProperties>
</file>