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31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3" r:id="rId30"/>
  </p:sldIdLst>
  <p:sldSz cx="9144000" cy="5143500" type="screen16x9"/>
  <p:notesSz cx="6858000" cy="9144000"/>
  <p:embeddedFontLst>
    <p:embeddedFont>
      <p:font typeface="Proxima Nova" panose="020B0604020202020204" charset="0"/>
      <p:regular r:id="rId32"/>
      <p:bold r:id="rId33"/>
      <p:italic r:id="rId34"/>
      <p:boldItalic r:id="rId35"/>
    </p:embeddedFont>
    <p:embeddedFont>
      <p:font typeface="Proxima Nova Semibold" panose="020B0604020202020204" charset="0"/>
      <p:regular r:id="rId36"/>
      <p:bold r:id="rId37"/>
      <p:italic r:id="rId38"/>
      <p:boldItalic r:id="rId3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458">
          <p15:clr>
            <a:srgbClr val="9AA0A6"/>
          </p15:clr>
        </p15:guide>
        <p15:guide id="4" pos="2592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B45C50D-EC5D-4CF6-9617-FFBB9B974911}" v="1" dt="2026-09-10T19:33:53.69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20"/>
    <p:restoredTop sz="96247" autoAdjust="0"/>
  </p:normalViewPr>
  <p:slideViewPr>
    <p:cSldViewPr snapToGrid="0">
      <p:cViewPr varScale="1">
        <p:scale>
          <a:sx n="132" d="100"/>
          <a:sy n="132" d="100"/>
        </p:scale>
        <p:origin x="126" y="354"/>
      </p:cViewPr>
      <p:guideLst>
        <p:guide orient="horz" pos="1620"/>
        <p:guide pos="2880"/>
        <p:guide orient="horz" pos="458"/>
        <p:guide pos="259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8.fntdata"/><Relationship Id="rId21" Type="http://schemas.openxmlformats.org/officeDocument/2006/relationships/slide" Target="slides/slide17.xml"/><Relationship Id="rId34" Type="http://schemas.openxmlformats.org/officeDocument/2006/relationships/font" Target="fonts/font3.fntdata"/><Relationship Id="rId42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presProps" Target="presProps.xml"/><Relationship Id="rId45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font" Target="fonts/font5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4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font" Target="fonts/font4.fntdata"/><Relationship Id="rId43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2.fntdata"/><Relationship Id="rId38" Type="http://schemas.openxmlformats.org/officeDocument/2006/relationships/font" Target="fonts/font7.fntdata"/><Relationship Id="rId20" Type="http://schemas.openxmlformats.org/officeDocument/2006/relationships/slide" Target="slides/slide16.xml"/><Relationship Id="rId41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ouglas Franklin" userId="7e78b7a1-3887-46bd-ae39-4af9e281e97c" providerId="ADAL" clId="{55A59642-665B-4BC4-950E-332A11649065}"/>
    <pc:docChg chg="delSld modSld">
      <pc:chgData name="Douglas Franklin" userId="7e78b7a1-3887-46bd-ae39-4af9e281e97c" providerId="ADAL" clId="{55A59642-665B-4BC4-950E-332A11649065}" dt="2026-09-10T20:13:09.976" v="49" actId="20577"/>
      <pc:docMkLst>
        <pc:docMk/>
      </pc:docMkLst>
      <pc:sldChg chg="addSp modSp mod">
        <pc:chgData name="Douglas Franklin" userId="7e78b7a1-3887-46bd-ae39-4af9e281e97c" providerId="ADAL" clId="{55A59642-665B-4BC4-950E-332A11649065}" dt="2026-09-10T19:34:23.495" v="13" actId="1076"/>
        <pc:sldMkLst>
          <pc:docMk/>
          <pc:sldMk cId="0" sldId="256"/>
        </pc:sldMkLst>
        <pc:spChg chg="add mod">
          <ac:chgData name="Douglas Franklin" userId="7e78b7a1-3887-46bd-ae39-4af9e281e97c" providerId="ADAL" clId="{55A59642-665B-4BC4-950E-332A11649065}" dt="2026-09-10T19:34:23.495" v="13" actId="1076"/>
          <ac:spMkLst>
            <pc:docMk/>
            <pc:sldMk cId="0" sldId="256"/>
            <ac:spMk id="2" creationId="{EDBD4F89-12E5-AEBE-89CD-631B7F587323}"/>
          </ac:spMkLst>
        </pc:spChg>
      </pc:sldChg>
      <pc:sldChg chg="modSp mod">
        <pc:chgData name="Douglas Franklin" userId="7e78b7a1-3887-46bd-ae39-4af9e281e97c" providerId="ADAL" clId="{55A59642-665B-4BC4-950E-332A11649065}" dt="2026-09-10T19:36:16.903" v="24" actId="6549"/>
        <pc:sldMkLst>
          <pc:docMk/>
          <pc:sldMk cId="0" sldId="258"/>
        </pc:sldMkLst>
        <pc:spChg chg="mod">
          <ac:chgData name="Douglas Franklin" userId="7e78b7a1-3887-46bd-ae39-4af9e281e97c" providerId="ADAL" clId="{55A59642-665B-4BC4-950E-332A11649065}" dt="2026-09-10T19:36:16.903" v="24" actId="6549"/>
          <ac:spMkLst>
            <pc:docMk/>
            <pc:sldMk cId="0" sldId="258"/>
            <ac:spMk id="74" creationId="{00000000-0000-0000-0000-000000000000}"/>
          </ac:spMkLst>
        </pc:spChg>
      </pc:sldChg>
      <pc:sldChg chg="modSp mod">
        <pc:chgData name="Douglas Franklin" userId="7e78b7a1-3887-46bd-ae39-4af9e281e97c" providerId="ADAL" clId="{55A59642-665B-4BC4-950E-332A11649065}" dt="2026-09-10T19:37:14.064" v="38" actId="20577"/>
        <pc:sldMkLst>
          <pc:docMk/>
          <pc:sldMk cId="0" sldId="259"/>
        </pc:sldMkLst>
        <pc:spChg chg="mod">
          <ac:chgData name="Douglas Franklin" userId="7e78b7a1-3887-46bd-ae39-4af9e281e97c" providerId="ADAL" clId="{55A59642-665B-4BC4-950E-332A11649065}" dt="2026-09-10T19:37:14.064" v="38" actId="20577"/>
          <ac:spMkLst>
            <pc:docMk/>
            <pc:sldMk cId="0" sldId="259"/>
            <ac:spMk id="79" creationId="{00000000-0000-0000-0000-000000000000}"/>
          </ac:spMkLst>
        </pc:spChg>
      </pc:sldChg>
      <pc:sldChg chg="modSp mod">
        <pc:chgData name="Douglas Franklin" userId="7e78b7a1-3887-46bd-ae39-4af9e281e97c" providerId="ADAL" clId="{55A59642-665B-4BC4-950E-332A11649065}" dt="2026-09-10T20:13:09.976" v="49" actId="20577"/>
        <pc:sldMkLst>
          <pc:docMk/>
          <pc:sldMk cId="0" sldId="275"/>
        </pc:sldMkLst>
        <pc:spChg chg="mod">
          <ac:chgData name="Douglas Franklin" userId="7e78b7a1-3887-46bd-ae39-4af9e281e97c" providerId="ADAL" clId="{55A59642-665B-4BC4-950E-332A11649065}" dt="2026-09-10T20:13:09.976" v="49" actId="20577"/>
          <ac:spMkLst>
            <pc:docMk/>
            <pc:sldMk cId="0" sldId="275"/>
            <ac:spMk id="240" creationId="{00000000-0000-0000-0000-000000000000}"/>
          </ac:spMkLst>
        </pc:spChg>
      </pc:sldChg>
      <pc:sldChg chg="modSp mod">
        <pc:chgData name="Douglas Franklin" userId="7e78b7a1-3887-46bd-ae39-4af9e281e97c" providerId="ADAL" clId="{55A59642-665B-4BC4-950E-332A11649065}" dt="2026-09-10T20:03:55.043" v="44" actId="20577"/>
        <pc:sldMkLst>
          <pc:docMk/>
          <pc:sldMk cId="0" sldId="277"/>
        </pc:sldMkLst>
        <pc:spChg chg="mod">
          <ac:chgData name="Douglas Franklin" userId="7e78b7a1-3887-46bd-ae39-4af9e281e97c" providerId="ADAL" clId="{55A59642-665B-4BC4-950E-332A11649065}" dt="2026-09-10T20:03:55.043" v="44" actId="20577"/>
          <ac:spMkLst>
            <pc:docMk/>
            <pc:sldMk cId="0" sldId="277"/>
            <ac:spMk id="258" creationId="{00000000-0000-0000-0000-000000000000}"/>
          </ac:spMkLst>
        </pc:spChg>
      </pc:sldChg>
      <pc:sldChg chg="del">
        <pc:chgData name="Douglas Franklin" userId="7e78b7a1-3887-46bd-ae39-4af9e281e97c" providerId="ADAL" clId="{55A59642-665B-4BC4-950E-332A11649065}" dt="2026-09-10T20:12:22.884" v="45" actId="47"/>
        <pc:sldMkLst>
          <pc:docMk/>
          <pc:sldMk cId="0" sldId="281"/>
        </pc:sldMkLst>
      </pc:sldChg>
      <pc:sldChg chg="del">
        <pc:chgData name="Douglas Franklin" userId="7e78b7a1-3887-46bd-ae39-4af9e281e97c" providerId="ADAL" clId="{55A59642-665B-4BC4-950E-332A11649065}" dt="2026-09-10T20:12:24.858" v="46" actId="47"/>
        <pc:sldMkLst>
          <pc:docMk/>
          <pc:sldMk cId="0" sldId="282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5e4c15a72b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5e4c15a72b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500" dirty="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6167dd44fa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6167dd44fa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3fa653bed9e_5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3fa653bed9e_5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b="1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3713a21dda0_0_2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3713a21dda0_0_29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1600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3713a21dda0_0_3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3713a21dda0_0_3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3713a21dda0_0_3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3713a21dda0_0_3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3713a21dda0_0_3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3713a21dda0_0_3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37591b7908f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37591b7908f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dirty="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3713a21dda0_0_3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3713a21dda0_0_3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1600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3713a21dda0_0_3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3713a21dda0_0_3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3713a21dda0_0_3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g3713a21dda0_0_3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 sz="1600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3713a21dda0_0_4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" name="Google Shape;168;g3713a21dda0_0_4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713a21dda0_0_4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3713a21dda0_0_4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7591b7908f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37591b7908f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3fa5a5da473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2" name="Google Shape;202;g3fa5a5da473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3fa8cf92742_4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3fa8cf92742_4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1600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g278d0f48490_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1" name="Google Shape;221;g278d0f48490_0_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100"/>
              <a:buFont typeface="Arial"/>
              <a:buNone/>
            </a:pP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g3fa8cf92742_4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9" name="Google Shape;229;g3fa8cf92742_4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1600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g278d3fa1bac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8" name="Google Shape;238;g278d3fa1bac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g3fa8cf92742_4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7" name="Google Shape;247;g3fa8cf92742_4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1600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g37591b7908f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6" name="Google Shape;256;g37591b7908f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rgbClr val="666666"/>
              </a:buClr>
              <a:buSzPts val="1100"/>
              <a:buFont typeface="Arial"/>
              <a:buNone/>
            </a:pPr>
            <a:endParaRPr sz="1600" dirty="0"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g3fa8cf92742_4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6" name="Google Shape;266;g3fa8cf92742_4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1600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g3fa7f858aee_11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5" name="Google Shape;275;g3fa7f858aee_11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g3fa7f858aee_2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7" name="Google Shape;287;g3fa7f858aee_2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g616950e4c3_0_4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9" name="Google Shape;319;g616950e4c3_0_4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5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25"/>
            <a:ext cx="45720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>
                <a:solidFill>
                  <a:schemeClr val="dk1"/>
                </a:solidFill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dark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Char char="●"/>
              <a:defRPr sz="1800">
                <a:solidFill>
                  <a:schemeClr val="lt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lt2"/>
                </a:solidFill>
              </a:defRPr>
            </a:lvl1pPr>
            <a:lvl2pPr lvl="1" algn="r">
              <a:buNone/>
              <a:defRPr sz="1000">
                <a:solidFill>
                  <a:schemeClr val="lt2"/>
                </a:solidFill>
              </a:defRPr>
            </a:lvl2pPr>
            <a:lvl3pPr lvl="2" algn="r">
              <a:buNone/>
              <a:defRPr sz="1000">
                <a:solidFill>
                  <a:schemeClr val="lt2"/>
                </a:solidFill>
              </a:defRPr>
            </a:lvl3pPr>
            <a:lvl4pPr lvl="3" algn="r">
              <a:buNone/>
              <a:defRPr sz="1000">
                <a:solidFill>
                  <a:schemeClr val="lt2"/>
                </a:solidFill>
              </a:defRPr>
            </a:lvl4pPr>
            <a:lvl5pPr lvl="4" algn="r">
              <a:buNone/>
              <a:defRPr sz="1000">
                <a:solidFill>
                  <a:schemeClr val="lt2"/>
                </a:solidFill>
              </a:defRPr>
            </a:lvl5pPr>
            <a:lvl6pPr lvl="5" algn="r">
              <a:buNone/>
              <a:defRPr sz="1000">
                <a:solidFill>
                  <a:schemeClr val="lt2"/>
                </a:solidFill>
              </a:defRPr>
            </a:lvl6pPr>
            <a:lvl7pPr lvl="6" algn="r">
              <a:buNone/>
              <a:defRPr sz="1000">
                <a:solidFill>
                  <a:schemeClr val="lt2"/>
                </a:solidFill>
              </a:defRPr>
            </a:lvl7pPr>
            <a:lvl8pPr lvl="7" algn="r">
              <a:buNone/>
              <a:defRPr sz="1000">
                <a:solidFill>
                  <a:schemeClr val="lt2"/>
                </a:solidFill>
              </a:defRPr>
            </a:lvl8pPr>
            <a:lvl9pPr lvl="8" algn="r">
              <a:buNone/>
              <a:defRPr sz="1000">
                <a:solidFill>
                  <a:schemeClr val="lt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3.png"/><Relationship Id="rId7" Type="http://schemas.openxmlformats.org/officeDocument/2006/relationships/image" Target="../media/image10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10" Type="http://schemas.openxmlformats.org/officeDocument/2006/relationships/image" Target="../media/image13.gif"/><Relationship Id="rId4" Type="http://schemas.openxmlformats.org/officeDocument/2006/relationships/image" Target="../media/image4.png"/><Relationship Id="rId9" Type="http://schemas.openxmlformats.org/officeDocument/2006/relationships/image" Target="../media/image1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image" Target="../media/image3.png"/><Relationship Id="rId7" Type="http://schemas.openxmlformats.org/officeDocument/2006/relationships/image" Target="../media/image19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6.png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3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 title="AdobeStock_205529043.jpeg"/>
          <p:cNvPicPr preferRelativeResize="0"/>
          <p:nvPr/>
        </p:nvPicPr>
        <p:blipFill rotWithShape="1">
          <a:blip r:embed="rId3">
            <a:alphaModFix/>
          </a:blip>
          <a:srcRect l="16465" t="20449" b="7799"/>
          <a:stretch/>
        </p:blipFill>
        <p:spPr>
          <a:xfrm>
            <a:off x="0" y="-72200"/>
            <a:ext cx="9144003" cy="5215699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3293400" y="3904477"/>
            <a:ext cx="5850600" cy="325800"/>
          </a:xfrm>
          <a:prstGeom prst="rect">
            <a:avLst/>
          </a:prstGeom>
          <a:solidFill>
            <a:srgbClr val="002554">
              <a:alpha val="59780"/>
            </a:srgbClr>
          </a:solidFill>
          <a:ln>
            <a:noFill/>
          </a:ln>
        </p:spPr>
        <p:txBody>
          <a:bodyPr spcFirstLastPara="1" wrap="square" lIns="274300" tIns="0" rIns="274300" bIns="22860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FY 2027 MARKETING ACTIVITY</a:t>
            </a:r>
            <a:endParaRPr>
              <a:solidFill>
                <a:srgbClr val="FFFFFF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5476525" y="4230277"/>
            <a:ext cx="3667500" cy="325800"/>
          </a:xfrm>
          <a:prstGeom prst="rect">
            <a:avLst/>
          </a:prstGeom>
          <a:solidFill>
            <a:srgbClr val="002554">
              <a:alpha val="59780"/>
            </a:srgbClr>
          </a:solidFill>
          <a:ln>
            <a:noFill/>
          </a:ln>
        </p:spPr>
        <p:txBody>
          <a:bodyPr spcFirstLastPara="1" wrap="square" lIns="274300" tIns="228600" rIns="274300" bIns="2286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SEPTEMBER 15, 2026</a:t>
            </a:r>
            <a:endParaRPr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3293400" y="3128427"/>
            <a:ext cx="5850600" cy="776100"/>
          </a:xfrm>
          <a:prstGeom prst="rect">
            <a:avLst/>
          </a:prstGeom>
          <a:solidFill>
            <a:srgbClr val="002554">
              <a:alpha val="59780"/>
            </a:srgbClr>
          </a:solidFill>
          <a:ln>
            <a:noFill/>
          </a:ln>
        </p:spPr>
        <p:txBody>
          <a:bodyPr spcFirstLastPara="1" wrap="square" lIns="274300" tIns="0" rIns="274300" bIns="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COMMUTER CONNECTIONS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REGIONAL TDM MARKETING GROUP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DBD4F89-12E5-AEBE-89CD-631B7F587323}"/>
              </a:ext>
            </a:extLst>
          </p:cNvPr>
          <p:cNvSpPr txBox="1"/>
          <p:nvPr/>
        </p:nvSpPr>
        <p:spPr>
          <a:xfrm>
            <a:off x="8175280" y="117696"/>
            <a:ext cx="8691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Item #3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556"/>
        </a:solid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Google Shape;62;p14" title="AdobeStock_394820855.jpeg"/>
          <p:cNvPicPr preferRelativeResize="0"/>
          <p:nvPr/>
        </p:nvPicPr>
        <p:blipFill rotWithShape="1">
          <a:blip r:embed="rId3">
            <a:alphaModFix/>
          </a:blip>
          <a:srcRect l="44910" r="8435"/>
          <a:stretch/>
        </p:blipFill>
        <p:spPr>
          <a:xfrm>
            <a:off x="5546200" y="0"/>
            <a:ext cx="3597798" cy="5143502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p14"/>
          <p:cNvSpPr txBox="1"/>
          <p:nvPr/>
        </p:nvSpPr>
        <p:spPr>
          <a:xfrm>
            <a:off x="609600" y="1529125"/>
            <a:ext cx="4037100" cy="317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Encourage alternatives to SOV commuting</a:t>
            </a:r>
            <a:endParaRPr sz="16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Reduce vehicle trips and miles traveled</a:t>
            </a:r>
            <a:endParaRPr sz="16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6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Reduce traffic congestion and improve </a:t>
            </a:r>
            <a:br>
              <a:rPr lang="en" sz="16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</a:br>
            <a:r>
              <a:rPr lang="en" sz="16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air quality</a:t>
            </a:r>
            <a:endParaRPr sz="16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64" name="Google Shape;64;p14"/>
          <p:cNvSpPr txBox="1"/>
          <p:nvPr/>
        </p:nvSpPr>
        <p:spPr>
          <a:xfrm>
            <a:off x="609600" y="0"/>
            <a:ext cx="4514700" cy="128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COMMUTER CONNECTIONS PROGRAM OBJECTIVES</a:t>
            </a:r>
            <a:endParaRPr sz="26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65" name="Google Shape;65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556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Google Shape;71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15"/>
          <p:cNvSpPr txBox="1"/>
          <p:nvPr/>
        </p:nvSpPr>
        <p:spPr>
          <a:xfrm>
            <a:off x="609600" y="0"/>
            <a:ext cx="71223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FY27 MARKETING ACTIVITIES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chemeClr val="dk1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FALL SCHEDULE</a:t>
            </a:r>
            <a:endParaRPr sz="1600">
              <a:solidFill>
                <a:schemeClr val="dk1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pic>
        <p:nvPicPr>
          <p:cNvPr id="73" name="Google Shape;73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15"/>
          <p:cNvSpPr txBox="1"/>
          <p:nvPr/>
        </p:nvSpPr>
        <p:spPr>
          <a:xfrm>
            <a:off x="609600" y="1152000"/>
            <a:ext cx="6791100" cy="347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CommuterCash (DC Regional &amp; MDOT)</a:t>
            </a: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Carpool &amp; GRH Fall Campaign</a:t>
            </a: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Employer Awards Call For Nominations Creative Development</a:t>
            </a:r>
            <a:b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</a:br>
            <a:b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</a:br>
            <a: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Bike To Work Day Sponsor Drive</a:t>
            </a: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Bike To Work Day Creative Development</a:t>
            </a:r>
            <a:endParaRPr strike="sngStrike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goDMV Marketing Campaign Development</a:t>
            </a: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Spring </a:t>
            </a:r>
            <a:r>
              <a:rPr lang="en-US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Carpool &amp; GRH </a:t>
            </a:r>
            <a: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Campaign Creative Development</a:t>
            </a: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6"/>
          <p:cNvSpPr txBox="1"/>
          <p:nvPr/>
        </p:nvSpPr>
        <p:spPr>
          <a:xfrm>
            <a:off x="609600" y="896351"/>
            <a:ext cx="7914900" cy="359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Building on last year’s measurement and tracking foundation, we’re increasingly prioritizing measurable strategies while reaching audiences when and where behavior change is most relevant.</a:t>
            </a: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1750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lang="en" b="1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Measure meaningful actions</a:t>
            </a:r>
            <a: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. </a:t>
            </a:r>
            <a:b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</a:br>
            <a: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Prioritize actionable metrics—i.e. link clicks and landing page views—to gauge audience intent.</a:t>
            </a: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lang="en" b="1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Track registration intent</a:t>
            </a:r>
            <a: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. </a:t>
            </a:r>
            <a:b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</a:br>
            <a: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Connect the dots from communications to active site engagement. </a:t>
            </a:r>
            <a:endParaRPr strike="sngStrike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lang="en" b="1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Prioritize trackable digital channels</a:t>
            </a:r>
            <a: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. </a:t>
            </a:r>
            <a:b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</a:br>
            <a: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Maximize program impact by increasing investment in measurable digital tactics. </a:t>
            </a: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1000"/>
              </a:spcAft>
              <a:buNone/>
            </a:pP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80" name="Google Shape;80;p16"/>
          <p:cNvSpPr txBox="1"/>
          <p:nvPr/>
        </p:nvSpPr>
        <p:spPr>
          <a:xfrm>
            <a:off x="609600" y="0"/>
            <a:ext cx="80805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FY27 MEASUREMENT &amp; TARGETING APPROACH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81" name="Google Shape;81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7"/>
          <p:cNvSpPr txBox="1"/>
          <p:nvPr/>
        </p:nvSpPr>
        <p:spPr>
          <a:xfrm>
            <a:off x="0" y="3253750"/>
            <a:ext cx="3922500" cy="776100"/>
          </a:xfrm>
          <a:prstGeom prst="rect">
            <a:avLst/>
          </a:prstGeom>
          <a:solidFill>
            <a:srgbClr val="002554">
              <a:alpha val="45250"/>
            </a:srgbClr>
          </a:solidFill>
          <a:ln>
            <a:noFill/>
          </a:ln>
        </p:spPr>
        <p:txBody>
          <a:bodyPr spcFirstLastPara="1" wrap="square" lIns="274300" tIns="0" rIns="27430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COMMUTERCASH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88" name="Google Shape;88;p17"/>
          <p:cNvSpPr/>
          <p:nvPr/>
        </p:nvSpPr>
        <p:spPr>
          <a:xfrm>
            <a:off x="175" y="4466175"/>
            <a:ext cx="9144000" cy="677400"/>
          </a:xfrm>
          <a:prstGeom prst="rect">
            <a:avLst/>
          </a:prstGeom>
          <a:solidFill>
            <a:srgbClr val="00255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9" name="Google Shape;89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627950" y="282325"/>
            <a:ext cx="5888088" cy="29489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 txBox="1"/>
          <p:nvPr/>
        </p:nvSpPr>
        <p:spPr>
          <a:xfrm>
            <a:off x="609600" y="0"/>
            <a:ext cx="64410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OBJECTIVES &amp; STRATEGY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97" name="Google Shape;97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18"/>
          <p:cNvSpPr txBox="1"/>
          <p:nvPr/>
        </p:nvSpPr>
        <p:spPr>
          <a:xfrm>
            <a:off x="487550" y="1188400"/>
            <a:ext cx="8046900" cy="34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17500" algn="l" rtl="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roxima Nova"/>
              <a:buChar char="●"/>
            </a:pPr>
            <a:r>
              <a:rPr lang="en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Media Budget: </a:t>
            </a: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914400" lvl="1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○"/>
            </a:pPr>
            <a:r>
              <a:rPr lang="en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Regional - $142,500</a:t>
            </a: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914400" lvl="1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○"/>
            </a:pPr>
            <a:r>
              <a:rPr lang="en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MDOT - $47,500</a:t>
            </a: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914400" lvl="0" indent="0" algn="l" rtl="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None/>
            </a:pP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●"/>
            </a:pPr>
            <a:r>
              <a:rPr lang="en" sz="1600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Encourage commuters to download and use the new CommuterCash app</a:t>
            </a: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00" name="Google Shape;100;p18"/>
          <p:cNvSpPr txBox="1"/>
          <p:nvPr/>
        </p:nvSpPr>
        <p:spPr>
          <a:xfrm>
            <a:off x="4572000" y="-15240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CommuterCash</a:t>
            </a:r>
            <a:endParaRPr sz="16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9"/>
          <p:cNvSpPr txBox="1"/>
          <p:nvPr/>
        </p:nvSpPr>
        <p:spPr>
          <a:xfrm>
            <a:off x="609600" y="0"/>
            <a:ext cx="55116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REGIONAL MEDIA BUDGET (NET)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06" name="Google Shape;106;p19"/>
          <p:cNvSpPr txBox="1"/>
          <p:nvPr/>
        </p:nvSpPr>
        <p:spPr>
          <a:xfrm>
            <a:off x="609600" y="1248900"/>
            <a:ext cx="3063900" cy="347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Digital Display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Streaming Radio/Podcasting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Social Media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Total 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16727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07" name="Google Shape;107;p19"/>
          <p:cNvSpPr txBox="1"/>
          <p:nvPr/>
        </p:nvSpPr>
        <p:spPr>
          <a:xfrm>
            <a:off x="2740322" y="1248900"/>
            <a:ext cx="1161900" cy="27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$52,500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$40,000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$50,000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$142,500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	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08" name="Google Shape;108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19"/>
          <p:cNvSpPr txBox="1"/>
          <p:nvPr/>
        </p:nvSpPr>
        <p:spPr>
          <a:xfrm>
            <a:off x="4572000" y="-15240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CommuterCash</a:t>
            </a:r>
            <a:endParaRPr sz="16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11" name="Google Shape;111;p19" title="Points scored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867302" y="1020300"/>
            <a:ext cx="4936977" cy="30526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0"/>
          <p:cNvSpPr txBox="1"/>
          <p:nvPr/>
        </p:nvSpPr>
        <p:spPr>
          <a:xfrm>
            <a:off x="609600" y="0"/>
            <a:ext cx="55116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MDOT MEDIA BUDGET (NET)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17" name="Google Shape;117;p20"/>
          <p:cNvSpPr txBox="1"/>
          <p:nvPr/>
        </p:nvSpPr>
        <p:spPr>
          <a:xfrm>
            <a:off x="609600" y="1248900"/>
            <a:ext cx="2289000" cy="347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Digital Display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Streaming Radio/Podcasting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Social Media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Total 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16727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18" name="Google Shape;118;p20"/>
          <p:cNvSpPr txBox="1"/>
          <p:nvPr/>
        </p:nvSpPr>
        <p:spPr>
          <a:xfrm>
            <a:off x="2740322" y="1248900"/>
            <a:ext cx="1161900" cy="27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$19,000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$12,000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$16,500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$47,500	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19" name="Google Shape;119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20"/>
          <p:cNvSpPr txBox="1"/>
          <p:nvPr/>
        </p:nvSpPr>
        <p:spPr>
          <a:xfrm>
            <a:off x="4572000" y="-15240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CommuterCash</a:t>
            </a:r>
            <a:endParaRPr sz="16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22" name="Google Shape;122;p20" title="Points scored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890717" y="1020300"/>
            <a:ext cx="4936977" cy="30526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1"/>
          <p:cNvSpPr txBox="1"/>
          <p:nvPr/>
        </p:nvSpPr>
        <p:spPr>
          <a:xfrm>
            <a:off x="609600" y="0"/>
            <a:ext cx="55116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CREATIVE EXAMPLES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28" name="Google Shape;128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21"/>
          <p:cNvSpPr txBox="1"/>
          <p:nvPr/>
        </p:nvSpPr>
        <p:spPr>
          <a:xfrm>
            <a:off x="4572000" y="-15240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CommuterCash</a:t>
            </a:r>
            <a:endParaRPr sz="16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31" name="Google Shape;131;p21" title="FY26_CommuterCash Banner Ads_FINAL_300x600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46050" y="1083450"/>
            <a:ext cx="1626900" cy="3253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21" title="FY26_CommuterCash MDOT Banner Ads_FINAL_300x600.jp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164925" y="1083450"/>
            <a:ext cx="1626900" cy="3253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21" title="FY26_CommuterCash Banner Ads_FINAL_300x250.gif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883800" y="1083450"/>
            <a:ext cx="1864674" cy="15538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21" title="FY26_CommuterCash MDOT Banner Ads_FINAL_300x250.gif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883800" y="2773240"/>
            <a:ext cx="1875800" cy="15631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21" title="FY26_CommuterCash Banner Ads_FINAL_300x50.gif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5851575" y="1943088"/>
            <a:ext cx="2857500" cy="476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21" title="FY26_CommuterCash MDOT Banner Ads_FINAL_300x50.gif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5851575" y="2952738"/>
            <a:ext cx="2857500" cy="476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Google Shape;141;p22" title="AdobeStock_765150988.jpeg"/>
          <p:cNvPicPr preferRelativeResize="0"/>
          <p:nvPr/>
        </p:nvPicPr>
        <p:blipFill rotWithShape="1">
          <a:blip r:embed="rId3">
            <a:alphaModFix/>
          </a:blip>
          <a:srcRect l="2661" t="8700" r="2651" b="-8700"/>
          <a:stretch/>
        </p:blipFill>
        <p:spPr>
          <a:xfrm>
            <a:off x="0" y="-25450"/>
            <a:ext cx="9143997" cy="5092597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22"/>
          <p:cNvSpPr/>
          <p:nvPr/>
        </p:nvSpPr>
        <p:spPr>
          <a:xfrm>
            <a:off x="175" y="4466175"/>
            <a:ext cx="9144000" cy="677100"/>
          </a:xfrm>
          <a:prstGeom prst="rect">
            <a:avLst/>
          </a:prstGeom>
          <a:solidFill>
            <a:srgbClr val="00255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43" name="Google Shape;143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22"/>
          <p:cNvSpPr txBox="1"/>
          <p:nvPr/>
        </p:nvSpPr>
        <p:spPr>
          <a:xfrm>
            <a:off x="0" y="3334500"/>
            <a:ext cx="4873500" cy="776100"/>
          </a:xfrm>
          <a:prstGeom prst="rect">
            <a:avLst/>
          </a:prstGeom>
          <a:solidFill>
            <a:srgbClr val="002554">
              <a:alpha val="59780"/>
            </a:srgbClr>
          </a:solidFill>
          <a:ln>
            <a:noFill/>
          </a:ln>
        </p:spPr>
        <p:txBody>
          <a:bodyPr spcFirstLastPara="1" wrap="square" lIns="274300" tIns="0" rIns="27430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FALL UMBRELLA CAMPAIGN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3"/>
          <p:cNvSpPr txBox="1"/>
          <p:nvPr/>
        </p:nvSpPr>
        <p:spPr>
          <a:xfrm>
            <a:off x="609600" y="0"/>
            <a:ext cx="64410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OBJECTIVES &amp; STRATEGY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51" name="Google Shape;151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 txBox="1"/>
          <p:nvPr/>
        </p:nvSpPr>
        <p:spPr>
          <a:xfrm>
            <a:off x="45720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Fall Umbrella Campaign</a:t>
            </a:r>
            <a:endParaRPr sz="23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54" name="Google Shape;154;p23"/>
          <p:cNvSpPr txBox="1"/>
          <p:nvPr/>
        </p:nvSpPr>
        <p:spPr>
          <a:xfrm>
            <a:off x="487553" y="1188400"/>
            <a:ext cx="8023200" cy="287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17500" algn="l" rtl="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roxima Nova"/>
              <a:buChar char="●"/>
            </a:pPr>
            <a:r>
              <a:rPr lang="en" sz="16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Media budgets: </a:t>
            </a:r>
            <a:endParaRPr sz="16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914400" lvl="1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Proxima Nova"/>
              <a:buChar char="○"/>
            </a:pPr>
            <a:r>
              <a:rPr lang="en" sz="16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$ (Total)</a:t>
            </a:r>
            <a:endParaRPr sz="16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1371600" lvl="2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Proxima Nova"/>
              <a:buChar char="■"/>
            </a:pPr>
            <a:r>
              <a:rPr lang="en" sz="16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$180,500 for Ridematch</a:t>
            </a:r>
            <a:endParaRPr sz="16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1371600" lvl="2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Proxima Nova"/>
              <a:buChar char="■"/>
            </a:pPr>
            <a:r>
              <a:rPr lang="en" sz="16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$180,500 for Guaranteed Ride Home - DC region </a:t>
            </a:r>
            <a:endParaRPr sz="16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1371600" lvl="2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Proxima Nova"/>
              <a:buChar char="■"/>
            </a:pPr>
            <a:r>
              <a:rPr lang="en" sz="16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$26,125 for Guaranteed Ride Home - Baltimore region</a:t>
            </a:r>
            <a:endParaRPr sz="16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17500" algn="l" rtl="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roxima Nova"/>
              <a:buChar char="●"/>
            </a:pPr>
            <a:r>
              <a:rPr lang="en" sz="16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Objectives</a:t>
            </a:r>
            <a:endParaRPr sz="16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914400" lvl="1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○"/>
            </a:pPr>
            <a:r>
              <a:rPr lang="en" sz="16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Encourage and increase alternative modes of travel, primarily carpool, on the days workers travel to their worksite(s)</a:t>
            </a:r>
            <a:endParaRPr sz="16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914400" lvl="1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Proxima Nova"/>
              <a:buChar char="○"/>
            </a:pPr>
            <a:r>
              <a:rPr lang="en" sz="16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Encourage Guaranteed Ride Home registrations for those using alternatives to SOV commuting</a:t>
            </a:r>
            <a:endParaRPr sz="16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4"/>
          <p:cNvSpPr txBox="1"/>
          <p:nvPr/>
        </p:nvSpPr>
        <p:spPr>
          <a:xfrm>
            <a:off x="609600" y="0"/>
            <a:ext cx="55116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MEDIA BUDGET (NET)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Ridematch</a:t>
            </a:r>
            <a:endParaRPr sz="18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60" name="Google Shape;160;p24"/>
          <p:cNvSpPr txBox="1"/>
          <p:nvPr/>
        </p:nvSpPr>
        <p:spPr>
          <a:xfrm>
            <a:off x="609600" y="1401300"/>
            <a:ext cx="2289000" cy="347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Traditional Radio</a:t>
            </a:r>
            <a:endParaRPr sz="12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Streaming Radio/Podcasting</a:t>
            </a:r>
            <a:endParaRPr sz="12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Digital Display</a:t>
            </a:r>
            <a:endParaRPr sz="12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Social Media/Google</a:t>
            </a:r>
            <a:endParaRPr sz="12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Total 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16727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61" name="Google Shape;161;p24"/>
          <p:cNvSpPr txBox="1"/>
          <p:nvPr/>
        </p:nvSpPr>
        <p:spPr>
          <a:xfrm>
            <a:off x="2740322" y="1401300"/>
            <a:ext cx="1161900" cy="27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$40,000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$40,000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$51,500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$49,000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$180,500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62" name="Google Shape;162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24"/>
          <p:cNvSpPr txBox="1"/>
          <p:nvPr/>
        </p:nvSpPr>
        <p:spPr>
          <a:xfrm>
            <a:off x="45720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Fall Umbrella Campaign</a:t>
            </a:r>
            <a:endParaRPr sz="23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65" name="Google Shape;165;p24" title="Points scored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819920" y="1020300"/>
            <a:ext cx="4936977" cy="30526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5"/>
          <p:cNvSpPr txBox="1"/>
          <p:nvPr/>
        </p:nvSpPr>
        <p:spPr>
          <a:xfrm>
            <a:off x="609600" y="0"/>
            <a:ext cx="55116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MEDIA BUDGET (NET)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Guaranteed Ride Home</a:t>
            </a:r>
            <a:endParaRPr sz="18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71" name="Google Shape;171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25"/>
          <p:cNvSpPr txBox="1"/>
          <p:nvPr/>
        </p:nvSpPr>
        <p:spPr>
          <a:xfrm>
            <a:off x="45720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Fall Umbrella Campaign</a:t>
            </a:r>
            <a:endParaRPr sz="23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74" name="Google Shape;174;p25" title="Points scored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819920" y="1020300"/>
            <a:ext cx="4936977" cy="3052697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25"/>
          <p:cNvSpPr txBox="1"/>
          <p:nvPr/>
        </p:nvSpPr>
        <p:spPr>
          <a:xfrm>
            <a:off x="609600" y="1401300"/>
            <a:ext cx="2289000" cy="347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Traditional Radio</a:t>
            </a:r>
            <a:endParaRPr sz="12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Streaming Radio/Podcasting</a:t>
            </a:r>
            <a:endParaRPr sz="12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Digital Display</a:t>
            </a:r>
            <a:endParaRPr sz="12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Social Media/Google</a:t>
            </a:r>
            <a:endParaRPr sz="12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Total 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16727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76" name="Google Shape;176;p25"/>
          <p:cNvSpPr txBox="1"/>
          <p:nvPr/>
        </p:nvSpPr>
        <p:spPr>
          <a:xfrm>
            <a:off x="2740322" y="1401300"/>
            <a:ext cx="1161900" cy="27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$40,000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$40,000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$51,500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$49,000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$180,500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6"/>
          <p:cNvSpPr txBox="1"/>
          <p:nvPr/>
        </p:nvSpPr>
        <p:spPr>
          <a:xfrm>
            <a:off x="609600" y="0"/>
            <a:ext cx="55116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MEDIA BUDGET (NET)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Guaranteed Ride Home - Baltimore</a:t>
            </a:r>
            <a:endParaRPr sz="18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82" name="Google Shape;182;p26"/>
          <p:cNvSpPr txBox="1"/>
          <p:nvPr/>
        </p:nvSpPr>
        <p:spPr>
          <a:xfrm>
            <a:off x="609600" y="1477500"/>
            <a:ext cx="2289000" cy="347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Digital Display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Streaming Radio/Podcasting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Social Media/Google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Total 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16727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None/>
            </a:pP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183" name="Google Shape;183;p26"/>
          <p:cNvSpPr txBox="1"/>
          <p:nvPr/>
        </p:nvSpPr>
        <p:spPr>
          <a:xfrm>
            <a:off x="2884272" y="1477500"/>
            <a:ext cx="1161900" cy="27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$10,000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$10,000	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$6,125</a:t>
            </a:r>
            <a:endParaRPr sz="12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$26,125</a:t>
            </a:r>
            <a:endParaRPr sz="1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84" name="Google Shape;184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26"/>
          <p:cNvSpPr txBox="1"/>
          <p:nvPr/>
        </p:nvSpPr>
        <p:spPr>
          <a:xfrm>
            <a:off x="45720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Fall Umbrella Campaign</a:t>
            </a:r>
            <a:endParaRPr sz="23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87" name="Google Shape;187;p26" title="Points scored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884384" y="1020300"/>
            <a:ext cx="4793028" cy="29636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27"/>
          <p:cNvSpPr txBox="1"/>
          <p:nvPr/>
        </p:nvSpPr>
        <p:spPr>
          <a:xfrm>
            <a:off x="609600" y="0"/>
            <a:ext cx="55116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RIDEMATCH CREATIVE EXAMPLES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93" name="Google Shape;193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27"/>
          <p:cNvSpPr txBox="1"/>
          <p:nvPr/>
        </p:nvSpPr>
        <p:spPr>
          <a:xfrm>
            <a:off x="45720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Fall Umbrella Campaign</a:t>
            </a:r>
            <a:endParaRPr sz="23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196" name="Google Shape;196;p27" title="COG_FY26_RideShare_Display Ads_FINAL_300x500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664875" y="1223713"/>
            <a:ext cx="1719050" cy="2865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p27" title="COG_FY26_RideShare_Banner Ads_Every Gallon_FINAL_300x600.jp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664275" y="1223713"/>
            <a:ext cx="1432538" cy="2865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27" title="COG_FY26_RideShare_Display Ads_FINAL_300x600.jp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047175" y="1223700"/>
            <a:ext cx="1432550" cy="28651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27" title="COG_FY26_RideShare_Display Ads_StayCalm_FINAL_320x480.jp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569075" y="1218775"/>
            <a:ext cx="1910058" cy="28650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8"/>
          <p:cNvSpPr txBox="1"/>
          <p:nvPr/>
        </p:nvSpPr>
        <p:spPr>
          <a:xfrm>
            <a:off x="609600" y="0"/>
            <a:ext cx="55116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GRH CREATIVE EXAMPLES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05" name="Google Shape;205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" name="Google Shape;206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207" name="Google Shape;207;p28"/>
          <p:cNvSpPr txBox="1"/>
          <p:nvPr/>
        </p:nvSpPr>
        <p:spPr>
          <a:xfrm>
            <a:off x="45720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Fall Umbrella Campaign</a:t>
            </a:r>
            <a:endParaRPr sz="23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08" name="Google Shape;208;p28" title="COG_FY26_GRH_Display-Ads_FINAL_300x600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322150" y="912800"/>
            <a:ext cx="1797925" cy="3595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28" title="COG_FY26_GRH_Display-Ads_FINAL_320x480.jp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424625" y="912800"/>
            <a:ext cx="2397234" cy="3595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" name="Google Shape;214;p29" title="AdobeStock_1281967794.jpeg"/>
          <p:cNvPicPr preferRelativeResize="0"/>
          <p:nvPr/>
        </p:nvPicPr>
        <p:blipFill rotWithShape="1">
          <a:blip r:embed="rId3">
            <a:alphaModFix/>
          </a:blip>
          <a:srcRect l="6926" t="12147" r="6926" b="1706"/>
          <a:stretch/>
        </p:blipFill>
        <p:spPr>
          <a:xfrm>
            <a:off x="175" y="0"/>
            <a:ext cx="9144003" cy="4822038"/>
          </a:xfrm>
          <a:prstGeom prst="rect">
            <a:avLst/>
          </a:prstGeom>
          <a:noFill/>
          <a:ln>
            <a:noFill/>
          </a:ln>
        </p:spPr>
      </p:pic>
      <p:sp>
        <p:nvSpPr>
          <p:cNvPr id="215" name="Google Shape;215;p29"/>
          <p:cNvSpPr/>
          <p:nvPr/>
        </p:nvSpPr>
        <p:spPr>
          <a:xfrm>
            <a:off x="175" y="4466175"/>
            <a:ext cx="9144000" cy="677100"/>
          </a:xfrm>
          <a:prstGeom prst="rect">
            <a:avLst/>
          </a:prstGeom>
          <a:solidFill>
            <a:srgbClr val="00255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16" name="Google Shape;216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7" name="Google Shape;217;p2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218" name="Google Shape;218;p29"/>
          <p:cNvSpPr txBox="1"/>
          <p:nvPr/>
        </p:nvSpPr>
        <p:spPr>
          <a:xfrm>
            <a:off x="0" y="3334500"/>
            <a:ext cx="4873500" cy="776100"/>
          </a:xfrm>
          <a:prstGeom prst="rect">
            <a:avLst/>
          </a:prstGeom>
          <a:solidFill>
            <a:srgbClr val="002554">
              <a:alpha val="59780"/>
            </a:srgbClr>
          </a:solidFill>
          <a:ln>
            <a:noFill/>
          </a:ln>
        </p:spPr>
        <p:txBody>
          <a:bodyPr spcFirstLastPara="1" wrap="square" lIns="274300" tIns="0" rIns="27430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SPRING UMBRELLA CAMPAIGN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30"/>
          <p:cNvSpPr txBox="1"/>
          <p:nvPr/>
        </p:nvSpPr>
        <p:spPr>
          <a:xfrm>
            <a:off x="609600" y="791700"/>
            <a:ext cx="7207200" cy="30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Research &amp; Insights</a:t>
            </a:r>
            <a:endParaRPr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1750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roxima Nova"/>
              <a:buChar char="●"/>
            </a:pPr>
            <a:r>
              <a:rPr lang="en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Market Research</a:t>
            </a:r>
            <a:endParaRPr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91440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roxima Nova"/>
              <a:buChar char="○"/>
            </a:pPr>
            <a:r>
              <a:rPr lang="en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2025 </a:t>
            </a:r>
            <a:r>
              <a:rPr lang="en" i="1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State of the Commute</a:t>
            </a:r>
            <a:r>
              <a:rPr lang="en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 </a:t>
            </a:r>
            <a:r>
              <a:rPr lang="en" i="1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Report</a:t>
            </a:r>
            <a:endParaRPr i="1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91440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roxima Nova"/>
              <a:buChar char="○"/>
            </a:pPr>
            <a:r>
              <a:rPr lang="en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Trends research</a:t>
            </a:r>
            <a:endParaRPr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91440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roxima Nova"/>
              <a:buChar char="○"/>
            </a:pPr>
            <a:r>
              <a:rPr lang="en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Brain behavior research</a:t>
            </a:r>
            <a:endParaRPr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Concept Development</a:t>
            </a:r>
            <a:endParaRPr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1750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roxima Nova"/>
              <a:buChar char="●"/>
            </a:pPr>
            <a:r>
              <a:rPr lang="en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Develop new unified creative concepts for Spring 2027 campaign (while still highlighting Ridematch &amp; GRH)</a:t>
            </a:r>
            <a:endParaRPr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roxima Nova"/>
              <a:buChar char="●"/>
            </a:pPr>
            <a:r>
              <a:rPr lang="en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Refine selected concepts for final review &amp; approval</a:t>
            </a:r>
            <a:endParaRPr strike="sngStrike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endParaRPr sz="120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224" name="Google Shape;224;p30"/>
          <p:cNvSpPr txBox="1"/>
          <p:nvPr/>
        </p:nvSpPr>
        <p:spPr>
          <a:xfrm>
            <a:off x="609600" y="0"/>
            <a:ext cx="47370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SPRING UMBRELLA CAMPAIGN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25" name="Google Shape;225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1" name="Google Shape;231;p31" descr="US Capitol Building under cloudy skies with traffic and construction on a street leading towards it."/>
          <p:cNvPicPr preferRelativeResize="0"/>
          <p:nvPr/>
        </p:nvPicPr>
        <p:blipFill rotWithShape="1">
          <a:blip r:embed="rId3">
            <a:alphaModFix/>
          </a:blip>
          <a:srcRect t="21009" b="-5347"/>
          <a:stretch/>
        </p:blipFill>
        <p:spPr>
          <a:xfrm>
            <a:off x="0" y="0"/>
            <a:ext cx="9144003" cy="5136446"/>
          </a:xfrm>
          <a:prstGeom prst="rect">
            <a:avLst/>
          </a:prstGeom>
          <a:noFill/>
          <a:ln>
            <a:noFill/>
          </a:ln>
        </p:spPr>
      </p:pic>
      <p:sp>
        <p:nvSpPr>
          <p:cNvPr id="232" name="Google Shape;232;p31"/>
          <p:cNvSpPr/>
          <p:nvPr/>
        </p:nvSpPr>
        <p:spPr>
          <a:xfrm>
            <a:off x="175" y="4466175"/>
            <a:ext cx="9144000" cy="677100"/>
          </a:xfrm>
          <a:prstGeom prst="rect">
            <a:avLst/>
          </a:prstGeom>
          <a:solidFill>
            <a:srgbClr val="00255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33" name="Google Shape;233;p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31"/>
          <p:cNvSpPr txBox="1"/>
          <p:nvPr/>
        </p:nvSpPr>
        <p:spPr>
          <a:xfrm>
            <a:off x="0" y="3334500"/>
            <a:ext cx="4873500" cy="776100"/>
          </a:xfrm>
          <a:prstGeom prst="rect">
            <a:avLst/>
          </a:prstGeom>
          <a:solidFill>
            <a:srgbClr val="002554">
              <a:alpha val="59780"/>
            </a:srgbClr>
          </a:solidFill>
          <a:ln>
            <a:noFill/>
          </a:ln>
        </p:spPr>
        <p:txBody>
          <a:bodyPr spcFirstLastPara="1" wrap="square" lIns="274300" tIns="0" rIns="27430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EMPLOYER AWARDS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32"/>
          <p:cNvSpPr txBox="1"/>
          <p:nvPr/>
        </p:nvSpPr>
        <p:spPr>
          <a:xfrm>
            <a:off x="609600" y="936125"/>
            <a:ext cx="8058000" cy="317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marR="351790" lvl="0" indent="-317500" algn="l" rtl="0"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roxima Nova"/>
              <a:buChar char="●"/>
            </a:pPr>
            <a: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Employer Awards 2027 creative concept</a:t>
            </a: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marR="351790" lvl="0" indent="-317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roxima Nova"/>
              <a:buChar char="●"/>
            </a:pPr>
            <a: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Call for nominations materials</a:t>
            </a: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35179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endParaRPr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241" name="Google Shape;241;p32"/>
          <p:cNvSpPr txBox="1"/>
          <p:nvPr/>
        </p:nvSpPr>
        <p:spPr>
          <a:xfrm>
            <a:off x="6096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EMPLOYER AWARDS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242" name="Google Shape;242;p32"/>
          <p:cNvSpPr txBox="1"/>
          <p:nvPr/>
        </p:nvSpPr>
        <p:spPr>
          <a:xfrm>
            <a:off x="45720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43" name="Google Shape;243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Google Shape;244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9" name="Google Shape;249;p33" title="DSC04746.JPG"/>
          <p:cNvPicPr preferRelativeResize="0"/>
          <p:nvPr/>
        </p:nvPicPr>
        <p:blipFill rotWithShape="1">
          <a:blip r:embed="rId3">
            <a:alphaModFix/>
          </a:blip>
          <a:srcRect t="10263" b="8024"/>
          <a:stretch/>
        </p:blipFill>
        <p:spPr>
          <a:xfrm flipH="1">
            <a:off x="175" y="0"/>
            <a:ext cx="9144003" cy="4980226"/>
          </a:xfrm>
          <a:prstGeom prst="rect">
            <a:avLst/>
          </a:prstGeom>
          <a:noFill/>
          <a:ln>
            <a:noFill/>
          </a:ln>
        </p:spPr>
      </p:pic>
      <p:sp>
        <p:nvSpPr>
          <p:cNvPr id="250" name="Google Shape;250;p33"/>
          <p:cNvSpPr/>
          <p:nvPr/>
        </p:nvSpPr>
        <p:spPr>
          <a:xfrm>
            <a:off x="175" y="4466175"/>
            <a:ext cx="9144000" cy="677100"/>
          </a:xfrm>
          <a:prstGeom prst="rect">
            <a:avLst/>
          </a:prstGeom>
          <a:solidFill>
            <a:srgbClr val="00255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51" name="Google Shape;251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Google Shape;252;p3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253" name="Google Shape;253;p33"/>
          <p:cNvSpPr txBox="1"/>
          <p:nvPr/>
        </p:nvSpPr>
        <p:spPr>
          <a:xfrm>
            <a:off x="0" y="3334500"/>
            <a:ext cx="4873500" cy="776100"/>
          </a:xfrm>
          <a:prstGeom prst="rect">
            <a:avLst/>
          </a:prstGeom>
          <a:solidFill>
            <a:srgbClr val="002554">
              <a:alpha val="59780"/>
            </a:srgbClr>
          </a:solidFill>
          <a:ln>
            <a:noFill/>
          </a:ln>
        </p:spPr>
        <p:txBody>
          <a:bodyPr spcFirstLastPara="1" wrap="square" lIns="274300" tIns="0" rIns="27430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BIKE TO WORK DAY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34"/>
          <p:cNvSpPr txBox="1"/>
          <p:nvPr/>
        </p:nvSpPr>
        <p:spPr>
          <a:xfrm>
            <a:off x="609600" y="783725"/>
            <a:ext cx="7198500" cy="30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1750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Proxima Nova"/>
              <a:buChar char="●"/>
            </a:pPr>
            <a: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Solicitation</a:t>
            </a:r>
            <a:r>
              <a:rPr lang="en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: Oct. </a:t>
            </a:r>
            <a: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2026 – Jan. 2027</a:t>
            </a: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Deadline: Jan. 30, 2027</a:t>
            </a: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lang="en" dirty="0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Goal: $41,000 - cash sponsors only (exception: bike raffle donors) </a:t>
            </a:r>
            <a:endParaRPr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trike="sngStrike" dirty="0">
              <a:solidFill>
                <a:schemeClr val="dk1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dirty="0">
              <a:solidFill>
                <a:schemeClr val="accent6"/>
              </a:solidFill>
              <a:latin typeface="Proxima Nova"/>
              <a:ea typeface="Proxima Nova"/>
              <a:cs typeface="Proxima Nova"/>
              <a:sym typeface="Proxima Nov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endParaRPr dirty="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259" name="Google Shape;259;p34"/>
          <p:cNvSpPr txBox="1"/>
          <p:nvPr/>
        </p:nvSpPr>
        <p:spPr>
          <a:xfrm>
            <a:off x="609600" y="0"/>
            <a:ext cx="55302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BIKE TO WORK DAY SPONSOR DRIVE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260" name="Google Shape;260;p34"/>
          <p:cNvSpPr txBox="1"/>
          <p:nvPr/>
        </p:nvSpPr>
        <p:spPr>
          <a:xfrm>
            <a:off x="45720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61" name="Google Shape;261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" name="Google Shape;262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3" name="Google Shape;263;p34" title="BTWD_2027_White Logo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227650" y="2387455"/>
            <a:ext cx="3962399" cy="18883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8" name="Google Shape;268;p35" descr="Woman in trench coat laughing in the back seat of a car at night, wearing an earbud and seatbelt."/>
          <p:cNvPicPr preferRelativeResize="0"/>
          <p:nvPr/>
        </p:nvPicPr>
        <p:blipFill rotWithShape="1">
          <a:blip r:embed="rId3">
            <a:alphaModFix/>
          </a:blip>
          <a:srcRect b="10"/>
          <a:stretch/>
        </p:blipFill>
        <p:spPr>
          <a:xfrm>
            <a:off x="0" y="0"/>
            <a:ext cx="9144003" cy="4821636"/>
          </a:xfrm>
          <a:prstGeom prst="rect">
            <a:avLst/>
          </a:prstGeom>
          <a:noFill/>
          <a:ln>
            <a:noFill/>
          </a:ln>
        </p:spPr>
      </p:pic>
      <p:sp>
        <p:nvSpPr>
          <p:cNvPr id="269" name="Google Shape;269;p35"/>
          <p:cNvSpPr/>
          <p:nvPr/>
        </p:nvSpPr>
        <p:spPr>
          <a:xfrm>
            <a:off x="175" y="4466175"/>
            <a:ext cx="9144000" cy="677100"/>
          </a:xfrm>
          <a:prstGeom prst="rect">
            <a:avLst/>
          </a:prstGeom>
          <a:solidFill>
            <a:srgbClr val="00255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70" name="Google Shape;270;p3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71" name="Google Shape;271;p3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272" name="Google Shape;272;p35"/>
          <p:cNvSpPr txBox="1"/>
          <p:nvPr/>
        </p:nvSpPr>
        <p:spPr>
          <a:xfrm>
            <a:off x="0" y="3334500"/>
            <a:ext cx="5345100" cy="776100"/>
          </a:xfrm>
          <a:prstGeom prst="rect">
            <a:avLst/>
          </a:prstGeom>
          <a:solidFill>
            <a:srgbClr val="002554">
              <a:alpha val="59780"/>
            </a:srgbClr>
          </a:solidFill>
          <a:ln>
            <a:noFill/>
          </a:ln>
        </p:spPr>
        <p:txBody>
          <a:bodyPr spcFirstLastPara="1" wrap="square" lIns="274300" tIns="0" rIns="27430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FY26 SPRING CAMPAIGN RESULTS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36"/>
          <p:cNvSpPr txBox="1"/>
          <p:nvPr/>
        </p:nvSpPr>
        <p:spPr>
          <a:xfrm>
            <a:off x="609600" y="0"/>
            <a:ext cx="71178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FY26 SPRING RIDEMATCH RESULTS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278" name="Google Shape;278;p36"/>
          <p:cNvSpPr txBox="1"/>
          <p:nvPr/>
        </p:nvSpPr>
        <p:spPr>
          <a:xfrm>
            <a:off x="45720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79" name="Google Shape;279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80" name="Google Shape;280;p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1" name="Google Shape;281;p3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475150" y="1133075"/>
            <a:ext cx="2977777" cy="1611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2" name="Google Shape;282;p3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109650" y="2893575"/>
            <a:ext cx="3605866" cy="148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3" name="Google Shape;283;p3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2947" y="2893576"/>
            <a:ext cx="4601674" cy="148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4" name="Google Shape;284;p36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605325" y="1133075"/>
            <a:ext cx="3026300" cy="1611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554"/>
        </a:solidFill>
        <a:effectLst/>
      </p:bgPr>
    </p:bg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37"/>
          <p:cNvSpPr txBox="1"/>
          <p:nvPr/>
        </p:nvSpPr>
        <p:spPr>
          <a:xfrm>
            <a:off x="609600" y="0"/>
            <a:ext cx="57312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chemeClr val="dk1"/>
                </a:solidFill>
                <a:latin typeface="Proxima Nova"/>
                <a:ea typeface="Proxima Nova"/>
                <a:cs typeface="Proxima Nova"/>
                <a:sym typeface="Proxima Nova"/>
              </a:rPr>
              <a:t>FY26 SPRING GRH RESULTS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sp>
        <p:nvSpPr>
          <p:cNvPr id="290" name="Google Shape;290;p37"/>
          <p:cNvSpPr txBox="1"/>
          <p:nvPr/>
        </p:nvSpPr>
        <p:spPr>
          <a:xfrm>
            <a:off x="4572000" y="0"/>
            <a:ext cx="3962400" cy="86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200" rIns="0" bIns="0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  <p:pic>
        <p:nvPicPr>
          <p:cNvPr id="291" name="Google Shape;291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92" name="Google Shape;292;p3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p3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56415" y="1127950"/>
            <a:ext cx="2974310" cy="1609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4" name="Google Shape;294;p3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031338" y="2880250"/>
            <a:ext cx="3385702" cy="1474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5" name="Google Shape;295;p3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26963" y="2880250"/>
            <a:ext cx="4211300" cy="1474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6" name="Google Shape;296;p37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275725" y="1126175"/>
            <a:ext cx="3649264" cy="1609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1" name="Google Shape;321;p40" title="AdobeStock_205529043.jpeg"/>
          <p:cNvPicPr preferRelativeResize="0"/>
          <p:nvPr/>
        </p:nvPicPr>
        <p:blipFill rotWithShape="1">
          <a:blip r:embed="rId3">
            <a:alphaModFix/>
          </a:blip>
          <a:srcRect l="16465" t="20449" b="7799"/>
          <a:stretch/>
        </p:blipFill>
        <p:spPr>
          <a:xfrm>
            <a:off x="0" y="-72200"/>
            <a:ext cx="9144003" cy="5215699"/>
          </a:xfrm>
          <a:prstGeom prst="rect">
            <a:avLst/>
          </a:prstGeom>
          <a:noFill/>
          <a:ln>
            <a:noFill/>
          </a:ln>
        </p:spPr>
      </p:pic>
      <p:sp>
        <p:nvSpPr>
          <p:cNvPr id="322" name="Google Shape;322;p40"/>
          <p:cNvSpPr/>
          <p:nvPr/>
        </p:nvSpPr>
        <p:spPr>
          <a:xfrm>
            <a:off x="175" y="4423825"/>
            <a:ext cx="9144000" cy="719400"/>
          </a:xfrm>
          <a:prstGeom prst="rect">
            <a:avLst/>
          </a:prstGeom>
          <a:solidFill>
            <a:srgbClr val="00255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23" name="Google Shape;323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9888" y="4705213"/>
            <a:ext cx="1719072" cy="156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324" name="Google Shape;324;p4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48331" y="4658074"/>
            <a:ext cx="1875782" cy="256825"/>
          </a:xfrm>
          <a:prstGeom prst="rect">
            <a:avLst/>
          </a:prstGeom>
          <a:noFill/>
          <a:ln>
            <a:noFill/>
          </a:ln>
        </p:spPr>
      </p:pic>
      <p:sp>
        <p:nvSpPr>
          <p:cNvPr id="325" name="Google Shape;325;p40"/>
          <p:cNvSpPr txBox="1"/>
          <p:nvPr/>
        </p:nvSpPr>
        <p:spPr>
          <a:xfrm>
            <a:off x="6291523" y="3408650"/>
            <a:ext cx="2850600" cy="549300"/>
          </a:xfrm>
          <a:prstGeom prst="rect">
            <a:avLst/>
          </a:prstGeom>
          <a:solidFill>
            <a:srgbClr val="002554">
              <a:alpha val="59780"/>
            </a:srgbClr>
          </a:solidFill>
          <a:ln>
            <a:noFill/>
          </a:ln>
        </p:spPr>
        <p:txBody>
          <a:bodyPr spcFirstLastPara="1" wrap="square" lIns="274300" tIns="0" rIns="27430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FFFFFF"/>
                </a:solidFill>
                <a:latin typeface="Proxima Nova"/>
                <a:ea typeface="Proxima Nova"/>
                <a:cs typeface="Proxima Nova"/>
                <a:sym typeface="Proxima Nova"/>
              </a:rPr>
              <a:t>THANK YOU</a:t>
            </a:r>
            <a:endParaRPr sz="2200" b="1">
              <a:solidFill>
                <a:srgbClr val="FFFFFF"/>
              </a:solidFill>
              <a:latin typeface="Proxima Nova"/>
              <a:ea typeface="Proxima Nova"/>
              <a:cs typeface="Proxima Nova"/>
              <a:sym typeface="Proxima Nov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Dark">
  <a:themeElements>
    <a:clrScheme name="Simple Dark">
      <a:dk1>
        <a:srgbClr val="FFFFFF"/>
      </a:dk1>
      <a:lt1>
        <a:srgbClr val="212121"/>
      </a:lt1>
      <a:dk2>
        <a:srgbClr val="303030"/>
      </a:dk2>
      <a:lt2>
        <a:srgbClr val="ADADAD"/>
      </a:lt2>
      <a:accent1>
        <a:srgbClr val="009688"/>
      </a:accent1>
      <a:accent2>
        <a:srgbClr val="EEEEEE"/>
      </a:accent2>
      <a:accent3>
        <a:srgbClr val="78909C"/>
      </a:accent3>
      <a:accent4>
        <a:srgbClr val="FFAB40"/>
      </a:accent4>
      <a:accent5>
        <a:srgbClr val="4DD0E1"/>
      </a:accent5>
      <a:accent6>
        <a:srgbClr val="EEFF41"/>
      </a:accent6>
      <a:hlink>
        <a:srgbClr val="4DD0E1"/>
      </a:hlink>
      <a:folHlink>
        <a:srgbClr val="4DD0E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41b6a42-a0a3-4f69-8a87-eefa01ecbd84">
      <Terms xmlns="http://schemas.microsoft.com/office/infopath/2007/PartnerControls"/>
    </lcf76f155ced4ddcb4097134ff3c332f>
    <TaxCatchAll xmlns="187a225b-1e06-4ccb-a14d-3d5506e34a7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1944CD556D7694B9A02585226FBBD53" ma:contentTypeVersion="13" ma:contentTypeDescription="Create a new document." ma:contentTypeScope="" ma:versionID="cf767eb9bfe481db6e1cdf9d60f4b8bb">
  <xsd:schema xmlns:xsd="http://www.w3.org/2001/XMLSchema" xmlns:xs="http://www.w3.org/2001/XMLSchema" xmlns:p="http://schemas.microsoft.com/office/2006/metadata/properties" xmlns:ns2="141b6a42-a0a3-4f69-8a87-eefa01ecbd84" xmlns:ns3="187a225b-1e06-4ccb-a14d-3d5506e34a75" targetNamespace="http://schemas.microsoft.com/office/2006/metadata/properties" ma:root="true" ma:fieldsID="d55008e996a0abe15824928057b753df" ns2:_="" ns3:_="">
    <xsd:import namespace="141b6a42-a0a3-4f69-8a87-eefa01ecbd84"/>
    <xsd:import namespace="187a225b-1e06-4ccb-a14d-3d5506e34a7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LengthInSecond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41b6a42-a0a3-4f69-8a87-eefa01ecbd8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800b5240-06c7-4ec0-88ed-adce20939b4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7a225b-1e06-4ccb-a14d-3d5506e34a75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a62320bd-1158-4f93-9570-6d39c81085ba}" ma:internalName="TaxCatchAll" ma:showField="CatchAllData" ma:web="187a225b-1e06-4ccb-a14d-3d5506e34a7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DE6BC81-2AF0-4F16-B37F-1C5DC508A3AC}">
  <ds:schemaRefs>
    <ds:schemaRef ds:uri="http://schemas.microsoft.com/office/2006/metadata/properties"/>
    <ds:schemaRef ds:uri="http://schemas.microsoft.com/office/infopath/2007/PartnerControls"/>
    <ds:schemaRef ds:uri="141b6a42-a0a3-4f69-8a87-eefa01ecbd84"/>
    <ds:schemaRef ds:uri="187a225b-1e06-4ccb-a14d-3d5506e34a75"/>
  </ds:schemaRefs>
</ds:datastoreItem>
</file>

<file path=customXml/itemProps2.xml><?xml version="1.0" encoding="utf-8"?>
<ds:datastoreItem xmlns:ds="http://schemas.openxmlformats.org/officeDocument/2006/customXml" ds:itemID="{FD32D42B-D3BA-4097-BFBA-C75A0F28C79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41b6a42-a0a3-4f69-8a87-eefa01ecbd84"/>
    <ds:schemaRef ds:uri="187a225b-1e06-4ccb-a14d-3d5506e34a7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3771CE1-D986-43BB-8C8F-3A1CCF3EE01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557</Words>
  <Application>Microsoft Office PowerPoint</Application>
  <PresentationFormat>On-screen Show (16:9)</PresentationFormat>
  <Paragraphs>150</Paragraphs>
  <Slides>26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Calibri</vt:lpstr>
      <vt:lpstr>Arial</vt:lpstr>
      <vt:lpstr>Proxima Nova</vt:lpstr>
      <vt:lpstr>Proxima Nova Semibold</vt:lpstr>
      <vt:lpstr>Simple Dark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Douglas Franklin</dc:creator>
  <cp:lastModifiedBy>Douglas Franklin</cp:lastModifiedBy>
  <cp:revision>1</cp:revision>
  <dcterms:modified xsi:type="dcterms:W3CDTF">2026-09-10T20:13:11Z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0x010100D1944CD556D7694B9A02585226FBBD53</vt:lpwstr>
  </property>
  <property fmtid="{D5CDD505-2E9C-101B-9397-08002B2CF9AE}" pid="3" name="MediaServiceImageTags">
    <vt:lpwstr/>
  </property>
</Properties>
</file>