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1.xml" ContentType="application/vnd.openxmlformats-officedocument.drawingml.chartshapes+xml"/>
  <Override PartName="/ppt/notesSlides/notesSlide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drawings/drawing2.xml" ContentType="application/vnd.openxmlformats-officedocument.drawingml.chartshap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5.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6.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7.xml" ContentType="application/vnd.openxmlformats-officedocument.themeOverride+xml"/>
  <Override PartName="/ppt/notesSlides/notesSlide19.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8.xml" ContentType="application/vnd.openxmlformats-officedocument.themeOverride+xml"/>
  <Override PartName="/ppt/notesSlides/notesSlide20.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9.xml" ContentType="application/vnd.openxmlformats-officedocument.themeOverride+xml"/>
  <Override PartName="/ppt/notesSlides/notesSlide21.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10.xml" ContentType="application/vnd.openxmlformats-officedocument.themeOverride+xml"/>
  <Override PartName="/ppt/notesSlides/notesSlide22.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11.xml" ContentType="application/vnd.openxmlformats-officedocument.themeOverr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7"/>
  </p:notesMasterIdLst>
  <p:handoutMasterIdLst>
    <p:handoutMasterId r:id="rId28"/>
  </p:handoutMasterIdLst>
  <p:sldIdLst>
    <p:sldId id="280" r:id="rId2"/>
    <p:sldId id="292" r:id="rId3"/>
    <p:sldId id="361" r:id="rId4"/>
    <p:sldId id="379" r:id="rId5"/>
    <p:sldId id="382" r:id="rId6"/>
    <p:sldId id="368" r:id="rId7"/>
    <p:sldId id="322" r:id="rId8"/>
    <p:sldId id="282" r:id="rId9"/>
    <p:sldId id="304" r:id="rId10"/>
    <p:sldId id="377" r:id="rId11"/>
    <p:sldId id="298" r:id="rId12"/>
    <p:sldId id="378" r:id="rId13"/>
    <p:sldId id="268" r:id="rId14"/>
    <p:sldId id="315" r:id="rId15"/>
    <p:sldId id="380" r:id="rId16"/>
    <p:sldId id="365" r:id="rId17"/>
    <p:sldId id="366" r:id="rId18"/>
    <p:sldId id="385" r:id="rId19"/>
    <p:sldId id="386" r:id="rId20"/>
    <p:sldId id="387" r:id="rId21"/>
    <p:sldId id="381" r:id="rId22"/>
    <p:sldId id="284" r:id="rId23"/>
    <p:sldId id="388" r:id="rId24"/>
    <p:sldId id="384" r:id="rId25"/>
    <p:sldId id="271" r:id="rId26"/>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64A2"/>
    <a:srgbClr val="DD7F05"/>
    <a:srgbClr val="F79646"/>
    <a:srgbClr val="6885B4"/>
    <a:srgbClr val="63ABAD"/>
    <a:srgbClr val="4D6FA5"/>
    <a:srgbClr val="C7A4D0"/>
    <a:srgbClr val="7030A0"/>
    <a:srgbClr val="A6A6A6"/>
    <a:srgbClr val="DCE6F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894" autoAdjust="0"/>
    <p:restoredTop sz="88057" autoAdjust="0"/>
  </p:normalViewPr>
  <p:slideViewPr>
    <p:cSldViewPr snapToGrid="0" snapToObjects="1">
      <p:cViewPr varScale="1">
        <p:scale>
          <a:sx n="75" d="100"/>
          <a:sy n="75" d="100"/>
        </p:scale>
        <p:origin x="1147" y="62"/>
      </p:cViewPr>
      <p:guideLst>
        <p:guide orient="horz" pos="2160"/>
        <p:guide pos="2880"/>
      </p:guideLst>
    </p:cSldViewPr>
  </p:slideViewPr>
  <p:notesTextViewPr>
    <p:cViewPr>
      <p:scale>
        <a:sx n="150" d="100"/>
        <a:sy n="150" d="100"/>
      </p:scale>
      <p:origin x="0" y="0"/>
    </p:cViewPr>
  </p:notesTextViewPr>
  <p:notesViewPr>
    <p:cSldViewPr snapToGrid="0" snapToObjects="1">
      <p:cViewPr varScale="1">
        <p:scale>
          <a:sx n="82" d="100"/>
          <a:sy n="82" d="100"/>
        </p:scale>
        <p:origin x="3198"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oleObject" Target="file:///\\fileserver\COG%20Common\DCPS\Programs%20&amp;%20Projects\Multi-Family%20Construction%20Report\2019\Tables%20For%20MF%20Report2.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1.xm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2.xml"/><Relationship Id="rId4" Type="http://schemas.openxmlformats.org/officeDocument/2006/relationships/oleObject" Target="../embeddings/oleObject1.bin"/></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2.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3.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embeddings/oleObject2.bin"/></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package" Target="../embeddings/Microsoft_Excel_Worksheet4.xlsx"/></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9.xml"/><Relationship Id="rId1" Type="http://schemas.microsoft.com/office/2011/relationships/chartStyle" Target="style9.xml"/><Relationship Id="rId4" Type="http://schemas.openxmlformats.org/officeDocument/2006/relationships/package" Target="../embeddings/Microsoft_Excel_Worksheet5.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6.xlsx"/></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7.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oleObject" Target="../embeddings/oleObject3.bin"/></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spPr>
            <a:solidFill>
              <a:schemeClr val="accent1">
                <a:lumMod val="50000"/>
              </a:schemeClr>
            </a:solidFill>
          </c:spPr>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18D-42E0-ACD0-323261D17AA3}"/>
              </c:ext>
            </c:extLst>
          </c:dPt>
          <c:dPt>
            <c:idx val="1"/>
            <c:bubble3D val="0"/>
            <c:spPr>
              <a:solidFill>
                <a:schemeClr val="accent1">
                  <a:lumMod val="75000"/>
                </a:schemeClr>
              </a:solidFill>
              <a:ln w="19050">
                <a:solidFill>
                  <a:schemeClr val="lt1"/>
                </a:solidFill>
              </a:ln>
              <a:effectLst/>
            </c:spPr>
            <c:extLst>
              <c:ext xmlns:c16="http://schemas.microsoft.com/office/drawing/2014/chart" uri="{C3380CC4-5D6E-409C-BE32-E72D297353CC}">
                <c16:uniqueId val="{00000003-118D-42E0-ACD0-323261D17AA3}"/>
              </c:ext>
            </c:extLst>
          </c:dPt>
          <c:dPt>
            <c:idx val="2"/>
            <c:bubble3D val="0"/>
            <c:spPr>
              <a:solidFill>
                <a:schemeClr val="accent1">
                  <a:lumMod val="50000"/>
                </a:schemeClr>
              </a:solidFill>
              <a:ln w="19050">
                <a:solidFill>
                  <a:schemeClr val="lt1"/>
                </a:solidFill>
              </a:ln>
              <a:effectLst/>
            </c:spPr>
            <c:extLst>
              <c:ext xmlns:c16="http://schemas.microsoft.com/office/drawing/2014/chart" uri="{C3380CC4-5D6E-409C-BE32-E72D297353CC}">
                <c16:uniqueId val="{00000005-118D-42E0-ACD0-323261D17AA3}"/>
              </c:ext>
            </c:extLst>
          </c:dPt>
          <c:dPt>
            <c:idx val="3"/>
            <c:bubble3D val="0"/>
            <c:spPr>
              <a:solidFill>
                <a:schemeClr val="accent3">
                  <a:lumMod val="50000"/>
                </a:schemeClr>
              </a:solidFill>
              <a:ln w="19050">
                <a:solidFill>
                  <a:schemeClr val="lt1"/>
                </a:solidFill>
              </a:ln>
              <a:effectLst/>
            </c:spPr>
            <c:extLst>
              <c:ext xmlns:c16="http://schemas.microsoft.com/office/drawing/2014/chart" uri="{C3380CC4-5D6E-409C-BE32-E72D297353CC}">
                <c16:uniqueId val="{00000007-118D-42E0-ACD0-323261D17AA3}"/>
              </c:ext>
            </c:extLst>
          </c:dPt>
          <c:dPt>
            <c:idx val="4"/>
            <c:bubble3D val="0"/>
            <c:spPr>
              <a:solidFill>
                <a:schemeClr val="accent3">
                  <a:lumMod val="75000"/>
                </a:schemeClr>
              </a:solidFill>
              <a:ln w="19050">
                <a:solidFill>
                  <a:schemeClr val="lt1"/>
                </a:solidFill>
              </a:ln>
              <a:effectLst/>
            </c:spPr>
            <c:extLst>
              <c:ext xmlns:c16="http://schemas.microsoft.com/office/drawing/2014/chart" uri="{C3380CC4-5D6E-409C-BE32-E72D297353CC}">
                <c16:uniqueId val="{00000009-118D-42E0-ACD0-323261D17AA3}"/>
              </c:ext>
            </c:extLst>
          </c:dPt>
          <c:dPt>
            <c:idx val="5"/>
            <c:bubble3D val="0"/>
            <c:spPr>
              <a:solidFill>
                <a:schemeClr val="accent3"/>
              </a:solidFill>
              <a:ln w="19050">
                <a:solidFill>
                  <a:schemeClr val="lt1"/>
                </a:solidFill>
              </a:ln>
              <a:effectLst/>
            </c:spPr>
            <c:extLst>
              <c:ext xmlns:c16="http://schemas.microsoft.com/office/drawing/2014/chart" uri="{C3380CC4-5D6E-409C-BE32-E72D297353CC}">
                <c16:uniqueId val="{0000000B-118D-42E0-ACD0-323261D17AA3}"/>
              </c:ext>
            </c:extLst>
          </c:dPt>
          <c:dLbls>
            <c:dLbl>
              <c:idx val="0"/>
              <c:layout>
                <c:manualLayout>
                  <c:x val="0.16190681246656377"/>
                  <c:y val="0.23030865678266449"/>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118D-42E0-ACD0-323261D17AA3}"/>
                </c:ext>
              </c:extLst>
            </c:dLbl>
            <c:dLbl>
              <c:idx val="1"/>
              <c:layout>
                <c:manualLayout>
                  <c:x val="-0.1257894518473523"/>
                  <c:y val="6.4524250831844224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118D-42E0-ACD0-323261D17AA3}"/>
                </c:ext>
              </c:extLst>
            </c:dLbl>
            <c:dLbl>
              <c:idx val="2"/>
              <c:layout>
                <c:manualLayout>
                  <c:x val="-0.13998239389618086"/>
                  <c:y val="-0.10575642942134181"/>
                </c:manualLayout>
              </c:layout>
              <c:tx>
                <c:rich>
                  <a:bodyPr/>
                  <a:lstStyle/>
                  <a:p>
                    <a:fld id="{4414B866-BA83-44EF-BFF2-80E0D068520C}" type="CATEGORYNAME">
                      <a:rPr lang="en-US">
                        <a:solidFill>
                          <a:schemeClr val="bg1">
                            <a:lumMod val="95000"/>
                          </a:schemeClr>
                        </a:solidFill>
                      </a:rPr>
                      <a:pPr/>
                      <a:t>[CATEGORY NAME]</a:t>
                    </a:fld>
                    <a:r>
                      <a:rPr lang="en-US" baseline="0">
                        <a:solidFill>
                          <a:schemeClr val="bg1">
                            <a:lumMod val="95000"/>
                          </a:schemeClr>
                        </a:solidFill>
                      </a:rPr>
                      <a:t>
</a:t>
                    </a:r>
                    <a:fld id="{338EC79F-3E06-419F-802F-A6347693E672}" type="PERCENTAGE">
                      <a:rPr lang="en-US" baseline="0">
                        <a:solidFill>
                          <a:schemeClr val="bg1">
                            <a:lumMod val="95000"/>
                          </a:schemeClr>
                        </a:solidFill>
                      </a:rPr>
                      <a:pPr/>
                      <a:t>[PERCENTAGE]</a:t>
                    </a:fld>
                    <a:endParaRPr lang="en-US" baseline="0">
                      <a:solidFill>
                        <a:schemeClr val="bg1">
                          <a:lumMod val="95000"/>
                        </a:schemeClr>
                      </a:solidFill>
                    </a:endParaRP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8D-42E0-ACD0-323261D17AA3}"/>
                </c:ext>
              </c:extLst>
            </c:dLbl>
            <c:dLbl>
              <c:idx val="3"/>
              <c:layout>
                <c:manualLayout>
                  <c:x val="-4.3800759556488857E-2"/>
                  <c:y val="-0.13565934649474679"/>
                </c:manualLayout>
              </c:layout>
              <c:tx>
                <c:rich>
                  <a:bodyPr/>
                  <a:lstStyle/>
                  <a:p>
                    <a:fld id="{66D3B03A-8D24-4B10-98DF-C655B337FFA0}" type="CATEGORYNAME">
                      <a:rPr lang="en-US" u="sng">
                        <a:solidFill>
                          <a:schemeClr val="bg1"/>
                        </a:solidFill>
                      </a:rPr>
                      <a:pPr/>
                      <a:t>[CATEGORY NAME]</a:t>
                    </a:fld>
                    <a:r>
                      <a:rPr lang="en-US" b="1" baseline="0" dirty="0">
                        <a:solidFill>
                          <a:schemeClr val="bg1"/>
                        </a:solidFill>
                      </a:rPr>
                      <a:t>
</a:t>
                    </a:r>
                    <a:fld id="{06906ED1-5294-4EEE-8417-3E799B67B923}" type="PERCENTAGE">
                      <a:rPr lang="en-US" b="1" baseline="0">
                        <a:solidFill>
                          <a:schemeClr val="bg1"/>
                        </a:solidFill>
                      </a:rPr>
                      <a:pPr/>
                      <a:t>[PERCENTAGE]</a:t>
                    </a:fld>
                    <a:endParaRPr lang="en-US" b="1" baseline="0" dirty="0">
                      <a:solidFill>
                        <a:schemeClr val="bg1"/>
                      </a:solidFill>
                    </a:endParaRP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8D-42E0-ACD0-323261D17AA3}"/>
                </c:ext>
              </c:extLst>
            </c:dLbl>
            <c:dLbl>
              <c:idx val="4"/>
              <c:layout>
                <c:manualLayout>
                  <c:x val="8.3870883486863779E-2"/>
                  <c:y val="-0.10652689793844515"/>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118D-42E0-ACD0-323261D17AA3}"/>
                </c:ext>
              </c:extLst>
            </c:dLbl>
            <c:dLbl>
              <c:idx val="5"/>
              <c:layout>
                <c:manualLayout>
                  <c:x val="-7.4942090203024931E-3"/>
                  <c:y val="-1.0531322616711813E-2"/>
                </c:manualLayout>
              </c:layout>
              <c:tx>
                <c:rich>
                  <a:bodyPr/>
                  <a:lstStyle/>
                  <a:p>
                    <a:fld id="{141CFA6F-8AE4-4612-B3D7-43BA34E86D57}" type="CATEGORYNAME">
                      <a:rPr lang="en-US">
                        <a:solidFill>
                          <a:schemeClr val="tx1">
                            <a:lumMod val="75000"/>
                            <a:lumOff val="25000"/>
                          </a:schemeClr>
                        </a:solidFill>
                      </a:rPr>
                      <a:pPr/>
                      <a:t>[CATEGORY NAME]</a:t>
                    </a:fld>
                    <a:r>
                      <a:rPr lang="en-US" baseline="0">
                        <a:solidFill>
                          <a:schemeClr val="tx1">
                            <a:lumMod val="75000"/>
                            <a:lumOff val="25000"/>
                          </a:schemeClr>
                        </a:solidFill>
                      </a:rPr>
                      <a:t>
</a:t>
                    </a:r>
                    <a:fld id="{1BA7ECC9-3CBD-4737-9ABD-83A526F46F1F}" type="PERCENTAGE">
                      <a:rPr lang="en-US" baseline="0">
                        <a:solidFill>
                          <a:schemeClr val="tx1">
                            <a:lumMod val="75000"/>
                            <a:lumOff val="25000"/>
                          </a:schemeClr>
                        </a:solidFill>
                      </a:rPr>
                      <a:pPr/>
                      <a:t>[PERCENTAGE]</a:t>
                    </a:fld>
                    <a:endParaRPr lang="en-US" baseline="0">
                      <a:solidFill>
                        <a:schemeClr val="tx1">
                          <a:lumMod val="75000"/>
                          <a:lumOff val="25000"/>
                        </a:schemeClr>
                      </a:solidFill>
                    </a:endParaRP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118D-42E0-ACD0-323261D17AA3}"/>
                </c:ext>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bg1"/>
                    </a:solidFill>
                    <a:latin typeface="+mn-lt"/>
                    <a:ea typeface="+mn-ea"/>
                    <a:cs typeface="+mn-cs"/>
                  </a:defRPr>
                </a:pPr>
                <a:endParaRPr lang="en-US"/>
              </a:p>
            </c:txPr>
            <c:dLblPos val="inEnd"/>
            <c:showLegendKey val="0"/>
            <c:showVal val="0"/>
            <c:showCatName val="1"/>
            <c:showSerName val="0"/>
            <c:showPercent val="1"/>
            <c:showBubbleSize val="0"/>
            <c:showLeaderLines val="0"/>
            <c:extLst>
              <c:ext xmlns:c15="http://schemas.microsoft.com/office/drawing/2012/chart" uri="{CE6537A1-D6FC-4f65-9D91-7224C49458BB}"/>
            </c:extLst>
          </c:dLbls>
          <c:cat>
            <c:strRef>
              <c:f>'ahs pie chart'!$A$1:$F$1</c:f>
              <c:strCache>
                <c:ptCount val="6"/>
                <c:pt idx="0">
                  <c:v>Detached Single-Family Owned</c:v>
                </c:pt>
                <c:pt idx="1">
                  <c:v>Other Owned</c:v>
                </c:pt>
                <c:pt idx="2">
                  <c:v>Multifamily Owned</c:v>
                </c:pt>
                <c:pt idx="3">
                  <c:v>Multifamily Rented</c:v>
                </c:pt>
                <c:pt idx="4">
                  <c:v>Other Rented</c:v>
                </c:pt>
                <c:pt idx="5">
                  <c:v>Detached Single-Family Rented</c:v>
                </c:pt>
              </c:strCache>
            </c:strRef>
          </c:cat>
          <c:val>
            <c:numRef>
              <c:f>'ahs pie chart'!$A$2:$F$2</c:f>
              <c:numCache>
                <c:formatCode>General</c:formatCode>
                <c:ptCount val="6"/>
                <c:pt idx="0">
                  <c:v>916.4</c:v>
                </c:pt>
                <c:pt idx="1">
                  <c:v>332.29999999999995</c:v>
                </c:pt>
                <c:pt idx="2">
                  <c:v>218.87907425265189</c:v>
                </c:pt>
                <c:pt idx="3">
                  <c:v>430.42092574734818</c:v>
                </c:pt>
                <c:pt idx="4">
                  <c:v>173.00000000000003</c:v>
                </c:pt>
                <c:pt idx="5">
                  <c:v>107.9</c:v>
                </c:pt>
              </c:numCache>
            </c:numRef>
          </c:val>
          <c:extLst>
            <c:ext xmlns:c16="http://schemas.microsoft.com/office/drawing/2014/chart" uri="{C3380CC4-5D6E-409C-BE32-E72D297353CC}">
              <c16:uniqueId val="{0000000C-118D-42E0-ACD0-323261D17AA3}"/>
            </c:ext>
          </c:extLst>
        </c:ser>
        <c:dLbls>
          <c:dLblPos val="bestFit"/>
          <c:showLegendKey val="0"/>
          <c:showVal val="1"/>
          <c:showCatName val="0"/>
          <c:showSerName val="0"/>
          <c:showPercent val="0"/>
          <c:showBubbleSize val="0"/>
          <c:showLeaderLines val="0"/>
        </c:dLbls>
        <c:firstSliceAng val="254"/>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ysClr val="window" lastClr="FFFFFF"/>
    </a:solid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spPr>
            <a:solidFill>
              <a:schemeClr val="accent1">
                <a:lumMod val="50000"/>
              </a:schemeClr>
            </a:solidFill>
          </c:spPr>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18D-42E0-ACD0-323261D17AA3}"/>
              </c:ext>
            </c:extLst>
          </c:dPt>
          <c:dPt>
            <c:idx val="1"/>
            <c:bubble3D val="0"/>
            <c:spPr>
              <a:solidFill>
                <a:schemeClr val="accent1">
                  <a:lumMod val="75000"/>
                </a:schemeClr>
              </a:solidFill>
              <a:ln w="19050">
                <a:solidFill>
                  <a:schemeClr val="lt1"/>
                </a:solidFill>
              </a:ln>
              <a:effectLst/>
            </c:spPr>
            <c:extLst>
              <c:ext xmlns:c16="http://schemas.microsoft.com/office/drawing/2014/chart" uri="{C3380CC4-5D6E-409C-BE32-E72D297353CC}">
                <c16:uniqueId val="{00000003-118D-42E0-ACD0-323261D17AA3}"/>
              </c:ext>
            </c:extLst>
          </c:dPt>
          <c:dPt>
            <c:idx val="2"/>
            <c:bubble3D val="0"/>
            <c:spPr>
              <a:solidFill>
                <a:schemeClr val="accent1">
                  <a:lumMod val="50000"/>
                </a:schemeClr>
              </a:solidFill>
              <a:ln w="19050">
                <a:solidFill>
                  <a:schemeClr val="lt1"/>
                </a:solidFill>
              </a:ln>
              <a:effectLst/>
            </c:spPr>
            <c:extLst>
              <c:ext xmlns:c16="http://schemas.microsoft.com/office/drawing/2014/chart" uri="{C3380CC4-5D6E-409C-BE32-E72D297353CC}">
                <c16:uniqueId val="{00000005-118D-42E0-ACD0-323261D17AA3}"/>
              </c:ext>
            </c:extLst>
          </c:dPt>
          <c:dPt>
            <c:idx val="3"/>
            <c:bubble3D val="0"/>
            <c:spPr>
              <a:solidFill>
                <a:schemeClr val="accent3">
                  <a:lumMod val="50000"/>
                </a:schemeClr>
              </a:solidFill>
              <a:ln w="19050">
                <a:solidFill>
                  <a:schemeClr val="lt1"/>
                </a:solidFill>
              </a:ln>
              <a:effectLst/>
            </c:spPr>
            <c:extLst>
              <c:ext xmlns:c16="http://schemas.microsoft.com/office/drawing/2014/chart" uri="{C3380CC4-5D6E-409C-BE32-E72D297353CC}">
                <c16:uniqueId val="{00000007-118D-42E0-ACD0-323261D17AA3}"/>
              </c:ext>
            </c:extLst>
          </c:dPt>
          <c:dPt>
            <c:idx val="4"/>
            <c:bubble3D val="0"/>
            <c:spPr>
              <a:solidFill>
                <a:schemeClr val="accent3">
                  <a:lumMod val="75000"/>
                </a:schemeClr>
              </a:solidFill>
              <a:ln w="19050">
                <a:solidFill>
                  <a:schemeClr val="lt1"/>
                </a:solidFill>
              </a:ln>
              <a:effectLst/>
            </c:spPr>
            <c:extLst>
              <c:ext xmlns:c16="http://schemas.microsoft.com/office/drawing/2014/chart" uri="{C3380CC4-5D6E-409C-BE32-E72D297353CC}">
                <c16:uniqueId val="{00000009-118D-42E0-ACD0-323261D17AA3}"/>
              </c:ext>
            </c:extLst>
          </c:dPt>
          <c:dPt>
            <c:idx val="5"/>
            <c:bubble3D val="0"/>
            <c:spPr>
              <a:solidFill>
                <a:schemeClr val="accent3"/>
              </a:solidFill>
              <a:ln w="19050">
                <a:solidFill>
                  <a:schemeClr val="lt1"/>
                </a:solidFill>
              </a:ln>
              <a:effectLst/>
            </c:spPr>
            <c:extLst>
              <c:ext xmlns:c16="http://schemas.microsoft.com/office/drawing/2014/chart" uri="{C3380CC4-5D6E-409C-BE32-E72D297353CC}">
                <c16:uniqueId val="{0000000B-118D-42E0-ACD0-323261D17AA3}"/>
              </c:ext>
            </c:extLst>
          </c:dPt>
          <c:dLbls>
            <c:dLbl>
              <c:idx val="0"/>
              <c:layout>
                <c:manualLayout>
                  <c:x val="0.16190681246656377"/>
                  <c:y val="0.23030865678266449"/>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118D-42E0-ACD0-323261D17AA3}"/>
                </c:ext>
              </c:extLst>
            </c:dLbl>
            <c:dLbl>
              <c:idx val="1"/>
              <c:layout>
                <c:manualLayout>
                  <c:x val="-0.1257894518473523"/>
                  <c:y val="6.4524250831844224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118D-42E0-ACD0-323261D17AA3}"/>
                </c:ext>
              </c:extLst>
            </c:dLbl>
            <c:dLbl>
              <c:idx val="2"/>
              <c:layout>
                <c:manualLayout>
                  <c:x val="-0.13998239389618086"/>
                  <c:y val="-0.10575642942134181"/>
                </c:manualLayout>
              </c:layout>
              <c:tx>
                <c:rich>
                  <a:bodyPr/>
                  <a:lstStyle/>
                  <a:p>
                    <a:fld id="{4414B866-BA83-44EF-BFF2-80E0D068520C}" type="CATEGORYNAME">
                      <a:rPr lang="en-US">
                        <a:solidFill>
                          <a:schemeClr val="bg1">
                            <a:lumMod val="95000"/>
                          </a:schemeClr>
                        </a:solidFill>
                      </a:rPr>
                      <a:pPr/>
                      <a:t>[CATEGORY NAME]</a:t>
                    </a:fld>
                    <a:r>
                      <a:rPr lang="en-US" baseline="0">
                        <a:solidFill>
                          <a:schemeClr val="bg1">
                            <a:lumMod val="95000"/>
                          </a:schemeClr>
                        </a:solidFill>
                      </a:rPr>
                      <a:t>
</a:t>
                    </a:r>
                    <a:fld id="{338EC79F-3E06-419F-802F-A6347693E672}" type="PERCENTAGE">
                      <a:rPr lang="en-US" baseline="0">
                        <a:solidFill>
                          <a:schemeClr val="bg1">
                            <a:lumMod val="95000"/>
                          </a:schemeClr>
                        </a:solidFill>
                      </a:rPr>
                      <a:pPr/>
                      <a:t>[PERCENTAGE]</a:t>
                    </a:fld>
                    <a:endParaRPr lang="en-US" baseline="0">
                      <a:solidFill>
                        <a:schemeClr val="bg1">
                          <a:lumMod val="95000"/>
                        </a:schemeClr>
                      </a:solidFill>
                    </a:endParaRP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8D-42E0-ACD0-323261D17AA3}"/>
                </c:ext>
              </c:extLst>
            </c:dLbl>
            <c:dLbl>
              <c:idx val="3"/>
              <c:layout>
                <c:manualLayout>
                  <c:x val="-4.3800759556488857E-2"/>
                  <c:y val="-0.13565934649474679"/>
                </c:manualLayout>
              </c:layout>
              <c:tx>
                <c:rich>
                  <a:bodyPr/>
                  <a:lstStyle/>
                  <a:p>
                    <a:fld id="{66D3B03A-8D24-4B10-98DF-C655B337FFA0}" type="CATEGORYNAME">
                      <a:rPr lang="en-US" u="sng">
                        <a:solidFill>
                          <a:schemeClr val="bg1"/>
                        </a:solidFill>
                      </a:rPr>
                      <a:pPr/>
                      <a:t>[CATEGORY NAME]</a:t>
                    </a:fld>
                    <a:r>
                      <a:rPr lang="en-US" b="1" baseline="0" dirty="0">
                        <a:solidFill>
                          <a:schemeClr val="bg1"/>
                        </a:solidFill>
                      </a:rPr>
                      <a:t>
</a:t>
                    </a:r>
                    <a:fld id="{06906ED1-5294-4EEE-8417-3E799B67B923}" type="PERCENTAGE">
                      <a:rPr lang="en-US" b="1" baseline="0">
                        <a:solidFill>
                          <a:schemeClr val="bg1"/>
                        </a:solidFill>
                      </a:rPr>
                      <a:pPr/>
                      <a:t>[PERCENTAGE]</a:t>
                    </a:fld>
                    <a:endParaRPr lang="en-US" b="1" baseline="0" dirty="0">
                      <a:solidFill>
                        <a:schemeClr val="bg1"/>
                      </a:solidFill>
                    </a:endParaRP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8D-42E0-ACD0-323261D17AA3}"/>
                </c:ext>
              </c:extLst>
            </c:dLbl>
            <c:dLbl>
              <c:idx val="4"/>
              <c:layout>
                <c:manualLayout>
                  <c:x val="8.3870883486863779E-2"/>
                  <c:y val="-0.10652689793844515"/>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118D-42E0-ACD0-323261D17AA3}"/>
                </c:ext>
              </c:extLst>
            </c:dLbl>
            <c:dLbl>
              <c:idx val="5"/>
              <c:layout>
                <c:manualLayout>
                  <c:x val="-7.4942090203024931E-3"/>
                  <c:y val="-1.0531322616711813E-2"/>
                </c:manualLayout>
              </c:layout>
              <c:tx>
                <c:rich>
                  <a:bodyPr/>
                  <a:lstStyle/>
                  <a:p>
                    <a:fld id="{141CFA6F-8AE4-4612-B3D7-43BA34E86D57}" type="CATEGORYNAME">
                      <a:rPr lang="en-US">
                        <a:solidFill>
                          <a:schemeClr val="tx1">
                            <a:lumMod val="75000"/>
                            <a:lumOff val="25000"/>
                          </a:schemeClr>
                        </a:solidFill>
                      </a:rPr>
                      <a:pPr/>
                      <a:t>[CATEGORY NAME]</a:t>
                    </a:fld>
                    <a:r>
                      <a:rPr lang="en-US" baseline="0">
                        <a:solidFill>
                          <a:schemeClr val="tx1">
                            <a:lumMod val="75000"/>
                            <a:lumOff val="25000"/>
                          </a:schemeClr>
                        </a:solidFill>
                      </a:rPr>
                      <a:t>
</a:t>
                    </a:r>
                    <a:fld id="{1BA7ECC9-3CBD-4737-9ABD-83A526F46F1F}" type="PERCENTAGE">
                      <a:rPr lang="en-US" baseline="0">
                        <a:solidFill>
                          <a:schemeClr val="tx1">
                            <a:lumMod val="75000"/>
                            <a:lumOff val="25000"/>
                          </a:schemeClr>
                        </a:solidFill>
                      </a:rPr>
                      <a:pPr/>
                      <a:t>[PERCENTAGE]</a:t>
                    </a:fld>
                    <a:endParaRPr lang="en-US" baseline="0">
                      <a:solidFill>
                        <a:schemeClr val="tx1">
                          <a:lumMod val="75000"/>
                          <a:lumOff val="25000"/>
                        </a:schemeClr>
                      </a:solidFill>
                    </a:endParaRPr>
                  </a:p>
                </c:rich>
              </c:tx>
              <c:dLblPos val="bestFit"/>
              <c:showLegendKey val="0"/>
              <c:showVal val="0"/>
              <c:showCatName val="1"/>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118D-42E0-ACD0-323261D17AA3}"/>
                </c:ext>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bg1"/>
                    </a:solidFill>
                    <a:latin typeface="+mn-lt"/>
                    <a:ea typeface="+mn-ea"/>
                    <a:cs typeface="+mn-cs"/>
                  </a:defRPr>
                </a:pPr>
                <a:endParaRPr lang="en-US"/>
              </a:p>
            </c:txPr>
            <c:dLblPos val="inEnd"/>
            <c:showLegendKey val="0"/>
            <c:showVal val="0"/>
            <c:showCatName val="1"/>
            <c:showSerName val="0"/>
            <c:showPercent val="1"/>
            <c:showBubbleSize val="0"/>
            <c:showLeaderLines val="0"/>
            <c:extLst>
              <c:ext xmlns:c15="http://schemas.microsoft.com/office/drawing/2012/chart" uri="{CE6537A1-D6FC-4f65-9D91-7224C49458BB}"/>
            </c:extLst>
          </c:dLbls>
          <c:cat>
            <c:strRef>
              <c:f>'ahs pie chart'!$A$1:$F$1</c:f>
              <c:strCache>
                <c:ptCount val="6"/>
                <c:pt idx="0">
                  <c:v>Detached Single-Family Owned</c:v>
                </c:pt>
                <c:pt idx="1">
                  <c:v>Other Owned</c:v>
                </c:pt>
                <c:pt idx="2">
                  <c:v>Multifamily Owned</c:v>
                </c:pt>
                <c:pt idx="3">
                  <c:v>Multifamily Rented</c:v>
                </c:pt>
                <c:pt idx="4">
                  <c:v>Other Rented</c:v>
                </c:pt>
                <c:pt idx="5">
                  <c:v>Detached Single-Family Rented</c:v>
                </c:pt>
              </c:strCache>
            </c:strRef>
          </c:cat>
          <c:val>
            <c:numRef>
              <c:f>'ahs pie chart'!$A$2:$F$2</c:f>
              <c:numCache>
                <c:formatCode>General</c:formatCode>
                <c:ptCount val="6"/>
                <c:pt idx="0">
                  <c:v>916.4</c:v>
                </c:pt>
                <c:pt idx="1">
                  <c:v>332.29999999999995</c:v>
                </c:pt>
                <c:pt idx="2">
                  <c:v>218.87907425265189</c:v>
                </c:pt>
                <c:pt idx="3">
                  <c:v>430.42092574734818</c:v>
                </c:pt>
                <c:pt idx="4">
                  <c:v>173.00000000000003</c:v>
                </c:pt>
                <c:pt idx="5">
                  <c:v>107.9</c:v>
                </c:pt>
              </c:numCache>
            </c:numRef>
          </c:val>
          <c:extLst>
            <c:ext xmlns:c16="http://schemas.microsoft.com/office/drawing/2014/chart" uri="{C3380CC4-5D6E-409C-BE32-E72D297353CC}">
              <c16:uniqueId val="{0000000C-118D-42E0-ACD0-323261D17AA3}"/>
            </c:ext>
          </c:extLst>
        </c:ser>
        <c:dLbls>
          <c:dLblPos val="bestFit"/>
          <c:showLegendKey val="0"/>
          <c:showVal val="1"/>
          <c:showCatName val="0"/>
          <c:showSerName val="0"/>
          <c:showPercent val="0"/>
          <c:showBubbleSize val="0"/>
          <c:showLeaderLines val="0"/>
        </c:dLbls>
        <c:firstSliceAng val="254"/>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ysClr val="window" lastClr="FFFFFF"/>
    </a:solid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1"/>
          <c:order val="0"/>
          <c:tx>
            <c:strRef>
              <c:f>'Recent MF Projects'!$E$1</c:f>
              <c:strCache>
                <c:ptCount val="1"/>
                <c:pt idx="0">
                  <c:v>Total</c:v>
                </c:pt>
              </c:strCache>
            </c:strRef>
          </c:tx>
          <c:spPr>
            <a:ln w="38100" cap="rnd">
              <a:solidFill>
                <a:srgbClr val="0070C0"/>
              </a:solidFill>
              <a:round/>
            </a:ln>
            <a:effectLst/>
          </c:spPr>
          <c:marker>
            <c:symbol val="none"/>
          </c:marker>
          <c:cat>
            <c:numRef>
              <c:f>'Recent MF Projects'!$A$45:$A$75</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'Recent MF Projects'!$E$45:$E$75</c:f>
              <c:numCache>
                <c:formatCode>#,##0</c:formatCode>
                <c:ptCount val="31"/>
                <c:pt idx="0">
                  <c:v>6164</c:v>
                </c:pt>
                <c:pt idx="1">
                  <c:v>3506</c:v>
                </c:pt>
                <c:pt idx="2">
                  <c:v>1142</c:v>
                </c:pt>
                <c:pt idx="3">
                  <c:v>1576</c:v>
                </c:pt>
                <c:pt idx="4">
                  <c:v>2068</c:v>
                </c:pt>
                <c:pt idx="5">
                  <c:v>4800</c:v>
                </c:pt>
                <c:pt idx="6">
                  <c:v>5078</c:v>
                </c:pt>
                <c:pt idx="7">
                  <c:v>3536</c:v>
                </c:pt>
                <c:pt idx="8">
                  <c:v>3606</c:v>
                </c:pt>
                <c:pt idx="9">
                  <c:v>7250</c:v>
                </c:pt>
                <c:pt idx="10">
                  <c:v>5736</c:v>
                </c:pt>
                <c:pt idx="11">
                  <c:v>8002</c:v>
                </c:pt>
                <c:pt idx="12">
                  <c:v>6458</c:v>
                </c:pt>
                <c:pt idx="13">
                  <c:v>5397</c:v>
                </c:pt>
                <c:pt idx="14">
                  <c:v>6249</c:v>
                </c:pt>
                <c:pt idx="15">
                  <c:v>5224</c:v>
                </c:pt>
                <c:pt idx="16">
                  <c:v>4516</c:v>
                </c:pt>
                <c:pt idx="17">
                  <c:v>9105</c:v>
                </c:pt>
                <c:pt idx="18">
                  <c:v>8175</c:v>
                </c:pt>
                <c:pt idx="19">
                  <c:v>8325</c:v>
                </c:pt>
                <c:pt idx="20">
                  <c:v>5252</c:v>
                </c:pt>
                <c:pt idx="21">
                  <c:v>4892</c:v>
                </c:pt>
                <c:pt idx="22">
                  <c:v>6665</c:v>
                </c:pt>
                <c:pt idx="23">
                  <c:v>10252</c:v>
                </c:pt>
                <c:pt idx="24">
                  <c:v>17686</c:v>
                </c:pt>
                <c:pt idx="25">
                  <c:v>12357</c:v>
                </c:pt>
                <c:pt idx="26">
                  <c:v>13338</c:v>
                </c:pt>
                <c:pt idx="27">
                  <c:v>12809</c:v>
                </c:pt>
                <c:pt idx="28">
                  <c:v>12527</c:v>
                </c:pt>
                <c:pt idx="29">
                  <c:v>14555</c:v>
                </c:pt>
                <c:pt idx="30">
                  <c:v>14269</c:v>
                </c:pt>
              </c:numCache>
            </c:numRef>
          </c:val>
          <c:smooth val="0"/>
          <c:extLst>
            <c:ext xmlns:c16="http://schemas.microsoft.com/office/drawing/2014/chart" uri="{C3380CC4-5D6E-409C-BE32-E72D297353CC}">
              <c16:uniqueId val="{00000000-7108-4C30-AF18-CDF45ED4EB60}"/>
            </c:ext>
          </c:extLst>
        </c:ser>
        <c:dLbls>
          <c:showLegendKey val="0"/>
          <c:showVal val="0"/>
          <c:showCatName val="0"/>
          <c:showSerName val="0"/>
          <c:showPercent val="0"/>
          <c:showBubbleSize val="0"/>
        </c:dLbls>
        <c:smooth val="0"/>
        <c:axId val="255769984"/>
        <c:axId val="255859328"/>
      </c:lineChart>
      <c:dateAx>
        <c:axId val="255769984"/>
        <c:scaling>
          <c:orientation val="minMax"/>
        </c:scaling>
        <c:delete val="0"/>
        <c:axPos val="b"/>
        <c:numFmt formatCode="0" sourceLinked="0"/>
        <c:majorTickMark val="cross"/>
        <c:minorTickMark val="in"/>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95000"/>
                    <a:lumOff val="5000"/>
                  </a:schemeClr>
                </a:solidFill>
                <a:latin typeface="Franklin Gothic Book" panose="020B0503020102020204" pitchFamily="34" charset="0"/>
                <a:ea typeface="+mn-ea"/>
                <a:cs typeface="+mn-cs"/>
              </a:defRPr>
            </a:pPr>
            <a:endParaRPr lang="en-US"/>
          </a:p>
        </c:txPr>
        <c:crossAx val="255859328"/>
        <c:crosses val="autoZero"/>
        <c:auto val="0"/>
        <c:lblOffset val="100"/>
        <c:baseTimeUnit val="days"/>
        <c:majorUnit val="5"/>
        <c:majorTimeUnit val="days"/>
      </c:dateAx>
      <c:valAx>
        <c:axId val="25585932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95000"/>
                    <a:lumOff val="5000"/>
                  </a:schemeClr>
                </a:solidFill>
                <a:latin typeface="Franklin Gothic Book" panose="020B0503020102020204" pitchFamily="34" charset="0"/>
                <a:ea typeface="+mn-ea"/>
                <a:cs typeface="+mn-cs"/>
              </a:defRPr>
            </a:pPr>
            <a:endParaRPr lang="en-US"/>
          </a:p>
        </c:txPr>
        <c:crossAx val="255769984"/>
        <c:crossesAt val="1985"/>
        <c:crossBetween val="midCat"/>
      </c:valAx>
      <c:spPr>
        <a:solidFill>
          <a:schemeClr val="bg1"/>
        </a:solid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cked"/>
        <c:varyColors val="0"/>
        <c:ser>
          <c:idx val="1"/>
          <c:order val="0"/>
          <c:tx>
            <c:strRef>
              <c:f>'[Tables For MF Report.xlsx]MF Complete Demo Constr'!$B$1</c:f>
              <c:strCache>
                <c:ptCount val="1"/>
                <c:pt idx="0">
                  <c:v>Completions</c:v>
                </c:pt>
              </c:strCache>
            </c:strRef>
          </c:tx>
          <c:spPr>
            <a:solidFill>
              <a:schemeClr val="accent1"/>
            </a:solidFill>
            <a:ln>
              <a:noFill/>
            </a:ln>
            <a:effectLst/>
          </c:spPr>
          <c:cat>
            <c:numRef>
              <c:f>'[Tables For MF Report.xlsx]MF Complete Demo Constr'!$A$55:$A$75</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Report.xlsx]MF Complete Demo Constr'!$C$55:$C$75</c:f>
              <c:numCache>
                <c:formatCode>#,##0</c:formatCode>
                <c:ptCount val="21"/>
                <c:pt idx="0">
                  <c:v>5736</c:v>
                </c:pt>
                <c:pt idx="1">
                  <c:v>8002</c:v>
                </c:pt>
                <c:pt idx="2">
                  <c:v>6458</c:v>
                </c:pt>
                <c:pt idx="3">
                  <c:v>5397</c:v>
                </c:pt>
                <c:pt idx="4">
                  <c:v>6249</c:v>
                </c:pt>
                <c:pt idx="5">
                  <c:v>5224</c:v>
                </c:pt>
                <c:pt idx="6">
                  <c:v>4516</c:v>
                </c:pt>
                <c:pt idx="7">
                  <c:v>9105</c:v>
                </c:pt>
                <c:pt idx="8">
                  <c:v>8175</c:v>
                </c:pt>
                <c:pt idx="9">
                  <c:v>8325</c:v>
                </c:pt>
                <c:pt idx="10">
                  <c:v>5252</c:v>
                </c:pt>
                <c:pt idx="11">
                  <c:v>4892</c:v>
                </c:pt>
                <c:pt idx="12">
                  <c:v>6665</c:v>
                </c:pt>
                <c:pt idx="13">
                  <c:v>10252</c:v>
                </c:pt>
                <c:pt idx="14">
                  <c:v>17686</c:v>
                </c:pt>
                <c:pt idx="15">
                  <c:v>12357</c:v>
                </c:pt>
                <c:pt idx="16">
                  <c:v>13338</c:v>
                </c:pt>
                <c:pt idx="17">
                  <c:v>12809</c:v>
                </c:pt>
                <c:pt idx="18">
                  <c:v>12527</c:v>
                </c:pt>
                <c:pt idx="19">
                  <c:v>14555</c:v>
                </c:pt>
                <c:pt idx="20">
                  <c:v>14269</c:v>
                </c:pt>
              </c:numCache>
            </c:numRef>
          </c:val>
          <c:extLst>
            <c:ext xmlns:c16="http://schemas.microsoft.com/office/drawing/2014/chart" uri="{C3380CC4-5D6E-409C-BE32-E72D297353CC}">
              <c16:uniqueId val="{00000000-E32C-40CE-9323-B9F7DCC578FA}"/>
            </c:ext>
          </c:extLst>
        </c:ser>
        <c:ser>
          <c:idx val="2"/>
          <c:order val="2"/>
          <c:tx>
            <c:strRef>
              <c:f>'[Tables For MF Report.xlsx]MF Complete Demo Constr'!$G$1</c:f>
              <c:strCache>
                <c:ptCount val="1"/>
                <c:pt idx="0">
                  <c:v>Under Construction (Started in an Earlier Year)</c:v>
                </c:pt>
              </c:strCache>
            </c:strRef>
          </c:tx>
          <c:spPr>
            <a:pattFill prst="pct10">
              <a:fgClr>
                <a:schemeClr val="bg1"/>
              </a:fgClr>
              <a:bgClr>
                <a:schemeClr val="accent1">
                  <a:lumMod val="40000"/>
                  <a:lumOff val="60000"/>
                </a:schemeClr>
              </a:bgClr>
            </a:pattFill>
            <a:ln>
              <a:noFill/>
            </a:ln>
            <a:effectLst/>
          </c:spPr>
          <c:cat>
            <c:numRef>
              <c:f>'[Tables For MF Report.xlsx]MF Complete Demo Constr'!$A$55:$A$75</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Report.xlsx]MF Complete Demo Constr'!$G$55:$G$75</c:f>
              <c:numCache>
                <c:formatCode>#,##0</c:formatCode>
                <c:ptCount val="21"/>
                <c:pt idx="0">
                  <c:v>4478</c:v>
                </c:pt>
                <c:pt idx="1">
                  <c:v>2548</c:v>
                </c:pt>
                <c:pt idx="2">
                  <c:v>2138</c:v>
                </c:pt>
                <c:pt idx="3">
                  <c:v>2244</c:v>
                </c:pt>
                <c:pt idx="4">
                  <c:v>2782</c:v>
                </c:pt>
                <c:pt idx="5">
                  <c:v>3148</c:v>
                </c:pt>
                <c:pt idx="6">
                  <c:v>4990</c:v>
                </c:pt>
                <c:pt idx="7">
                  <c:v>5829</c:v>
                </c:pt>
                <c:pt idx="8">
                  <c:v>4852</c:v>
                </c:pt>
                <c:pt idx="9">
                  <c:v>4836</c:v>
                </c:pt>
                <c:pt idx="10">
                  <c:v>3904</c:v>
                </c:pt>
                <c:pt idx="11">
                  <c:v>3609</c:v>
                </c:pt>
                <c:pt idx="12">
                  <c:v>6838</c:v>
                </c:pt>
                <c:pt idx="13">
                  <c:v>13264</c:v>
                </c:pt>
                <c:pt idx="14">
                  <c:v>9396</c:v>
                </c:pt>
                <c:pt idx="15">
                  <c:v>10687</c:v>
                </c:pt>
                <c:pt idx="16">
                  <c:v>11299</c:v>
                </c:pt>
                <c:pt idx="17">
                  <c:v>11212</c:v>
                </c:pt>
                <c:pt idx="18">
                  <c:v>14922</c:v>
                </c:pt>
                <c:pt idx="19">
                  <c:v>14974</c:v>
                </c:pt>
                <c:pt idx="20">
                  <c:v>16788</c:v>
                </c:pt>
              </c:numCache>
            </c:numRef>
          </c:val>
          <c:extLst>
            <c:ext xmlns:c16="http://schemas.microsoft.com/office/drawing/2014/chart" uri="{C3380CC4-5D6E-409C-BE32-E72D297353CC}">
              <c16:uniqueId val="{00000001-E32C-40CE-9323-B9F7DCC578FA}"/>
            </c:ext>
          </c:extLst>
        </c:ser>
        <c:ser>
          <c:idx val="4"/>
          <c:order val="4"/>
          <c:tx>
            <c:strRef>
              <c:f>'[Tables For MF Report.xlsx]MF Complete Demo Constr'!$F$1</c:f>
              <c:strCache>
                <c:ptCount val="1"/>
                <c:pt idx="0">
                  <c:v>Under Construction (New Start)</c:v>
                </c:pt>
              </c:strCache>
            </c:strRef>
          </c:tx>
          <c:spPr>
            <a:pattFill prst="pct70">
              <a:fgClr>
                <a:schemeClr val="bg1"/>
              </a:fgClr>
              <a:bgClr>
                <a:schemeClr val="accent1"/>
              </a:bgClr>
            </a:pattFill>
            <a:ln>
              <a:noFill/>
            </a:ln>
            <a:effectLst/>
          </c:spPr>
          <c:cat>
            <c:numRef>
              <c:f>'[Tables For MF Report.xlsx]MF Complete Demo Constr'!$A$55:$A$75</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Report.xlsx]MF Complete Demo Constr'!$F$55:$F$75</c:f>
              <c:numCache>
                <c:formatCode>#,##0</c:formatCode>
                <c:ptCount val="21"/>
                <c:pt idx="0">
                  <c:v>6137</c:v>
                </c:pt>
                <c:pt idx="1">
                  <c:v>6048</c:v>
                </c:pt>
                <c:pt idx="2">
                  <c:v>5514</c:v>
                </c:pt>
                <c:pt idx="3">
                  <c:v>6744</c:v>
                </c:pt>
                <c:pt idx="4">
                  <c:v>5589</c:v>
                </c:pt>
                <c:pt idx="5">
                  <c:v>6459</c:v>
                </c:pt>
                <c:pt idx="6">
                  <c:v>9894</c:v>
                </c:pt>
                <c:pt idx="7">
                  <c:v>7663</c:v>
                </c:pt>
                <c:pt idx="8">
                  <c:v>8404</c:v>
                </c:pt>
                <c:pt idx="9">
                  <c:v>4497</c:v>
                </c:pt>
                <c:pt idx="10">
                  <c:v>4567</c:v>
                </c:pt>
                <c:pt idx="11">
                  <c:v>9894</c:v>
                </c:pt>
                <c:pt idx="12">
                  <c:v>16871</c:v>
                </c:pt>
                <c:pt idx="13">
                  <c:v>13085</c:v>
                </c:pt>
                <c:pt idx="14">
                  <c:v>14302</c:v>
                </c:pt>
                <c:pt idx="15">
                  <c:v>13632</c:v>
                </c:pt>
                <c:pt idx="16">
                  <c:v>12748</c:v>
                </c:pt>
                <c:pt idx="17">
                  <c:v>15907</c:v>
                </c:pt>
                <c:pt idx="18">
                  <c:v>15065</c:v>
                </c:pt>
                <c:pt idx="19">
                  <c:v>15118</c:v>
                </c:pt>
                <c:pt idx="20">
                  <c:v>17288</c:v>
                </c:pt>
              </c:numCache>
            </c:numRef>
          </c:val>
          <c:extLst>
            <c:ext xmlns:c16="http://schemas.microsoft.com/office/drawing/2014/chart" uri="{C3380CC4-5D6E-409C-BE32-E72D297353CC}">
              <c16:uniqueId val="{00000002-E32C-40CE-9323-B9F7DCC578FA}"/>
            </c:ext>
          </c:extLst>
        </c:ser>
        <c:dLbls>
          <c:showLegendKey val="0"/>
          <c:showVal val="0"/>
          <c:showCatName val="0"/>
          <c:showSerName val="0"/>
          <c:showPercent val="0"/>
          <c:showBubbleSize val="0"/>
        </c:dLbls>
        <c:axId val="185127680"/>
        <c:axId val="185129216"/>
      </c:areaChart>
      <c:areaChart>
        <c:grouping val="standard"/>
        <c:varyColors val="0"/>
        <c:ser>
          <c:idx val="0"/>
          <c:order val="1"/>
          <c:tx>
            <c:strRef>
              <c:f>'[Tables For MF Report.xlsx]MF Complete Demo Constr'!$D$1</c:f>
              <c:strCache>
                <c:ptCount val="1"/>
                <c:pt idx="0">
                  <c:v>Demolitions</c:v>
                </c:pt>
              </c:strCache>
            </c:strRef>
          </c:tx>
          <c:spPr>
            <a:solidFill>
              <a:srgbClr val="C00000"/>
            </a:solidFill>
            <a:ln>
              <a:noFill/>
            </a:ln>
            <a:effectLst/>
          </c:spPr>
          <c:cat>
            <c:numRef>
              <c:f>'[Tables For MF Report.xlsx]MF Complete Demo Constr'!$A$57:$A$75</c:f>
              <c:numCache>
                <c:formatCode>General</c:formatCode>
                <c:ptCount val="19"/>
                <c:pt idx="0">
                  <c:v>2002</c:v>
                </c:pt>
                <c:pt idx="1">
                  <c:v>2003</c:v>
                </c:pt>
                <c:pt idx="2">
                  <c:v>2004</c:v>
                </c:pt>
                <c:pt idx="3">
                  <c:v>2005</c:v>
                </c:pt>
                <c:pt idx="4">
                  <c:v>2006</c:v>
                </c:pt>
                <c:pt idx="5">
                  <c:v>2007</c:v>
                </c:pt>
                <c:pt idx="6">
                  <c:v>2008</c:v>
                </c:pt>
                <c:pt idx="7">
                  <c:v>2009</c:v>
                </c:pt>
                <c:pt idx="8">
                  <c:v>2010</c:v>
                </c:pt>
                <c:pt idx="9">
                  <c:v>2011</c:v>
                </c:pt>
                <c:pt idx="10">
                  <c:v>2012</c:v>
                </c:pt>
                <c:pt idx="11">
                  <c:v>2013</c:v>
                </c:pt>
                <c:pt idx="12">
                  <c:v>2014</c:v>
                </c:pt>
                <c:pt idx="13">
                  <c:v>2015</c:v>
                </c:pt>
                <c:pt idx="14">
                  <c:v>2016</c:v>
                </c:pt>
                <c:pt idx="15">
                  <c:v>2017</c:v>
                </c:pt>
                <c:pt idx="16">
                  <c:v>2018</c:v>
                </c:pt>
                <c:pt idx="17">
                  <c:v>2019</c:v>
                </c:pt>
                <c:pt idx="18">
                  <c:v>2020</c:v>
                </c:pt>
              </c:numCache>
            </c:numRef>
          </c:cat>
          <c:val>
            <c:numRef>
              <c:f>'[Tables For MF Report.xlsx]MF Complete Demo Constr'!$D$55:$D$75</c:f>
              <c:numCache>
                <c:formatCode>#,##0</c:formatCode>
                <c:ptCount val="21"/>
                <c:pt idx="0">
                  <c:v>-562</c:v>
                </c:pt>
                <c:pt idx="1">
                  <c:v>-24</c:v>
                </c:pt>
                <c:pt idx="2">
                  <c:v>-127</c:v>
                </c:pt>
                <c:pt idx="3">
                  <c:v>-53</c:v>
                </c:pt>
                <c:pt idx="4">
                  <c:v>-172</c:v>
                </c:pt>
                <c:pt idx="5">
                  <c:v>-291</c:v>
                </c:pt>
                <c:pt idx="6">
                  <c:v>-121</c:v>
                </c:pt>
                <c:pt idx="7">
                  <c:v>-648</c:v>
                </c:pt>
                <c:pt idx="8">
                  <c:v>-507</c:v>
                </c:pt>
                <c:pt idx="9">
                  <c:v>-834</c:v>
                </c:pt>
                <c:pt idx="10">
                  <c:v>-216</c:v>
                </c:pt>
                <c:pt idx="11">
                  <c:v>-454</c:v>
                </c:pt>
                <c:pt idx="12">
                  <c:v>-648</c:v>
                </c:pt>
                <c:pt idx="13">
                  <c:v>-687</c:v>
                </c:pt>
                <c:pt idx="14">
                  <c:v>-815</c:v>
                </c:pt>
                <c:pt idx="15">
                  <c:v>-260</c:v>
                </c:pt>
                <c:pt idx="16">
                  <c:v>-583</c:v>
                </c:pt>
                <c:pt idx="17">
                  <c:v>-925</c:v>
                </c:pt>
                <c:pt idx="18">
                  <c:v>-443</c:v>
                </c:pt>
                <c:pt idx="19">
                  <c:v>-1202</c:v>
                </c:pt>
                <c:pt idx="20">
                  <c:v>-180</c:v>
                </c:pt>
              </c:numCache>
            </c:numRef>
          </c:val>
          <c:extLst>
            <c:ext xmlns:c16="http://schemas.microsoft.com/office/drawing/2014/chart" uri="{C3380CC4-5D6E-409C-BE32-E72D297353CC}">
              <c16:uniqueId val="{00000003-E32C-40CE-9323-B9F7DCC578FA}"/>
            </c:ext>
          </c:extLst>
        </c:ser>
        <c:dLbls>
          <c:showLegendKey val="0"/>
          <c:showVal val="0"/>
          <c:showCatName val="0"/>
          <c:showSerName val="0"/>
          <c:showPercent val="0"/>
          <c:showBubbleSize val="0"/>
        </c:dLbls>
        <c:axId val="208209408"/>
        <c:axId val="208207872"/>
      </c:areaChart>
      <c:lineChart>
        <c:grouping val="standard"/>
        <c:varyColors val="0"/>
        <c:ser>
          <c:idx val="3"/>
          <c:order val="3"/>
          <c:tx>
            <c:strRef>
              <c:f>'[Tables For MF Report.xlsx]MF Complete Demo Constr'!$H$1</c:f>
              <c:strCache>
                <c:ptCount val="1"/>
                <c:pt idx="0">
                  <c:v>Net Construction</c:v>
                </c:pt>
              </c:strCache>
            </c:strRef>
          </c:tx>
          <c:spPr>
            <a:ln w="38100" cap="rnd">
              <a:solidFill>
                <a:schemeClr val="tx2">
                  <a:lumMod val="50000"/>
                </a:schemeClr>
              </a:solidFill>
              <a:round/>
            </a:ln>
            <a:effectLst/>
          </c:spPr>
          <c:marker>
            <c:symbol val="none"/>
          </c:marker>
          <c:cat>
            <c:numRef>
              <c:f>'[Tables For MF Report.xlsx]MF Complete Demo Constr'!$A$56:$A$75</c:f>
              <c:numCache>
                <c:formatCode>General</c:formatCode>
                <c:ptCount val="20"/>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pt idx="16">
                  <c:v>2017</c:v>
                </c:pt>
                <c:pt idx="17">
                  <c:v>2018</c:v>
                </c:pt>
                <c:pt idx="18">
                  <c:v>2019</c:v>
                </c:pt>
                <c:pt idx="19">
                  <c:v>2020</c:v>
                </c:pt>
              </c:numCache>
            </c:numRef>
          </c:cat>
          <c:val>
            <c:numRef>
              <c:f>'[Tables For MF Report.xlsx]MF Complete Demo Constr'!$H$55:$H$75</c:f>
              <c:numCache>
                <c:formatCode>#,##0</c:formatCode>
                <c:ptCount val="21"/>
                <c:pt idx="0">
                  <c:v>5174</c:v>
                </c:pt>
                <c:pt idx="1">
                  <c:v>7978</c:v>
                </c:pt>
                <c:pt idx="2">
                  <c:v>6331</c:v>
                </c:pt>
                <c:pt idx="3">
                  <c:v>5344</c:v>
                </c:pt>
                <c:pt idx="4">
                  <c:v>6077</c:v>
                </c:pt>
                <c:pt idx="5">
                  <c:v>4933</c:v>
                </c:pt>
                <c:pt idx="6">
                  <c:v>4395</c:v>
                </c:pt>
                <c:pt idx="7">
                  <c:v>8457</c:v>
                </c:pt>
                <c:pt idx="8">
                  <c:v>7668</c:v>
                </c:pt>
                <c:pt idx="9">
                  <c:v>7491</c:v>
                </c:pt>
                <c:pt idx="10">
                  <c:v>5036</c:v>
                </c:pt>
                <c:pt idx="11">
                  <c:v>4438</c:v>
                </c:pt>
                <c:pt idx="12">
                  <c:v>6017</c:v>
                </c:pt>
                <c:pt idx="13">
                  <c:v>9565</c:v>
                </c:pt>
                <c:pt idx="14">
                  <c:v>16871</c:v>
                </c:pt>
                <c:pt idx="15">
                  <c:v>12097</c:v>
                </c:pt>
                <c:pt idx="16">
                  <c:v>12755</c:v>
                </c:pt>
                <c:pt idx="17">
                  <c:v>11884</c:v>
                </c:pt>
                <c:pt idx="18">
                  <c:v>12084</c:v>
                </c:pt>
                <c:pt idx="19">
                  <c:v>13353</c:v>
                </c:pt>
                <c:pt idx="20">
                  <c:v>14089</c:v>
                </c:pt>
              </c:numCache>
            </c:numRef>
          </c:val>
          <c:smooth val="0"/>
          <c:extLst>
            <c:ext xmlns:c16="http://schemas.microsoft.com/office/drawing/2014/chart" uri="{C3380CC4-5D6E-409C-BE32-E72D297353CC}">
              <c16:uniqueId val="{00000004-E32C-40CE-9323-B9F7DCC578FA}"/>
            </c:ext>
          </c:extLst>
        </c:ser>
        <c:dLbls>
          <c:showLegendKey val="0"/>
          <c:showVal val="0"/>
          <c:showCatName val="0"/>
          <c:showSerName val="0"/>
          <c:showPercent val="0"/>
          <c:showBubbleSize val="0"/>
        </c:dLbls>
        <c:marker val="1"/>
        <c:smooth val="0"/>
        <c:axId val="185127680"/>
        <c:axId val="185129216"/>
      </c:lineChart>
      <c:dateAx>
        <c:axId val="185127680"/>
        <c:scaling>
          <c:orientation val="minMax"/>
        </c:scaling>
        <c:delete val="0"/>
        <c:axPos val="b"/>
        <c:numFmt formatCode="0" sourceLinked="0"/>
        <c:majorTickMark val="cross"/>
        <c:minorTickMark val="in"/>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95000"/>
                    <a:lumOff val="5000"/>
                  </a:schemeClr>
                </a:solidFill>
                <a:latin typeface="Franklin Gothic Book" panose="020B0503020102020204" pitchFamily="34" charset="0"/>
                <a:ea typeface="+mn-ea"/>
                <a:cs typeface="+mn-cs"/>
              </a:defRPr>
            </a:pPr>
            <a:endParaRPr lang="en-US"/>
          </a:p>
        </c:txPr>
        <c:crossAx val="185129216"/>
        <c:crossesAt val="0"/>
        <c:auto val="0"/>
        <c:lblOffset val="100"/>
        <c:baseTimeUnit val="days"/>
        <c:majorUnit val="4"/>
        <c:majorTimeUnit val="days"/>
      </c:dateAx>
      <c:valAx>
        <c:axId val="185129216"/>
        <c:scaling>
          <c:orientation val="minMax"/>
          <c:max val="50000"/>
          <c:min val="-1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95000"/>
                    <a:lumOff val="5000"/>
                  </a:schemeClr>
                </a:solidFill>
                <a:latin typeface="Franklin Gothic Book" panose="020B0503020102020204" pitchFamily="34" charset="0"/>
                <a:ea typeface="+mn-ea"/>
                <a:cs typeface="+mn-cs"/>
              </a:defRPr>
            </a:pPr>
            <a:endParaRPr lang="en-US"/>
          </a:p>
        </c:txPr>
        <c:crossAx val="185127680"/>
        <c:crossesAt val="1985"/>
        <c:crossBetween val="between"/>
      </c:valAx>
      <c:valAx>
        <c:axId val="208207872"/>
        <c:scaling>
          <c:orientation val="minMax"/>
          <c:max val="49000"/>
          <c:min val="-1000"/>
        </c:scaling>
        <c:delete val="1"/>
        <c:axPos val="r"/>
        <c:numFmt formatCode="#,##0" sourceLinked="1"/>
        <c:majorTickMark val="out"/>
        <c:minorTickMark val="none"/>
        <c:tickLblPos val="nextTo"/>
        <c:crossAx val="208209408"/>
        <c:crosses val="max"/>
        <c:crossBetween val="between"/>
      </c:valAx>
      <c:catAx>
        <c:axId val="208209408"/>
        <c:scaling>
          <c:orientation val="minMax"/>
        </c:scaling>
        <c:delete val="1"/>
        <c:axPos val="b"/>
        <c:numFmt formatCode="General" sourceLinked="1"/>
        <c:majorTickMark val="out"/>
        <c:minorTickMark val="none"/>
        <c:tickLblPos val="nextTo"/>
        <c:crossAx val="208207872"/>
        <c:crosses val="autoZero"/>
        <c:auto val="1"/>
        <c:lblAlgn val="ctr"/>
        <c:lblOffset val="100"/>
        <c:noMultiLvlLbl val="0"/>
      </c:catAx>
      <c:spPr>
        <a:solidFill>
          <a:schemeClr val="bg1"/>
        </a:solidFill>
        <a:ln>
          <a:noFill/>
        </a:ln>
        <a:effectLst/>
      </c:spPr>
    </c:plotArea>
    <c:legend>
      <c:legendPos val="r"/>
      <c:layout>
        <c:manualLayout>
          <c:xMode val="edge"/>
          <c:yMode val="edge"/>
          <c:x val="0.1031612169934438"/>
          <c:y val="5.834950410164394E-2"/>
          <c:w val="0.49266098192639263"/>
          <c:h val="0.43124520381726955"/>
        </c:manualLayout>
      </c:layout>
      <c:overlay val="1"/>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cked"/>
        <c:varyColors val="0"/>
        <c:ser>
          <c:idx val="0"/>
          <c:order val="0"/>
          <c:tx>
            <c:strRef>
              <c:f>'JUR Group Units by Year MF'!$B$1:$C$1</c:f>
              <c:strCache>
                <c:ptCount val="1"/>
                <c:pt idx="0">
                  <c:v>Central</c:v>
                </c:pt>
              </c:strCache>
            </c:strRef>
          </c:tx>
          <c:spPr>
            <a:solidFill>
              <a:srgbClr val="C7A4D0"/>
            </a:solidFill>
            <a:ln>
              <a:noFill/>
            </a:ln>
            <a:effectLst/>
          </c:spPr>
          <c:cat>
            <c:numRef>
              <c:f>'JUR Group Units by Year MF'!$A$128:$A$158</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'JUR Group Units by Year MF'!$B$128:$B$158</c:f>
              <c:numCache>
                <c:formatCode>#,##0</c:formatCode>
                <c:ptCount val="31"/>
                <c:pt idx="0">
                  <c:v>3126</c:v>
                </c:pt>
                <c:pt idx="1">
                  <c:v>1684</c:v>
                </c:pt>
                <c:pt idx="2">
                  <c:v>103</c:v>
                </c:pt>
                <c:pt idx="3">
                  <c:v>820</c:v>
                </c:pt>
                <c:pt idx="5">
                  <c:v>414</c:v>
                </c:pt>
                <c:pt idx="6">
                  <c:v>1038</c:v>
                </c:pt>
                <c:pt idx="7">
                  <c:v>981</c:v>
                </c:pt>
                <c:pt idx="8">
                  <c:v>137</c:v>
                </c:pt>
                <c:pt idx="9">
                  <c:v>1173</c:v>
                </c:pt>
                <c:pt idx="10">
                  <c:v>1448</c:v>
                </c:pt>
                <c:pt idx="11">
                  <c:v>2651</c:v>
                </c:pt>
                <c:pt idx="12">
                  <c:v>3359</c:v>
                </c:pt>
                <c:pt idx="13">
                  <c:v>1538</c:v>
                </c:pt>
                <c:pt idx="14">
                  <c:v>1794</c:v>
                </c:pt>
                <c:pt idx="15">
                  <c:v>1674</c:v>
                </c:pt>
                <c:pt idx="16">
                  <c:v>2388</c:v>
                </c:pt>
                <c:pt idx="17">
                  <c:v>4027</c:v>
                </c:pt>
                <c:pt idx="18">
                  <c:v>3591</c:v>
                </c:pt>
                <c:pt idx="19">
                  <c:v>3929</c:v>
                </c:pt>
                <c:pt idx="20">
                  <c:v>2363</c:v>
                </c:pt>
                <c:pt idx="21">
                  <c:v>1906</c:v>
                </c:pt>
                <c:pt idx="22">
                  <c:v>2659</c:v>
                </c:pt>
                <c:pt idx="23">
                  <c:v>4915</c:v>
                </c:pt>
                <c:pt idx="24">
                  <c:v>9039</c:v>
                </c:pt>
                <c:pt idx="25">
                  <c:v>4147</c:v>
                </c:pt>
                <c:pt idx="26">
                  <c:v>6417</c:v>
                </c:pt>
                <c:pt idx="27">
                  <c:v>5713</c:v>
                </c:pt>
                <c:pt idx="28">
                  <c:v>6679</c:v>
                </c:pt>
                <c:pt idx="29">
                  <c:v>8648</c:v>
                </c:pt>
                <c:pt idx="30">
                  <c:v>9990</c:v>
                </c:pt>
              </c:numCache>
            </c:numRef>
          </c:val>
          <c:extLst>
            <c:ext xmlns:c16="http://schemas.microsoft.com/office/drawing/2014/chart" uri="{C3380CC4-5D6E-409C-BE32-E72D297353CC}">
              <c16:uniqueId val="{00000000-D56D-43DD-BB6D-C0CECD2491F2}"/>
            </c:ext>
          </c:extLst>
        </c:ser>
        <c:ser>
          <c:idx val="1"/>
          <c:order val="1"/>
          <c:tx>
            <c:strRef>
              <c:f>'JUR Group Units by Year MF'!$D$1:$E$1</c:f>
              <c:strCache>
                <c:ptCount val="1"/>
                <c:pt idx="0">
                  <c:v>Inner</c:v>
                </c:pt>
              </c:strCache>
            </c:strRef>
          </c:tx>
          <c:spPr>
            <a:solidFill>
              <a:srgbClr val="6885B4"/>
            </a:solidFill>
            <a:ln>
              <a:solidFill>
                <a:srgbClr val="6885B4"/>
              </a:solidFill>
            </a:ln>
            <a:effectLst/>
          </c:spPr>
          <c:cat>
            <c:numRef>
              <c:f>'JUR Group Units by Year MF'!$A$128:$A$158</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'JUR Group Units by Year MF'!$D$128:$D$158</c:f>
              <c:numCache>
                <c:formatCode>#,##0</c:formatCode>
                <c:ptCount val="31"/>
                <c:pt idx="0">
                  <c:v>1768</c:v>
                </c:pt>
                <c:pt idx="1">
                  <c:v>750</c:v>
                </c:pt>
                <c:pt idx="2">
                  <c:v>971</c:v>
                </c:pt>
                <c:pt idx="3">
                  <c:v>262</c:v>
                </c:pt>
                <c:pt idx="4">
                  <c:v>1509</c:v>
                </c:pt>
                <c:pt idx="5">
                  <c:v>3694</c:v>
                </c:pt>
                <c:pt idx="6">
                  <c:v>3440</c:v>
                </c:pt>
                <c:pt idx="7">
                  <c:v>1820</c:v>
                </c:pt>
                <c:pt idx="8">
                  <c:v>3007</c:v>
                </c:pt>
                <c:pt idx="9">
                  <c:v>4690</c:v>
                </c:pt>
                <c:pt idx="10">
                  <c:v>2250</c:v>
                </c:pt>
                <c:pt idx="11">
                  <c:v>3374</c:v>
                </c:pt>
                <c:pt idx="12">
                  <c:v>1792</c:v>
                </c:pt>
                <c:pt idx="13">
                  <c:v>2690</c:v>
                </c:pt>
                <c:pt idx="14">
                  <c:v>2379</c:v>
                </c:pt>
                <c:pt idx="15">
                  <c:v>2364</c:v>
                </c:pt>
                <c:pt idx="16">
                  <c:v>1079</c:v>
                </c:pt>
                <c:pt idx="17">
                  <c:v>3946</c:v>
                </c:pt>
                <c:pt idx="18">
                  <c:v>4197</c:v>
                </c:pt>
                <c:pt idx="19">
                  <c:v>3094</c:v>
                </c:pt>
                <c:pt idx="20">
                  <c:v>2194</c:v>
                </c:pt>
                <c:pt idx="21">
                  <c:v>2182</c:v>
                </c:pt>
                <c:pt idx="22">
                  <c:v>3529</c:v>
                </c:pt>
                <c:pt idx="23">
                  <c:v>3814</c:v>
                </c:pt>
                <c:pt idx="24">
                  <c:v>5255</c:v>
                </c:pt>
                <c:pt idx="25">
                  <c:v>6332</c:v>
                </c:pt>
                <c:pt idx="26">
                  <c:v>5607</c:v>
                </c:pt>
                <c:pt idx="27">
                  <c:v>5840</c:v>
                </c:pt>
                <c:pt idx="28">
                  <c:v>4921</c:v>
                </c:pt>
                <c:pt idx="29">
                  <c:v>4832</c:v>
                </c:pt>
                <c:pt idx="30">
                  <c:v>3042</c:v>
                </c:pt>
              </c:numCache>
            </c:numRef>
          </c:val>
          <c:extLst>
            <c:ext xmlns:c16="http://schemas.microsoft.com/office/drawing/2014/chart" uri="{C3380CC4-5D6E-409C-BE32-E72D297353CC}">
              <c16:uniqueId val="{00000001-D56D-43DD-BB6D-C0CECD2491F2}"/>
            </c:ext>
          </c:extLst>
        </c:ser>
        <c:ser>
          <c:idx val="2"/>
          <c:order val="2"/>
          <c:tx>
            <c:strRef>
              <c:f>'JUR Group Units by Year MF'!$F$1:$G$1</c:f>
              <c:strCache>
                <c:ptCount val="1"/>
                <c:pt idx="0">
                  <c:v>Outer</c:v>
                </c:pt>
              </c:strCache>
            </c:strRef>
          </c:tx>
          <c:spPr>
            <a:solidFill>
              <a:srgbClr val="63ABAD"/>
            </a:solidFill>
            <a:ln>
              <a:noFill/>
            </a:ln>
            <a:effectLst/>
          </c:spPr>
          <c:cat>
            <c:numRef>
              <c:f>'JUR Group Units by Year MF'!$A$128:$A$158</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'JUR Group Units by Year MF'!$F$128:$F$158</c:f>
              <c:numCache>
                <c:formatCode>#,##0</c:formatCode>
                <c:ptCount val="31"/>
                <c:pt idx="0">
                  <c:v>1270</c:v>
                </c:pt>
                <c:pt idx="1">
                  <c:v>1072</c:v>
                </c:pt>
                <c:pt idx="2">
                  <c:v>68</c:v>
                </c:pt>
                <c:pt idx="3">
                  <c:v>494</c:v>
                </c:pt>
                <c:pt idx="4">
                  <c:v>559</c:v>
                </c:pt>
                <c:pt idx="5">
                  <c:v>692</c:v>
                </c:pt>
                <c:pt idx="6">
                  <c:v>600</c:v>
                </c:pt>
                <c:pt idx="7">
                  <c:v>735</c:v>
                </c:pt>
                <c:pt idx="8">
                  <c:v>462</c:v>
                </c:pt>
                <c:pt idx="9">
                  <c:v>1387</c:v>
                </c:pt>
                <c:pt idx="10">
                  <c:v>2038</c:v>
                </c:pt>
                <c:pt idx="11">
                  <c:v>1977</c:v>
                </c:pt>
                <c:pt idx="12">
                  <c:v>1307</c:v>
                </c:pt>
                <c:pt idx="13">
                  <c:v>1169</c:v>
                </c:pt>
                <c:pt idx="14">
                  <c:v>2076</c:v>
                </c:pt>
                <c:pt idx="15">
                  <c:v>1186</c:v>
                </c:pt>
                <c:pt idx="16">
                  <c:v>1049</c:v>
                </c:pt>
                <c:pt idx="17">
                  <c:v>1132</c:v>
                </c:pt>
                <c:pt idx="18">
                  <c:v>387</c:v>
                </c:pt>
                <c:pt idx="19">
                  <c:v>1302</c:v>
                </c:pt>
                <c:pt idx="20">
                  <c:v>695</c:v>
                </c:pt>
                <c:pt idx="21">
                  <c:v>804</c:v>
                </c:pt>
                <c:pt idx="22">
                  <c:v>477</c:v>
                </c:pt>
                <c:pt idx="23">
                  <c:v>1523</c:v>
                </c:pt>
                <c:pt idx="24">
                  <c:v>3392</c:v>
                </c:pt>
                <c:pt idx="25">
                  <c:v>1878</c:v>
                </c:pt>
                <c:pt idx="26">
                  <c:v>1314</c:v>
                </c:pt>
                <c:pt idx="27">
                  <c:v>1256</c:v>
                </c:pt>
                <c:pt idx="28">
                  <c:v>927</c:v>
                </c:pt>
                <c:pt idx="29">
                  <c:v>1075</c:v>
                </c:pt>
                <c:pt idx="30">
                  <c:v>1237</c:v>
                </c:pt>
              </c:numCache>
            </c:numRef>
          </c:val>
          <c:extLst>
            <c:ext xmlns:c16="http://schemas.microsoft.com/office/drawing/2014/chart" uri="{C3380CC4-5D6E-409C-BE32-E72D297353CC}">
              <c16:uniqueId val="{00000002-D56D-43DD-BB6D-C0CECD2491F2}"/>
            </c:ext>
          </c:extLst>
        </c:ser>
        <c:dLbls>
          <c:showLegendKey val="0"/>
          <c:showVal val="0"/>
          <c:showCatName val="0"/>
          <c:showSerName val="0"/>
          <c:showPercent val="0"/>
          <c:showBubbleSize val="0"/>
        </c:dLbls>
        <c:axId val="219183360"/>
        <c:axId val="219185152"/>
      </c:areaChart>
      <c:dateAx>
        <c:axId val="219183360"/>
        <c:scaling>
          <c:orientation val="minMax"/>
        </c:scaling>
        <c:delete val="0"/>
        <c:axPos val="b"/>
        <c:numFmt formatCode="General" sourceLinked="1"/>
        <c:majorTickMark val="out"/>
        <c:minorTickMark val="cross"/>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219185152"/>
        <c:crosses val="autoZero"/>
        <c:auto val="0"/>
        <c:lblOffset val="100"/>
        <c:baseTimeUnit val="days"/>
        <c:majorUnit val="2"/>
        <c:majorTimeUnit val="days"/>
        <c:minorUnit val="1"/>
        <c:minorTimeUnit val="days"/>
      </c:dateAx>
      <c:valAx>
        <c:axId val="219185152"/>
        <c:scaling>
          <c:orientation val="minMax"/>
          <c:max val="18000"/>
        </c:scaling>
        <c:delete val="0"/>
        <c:axPos val="l"/>
        <c:majorGridlines>
          <c:spPr>
            <a:ln w="9525" cap="flat" cmpd="sng" algn="ctr">
              <a:solidFill>
                <a:schemeClr val="tx1">
                  <a:lumMod val="15000"/>
                  <a:lumOff val="85000"/>
                </a:schemeClr>
              </a:solidFill>
              <a:round/>
            </a:ln>
            <a:effectLst/>
          </c:spPr>
        </c:majorGridlines>
        <c:numFmt formatCode="#,##0" sourceLinked="0"/>
        <c:majorTickMark val="cross"/>
        <c:minorTickMark val="out"/>
        <c:tickLblPos val="nextTo"/>
        <c:spPr>
          <a:noFill/>
          <a:ln>
            <a:solidFill>
              <a:schemeClr val="bg1">
                <a:lumMod val="85000"/>
              </a:schemeClr>
            </a:solid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219183360"/>
        <c:crossesAt val="1985"/>
        <c:crossBetween val="midCat"/>
      </c:valAx>
      <c:spPr>
        <a:noFill/>
        <a:ln>
          <a:noFill/>
        </a:ln>
        <a:effectLst/>
      </c:spPr>
    </c:plotArea>
    <c:legend>
      <c:legendPos val="b"/>
      <c:layout>
        <c:manualLayout>
          <c:xMode val="edge"/>
          <c:yMode val="edge"/>
          <c:x val="0.20479933959516797"/>
          <c:y val="0.24293134855126089"/>
          <c:w val="0.45835658182125871"/>
          <c:h val="7.0074246761450881E-2"/>
        </c:manualLayout>
      </c:layout>
      <c:overlay val="1"/>
      <c:spPr>
        <a:noFill/>
        <a:ln w="6350">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Franklin Gothic Book" panose="020B0503020102020204" pitchFamily="34" charset="0"/>
              <a:ea typeface="+mn-ea"/>
              <a:cs typeface="+mn-cs"/>
            </a:defRPr>
          </a:pPr>
          <a:endParaRPr lang="en-US"/>
        </a:p>
      </c:txPr>
    </c:legend>
    <c:plotVisOnly val="1"/>
    <c:dispBlanksAs val="gap"/>
    <c:showDLblsOverMax val="0"/>
  </c:chart>
  <c:spPr>
    <a:solidFill>
      <a:sysClr val="window" lastClr="FFFFFF"/>
    </a:solidFill>
    <a:ln w="9525" cap="flat" cmpd="sng" algn="ctr">
      <a:noFill/>
      <a:round/>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cked"/>
        <c:varyColors val="0"/>
        <c:ser>
          <c:idx val="0"/>
          <c:order val="0"/>
          <c:tx>
            <c:strRef>
              <c:f>'JUR Group Units by Year MF'!$B$1:$C$1</c:f>
              <c:strCache>
                <c:ptCount val="1"/>
                <c:pt idx="0">
                  <c:v>Central</c:v>
                </c:pt>
              </c:strCache>
            </c:strRef>
          </c:tx>
          <c:spPr>
            <a:solidFill>
              <a:srgbClr val="C7A4D0"/>
            </a:solidFill>
            <a:ln>
              <a:noFill/>
            </a:ln>
            <a:effectLst/>
          </c:spPr>
          <c:cat>
            <c:numRef>
              <c:f>'JUR Group Units by Year MF'!$A$128:$A$158</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'JUR Group Units by Year MF'!$B$128:$B$158</c:f>
              <c:numCache>
                <c:formatCode>#,##0</c:formatCode>
                <c:ptCount val="31"/>
                <c:pt idx="0">
                  <c:v>3126</c:v>
                </c:pt>
                <c:pt idx="1">
                  <c:v>1684</c:v>
                </c:pt>
                <c:pt idx="2">
                  <c:v>103</c:v>
                </c:pt>
                <c:pt idx="3">
                  <c:v>820</c:v>
                </c:pt>
                <c:pt idx="5">
                  <c:v>414</c:v>
                </c:pt>
                <c:pt idx="6">
                  <c:v>1038</c:v>
                </c:pt>
                <c:pt idx="7">
                  <c:v>981</c:v>
                </c:pt>
                <c:pt idx="8">
                  <c:v>137</c:v>
                </c:pt>
                <c:pt idx="9">
                  <c:v>1173</c:v>
                </c:pt>
                <c:pt idx="10">
                  <c:v>1448</c:v>
                </c:pt>
                <c:pt idx="11">
                  <c:v>2651</c:v>
                </c:pt>
                <c:pt idx="12">
                  <c:v>3359</c:v>
                </c:pt>
                <c:pt idx="13">
                  <c:v>1538</c:v>
                </c:pt>
                <c:pt idx="14">
                  <c:v>1794</c:v>
                </c:pt>
                <c:pt idx="15">
                  <c:v>1674</c:v>
                </c:pt>
                <c:pt idx="16">
                  <c:v>2388</c:v>
                </c:pt>
                <c:pt idx="17">
                  <c:v>4027</c:v>
                </c:pt>
                <c:pt idx="18">
                  <c:v>3591</c:v>
                </c:pt>
                <c:pt idx="19">
                  <c:v>3929</c:v>
                </c:pt>
                <c:pt idx="20">
                  <c:v>2363</c:v>
                </c:pt>
                <c:pt idx="21">
                  <c:v>1906</c:v>
                </c:pt>
                <c:pt idx="22">
                  <c:v>2659</c:v>
                </c:pt>
                <c:pt idx="23">
                  <c:v>4915</c:v>
                </c:pt>
                <c:pt idx="24">
                  <c:v>9039</c:v>
                </c:pt>
                <c:pt idx="25">
                  <c:v>4147</c:v>
                </c:pt>
                <c:pt idx="26">
                  <c:v>6417</c:v>
                </c:pt>
                <c:pt idx="27">
                  <c:v>5713</c:v>
                </c:pt>
                <c:pt idx="28">
                  <c:v>6679</c:v>
                </c:pt>
                <c:pt idx="29">
                  <c:v>8648</c:v>
                </c:pt>
                <c:pt idx="30">
                  <c:v>9990</c:v>
                </c:pt>
              </c:numCache>
            </c:numRef>
          </c:val>
          <c:extLst>
            <c:ext xmlns:c16="http://schemas.microsoft.com/office/drawing/2014/chart" uri="{C3380CC4-5D6E-409C-BE32-E72D297353CC}">
              <c16:uniqueId val="{00000000-D56D-43DD-BB6D-C0CECD2491F2}"/>
            </c:ext>
          </c:extLst>
        </c:ser>
        <c:ser>
          <c:idx val="1"/>
          <c:order val="1"/>
          <c:tx>
            <c:strRef>
              <c:f>'JUR Group Units by Year MF'!$D$1:$E$1</c:f>
              <c:strCache>
                <c:ptCount val="1"/>
                <c:pt idx="0">
                  <c:v>Inner</c:v>
                </c:pt>
              </c:strCache>
            </c:strRef>
          </c:tx>
          <c:spPr>
            <a:solidFill>
              <a:srgbClr val="6885B4"/>
            </a:solidFill>
            <a:ln>
              <a:solidFill>
                <a:srgbClr val="6885B4"/>
              </a:solidFill>
            </a:ln>
            <a:effectLst/>
          </c:spPr>
          <c:cat>
            <c:numRef>
              <c:f>'JUR Group Units by Year MF'!$A$128:$A$158</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'JUR Group Units by Year MF'!$D$128:$D$158</c:f>
              <c:numCache>
                <c:formatCode>#,##0</c:formatCode>
                <c:ptCount val="31"/>
                <c:pt idx="0">
                  <c:v>1768</c:v>
                </c:pt>
                <c:pt idx="1">
                  <c:v>750</c:v>
                </c:pt>
                <c:pt idx="2">
                  <c:v>971</c:v>
                </c:pt>
                <c:pt idx="3">
                  <c:v>262</c:v>
                </c:pt>
                <c:pt idx="4">
                  <c:v>1509</c:v>
                </c:pt>
                <c:pt idx="5">
                  <c:v>3694</c:v>
                </c:pt>
                <c:pt idx="6">
                  <c:v>3440</c:v>
                </c:pt>
                <c:pt idx="7">
                  <c:v>1820</c:v>
                </c:pt>
                <c:pt idx="8">
                  <c:v>3007</c:v>
                </c:pt>
                <c:pt idx="9">
                  <c:v>4690</c:v>
                </c:pt>
                <c:pt idx="10">
                  <c:v>2250</c:v>
                </c:pt>
                <c:pt idx="11">
                  <c:v>3374</c:v>
                </c:pt>
                <c:pt idx="12">
                  <c:v>1792</c:v>
                </c:pt>
                <c:pt idx="13">
                  <c:v>2690</c:v>
                </c:pt>
                <c:pt idx="14">
                  <c:v>2379</c:v>
                </c:pt>
                <c:pt idx="15">
                  <c:v>2364</c:v>
                </c:pt>
                <c:pt idx="16">
                  <c:v>1079</c:v>
                </c:pt>
                <c:pt idx="17">
                  <c:v>3946</c:v>
                </c:pt>
                <c:pt idx="18">
                  <c:v>4197</c:v>
                </c:pt>
                <c:pt idx="19">
                  <c:v>3094</c:v>
                </c:pt>
                <c:pt idx="20">
                  <c:v>2194</c:v>
                </c:pt>
                <c:pt idx="21">
                  <c:v>2182</c:v>
                </c:pt>
                <c:pt idx="22">
                  <c:v>3529</c:v>
                </c:pt>
                <c:pt idx="23">
                  <c:v>3814</c:v>
                </c:pt>
                <c:pt idx="24">
                  <c:v>5255</c:v>
                </c:pt>
                <c:pt idx="25">
                  <c:v>6332</c:v>
                </c:pt>
                <c:pt idx="26">
                  <c:v>5607</c:v>
                </c:pt>
                <c:pt idx="27">
                  <c:v>5840</c:v>
                </c:pt>
                <c:pt idx="28">
                  <c:v>4921</c:v>
                </c:pt>
                <c:pt idx="29">
                  <c:v>4832</c:v>
                </c:pt>
                <c:pt idx="30">
                  <c:v>3042</c:v>
                </c:pt>
              </c:numCache>
            </c:numRef>
          </c:val>
          <c:extLst>
            <c:ext xmlns:c16="http://schemas.microsoft.com/office/drawing/2014/chart" uri="{C3380CC4-5D6E-409C-BE32-E72D297353CC}">
              <c16:uniqueId val="{00000001-D56D-43DD-BB6D-C0CECD2491F2}"/>
            </c:ext>
          </c:extLst>
        </c:ser>
        <c:ser>
          <c:idx val="2"/>
          <c:order val="2"/>
          <c:tx>
            <c:strRef>
              <c:f>'JUR Group Units by Year MF'!$F$1:$G$1</c:f>
              <c:strCache>
                <c:ptCount val="1"/>
                <c:pt idx="0">
                  <c:v>Outer</c:v>
                </c:pt>
              </c:strCache>
            </c:strRef>
          </c:tx>
          <c:spPr>
            <a:solidFill>
              <a:srgbClr val="63ABAD"/>
            </a:solidFill>
            <a:ln>
              <a:noFill/>
            </a:ln>
            <a:effectLst/>
          </c:spPr>
          <c:cat>
            <c:numRef>
              <c:f>'JUR Group Units by Year MF'!$A$128:$A$158</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'JUR Group Units by Year MF'!$F$128:$F$158</c:f>
              <c:numCache>
                <c:formatCode>#,##0</c:formatCode>
                <c:ptCount val="31"/>
                <c:pt idx="0">
                  <c:v>1270</c:v>
                </c:pt>
                <c:pt idx="1">
                  <c:v>1072</c:v>
                </c:pt>
                <c:pt idx="2">
                  <c:v>68</c:v>
                </c:pt>
                <c:pt idx="3">
                  <c:v>494</c:v>
                </c:pt>
                <c:pt idx="4">
                  <c:v>559</c:v>
                </c:pt>
                <c:pt idx="5">
                  <c:v>692</c:v>
                </c:pt>
                <c:pt idx="6">
                  <c:v>600</c:v>
                </c:pt>
                <c:pt idx="7">
                  <c:v>735</c:v>
                </c:pt>
                <c:pt idx="8">
                  <c:v>462</c:v>
                </c:pt>
                <c:pt idx="9">
                  <c:v>1387</c:v>
                </c:pt>
                <c:pt idx="10">
                  <c:v>2038</c:v>
                </c:pt>
                <c:pt idx="11">
                  <c:v>1977</c:v>
                </c:pt>
                <c:pt idx="12">
                  <c:v>1307</c:v>
                </c:pt>
                <c:pt idx="13">
                  <c:v>1169</c:v>
                </c:pt>
                <c:pt idx="14">
                  <c:v>2076</c:v>
                </c:pt>
                <c:pt idx="15">
                  <c:v>1186</c:v>
                </c:pt>
                <c:pt idx="16">
                  <c:v>1049</c:v>
                </c:pt>
                <c:pt idx="17">
                  <c:v>1132</c:v>
                </c:pt>
                <c:pt idx="18">
                  <c:v>387</c:v>
                </c:pt>
                <c:pt idx="19">
                  <c:v>1302</c:v>
                </c:pt>
                <c:pt idx="20">
                  <c:v>695</c:v>
                </c:pt>
                <c:pt idx="21">
                  <c:v>804</c:v>
                </c:pt>
                <c:pt idx="22">
                  <c:v>477</c:v>
                </c:pt>
                <c:pt idx="23">
                  <c:v>1523</c:v>
                </c:pt>
                <c:pt idx="24">
                  <c:v>3392</c:v>
                </c:pt>
                <c:pt idx="25">
                  <c:v>1878</c:v>
                </c:pt>
                <c:pt idx="26">
                  <c:v>1314</c:v>
                </c:pt>
                <c:pt idx="27">
                  <c:v>1256</c:v>
                </c:pt>
                <c:pt idx="28">
                  <c:v>927</c:v>
                </c:pt>
                <c:pt idx="29">
                  <c:v>1075</c:v>
                </c:pt>
                <c:pt idx="30">
                  <c:v>1237</c:v>
                </c:pt>
              </c:numCache>
            </c:numRef>
          </c:val>
          <c:extLst>
            <c:ext xmlns:c16="http://schemas.microsoft.com/office/drawing/2014/chart" uri="{C3380CC4-5D6E-409C-BE32-E72D297353CC}">
              <c16:uniqueId val="{00000002-D56D-43DD-BB6D-C0CECD2491F2}"/>
            </c:ext>
          </c:extLst>
        </c:ser>
        <c:dLbls>
          <c:showLegendKey val="0"/>
          <c:showVal val="0"/>
          <c:showCatName val="0"/>
          <c:showSerName val="0"/>
          <c:showPercent val="0"/>
          <c:showBubbleSize val="0"/>
        </c:dLbls>
        <c:axId val="239522560"/>
        <c:axId val="239524096"/>
      </c:areaChart>
      <c:dateAx>
        <c:axId val="239522560"/>
        <c:scaling>
          <c:orientation val="minMax"/>
        </c:scaling>
        <c:delete val="0"/>
        <c:axPos val="b"/>
        <c:numFmt formatCode="General" sourceLinked="1"/>
        <c:majorTickMark val="out"/>
        <c:minorTickMark val="cross"/>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239524096"/>
        <c:crosses val="autoZero"/>
        <c:auto val="0"/>
        <c:lblOffset val="100"/>
        <c:baseTimeUnit val="days"/>
        <c:majorUnit val="2"/>
        <c:majorTimeUnit val="days"/>
        <c:minorUnit val="1"/>
        <c:minorTimeUnit val="days"/>
      </c:dateAx>
      <c:valAx>
        <c:axId val="239524096"/>
        <c:scaling>
          <c:orientation val="minMax"/>
          <c:max val="18000"/>
        </c:scaling>
        <c:delete val="0"/>
        <c:axPos val="l"/>
        <c:majorGridlines>
          <c:spPr>
            <a:ln w="9525" cap="flat" cmpd="sng" algn="ctr">
              <a:solidFill>
                <a:schemeClr val="tx1">
                  <a:lumMod val="15000"/>
                  <a:lumOff val="85000"/>
                </a:schemeClr>
              </a:solidFill>
              <a:round/>
            </a:ln>
            <a:effectLst/>
          </c:spPr>
        </c:majorGridlines>
        <c:numFmt formatCode="#,##0" sourceLinked="0"/>
        <c:majorTickMark val="cross"/>
        <c:minorTickMark val="out"/>
        <c:tickLblPos val="nextTo"/>
        <c:spPr>
          <a:noFill/>
          <a:ln>
            <a:solidFill>
              <a:schemeClr val="bg1">
                <a:lumMod val="85000"/>
              </a:schemeClr>
            </a:solid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239522560"/>
        <c:crossesAt val="1985"/>
        <c:crossBetween val="midCat"/>
      </c:valAx>
      <c:spPr>
        <a:noFill/>
        <a:ln>
          <a:noFill/>
        </a:ln>
        <a:effectLst/>
      </c:spPr>
    </c:plotArea>
    <c:legend>
      <c:legendPos val="b"/>
      <c:layout>
        <c:manualLayout>
          <c:xMode val="edge"/>
          <c:yMode val="edge"/>
          <c:x val="0.20479933959516797"/>
          <c:y val="0.24293134855126089"/>
          <c:w val="0.45835658182125871"/>
          <c:h val="7.0074246761450881E-2"/>
        </c:manualLayout>
      </c:layout>
      <c:overlay val="1"/>
      <c:spPr>
        <a:noFill/>
        <a:ln w="6350">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Franklin Gothic Book" panose="020B0503020102020204" pitchFamily="34" charset="0"/>
              <a:ea typeface="+mn-ea"/>
              <a:cs typeface="+mn-cs"/>
            </a:defRPr>
          </a:pPr>
          <a:endParaRPr lang="en-US"/>
        </a:p>
      </c:txPr>
    </c:legend>
    <c:plotVisOnly val="1"/>
    <c:dispBlanksAs val="gap"/>
    <c:showDLblsOverMax val="0"/>
  </c:chart>
  <c:spPr>
    <a:solidFill>
      <a:sysClr val="window" lastClr="FFFFFF"/>
    </a:solidFill>
    <a:ln w="9525" cap="flat" cmpd="sng" algn="ctr">
      <a:noFill/>
      <a:round/>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cked"/>
        <c:varyColors val="0"/>
        <c:ser>
          <c:idx val="5"/>
          <c:order val="1"/>
          <c:tx>
            <c:strRef>
              <c:f>'[Tables For MF Report.xlsx]MF Style by Year'!$B$1</c:f>
              <c:strCache>
                <c:ptCount val="1"/>
                <c:pt idx="0">
                  <c:v>Garden</c:v>
                </c:pt>
              </c:strCache>
            </c:strRef>
          </c:tx>
          <c:spPr>
            <a:solidFill>
              <a:schemeClr val="accent4"/>
            </a:solidFill>
            <a:ln>
              <a:noFill/>
            </a:ln>
            <a:effectLst/>
          </c:spPr>
          <c:cat>
            <c:numRef>
              <c:f>'[Tables For MF Report.xlsx]MF Style by Year'!$A$127:$A$157</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'[Tables For MF Report.xlsx]MF Style by Year'!$B$127:$B$157</c:f>
              <c:numCache>
                <c:formatCode>General</c:formatCode>
                <c:ptCount val="31"/>
                <c:pt idx="0">
                  <c:v>2611</c:v>
                </c:pt>
                <c:pt idx="1">
                  <c:v>1502</c:v>
                </c:pt>
                <c:pt idx="2">
                  <c:v>319</c:v>
                </c:pt>
                <c:pt idx="3">
                  <c:v>360</c:v>
                </c:pt>
                <c:pt idx="4">
                  <c:v>1000</c:v>
                </c:pt>
                <c:pt idx="5">
                  <c:v>2561</c:v>
                </c:pt>
                <c:pt idx="6">
                  <c:v>2576</c:v>
                </c:pt>
                <c:pt idx="7">
                  <c:v>1059</c:v>
                </c:pt>
                <c:pt idx="8">
                  <c:v>638</c:v>
                </c:pt>
                <c:pt idx="9">
                  <c:v>927</c:v>
                </c:pt>
                <c:pt idx="10">
                  <c:v>922</c:v>
                </c:pt>
                <c:pt idx="11">
                  <c:v>2928</c:v>
                </c:pt>
                <c:pt idx="12">
                  <c:v>1725</c:v>
                </c:pt>
                <c:pt idx="13">
                  <c:v>668</c:v>
                </c:pt>
                <c:pt idx="14">
                  <c:v>1568</c:v>
                </c:pt>
                <c:pt idx="15">
                  <c:v>756</c:v>
                </c:pt>
                <c:pt idx="16">
                  <c:v>1149</c:v>
                </c:pt>
                <c:pt idx="17">
                  <c:v>543</c:v>
                </c:pt>
                <c:pt idx="18">
                  <c:v>148</c:v>
                </c:pt>
                <c:pt idx="19">
                  <c:v>671</c:v>
                </c:pt>
                <c:pt idx="22">
                  <c:v>363</c:v>
                </c:pt>
                <c:pt idx="23">
                  <c:v>324</c:v>
                </c:pt>
                <c:pt idx="24">
                  <c:v>1518</c:v>
                </c:pt>
                <c:pt idx="25" formatCode="#,##0">
                  <c:v>659</c:v>
                </c:pt>
                <c:pt idx="27">
                  <c:v>816</c:v>
                </c:pt>
                <c:pt idx="28">
                  <c:v>256</c:v>
                </c:pt>
                <c:pt idx="29">
                  <c:v>570</c:v>
                </c:pt>
                <c:pt idx="30">
                  <c:v>122</c:v>
                </c:pt>
              </c:numCache>
            </c:numRef>
          </c:val>
          <c:extLst>
            <c:ext xmlns:c16="http://schemas.microsoft.com/office/drawing/2014/chart" uri="{C3380CC4-5D6E-409C-BE32-E72D297353CC}">
              <c16:uniqueId val="{00000000-26D1-4A77-951F-FE8DD2059E5F}"/>
            </c:ext>
          </c:extLst>
        </c:ser>
        <c:ser>
          <c:idx val="1"/>
          <c:order val="2"/>
          <c:tx>
            <c:strRef>
              <c:f>'[Tables For MF Report.xlsx]MF Style by Year'!$C$1</c:f>
              <c:strCache>
                <c:ptCount val="1"/>
                <c:pt idx="0">
                  <c:v>Low-Rise</c:v>
                </c:pt>
              </c:strCache>
            </c:strRef>
          </c:tx>
          <c:spPr>
            <a:solidFill>
              <a:schemeClr val="accent6"/>
            </a:solidFill>
            <a:ln>
              <a:noFill/>
            </a:ln>
            <a:effectLst/>
          </c:spPr>
          <c:cat>
            <c:numRef>
              <c:f>'[Tables For MF Report.xlsx]MF Style by Year'!$A$127:$A$157</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'[Tables For MF Report.xlsx]MF Style by Year'!$C$127:$C$157</c:f>
              <c:numCache>
                <c:formatCode>General</c:formatCode>
                <c:ptCount val="31"/>
                <c:pt idx="0">
                  <c:v>65</c:v>
                </c:pt>
                <c:pt idx="1">
                  <c:v>79</c:v>
                </c:pt>
                <c:pt idx="2">
                  <c:v>111</c:v>
                </c:pt>
                <c:pt idx="3">
                  <c:v>132</c:v>
                </c:pt>
                <c:pt idx="4">
                  <c:v>164</c:v>
                </c:pt>
                <c:pt idx="5">
                  <c:v>307</c:v>
                </c:pt>
                <c:pt idx="6">
                  <c:v>6</c:v>
                </c:pt>
                <c:pt idx="7">
                  <c:v>184</c:v>
                </c:pt>
                <c:pt idx="8">
                  <c:v>24</c:v>
                </c:pt>
                <c:pt idx="9">
                  <c:v>227</c:v>
                </c:pt>
                <c:pt idx="10">
                  <c:v>162</c:v>
                </c:pt>
                <c:pt idx="11">
                  <c:v>227</c:v>
                </c:pt>
                <c:pt idx="12">
                  <c:v>477</c:v>
                </c:pt>
                <c:pt idx="13">
                  <c:v>392</c:v>
                </c:pt>
                <c:pt idx="14">
                  <c:v>493</c:v>
                </c:pt>
                <c:pt idx="15">
                  <c:v>398</c:v>
                </c:pt>
                <c:pt idx="16">
                  <c:v>247</c:v>
                </c:pt>
                <c:pt idx="17">
                  <c:v>222</c:v>
                </c:pt>
                <c:pt idx="18">
                  <c:v>182</c:v>
                </c:pt>
                <c:pt idx="19">
                  <c:v>164</c:v>
                </c:pt>
                <c:pt idx="20">
                  <c:v>108</c:v>
                </c:pt>
                <c:pt idx="21">
                  <c:v>274</c:v>
                </c:pt>
                <c:pt idx="22">
                  <c:v>192</c:v>
                </c:pt>
                <c:pt idx="23">
                  <c:v>269</c:v>
                </c:pt>
                <c:pt idx="24">
                  <c:v>810</c:v>
                </c:pt>
                <c:pt idx="25" formatCode="#,##0">
                  <c:v>244</c:v>
                </c:pt>
                <c:pt idx="26">
                  <c:v>737</c:v>
                </c:pt>
                <c:pt idx="27">
                  <c:v>959</c:v>
                </c:pt>
                <c:pt idx="28">
                  <c:v>1073</c:v>
                </c:pt>
                <c:pt idx="29">
                  <c:v>863</c:v>
                </c:pt>
                <c:pt idx="30">
                  <c:v>1879</c:v>
                </c:pt>
              </c:numCache>
            </c:numRef>
          </c:val>
          <c:extLst>
            <c:ext xmlns:c16="http://schemas.microsoft.com/office/drawing/2014/chart" uri="{C3380CC4-5D6E-409C-BE32-E72D297353CC}">
              <c16:uniqueId val="{00000001-26D1-4A77-951F-FE8DD2059E5F}"/>
            </c:ext>
          </c:extLst>
        </c:ser>
        <c:ser>
          <c:idx val="0"/>
          <c:order val="3"/>
          <c:tx>
            <c:strRef>
              <c:f>'[Tables For MF Report.xlsx]MF Style by Year'!$D$1</c:f>
              <c:strCache>
                <c:ptCount val="1"/>
                <c:pt idx="0">
                  <c:v>4-8 Story Mid-Rise</c:v>
                </c:pt>
              </c:strCache>
            </c:strRef>
          </c:tx>
          <c:spPr>
            <a:solidFill>
              <a:schemeClr val="accent1"/>
            </a:solidFill>
            <a:ln>
              <a:noFill/>
            </a:ln>
            <a:effectLst/>
          </c:spPr>
          <c:cat>
            <c:numRef>
              <c:f>'[Tables For MF Report.xlsx]MF Style by Year'!$A$127:$A$157</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'[Tables For MF Report.xlsx]MF Style by Year'!$D$127:$D$157</c:f>
              <c:numCache>
                <c:formatCode>General</c:formatCode>
                <c:ptCount val="31"/>
                <c:pt idx="0">
                  <c:v>495</c:v>
                </c:pt>
                <c:pt idx="1">
                  <c:v>1150</c:v>
                </c:pt>
                <c:pt idx="3">
                  <c:v>367</c:v>
                </c:pt>
                <c:pt idx="4">
                  <c:v>904</c:v>
                </c:pt>
                <c:pt idx="5">
                  <c:v>1770</c:v>
                </c:pt>
                <c:pt idx="6">
                  <c:v>2136</c:v>
                </c:pt>
                <c:pt idx="7">
                  <c:v>1550</c:v>
                </c:pt>
                <c:pt idx="8">
                  <c:v>2944</c:v>
                </c:pt>
                <c:pt idx="9">
                  <c:v>4132</c:v>
                </c:pt>
                <c:pt idx="10">
                  <c:v>3954</c:v>
                </c:pt>
                <c:pt idx="11">
                  <c:v>3910</c:v>
                </c:pt>
                <c:pt idx="12">
                  <c:v>2452</c:v>
                </c:pt>
                <c:pt idx="13">
                  <c:v>2794</c:v>
                </c:pt>
                <c:pt idx="14">
                  <c:v>3134</c:v>
                </c:pt>
                <c:pt idx="15">
                  <c:v>2358</c:v>
                </c:pt>
                <c:pt idx="16">
                  <c:v>1298</c:v>
                </c:pt>
                <c:pt idx="17">
                  <c:v>4620</c:v>
                </c:pt>
                <c:pt idx="18">
                  <c:v>5435</c:v>
                </c:pt>
                <c:pt idx="19">
                  <c:v>4133</c:v>
                </c:pt>
                <c:pt idx="20">
                  <c:v>3498</c:v>
                </c:pt>
                <c:pt idx="21">
                  <c:v>3607</c:v>
                </c:pt>
                <c:pt idx="22">
                  <c:v>4447</c:v>
                </c:pt>
                <c:pt idx="23">
                  <c:v>6769</c:v>
                </c:pt>
                <c:pt idx="24">
                  <c:v>8341</c:v>
                </c:pt>
                <c:pt idx="25" formatCode="#,##0">
                  <c:v>8160</c:v>
                </c:pt>
                <c:pt idx="26">
                  <c:v>5673</c:v>
                </c:pt>
                <c:pt idx="27">
                  <c:v>6885</c:v>
                </c:pt>
                <c:pt idx="28">
                  <c:v>4891</c:v>
                </c:pt>
                <c:pt idx="29">
                  <c:v>5455</c:v>
                </c:pt>
                <c:pt idx="30">
                  <c:v>5321</c:v>
                </c:pt>
              </c:numCache>
            </c:numRef>
          </c:val>
          <c:extLst>
            <c:ext xmlns:c16="http://schemas.microsoft.com/office/drawing/2014/chart" uri="{C3380CC4-5D6E-409C-BE32-E72D297353CC}">
              <c16:uniqueId val="{00000002-26D1-4A77-951F-FE8DD2059E5F}"/>
            </c:ext>
          </c:extLst>
        </c:ser>
        <c:ser>
          <c:idx val="4"/>
          <c:order val="4"/>
          <c:tx>
            <c:strRef>
              <c:f>'[Tables For MF Report.xlsx]MF Style by Year'!$E$1</c:f>
              <c:strCache>
                <c:ptCount val="1"/>
                <c:pt idx="0">
                  <c:v>9-14 Story Mid-Rise</c:v>
                </c:pt>
              </c:strCache>
            </c:strRef>
          </c:tx>
          <c:spPr>
            <a:solidFill>
              <a:schemeClr val="accent5"/>
            </a:solidFill>
            <a:ln>
              <a:noFill/>
            </a:ln>
            <a:effectLst/>
          </c:spPr>
          <c:cat>
            <c:numRef>
              <c:f>'[Tables For MF Report.xlsx]MF Style by Year'!$A$127:$A$157</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'[Tables For MF Report.xlsx]MF Style by Year'!$E$127:$E$157</c:f>
              <c:numCache>
                <c:formatCode>General</c:formatCode>
                <c:ptCount val="31"/>
                <c:pt idx="0">
                  <c:v>734</c:v>
                </c:pt>
                <c:pt idx="1">
                  <c:v>385</c:v>
                </c:pt>
                <c:pt idx="3">
                  <c:v>717</c:v>
                </c:pt>
                <c:pt idx="5">
                  <c:v>162</c:v>
                </c:pt>
                <c:pt idx="7">
                  <c:v>308</c:v>
                </c:pt>
                <c:pt idx="9">
                  <c:v>464</c:v>
                </c:pt>
                <c:pt idx="10">
                  <c:v>218</c:v>
                </c:pt>
                <c:pt idx="12">
                  <c:v>1248</c:v>
                </c:pt>
                <c:pt idx="13">
                  <c:v>1229</c:v>
                </c:pt>
                <c:pt idx="14">
                  <c:v>505</c:v>
                </c:pt>
                <c:pt idx="15">
                  <c:v>1712</c:v>
                </c:pt>
                <c:pt idx="16">
                  <c:v>1150</c:v>
                </c:pt>
                <c:pt idx="17">
                  <c:v>1425</c:v>
                </c:pt>
                <c:pt idx="18">
                  <c:v>1937</c:v>
                </c:pt>
                <c:pt idx="19">
                  <c:v>1842</c:v>
                </c:pt>
                <c:pt idx="20">
                  <c:v>1099</c:v>
                </c:pt>
                <c:pt idx="21">
                  <c:v>600</c:v>
                </c:pt>
                <c:pt idx="22">
                  <c:v>1368</c:v>
                </c:pt>
                <c:pt idx="23">
                  <c:v>2057</c:v>
                </c:pt>
                <c:pt idx="24">
                  <c:v>3830</c:v>
                </c:pt>
                <c:pt idx="25" formatCode="#,##0">
                  <c:v>1674</c:v>
                </c:pt>
                <c:pt idx="26">
                  <c:v>4251</c:v>
                </c:pt>
                <c:pt idx="27">
                  <c:v>2974</c:v>
                </c:pt>
                <c:pt idx="28">
                  <c:v>4083</c:v>
                </c:pt>
                <c:pt idx="29">
                  <c:v>5214</c:v>
                </c:pt>
                <c:pt idx="30">
                  <c:v>6621</c:v>
                </c:pt>
              </c:numCache>
            </c:numRef>
          </c:val>
          <c:extLst>
            <c:ext xmlns:c16="http://schemas.microsoft.com/office/drawing/2014/chart" uri="{C3380CC4-5D6E-409C-BE32-E72D297353CC}">
              <c16:uniqueId val="{00000003-26D1-4A77-951F-FE8DD2059E5F}"/>
            </c:ext>
          </c:extLst>
        </c:ser>
        <c:ser>
          <c:idx val="2"/>
          <c:order val="5"/>
          <c:tx>
            <c:strRef>
              <c:f>'[Tables For MF Report.xlsx]MF Style by Year'!$F$1</c:f>
              <c:strCache>
                <c:ptCount val="1"/>
                <c:pt idx="0">
                  <c:v>High-Rise</c:v>
                </c:pt>
              </c:strCache>
            </c:strRef>
          </c:tx>
          <c:spPr>
            <a:solidFill>
              <a:schemeClr val="accent3"/>
            </a:solidFill>
            <a:ln w="25400">
              <a:noFill/>
            </a:ln>
            <a:effectLst/>
          </c:spPr>
          <c:cat>
            <c:numRef>
              <c:f>'[Tables For MF Report.xlsx]MF Style by Year'!$A$127:$A$157</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'[Tables For MF Report.xlsx]MF Style by Year'!$F$127:$F$157</c:f>
              <c:numCache>
                <c:formatCode>General</c:formatCode>
                <c:ptCount val="31"/>
                <c:pt idx="0">
                  <c:v>2259</c:v>
                </c:pt>
                <c:pt idx="1">
                  <c:v>390</c:v>
                </c:pt>
                <c:pt idx="2">
                  <c:v>712</c:v>
                </c:pt>
                <c:pt idx="6">
                  <c:v>360</c:v>
                </c:pt>
                <c:pt idx="7">
                  <c:v>435</c:v>
                </c:pt>
                <c:pt idx="9">
                  <c:v>1500</c:v>
                </c:pt>
                <c:pt idx="10">
                  <c:v>480</c:v>
                </c:pt>
                <c:pt idx="11">
                  <c:v>937</c:v>
                </c:pt>
                <c:pt idx="12">
                  <c:v>556</c:v>
                </c:pt>
                <c:pt idx="13">
                  <c:v>314</c:v>
                </c:pt>
                <c:pt idx="14">
                  <c:v>549</c:v>
                </c:pt>
                <c:pt idx="16">
                  <c:v>672</c:v>
                </c:pt>
                <c:pt idx="17">
                  <c:v>2295</c:v>
                </c:pt>
                <c:pt idx="18">
                  <c:v>473</c:v>
                </c:pt>
                <c:pt idx="19">
                  <c:v>1515</c:v>
                </c:pt>
                <c:pt idx="20">
                  <c:v>547</c:v>
                </c:pt>
                <c:pt idx="21">
                  <c:v>411</c:v>
                </c:pt>
                <c:pt idx="22">
                  <c:v>295</c:v>
                </c:pt>
                <c:pt idx="23">
                  <c:v>833</c:v>
                </c:pt>
                <c:pt idx="24">
                  <c:v>3187</c:v>
                </c:pt>
                <c:pt idx="25" formatCode="#,##0">
                  <c:v>1620</c:v>
                </c:pt>
                <c:pt idx="26">
                  <c:v>2677</c:v>
                </c:pt>
                <c:pt idx="27">
                  <c:v>1175</c:v>
                </c:pt>
                <c:pt idx="28">
                  <c:v>2224</c:v>
                </c:pt>
                <c:pt idx="29">
                  <c:v>2453</c:v>
                </c:pt>
                <c:pt idx="30">
                  <c:v>326</c:v>
                </c:pt>
              </c:numCache>
            </c:numRef>
          </c:val>
          <c:extLst>
            <c:ext xmlns:c16="http://schemas.microsoft.com/office/drawing/2014/chart" uri="{C3380CC4-5D6E-409C-BE32-E72D297353CC}">
              <c16:uniqueId val="{00000004-26D1-4A77-951F-FE8DD2059E5F}"/>
            </c:ext>
          </c:extLst>
        </c:ser>
        <c:dLbls>
          <c:showLegendKey val="0"/>
          <c:showVal val="0"/>
          <c:showCatName val="0"/>
          <c:showSerName val="0"/>
          <c:showPercent val="0"/>
          <c:showBubbleSize val="0"/>
        </c:dLbls>
        <c:axId val="301013248"/>
        <c:axId val="301023232"/>
        <c:extLst>
          <c:ext xmlns:c15="http://schemas.microsoft.com/office/drawing/2012/chart" uri="{02D57815-91ED-43cb-92C2-25804820EDAC}">
            <c15:filteredAreaSeries>
              <c15:ser>
                <c:idx val="3"/>
                <c:order val="0"/>
                <c:tx>
                  <c:strRef>
                    <c:extLst>
                      <c:ext uri="{02D57815-91ED-43cb-92C2-25804820EDAC}">
                        <c15:formulaRef>
                          <c15:sqref>'[Tables For MF Report.xlsx]MF Style by Year'!$A$1</c15:sqref>
                        </c15:formulaRef>
                      </c:ext>
                    </c:extLst>
                    <c:strCache>
                      <c:ptCount val="1"/>
                      <c:pt idx="0">
                        <c:v>Year_Built</c:v>
                      </c:pt>
                    </c:strCache>
                  </c:strRef>
                </c:tx>
                <c:spPr>
                  <a:solidFill>
                    <a:schemeClr val="accent2"/>
                  </a:solidFill>
                  <a:ln>
                    <a:noFill/>
                  </a:ln>
                  <a:effectLst/>
                </c:spPr>
                <c:cat>
                  <c:numRef>
                    <c:extLst>
                      <c:ext uri="{02D57815-91ED-43cb-92C2-25804820EDAC}">
                        <c15:formulaRef>
                          <c15:sqref>'[Tables For MF Report.xlsx]MF Style by Year'!$A$127:$A$157</c15:sqref>
                        </c15:formulaRef>
                      </c:ext>
                    </c:extLst>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extLst>
                      <c:ext uri="{02D57815-91ED-43cb-92C2-25804820EDAC}">
                        <c15:formulaRef>
                          <c15:sqref>'[Tables For MF Report.xlsx]MF Style by Year'!$A$125:$A$155</c15:sqref>
                        </c15:formulaRef>
                      </c:ext>
                    </c:extLst>
                    <c:numCache>
                      <c:formatCode>General</c:formatCode>
                      <c:ptCount val="31"/>
                      <c:pt idx="0">
                        <c:v>1988</c:v>
                      </c:pt>
                      <c:pt idx="1">
                        <c:v>1989</c:v>
                      </c:pt>
                      <c:pt idx="2">
                        <c:v>1990</c:v>
                      </c:pt>
                      <c:pt idx="3">
                        <c:v>1991</c:v>
                      </c:pt>
                      <c:pt idx="4">
                        <c:v>1992</c:v>
                      </c:pt>
                      <c:pt idx="5">
                        <c:v>1993</c:v>
                      </c:pt>
                      <c:pt idx="6">
                        <c:v>1994</c:v>
                      </c:pt>
                      <c:pt idx="7">
                        <c:v>1995</c:v>
                      </c:pt>
                      <c:pt idx="8">
                        <c:v>1996</c:v>
                      </c:pt>
                      <c:pt idx="9">
                        <c:v>1997</c:v>
                      </c:pt>
                      <c:pt idx="10">
                        <c:v>1998</c:v>
                      </c:pt>
                      <c:pt idx="11">
                        <c:v>1999</c:v>
                      </c:pt>
                      <c:pt idx="12">
                        <c:v>2000</c:v>
                      </c:pt>
                      <c:pt idx="13">
                        <c:v>2001</c:v>
                      </c:pt>
                      <c:pt idx="14">
                        <c:v>2002</c:v>
                      </c:pt>
                      <c:pt idx="15">
                        <c:v>2003</c:v>
                      </c:pt>
                      <c:pt idx="16">
                        <c:v>2004</c:v>
                      </c:pt>
                      <c:pt idx="17">
                        <c:v>2005</c:v>
                      </c:pt>
                      <c:pt idx="18">
                        <c:v>2006</c:v>
                      </c:pt>
                      <c:pt idx="19">
                        <c:v>2007</c:v>
                      </c:pt>
                      <c:pt idx="20">
                        <c:v>2008</c:v>
                      </c:pt>
                      <c:pt idx="21">
                        <c:v>2009</c:v>
                      </c:pt>
                      <c:pt idx="22">
                        <c:v>2010</c:v>
                      </c:pt>
                      <c:pt idx="23">
                        <c:v>2011</c:v>
                      </c:pt>
                      <c:pt idx="24">
                        <c:v>2012</c:v>
                      </c:pt>
                      <c:pt idx="25">
                        <c:v>2013</c:v>
                      </c:pt>
                      <c:pt idx="26">
                        <c:v>2014</c:v>
                      </c:pt>
                      <c:pt idx="27">
                        <c:v>2015</c:v>
                      </c:pt>
                      <c:pt idx="28">
                        <c:v>2016</c:v>
                      </c:pt>
                      <c:pt idx="29">
                        <c:v>2017</c:v>
                      </c:pt>
                      <c:pt idx="30">
                        <c:v>2018</c:v>
                      </c:pt>
                    </c:numCache>
                  </c:numRef>
                </c:val>
                <c:extLst>
                  <c:ext xmlns:c16="http://schemas.microsoft.com/office/drawing/2014/chart" uri="{C3380CC4-5D6E-409C-BE32-E72D297353CC}">
                    <c16:uniqueId val="{00000005-26D1-4A77-951F-FE8DD2059E5F}"/>
                  </c:ext>
                </c:extLst>
              </c15:ser>
            </c15:filteredAreaSeries>
          </c:ext>
        </c:extLst>
      </c:areaChart>
      <c:dateAx>
        <c:axId val="301013248"/>
        <c:scaling>
          <c:orientation val="minMax"/>
        </c:scaling>
        <c:delete val="0"/>
        <c:axPos val="b"/>
        <c:numFmt formatCode="0" sourceLinked="0"/>
        <c:majorTickMark val="out"/>
        <c:minorTickMark val="cross"/>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301023232"/>
        <c:crosses val="autoZero"/>
        <c:auto val="0"/>
        <c:lblOffset val="100"/>
        <c:baseTimeUnit val="days"/>
        <c:majorUnit val="2"/>
        <c:majorTimeUnit val="days"/>
      </c:dateAx>
      <c:valAx>
        <c:axId val="30102323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301013248"/>
        <c:crossesAt val="1985"/>
        <c:crossBetween val="midCat"/>
      </c:valAx>
      <c:spPr>
        <a:noFill/>
        <a:ln>
          <a:noFill/>
        </a:ln>
        <a:effectLst/>
      </c:spPr>
    </c:plotArea>
    <c:legend>
      <c:legendPos val="t"/>
      <c:layout>
        <c:manualLayout>
          <c:xMode val="edge"/>
          <c:yMode val="edge"/>
          <c:x val="0.10347345456190274"/>
          <c:y val="0.10994768423151381"/>
          <c:w val="0.63474753843293974"/>
          <c:h val="0.38944879056624754"/>
        </c:manualLayout>
      </c:layout>
      <c:overlay val="1"/>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Franklin Gothic Book" panose="020B0503020102020204" pitchFamily="34" charset="0"/>
              <a:ea typeface="+mn-ea"/>
              <a:cs typeface="+mn-cs"/>
            </a:defRPr>
          </a:pPr>
          <a:endParaRPr lang="en-US"/>
        </a:p>
      </c:txPr>
    </c:legend>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1"/>
          <c:tx>
            <c:v>Activity Centers</c:v>
          </c:tx>
          <c:spPr>
            <a:ln w="38100" cap="rnd">
              <a:solidFill>
                <a:srgbClr val="F79646"/>
              </a:solidFill>
              <a:round/>
            </a:ln>
            <a:effectLst/>
          </c:spPr>
          <c:marker>
            <c:symbol val="none"/>
          </c:marker>
          <c:cat>
            <c:numRef>
              <c:f>'AC MF by Year'!$A$74:$A$104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'AC MF by Year'!$E$74:$E$104</c:f>
              <c:numCache>
                <c:formatCode>General</c:formatCode>
                <c:ptCount val="31"/>
                <c:pt idx="0">
                  <c:v>0.7344256975989617</c:v>
                </c:pt>
                <c:pt idx="1">
                  <c:v>0.67370222475755848</c:v>
                </c:pt>
                <c:pt idx="2">
                  <c:v>0.67600700525394042</c:v>
                </c:pt>
                <c:pt idx="3">
                  <c:v>0.68654822335025378</c:v>
                </c:pt>
                <c:pt idx="4">
                  <c:v>0.25870406189555128</c:v>
                </c:pt>
                <c:pt idx="5">
                  <c:v>0.698125</c:v>
                </c:pt>
                <c:pt idx="6">
                  <c:v>0.79952737298148879</c:v>
                </c:pt>
                <c:pt idx="7">
                  <c:v>0.6875</c:v>
                </c:pt>
                <c:pt idx="8">
                  <c:v>0.61841375485302275</c:v>
                </c:pt>
                <c:pt idx="9">
                  <c:v>0.67200000000000004</c:v>
                </c:pt>
                <c:pt idx="10">
                  <c:v>0.57147838214783819</c:v>
                </c:pt>
                <c:pt idx="11">
                  <c:v>0.52136965758560361</c:v>
                </c:pt>
                <c:pt idx="12">
                  <c:v>0.53437596779188601</c:v>
                </c:pt>
                <c:pt idx="13">
                  <c:v>0.77116916805632763</c:v>
                </c:pt>
                <c:pt idx="14">
                  <c:v>0.50968154904784768</c:v>
                </c:pt>
                <c:pt idx="15">
                  <c:v>0.66213629402756513</c:v>
                </c:pt>
                <c:pt idx="16">
                  <c:v>0.71634189548272809</c:v>
                </c:pt>
                <c:pt idx="17">
                  <c:v>0.79406919275123555</c:v>
                </c:pt>
                <c:pt idx="18">
                  <c:v>0.79608562691131501</c:v>
                </c:pt>
                <c:pt idx="19">
                  <c:v>0.78318318318318314</c:v>
                </c:pt>
                <c:pt idx="20">
                  <c:v>0.72475872308834444</c:v>
                </c:pt>
                <c:pt idx="21">
                  <c:v>0.72301717089125106</c:v>
                </c:pt>
                <c:pt idx="22">
                  <c:v>0.78244561140285074</c:v>
                </c:pt>
                <c:pt idx="23">
                  <c:v>0.86568474444010923</c:v>
                </c:pt>
                <c:pt idx="24">
                  <c:v>0.82963926269365595</c:v>
                </c:pt>
                <c:pt idx="25">
                  <c:v>0.73521081168568425</c:v>
                </c:pt>
                <c:pt idx="26">
                  <c:v>0.83490778227620333</c:v>
                </c:pt>
                <c:pt idx="27">
                  <c:v>0.88617378405808411</c:v>
                </c:pt>
                <c:pt idx="28">
                  <c:v>0.82142572044384132</c:v>
                </c:pt>
                <c:pt idx="29">
                  <c:v>0.86279628993473034</c:v>
                </c:pt>
                <c:pt idx="30">
                  <c:v>0.88990118438573129</c:v>
                </c:pt>
              </c:numCache>
            </c:numRef>
          </c:val>
          <c:smooth val="0"/>
          <c:extLst>
            <c:ext xmlns:c16="http://schemas.microsoft.com/office/drawing/2014/chart" uri="{C3380CC4-5D6E-409C-BE32-E72D297353CC}">
              <c16:uniqueId val="{00000000-1556-42B8-8F20-914103E6D9AE}"/>
            </c:ext>
          </c:extLst>
        </c:ser>
        <c:ser>
          <c:idx val="1"/>
          <c:order val="2"/>
          <c:tx>
            <c:v>High Capacity Transit Station Areas</c:v>
          </c:tx>
          <c:spPr>
            <a:ln w="38100" cap="rnd">
              <a:solidFill>
                <a:srgbClr val="8064A2"/>
              </a:solidFill>
              <a:round/>
            </a:ln>
            <a:effectLst/>
          </c:spPr>
          <c:marker>
            <c:symbol val="none"/>
          </c:marker>
          <c:cat>
            <c:numRef>
              <c:f>'AC MF by Year'!$A$74:$A$104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'AC MF by Year'!$L$74:$L$104</c:f>
              <c:numCache>
                <c:formatCode>General</c:formatCode>
                <c:ptCount val="31"/>
                <c:pt idx="0">
                  <c:v>0.46122647631408176</c:v>
                </c:pt>
                <c:pt idx="1">
                  <c:v>0.23958927552766685</c:v>
                </c:pt>
                <c:pt idx="2">
                  <c:v>0.63047285464098068</c:v>
                </c:pt>
                <c:pt idx="3">
                  <c:v>0.62309644670050757</c:v>
                </c:pt>
                <c:pt idx="4">
                  <c:v>0</c:v>
                </c:pt>
                <c:pt idx="5">
                  <c:v>0.11020833333333334</c:v>
                </c:pt>
                <c:pt idx="6">
                  <c:v>0.11067349350137849</c:v>
                </c:pt>
                <c:pt idx="7">
                  <c:v>0.39055429864253394</c:v>
                </c:pt>
                <c:pt idx="8">
                  <c:v>3.7992235163616196E-2</c:v>
                </c:pt>
                <c:pt idx="9">
                  <c:v>0.29117241379310344</c:v>
                </c:pt>
                <c:pt idx="10">
                  <c:v>0.2210599721059972</c:v>
                </c:pt>
                <c:pt idx="11">
                  <c:v>0.22731817045738564</c:v>
                </c:pt>
                <c:pt idx="12">
                  <c:v>0.49287705171879836</c:v>
                </c:pt>
                <c:pt idx="13">
                  <c:v>0.28423198073003519</c:v>
                </c:pt>
                <c:pt idx="14">
                  <c:v>0.35045607297167547</c:v>
                </c:pt>
                <c:pt idx="15">
                  <c:v>0.40811638591117916</c:v>
                </c:pt>
                <c:pt idx="16">
                  <c:v>0.3983613817537644</c:v>
                </c:pt>
                <c:pt idx="17">
                  <c:v>0.45667215815485995</c:v>
                </c:pt>
                <c:pt idx="18">
                  <c:v>0.68697247706422016</c:v>
                </c:pt>
                <c:pt idx="19">
                  <c:v>0.48144144144144146</c:v>
                </c:pt>
                <c:pt idx="20">
                  <c:v>0.45230141054194506</c:v>
                </c:pt>
                <c:pt idx="21">
                  <c:v>0.66169255928045789</c:v>
                </c:pt>
                <c:pt idx="22">
                  <c:v>0.47306826706676669</c:v>
                </c:pt>
                <c:pt idx="23">
                  <c:v>0.53179867342957476</c:v>
                </c:pt>
                <c:pt idx="24">
                  <c:v>0.56377926043198012</c:v>
                </c:pt>
                <c:pt idx="25">
                  <c:v>0.41968115238326453</c:v>
                </c:pt>
                <c:pt idx="26">
                  <c:v>0.66329284750337381</c:v>
                </c:pt>
                <c:pt idx="27">
                  <c:v>0.56663283628698569</c:v>
                </c:pt>
                <c:pt idx="28">
                  <c:v>0.59583300071844814</c:v>
                </c:pt>
                <c:pt idx="29">
                  <c:v>0.52147028512538651</c:v>
                </c:pt>
                <c:pt idx="30">
                  <c:v>0.57278015277875116</c:v>
                </c:pt>
              </c:numCache>
            </c:numRef>
          </c:val>
          <c:smooth val="0"/>
          <c:extLst>
            <c:ext xmlns:c16="http://schemas.microsoft.com/office/drawing/2014/chart" uri="{C3380CC4-5D6E-409C-BE32-E72D297353CC}">
              <c16:uniqueId val="{00000001-1556-42B8-8F20-914103E6D9AE}"/>
            </c:ext>
          </c:extLst>
        </c:ser>
        <c:dLbls>
          <c:showLegendKey val="0"/>
          <c:showVal val="0"/>
          <c:showCatName val="0"/>
          <c:showSerName val="0"/>
          <c:showPercent val="0"/>
          <c:showBubbleSize val="0"/>
        </c:dLbls>
        <c:smooth val="0"/>
        <c:axId val="649868192"/>
        <c:axId val="649872784"/>
        <c:extLst>
          <c:ext xmlns:c15="http://schemas.microsoft.com/office/drawing/2012/chart" uri="{02D57815-91ED-43cb-92C2-25804820EDAC}">
            <c15:filteredLineSeries>
              <c15:ser>
                <c:idx val="2"/>
                <c:order val="0"/>
                <c:tx>
                  <c:v>AC or HCT</c:v>
                </c:tx>
                <c:spPr>
                  <a:ln w="28575" cap="rnd">
                    <a:solidFill>
                      <a:srgbClr val="000000">
                        <a:alpha val="20000"/>
                      </a:srgbClr>
                    </a:solidFill>
                    <a:round/>
                  </a:ln>
                  <a:effectLst/>
                </c:spPr>
                <c:marker>
                  <c:symbol val="none"/>
                </c:marker>
                <c:trendline>
                  <c:spPr>
                    <a:ln w="19050" cap="rnd">
                      <a:solidFill>
                        <a:schemeClr val="tx1"/>
                      </a:solidFill>
                      <a:prstDash val="solid"/>
                    </a:ln>
                    <a:effectLst/>
                  </c:spPr>
                  <c:trendlineType val="movingAvg"/>
                  <c:period val="5"/>
                  <c:dispRSqr val="0"/>
                  <c:dispEq val="0"/>
                </c:trendline>
                <c:cat>
                  <c:numRef>
                    <c:extLst>
                      <c:ext uri="{02D57815-91ED-43cb-92C2-25804820EDAC}">
                        <c15:formulaRef>
                          <c15:sqref>'AC MF by Year'!$A$74:$A$104</c15:sqref>
                        </c15:formulaRef>
                      </c:ext>
                    </c:extLst>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extLst>
                      <c:ext uri="{02D57815-91ED-43cb-92C2-25804820EDAC}">
                        <c15:formulaRef>
                          <c15:sqref>'AC MF by Year'!$R$73:$R$103</c15:sqref>
                        </c15:formulaRef>
                      </c:ext>
                    </c:extLst>
                    <c:numCache>
                      <c:formatCode>General</c:formatCode>
                      <c:ptCount val="31"/>
                      <c:pt idx="0">
                        <c:v>0.48887004451982191</c:v>
                      </c:pt>
                      <c:pt idx="1">
                        <c:v>0.7344256975989617</c:v>
                      </c:pt>
                      <c:pt idx="2">
                        <c:v>0.67370222475755848</c:v>
                      </c:pt>
                      <c:pt idx="3">
                        <c:v>0.68301225919439579</c:v>
                      </c:pt>
                      <c:pt idx="4">
                        <c:v>0.68654822335025378</c:v>
                      </c:pt>
                      <c:pt idx="5">
                        <c:v>0.25870406189555128</c:v>
                      </c:pt>
                      <c:pt idx="6">
                        <c:v>0.698125</c:v>
                      </c:pt>
                      <c:pt idx="7">
                        <c:v>0.79952737298148879</c:v>
                      </c:pt>
                      <c:pt idx="8">
                        <c:v>0.71182126696832582</c:v>
                      </c:pt>
                      <c:pt idx="9">
                        <c:v>0.61841375485302275</c:v>
                      </c:pt>
                      <c:pt idx="10">
                        <c:v>0.67200000000000004</c:v>
                      </c:pt>
                      <c:pt idx="11">
                        <c:v>0.6617852161785216</c:v>
                      </c:pt>
                      <c:pt idx="12">
                        <c:v>0.52136965758560361</c:v>
                      </c:pt>
                      <c:pt idx="13">
                        <c:v>0.62542582842985439</c:v>
                      </c:pt>
                      <c:pt idx="14">
                        <c:v>0.77116916805632763</c:v>
                      </c:pt>
                      <c:pt idx="15">
                        <c:v>0.51800288046087373</c:v>
                      </c:pt>
                      <c:pt idx="16">
                        <c:v>0.66213629402756513</c:v>
                      </c:pt>
                      <c:pt idx="17">
                        <c:v>0.71634189548272809</c:v>
                      </c:pt>
                      <c:pt idx="18">
                        <c:v>0.86523887973640856</c:v>
                      </c:pt>
                      <c:pt idx="19">
                        <c:v>0.81382262996941901</c:v>
                      </c:pt>
                      <c:pt idx="20">
                        <c:v>0.84612612612612614</c:v>
                      </c:pt>
                      <c:pt idx="21">
                        <c:v>0.72475872308834444</c:v>
                      </c:pt>
                      <c:pt idx="22">
                        <c:v>0.75960752248569097</c:v>
                      </c:pt>
                      <c:pt idx="23">
                        <c:v>0.78244561140285074</c:v>
                      </c:pt>
                      <c:pt idx="24">
                        <c:v>0.90792040577448307</c:v>
                      </c:pt>
                      <c:pt idx="25">
                        <c:v>0.86243356327038334</c:v>
                      </c:pt>
                      <c:pt idx="26">
                        <c:v>0.78295702840495263</c:v>
                      </c:pt>
                      <c:pt idx="27">
                        <c:v>0.88866396761133604</c:v>
                      </c:pt>
                      <c:pt idx="28">
                        <c:v>0.88945272855023816</c:v>
                      </c:pt>
                      <c:pt idx="29">
                        <c:v>0.85207950826215373</c:v>
                      </c:pt>
                      <c:pt idx="30">
                        <c:v>0.88904156647200272</c:v>
                      </c:pt>
                    </c:numCache>
                  </c:numRef>
                </c:val>
                <c:smooth val="0"/>
                <c:extLst>
                  <c:ext xmlns:c16="http://schemas.microsoft.com/office/drawing/2014/chart" uri="{C3380CC4-5D6E-409C-BE32-E72D297353CC}">
                    <c16:uniqueId val="{00000003-1556-42B8-8F20-914103E6D9AE}"/>
                  </c:ext>
                </c:extLst>
              </c15:ser>
            </c15:filteredLineSeries>
          </c:ext>
        </c:extLst>
      </c:lineChart>
      <c:catAx>
        <c:axId val="649868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49872784"/>
        <c:crosses val="autoZero"/>
        <c:auto val="1"/>
        <c:lblAlgn val="ctr"/>
        <c:lblOffset val="100"/>
        <c:tickLblSkip val="5"/>
        <c:noMultiLvlLbl val="0"/>
      </c:catAx>
      <c:valAx>
        <c:axId val="649872784"/>
        <c:scaling>
          <c:orientation val="minMax"/>
          <c:max val="1"/>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649868192"/>
        <c:crosses val="autoZero"/>
        <c:crossBetween val="between"/>
        <c:majorUnit val="0.2"/>
        <c:minorUnit val="0.1"/>
      </c:valAx>
      <c:spPr>
        <a:noFill/>
        <a:ln>
          <a:noFill/>
        </a:ln>
        <a:effectLst/>
      </c:spPr>
    </c:plotArea>
    <c:legend>
      <c:legendPos val="r"/>
      <c:layout>
        <c:manualLayout>
          <c:xMode val="edge"/>
          <c:yMode val="edge"/>
          <c:x val="0.56944444444444442"/>
          <c:y val="0.6319422572178478"/>
          <c:w val="0.42034820647419074"/>
          <c:h val="0.22636774569845436"/>
        </c:manualLayout>
      </c:layout>
      <c:overlay val="1"/>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Franklin Gothic Demi Cond" panose="020B0706030402020204" pitchFamily="34"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ysClr val="window" lastClr="FFFFFF"/>
    </a:solidFill>
    <a:ln>
      <a:noFill/>
    </a:ln>
    <a:effectLst/>
  </c:spPr>
  <c:txPr>
    <a:bodyPr/>
    <a:lstStyle/>
    <a:p>
      <a:pPr>
        <a:defRPr/>
      </a:pPr>
      <a:endParaRPr lang="en-US"/>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1"/>
          <c:tx>
            <c:v>Activity Centers</c:v>
          </c:tx>
          <c:spPr>
            <a:ln w="38100" cap="rnd">
              <a:solidFill>
                <a:srgbClr val="F79646">
                  <a:alpha val="20000"/>
                </a:srgbClr>
              </a:solidFill>
              <a:round/>
            </a:ln>
            <a:effectLst/>
          </c:spPr>
          <c:marker>
            <c:symbol val="none"/>
          </c:marker>
          <c:trendline>
            <c:spPr>
              <a:ln w="25400" cap="rnd">
                <a:solidFill>
                  <a:srgbClr val="DD7F05"/>
                </a:solidFill>
                <a:prstDash val="sysDash"/>
              </a:ln>
              <a:effectLst/>
            </c:spPr>
            <c:trendlineType val="linear"/>
            <c:dispRSqr val="0"/>
            <c:dispEq val="0"/>
          </c:trendline>
          <c:cat>
            <c:numRef>
              <c:f>'AC MF by Year'!$A$74:$A$104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'AC MF by Year'!$E$74:$E$104</c:f>
              <c:numCache>
                <c:formatCode>General</c:formatCode>
                <c:ptCount val="31"/>
                <c:pt idx="0">
                  <c:v>0.7344256975989617</c:v>
                </c:pt>
                <c:pt idx="1">
                  <c:v>0.67370222475755848</c:v>
                </c:pt>
                <c:pt idx="2">
                  <c:v>0.67600700525394042</c:v>
                </c:pt>
                <c:pt idx="3">
                  <c:v>0.68654822335025378</c:v>
                </c:pt>
                <c:pt idx="4">
                  <c:v>0.25870406189555128</c:v>
                </c:pt>
                <c:pt idx="5">
                  <c:v>0.698125</c:v>
                </c:pt>
                <c:pt idx="6">
                  <c:v>0.79952737298148879</c:v>
                </c:pt>
                <c:pt idx="7">
                  <c:v>0.6875</c:v>
                </c:pt>
                <c:pt idx="8">
                  <c:v>0.61841375485302275</c:v>
                </c:pt>
                <c:pt idx="9">
                  <c:v>0.67200000000000004</c:v>
                </c:pt>
                <c:pt idx="10">
                  <c:v>0.57147838214783819</c:v>
                </c:pt>
                <c:pt idx="11">
                  <c:v>0.52136965758560361</c:v>
                </c:pt>
                <c:pt idx="12">
                  <c:v>0.53437596779188601</c:v>
                </c:pt>
                <c:pt idx="13">
                  <c:v>0.77116916805632763</c:v>
                </c:pt>
                <c:pt idx="14">
                  <c:v>0.50968154904784768</c:v>
                </c:pt>
                <c:pt idx="15">
                  <c:v>0.66213629402756513</c:v>
                </c:pt>
                <c:pt idx="16">
                  <c:v>0.71634189548272809</c:v>
                </c:pt>
                <c:pt idx="17">
                  <c:v>0.79406919275123555</c:v>
                </c:pt>
                <c:pt idx="18">
                  <c:v>0.79608562691131501</c:v>
                </c:pt>
                <c:pt idx="19">
                  <c:v>0.78318318318318314</c:v>
                </c:pt>
                <c:pt idx="20">
                  <c:v>0.72475872308834444</c:v>
                </c:pt>
                <c:pt idx="21">
                  <c:v>0.72301717089125106</c:v>
                </c:pt>
                <c:pt idx="22">
                  <c:v>0.78244561140285074</c:v>
                </c:pt>
                <c:pt idx="23">
                  <c:v>0.86568474444010923</c:v>
                </c:pt>
                <c:pt idx="24">
                  <c:v>0.82963926269365595</c:v>
                </c:pt>
                <c:pt idx="25">
                  <c:v>0.73521081168568425</c:v>
                </c:pt>
                <c:pt idx="26">
                  <c:v>0.83490778227620333</c:v>
                </c:pt>
                <c:pt idx="27">
                  <c:v>0.88617378405808411</c:v>
                </c:pt>
                <c:pt idx="28">
                  <c:v>0.82142572044384132</c:v>
                </c:pt>
                <c:pt idx="29">
                  <c:v>0.86279628993473034</c:v>
                </c:pt>
                <c:pt idx="30">
                  <c:v>0.88990118438573129</c:v>
                </c:pt>
              </c:numCache>
            </c:numRef>
          </c:val>
          <c:smooth val="0"/>
          <c:extLst>
            <c:ext xmlns:c16="http://schemas.microsoft.com/office/drawing/2014/chart" uri="{C3380CC4-5D6E-409C-BE32-E72D297353CC}">
              <c16:uniqueId val="{00000000-1556-42B8-8F20-914103E6D9AE}"/>
            </c:ext>
          </c:extLst>
        </c:ser>
        <c:ser>
          <c:idx val="1"/>
          <c:order val="2"/>
          <c:tx>
            <c:v>High Capacity Transit Station Areas</c:v>
          </c:tx>
          <c:spPr>
            <a:ln w="38100" cap="rnd">
              <a:solidFill>
                <a:srgbClr val="8064A2">
                  <a:alpha val="20000"/>
                </a:srgbClr>
              </a:solidFill>
              <a:round/>
            </a:ln>
            <a:effectLst/>
          </c:spPr>
          <c:marker>
            <c:symbol val="none"/>
          </c:marker>
          <c:trendline>
            <c:spPr>
              <a:ln w="25400" cap="rnd">
                <a:solidFill>
                  <a:srgbClr val="8064A2"/>
                </a:solidFill>
                <a:prstDash val="sysDash"/>
              </a:ln>
              <a:effectLst/>
            </c:spPr>
            <c:trendlineType val="linear"/>
            <c:dispRSqr val="0"/>
            <c:dispEq val="0"/>
          </c:trendline>
          <c:cat>
            <c:numRef>
              <c:f>'AC MF by Year'!$A$74:$A$104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'AC MF by Year'!$L$74:$L$104</c:f>
              <c:numCache>
                <c:formatCode>General</c:formatCode>
                <c:ptCount val="31"/>
                <c:pt idx="0">
                  <c:v>0.46122647631408176</c:v>
                </c:pt>
                <c:pt idx="1">
                  <c:v>0.23958927552766685</c:v>
                </c:pt>
                <c:pt idx="2">
                  <c:v>0.63047285464098068</c:v>
                </c:pt>
                <c:pt idx="3">
                  <c:v>0.62309644670050757</c:v>
                </c:pt>
                <c:pt idx="4">
                  <c:v>0</c:v>
                </c:pt>
                <c:pt idx="5">
                  <c:v>0.11020833333333334</c:v>
                </c:pt>
                <c:pt idx="6">
                  <c:v>0.11067349350137849</c:v>
                </c:pt>
                <c:pt idx="7">
                  <c:v>0.39055429864253394</c:v>
                </c:pt>
                <c:pt idx="8">
                  <c:v>3.7992235163616196E-2</c:v>
                </c:pt>
                <c:pt idx="9">
                  <c:v>0.29117241379310344</c:v>
                </c:pt>
                <c:pt idx="10">
                  <c:v>0.2210599721059972</c:v>
                </c:pt>
                <c:pt idx="11">
                  <c:v>0.22731817045738564</c:v>
                </c:pt>
                <c:pt idx="12">
                  <c:v>0.49287705171879836</c:v>
                </c:pt>
                <c:pt idx="13">
                  <c:v>0.28423198073003519</c:v>
                </c:pt>
                <c:pt idx="14">
                  <c:v>0.35045607297167547</c:v>
                </c:pt>
                <c:pt idx="15">
                  <c:v>0.40811638591117916</c:v>
                </c:pt>
                <c:pt idx="16">
                  <c:v>0.3983613817537644</c:v>
                </c:pt>
                <c:pt idx="17">
                  <c:v>0.45667215815485995</c:v>
                </c:pt>
                <c:pt idx="18">
                  <c:v>0.68697247706422016</c:v>
                </c:pt>
                <c:pt idx="19">
                  <c:v>0.48144144144144146</c:v>
                </c:pt>
                <c:pt idx="20">
                  <c:v>0.45230141054194506</c:v>
                </c:pt>
                <c:pt idx="21">
                  <c:v>0.66169255928045789</c:v>
                </c:pt>
                <c:pt idx="22">
                  <c:v>0.47306826706676669</c:v>
                </c:pt>
                <c:pt idx="23">
                  <c:v>0.53179867342957476</c:v>
                </c:pt>
                <c:pt idx="24">
                  <c:v>0.56377926043198012</c:v>
                </c:pt>
                <c:pt idx="25">
                  <c:v>0.41968115238326453</c:v>
                </c:pt>
                <c:pt idx="26">
                  <c:v>0.66329284750337381</c:v>
                </c:pt>
                <c:pt idx="27">
                  <c:v>0.56663283628698569</c:v>
                </c:pt>
                <c:pt idx="28">
                  <c:v>0.59583300071844814</c:v>
                </c:pt>
                <c:pt idx="29">
                  <c:v>0.52147028512538651</c:v>
                </c:pt>
                <c:pt idx="30">
                  <c:v>0.57278015277875116</c:v>
                </c:pt>
              </c:numCache>
            </c:numRef>
          </c:val>
          <c:smooth val="0"/>
          <c:extLst>
            <c:ext xmlns:c16="http://schemas.microsoft.com/office/drawing/2014/chart" uri="{C3380CC4-5D6E-409C-BE32-E72D297353CC}">
              <c16:uniqueId val="{00000001-1556-42B8-8F20-914103E6D9AE}"/>
            </c:ext>
          </c:extLst>
        </c:ser>
        <c:dLbls>
          <c:showLegendKey val="0"/>
          <c:showVal val="0"/>
          <c:showCatName val="0"/>
          <c:showSerName val="0"/>
          <c:showPercent val="0"/>
          <c:showBubbleSize val="0"/>
        </c:dLbls>
        <c:smooth val="0"/>
        <c:axId val="649868192"/>
        <c:axId val="649872784"/>
        <c:extLst>
          <c:ext xmlns:c15="http://schemas.microsoft.com/office/drawing/2012/chart" uri="{02D57815-91ED-43cb-92C2-25804820EDAC}">
            <c15:filteredLineSeries>
              <c15:ser>
                <c:idx val="2"/>
                <c:order val="0"/>
                <c:tx>
                  <c:v>AC or HCT</c:v>
                </c:tx>
                <c:spPr>
                  <a:ln w="28575" cap="rnd">
                    <a:solidFill>
                      <a:srgbClr val="000000">
                        <a:alpha val="20000"/>
                      </a:srgbClr>
                    </a:solidFill>
                    <a:round/>
                  </a:ln>
                  <a:effectLst/>
                </c:spPr>
                <c:marker>
                  <c:symbol val="none"/>
                </c:marker>
                <c:trendline>
                  <c:spPr>
                    <a:ln w="19050" cap="rnd">
                      <a:solidFill>
                        <a:schemeClr val="tx1"/>
                      </a:solidFill>
                      <a:prstDash val="solid"/>
                    </a:ln>
                    <a:effectLst/>
                  </c:spPr>
                  <c:trendlineType val="movingAvg"/>
                  <c:period val="5"/>
                  <c:dispRSqr val="0"/>
                  <c:dispEq val="0"/>
                </c:trendline>
                <c:cat>
                  <c:numRef>
                    <c:extLst>
                      <c:ext uri="{02D57815-91ED-43cb-92C2-25804820EDAC}">
                        <c15:formulaRef>
                          <c15:sqref>'AC MF by Year'!$A$74:$A$104</c15:sqref>
                        </c15:formulaRef>
                      </c:ext>
                    </c:extLst>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extLst>
                      <c:ext uri="{02D57815-91ED-43cb-92C2-25804820EDAC}">
                        <c15:formulaRef>
                          <c15:sqref>'AC MF by Year'!$R$73:$R$103</c15:sqref>
                        </c15:formulaRef>
                      </c:ext>
                    </c:extLst>
                    <c:numCache>
                      <c:formatCode>General</c:formatCode>
                      <c:ptCount val="31"/>
                      <c:pt idx="0">
                        <c:v>0.48887004451982191</c:v>
                      </c:pt>
                      <c:pt idx="1">
                        <c:v>0.7344256975989617</c:v>
                      </c:pt>
                      <c:pt idx="2">
                        <c:v>0.67370222475755848</c:v>
                      </c:pt>
                      <c:pt idx="3">
                        <c:v>0.68301225919439579</c:v>
                      </c:pt>
                      <c:pt idx="4">
                        <c:v>0.68654822335025378</c:v>
                      </c:pt>
                      <c:pt idx="5">
                        <c:v>0.25870406189555128</c:v>
                      </c:pt>
                      <c:pt idx="6">
                        <c:v>0.698125</c:v>
                      </c:pt>
                      <c:pt idx="7">
                        <c:v>0.79952737298148879</c:v>
                      </c:pt>
                      <c:pt idx="8">
                        <c:v>0.71182126696832582</c:v>
                      </c:pt>
                      <c:pt idx="9">
                        <c:v>0.61841375485302275</c:v>
                      </c:pt>
                      <c:pt idx="10">
                        <c:v>0.67200000000000004</c:v>
                      </c:pt>
                      <c:pt idx="11">
                        <c:v>0.6617852161785216</c:v>
                      </c:pt>
                      <c:pt idx="12">
                        <c:v>0.52136965758560361</c:v>
                      </c:pt>
                      <c:pt idx="13">
                        <c:v>0.62542582842985439</c:v>
                      </c:pt>
                      <c:pt idx="14">
                        <c:v>0.77116916805632763</c:v>
                      </c:pt>
                      <c:pt idx="15">
                        <c:v>0.51800288046087373</c:v>
                      </c:pt>
                      <c:pt idx="16">
                        <c:v>0.66213629402756513</c:v>
                      </c:pt>
                      <c:pt idx="17">
                        <c:v>0.71634189548272809</c:v>
                      </c:pt>
                      <c:pt idx="18">
                        <c:v>0.86523887973640856</c:v>
                      </c:pt>
                      <c:pt idx="19">
                        <c:v>0.81382262996941901</c:v>
                      </c:pt>
                      <c:pt idx="20">
                        <c:v>0.84612612612612614</c:v>
                      </c:pt>
                      <c:pt idx="21">
                        <c:v>0.72475872308834444</c:v>
                      </c:pt>
                      <c:pt idx="22">
                        <c:v>0.75960752248569097</c:v>
                      </c:pt>
                      <c:pt idx="23">
                        <c:v>0.78244561140285074</c:v>
                      </c:pt>
                      <c:pt idx="24">
                        <c:v>0.90792040577448307</c:v>
                      </c:pt>
                      <c:pt idx="25">
                        <c:v>0.86243356327038334</c:v>
                      </c:pt>
                      <c:pt idx="26">
                        <c:v>0.78295702840495263</c:v>
                      </c:pt>
                      <c:pt idx="27">
                        <c:v>0.88866396761133604</c:v>
                      </c:pt>
                      <c:pt idx="28">
                        <c:v>0.88945272855023816</c:v>
                      </c:pt>
                      <c:pt idx="29">
                        <c:v>0.85207950826215373</c:v>
                      </c:pt>
                      <c:pt idx="30">
                        <c:v>0.88904156647200272</c:v>
                      </c:pt>
                    </c:numCache>
                  </c:numRef>
                </c:val>
                <c:smooth val="0"/>
                <c:extLst>
                  <c:ext xmlns:c16="http://schemas.microsoft.com/office/drawing/2014/chart" uri="{C3380CC4-5D6E-409C-BE32-E72D297353CC}">
                    <c16:uniqueId val="{00000003-1556-42B8-8F20-914103E6D9AE}"/>
                  </c:ext>
                </c:extLst>
              </c15:ser>
            </c15:filteredLineSeries>
          </c:ext>
        </c:extLst>
      </c:lineChart>
      <c:catAx>
        <c:axId val="649868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49872784"/>
        <c:crosses val="autoZero"/>
        <c:auto val="1"/>
        <c:lblAlgn val="ctr"/>
        <c:lblOffset val="100"/>
        <c:tickLblSkip val="5"/>
        <c:noMultiLvlLbl val="0"/>
      </c:catAx>
      <c:valAx>
        <c:axId val="649872784"/>
        <c:scaling>
          <c:orientation val="minMax"/>
          <c:max val="1"/>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649868192"/>
        <c:crosses val="autoZero"/>
        <c:crossBetween val="between"/>
        <c:majorUnit val="0.2"/>
        <c:minorUnit val="0.1"/>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ysClr val="window" lastClr="FFFFFF"/>
    </a:solidFill>
    <a:ln>
      <a:noFill/>
    </a:ln>
    <a:effectLst/>
  </c:spPr>
  <c:txPr>
    <a:bodyPr/>
    <a:lstStyle/>
    <a:p>
      <a:pPr>
        <a:defRPr/>
      </a:pPr>
      <a:endParaRPr lang="en-US"/>
    </a:p>
  </c:txPr>
  <c:externalData r:id="rId4">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2"/>
          <c:order val="0"/>
          <c:tx>
            <c:v>AC or HCT</c:v>
          </c:tx>
          <c:spPr>
            <a:ln w="38100" cap="rnd">
              <a:solidFill>
                <a:srgbClr val="000000"/>
              </a:solidFill>
              <a:round/>
            </a:ln>
            <a:effectLst/>
          </c:spPr>
          <c:marker>
            <c:symbol val="none"/>
          </c:marker>
          <c:cat>
            <c:numRef>
              <c:f>'AC MF by Year'!$A$74:$A$104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'AC MF by Year'!$R$74:$R$104</c:f>
              <c:numCache>
                <c:formatCode>General</c:formatCode>
                <c:ptCount val="31"/>
                <c:pt idx="0">
                  <c:v>0.7344256975989617</c:v>
                </c:pt>
                <c:pt idx="1">
                  <c:v>0.67370222475755848</c:v>
                </c:pt>
                <c:pt idx="2">
                  <c:v>0.68301225919439579</c:v>
                </c:pt>
                <c:pt idx="3">
                  <c:v>0.68654822335025378</c:v>
                </c:pt>
                <c:pt idx="4">
                  <c:v>0.25870406189555128</c:v>
                </c:pt>
                <c:pt idx="5">
                  <c:v>0.698125</c:v>
                </c:pt>
                <c:pt idx="6">
                  <c:v>0.79952737298148879</c:v>
                </c:pt>
                <c:pt idx="7">
                  <c:v>0.71182126696832582</c:v>
                </c:pt>
                <c:pt idx="8">
                  <c:v>0.61841375485302275</c:v>
                </c:pt>
                <c:pt idx="9">
                  <c:v>0.67200000000000004</c:v>
                </c:pt>
                <c:pt idx="10">
                  <c:v>0.6617852161785216</c:v>
                </c:pt>
                <c:pt idx="11">
                  <c:v>0.52136965758560361</c:v>
                </c:pt>
                <c:pt idx="12">
                  <c:v>0.62542582842985439</c:v>
                </c:pt>
                <c:pt idx="13">
                  <c:v>0.77116916805632763</c:v>
                </c:pt>
                <c:pt idx="14">
                  <c:v>0.51800288046087373</c:v>
                </c:pt>
                <c:pt idx="15">
                  <c:v>0.66213629402756513</c:v>
                </c:pt>
                <c:pt idx="16">
                  <c:v>0.71634189548272809</c:v>
                </c:pt>
                <c:pt idx="17">
                  <c:v>0.86523887973640856</c:v>
                </c:pt>
                <c:pt idx="18">
                  <c:v>0.81382262996941901</c:v>
                </c:pt>
                <c:pt idx="19">
                  <c:v>0.84612612612612614</c:v>
                </c:pt>
                <c:pt idx="20">
                  <c:v>0.72475872308834444</c:v>
                </c:pt>
                <c:pt idx="21">
                  <c:v>0.75960752248569097</c:v>
                </c:pt>
                <c:pt idx="22">
                  <c:v>0.78244561140285074</c:v>
                </c:pt>
                <c:pt idx="23">
                  <c:v>0.90792040577448307</c:v>
                </c:pt>
                <c:pt idx="24">
                  <c:v>0.86243356327038334</c:v>
                </c:pt>
                <c:pt idx="25">
                  <c:v>0.78295702840495263</c:v>
                </c:pt>
                <c:pt idx="26">
                  <c:v>0.88866396761133604</c:v>
                </c:pt>
                <c:pt idx="27">
                  <c:v>0.88945272855023816</c:v>
                </c:pt>
                <c:pt idx="28">
                  <c:v>0.85207950826215373</c:v>
                </c:pt>
                <c:pt idx="29">
                  <c:v>0.88904156647200272</c:v>
                </c:pt>
                <c:pt idx="30">
                  <c:v>0.90160487770691711</c:v>
                </c:pt>
              </c:numCache>
            </c:numRef>
          </c:val>
          <c:smooth val="0"/>
          <c:extLst>
            <c:ext xmlns:c16="http://schemas.microsoft.com/office/drawing/2014/chart" uri="{C3380CC4-5D6E-409C-BE32-E72D297353CC}">
              <c16:uniqueId val="{00000000-7727-4A8A-84B3-1829150D4740}"/>
            </c:ext>
          </c:extLst>
        </c:ser>
        <c:dLbls>
          <c:showLegendKey val="0"/>
          <c:showVal val="0"/>
          <c:showCatName val="0"/>
          <c:showSerName val="0"/>
          <c:showPercent val="0"/>
          <c:showBubbleSize val="0"/>
        </c:dLbls>
        <c:smooth val="0"/>
        <c:axId val="649868192"/>
        <c:axId val="649872784"/>
        <c:extLst>
          <c:ext xmlns:c15="http://schemas.microsoft.com/office/drawing/2012/chart" uri="{02D57815-91ED-43cb-92C2-25804820EDAC}">
            <c15:filteredLineSeries>
              <c15:ser>
                <c:idx val="0"/>
                <c:order val="1"/>
                <c:tx>
                  <c:v>Activity Centers</c:v>
                </c:tx>
                <c:spPr>
                  <a:ln w="28575" cap="rnd">
                    <a:solidFill>
                      <a:schemeClr val="accent1">
                        <a:alpha val="20000"/>
                      </a:schemeClr>
                    </a:solidFill>
                    <a:round/>
                  </a:ln>
                  <a:effectLst/>
                </c:spPr>
                <c:marker>
                  <c:symbol val="none"/>
                </c:marker>
                <c:trendline>
                  <c:spPr>
                    <a:ln w="19050" cap="rnd">
                      <a:solidFill>
                        <a:schemeClr val="tx2">
                          <a:lumMod val="75000"/>
                        </a:schemeClr>
                      </a:solidFill>
                      <a:prstDash val="solid"/>
                    </a:ln>
                    <a:effectLst/>
                  </c:spPr>
                  <c:trendlineType val="movingAvg"/>
                  <c:period val="5"/>
                  <c:dispRSqr val="0"/>
                  <c:dispEq val="0"/>
                </c:trendline>
                <c:cat>
                  <c:numRef>
                    <c:extLst>
                      <c:ext uri="{02D57815-91ED-43cb-92C2-25804820EDAC}">
                        <c15:formulaRef>
                          <c15:sqref>'AC MF by Year'!$A$74:$A$104</c15:sqref>
                        </c15:formulaRef>
                      </c:ext>
                    </c:extLst>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extLst>
                      <c:ext uri="{02D57815-91ED-43cb-92C2-25804820EDAC}">
                        <c15:formulaRef>
                          <c15:sqref>'AC MF by Year'!$E$73:$E$103</c15:sqref>
                        </c15:formulaRef>
                      </c:ext>
                    </c:extLst>
                    <c:numCache>
                      <c:formatCode>General</c:formatCode>
                      <c:ptCount val="31"/>
                      <c:pt idx="0">
                        <c:v>0.46968412126351494</c:v>
                      </c:pt>
                      <c:pt idx="1">
                        <c:v>0.7344256975989617</c:v>
                      </c:pt>
                      <c:pt idx="2">
                        <c:v>0.67370222475755848</c:v>
                      </c:pt>
                      <c:pt idx="3">
                        <c:v>0.67600700525394042</c:v>
                      </c:pt>
                      <c:pt idx="4">
                        <c:v>0.68654822335025378</c:v>
                      </c:pt>
                      <c:pt idx="5">
                        <c:v>0.25870406189555128</c:v>
                      </c:pt>
                      <c:pt idx="6">
                        <c:v>0.698125</c:v>
                      </c:pt>
                      <c:pt idx="7">
                        <c:v>0.79952737298148879</c:v>
                      </c:pt>
                      <c:pt idx="8">
                        <c:v>0.6875</c:v>
                      </c:pt>
                      <c:pt idx="9">
                        <c:v>0.61841375485302275</c:v>
                      </c:pt>
                      <c:pt idx="10">
                        <c:v>0.67200000000000004</c:v>
                      </c:pt>
                      <c:pt idx="11">
                        <c:v>0.57147838214783819</c:v>
                      </c:pt>
                      <c:pt idx="12">
                        <c:v>0.52136965758560361</c:v>
                      </c:pt>
                      <c:pt idx="13">
                        <c:v>0.53437596779188601</c:v>
                      </c:pt>
                      <c:pt idx="14">
                        <c:v>0.77116916805632763</c:v>
                      </c:pt>
                      <c:pt idx="15">
                        <c:v>0.50968154904784768</c:v>
                      </c:pt>
                      <c:pt idx="16">
                        <c:v>0.66213629402756513</c:v>
                      </c:pt>
                      <c:pt idx="17">
                        <c:v>0.71634189548272809</c:v>
                      </c:pt>
                      <c:pt idx="18">
                        <c:v>0.79406919275123555</c:v>
                      </c:pt>
                      <c:pt idx="19">
                        <c:v>0.79608562691131501</c:v>
                      </c:pt>
                      <c:pt idx="20">
                        <c:v>0.78318318318318314</c:v>
                      </c:pt>
                      <c:pt idx="21">
                        <c:v>0.72475872308834444</c:v>
                      </c:pt>
                      <c:pt idx="22">
                        <c:v>0.72301717089125106</c:v>
                      </c:pt>
                      <c:pt idx="23">
                        <c:v>0.78244561140285074</c:v>
                      </c:pt>
                      <c:pt idx="24">
                        <c:v>0.86568474444010923</c:v>
                      </c:pt>
                      <c:pt idx="25">
                        <c:v>0.82963926269365595</c:v>
                      </c:pt>
                      <c:pt idx="26">
                        <c:v>0.73521081168568425</c:v>
                      </c:pt>
                      <c:pt idx="27">
                        <c:v>0.83490778227620333</c:v>
                      </c:pt>
                      <c:pt idx="28">
                        <c:v>0.88617378405808411</c:v>
                      </c:pt>
                      <c:pt idx="29">
                        <c:v>0.82142572044384132</c:v>
                      </c:pt>
                      <c:pt idx="30">
                        <c:v>0.86279628993473034</c:v>
                      </c:pt>
                    </c:numCache>
                  </c:numRef>
                </c:val>
                <c:smooth val="0"/>
                <c:extLst>
                  <c:ext xmlns:c16="http://schemas.microsoft.com/office/drawing/2014/chart" uri="{C3380CC4-5D6E-409C-BE32-E72D297353CC}">
                    <c16:uniqueId val="{00000002-7727-4A8A-84B3-1829150D4740}"/>
                  </c:ext>
                </c:extLst>
              </c15:ser>
            </c15:filteredLineSeries>
            <c15:filteredLineSeries>
              <c15:ser>
                <c:idx val="1"/>
                <c:order val="2"/>
                <c:tx>
                  <c:v>High Capacity Transit Station Areas</c:v>
                </c:tx>
                <c:spPr>
                  <a:ln w="28575" cap="rnd">
                    <a:solidFill>
                      <a:schemeClr val="accent2">
                        <a:alpha val="20000"/>
                      </a:schemeClr>
                    </a:solidFill>
                    <a:round/>
                  </a:ln>
                  <a:effectLst/>
                </c:spPr>
                <c:marker>
                  <c:symbol val="none"/>
                </c:marker>
                <c:trendline>
                  <c:spPr>
                    <a:ln w="19050" cap="rnd">
                      <a:solidFill>
                        <a:schemeClr val="accent2"/>
                      </a:solidFill>
                      <a:prstDash val="solid"/>
                    </a:ln>
                    <a:effectLst/>
                  </c:spPr>
                  <c:trendlineType val="movingAvg"/>
                  <c:period val="5"/>
                  <c:dispRSqr val="0"/>
                  <c:dispEq val="0"/>
                </c:trendline>
                <c:cat>
                  <c:numRef>
                    <c:extLst xmlns:c15="http://schemas.microsoft.com/office/drawing/2012/chart">
                      <c:ext xmlns:c15="http://schemas.microsoft.com/office/drawing/2012/chart" uri="{02D57815-91ED-43cb-92C2-25804820EDAC}">
                        <c15:formulaRef>
                          <c15:sqref>'AC MF by Year'!$A$74:$A$104</c15:sqref>
                        </c15:formulaRef>
                      </c:ext>
                    </c:extLst>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extLst xmlns:c15="http://schemas.microsoft.com/office/drawing/2012/chart">
                      <c:ext xmlns:c15="http://schemas.microsoft.com/office/drawing/2012/chart" uri="{02D57815-91ED-43cb-92C2-25804820EDAC}">
                        <c15:formulaRef>
                          <c15:sqref>'AC MF by Year'!$L$73:$L$103</c15:sqref>
                        </c15:formulaRef>
                      </c:ext>
                    </c:extLst>
                    <c:numCache>
                      <c:formatCode>General</c:formatCode>
                      <c:ptCount val="31"/>
                      <c:pt idx="0">
                        <c:v>8.3633665465338139E-2</c:v>
                      </c:pt>
                      <c:pt idx="1">
                        <c:v>0.46122647631408176</c:v>
                      </c:pt>
                      <c:pt idx="2">
                        <c:v>0.23958927552766685</c:v>
                      </c:pt>
                      <c:pt idx="3">
                        <c:v>0.63047285464098068</c:v>
                      </c:pt>
                      <c:pt idx="4">
                        <c:v>0.62309644670050757</c:v>
                      </c:pt>
                      <c:pt idx="5">
                        <c:v>0</c:v>
                      </c:pt>
                      <c:pt idx="6">
                        <c:v>0.11020833333333334</c:v>
                      </c:pt>
                      <c:pt idx="7">
                        <c:v>0.11067349350137849</c:v>
                      </c:pt>
                      <c:pt idx="8">
                        <c:v>0.39055429864253394</c:v>
                      </c:pt>
                      <c:pt idx="9">
                        <c:v>3.7992235163616196E-2</c:v>
                      </c:pt>
                      <c:pt idx="10">
                        <c:v>0.29117241379310344</c:v>
                      </c:pt>
                      <c:pt idx="11">
                        <c:v>0.2210599721059972</c:v>
                      </c:pt>
                      <c:pt idx="12">
                        <c:v>0.22731817045738564</c:v>
                      </c:pt>
                      <c:pt idx="13">
                        <c:v>0.49287705171879836</c:v>
                      </c:pt>
                      <c:pt idx="14">
                        <c:v>0.28423198073003519</c:v>
                      </c:pt>
                      <c:pt idx="15">
                        <c:v>0.35045607297167547</c:v>
                      </c:pt>
                      <c:pt idx="16">
                        <c:v>0.40811638591117916</c:v>
                      </c:pt>
                      <c:pt idx="17">
                        <c:v>0.3983613817537644</c:v>
                      </c:pt>
                      <c:pt idx="18">
                        <c:v>0.45667215815485995</c:v>
                      </c:pt>
                      <c:pt idx="19">
                        <c:v>0.68697247706422016</c:v>
                      </c:pt>
                      <c:pt idx="20">
                        <c:v>0.48144144144144146</c:v>
                      </c:pt>
                      <c:pt idx="21">
                        <c:v>0.45230141054194506</c:v>
                      </c:pt>
                      <c:pt idx="22">
                        <c:v>0.66169255928045789</c:v>
                      </c:pt>
                      <c:pt idx="23">
                        <c:v>0.47306826706676669</c:v>
                      </c:pt>
                      <c:pt idx="24">
                        <c:v>0.53179867342957476</c:v>
                      </c:pt>
                      <c:pt idx="25">
                        <c:v>0.56377926043198012</c:v>
                      </c:pt>
                      <c:pt idx="26">
                        <c:v>0.41968115238326453</c:v>
                      </c:pt>
                      <c:pt idx="27">
                        <c:v>0.66329284750337381</c:v>
                      </c:pt>
                      <c:pt idx="28">
                        <c:v>0.56663283628698569</c:v>
                      </c:pt>
                      <c:pt idx="29">
                        <c:v>0.59583300071844814</c:v>
                      </c:pt>
                      <c:pt idx="30">
                        <c:v>0.52147028512538651</c:v>
                      </c:pt>
                    </c:numCache>
                  </c:numRef>
                </c:val>
                <c:smooth val="0"/>
                <c:extLst xmlns:c15="http://schemas.microsoft.com/office/drawing/2012/chart">
                  <c:ext xmlns:c16="http://schemas.microsoft.com/office/drawing/2014/chart" uri="{C3380CC4-5D6E-409C-BE32-E72D297353CC}">
                    <c16:uniqueId val="{00000004-7727-4A8A-84B3-1829150D4740}"/>
                  </c:ext>
                </c:extLst>
              </c15:ser>
            </c15:filteredLineSeries>
          </c:ext>
        </c:extLst>
      </c:lineChart>
      <c:catAx>
        <c:axId val="6498681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49872784"/>
        <c:crosses val="autoZero"/>
        <c:auto val="1"/>
        <c:lblAlgn val="ctr"/>
        <c:lblOffset val="100"/>
        <c:tickLblSkip val="5"/>
        <c:noMultiLvlLbl val="0"/>
      </c:catAx>
      <c:valAx>
        <c:axId val="649872784"/>
        <c:scaling>
          <c:orientation val="minMax"/>
          <c:max val="1"/>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649868192"/>
        <c:crosses val="autoZero"/>
        <c:crossBetween val="between"/>
        <c:majorUnit val="0.2"/>
        <c:minorUnit val="0.1"/>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ysClr val="window" lastClr="FFFFFF"/>
    </a:solidFill>
    <a:ln>
      <a:noFill/>
    </a:ln>
    <a:effectLst/>
  </c:spPr>
  <c:txPr>
    <a:bodyPr/>
    <a:lstStyle/>
    <a:p>
      <a:pPr>
        <a:defRPr/>
      </a:pPr>
      <a:endParaRPr lang="en-US"/>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cked"/>
        <c:varyColors val="0"/>
        <c:ser>
          <c:idx val="1"/>
          <c:order val="0"/>
          <c:tx>
            <c:strRef>
              <c:f>Long_Type_By_BRSize_Units_MF!$B$1</c:f>
              <c:strCache>
                <c:ptCount val="1"/>
                <c:pt idx="0">
                  <c:v>Studios</c:v>
                </c:pt>
              </c:strCache>
            </c:strRef>
          </c:tx>
          <c:spPr>
            <a:solidFill>
              <a:schemeClr val="accent6"/>
            </a:solidFill>
            <a:ln>
              <a:noFill/>
            </a:ln>
            <a:effectLst/>
          </c:spPr>
          <c:cat>
            <c:numRef>
              <c:f>Long_Type_By_BRSize_Units_MF!$A$44:$A$74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Long_Type_By_BRSize_Units_MF!$B$44:$B$74</c:f>
              <c:numCache>
                <c:formatCode>#,##0</c:formatCode>
                <c:ptCount val="31"/>
                <c:pt idx="0">
                  <c:v>76</c:v>
                </c:pt>
                <c:pt idx="1">
                  <c:v>130</c:v>
                </c:pt>
                <c:pt idx="2">
                  <c:v>32</c:v>
                </c:pt>
                <c:pt idx="3">
                  <c:v>334</c:v>
                </c:pt>
                <c:pt idx="4">
                  <c:v>144</c:v>
                </c:pt>
                <c:pt idx="5">
                  <c:v>26</c:v>
                </c:pt>
                <c:pt idx="6">
                  <c:v>64</c:v>
                </c:pt>
                <c:pt idx="7">
                  <c:v>98</c:v>
                </c:pt>
                <c:pt idx="8">
                  <c:v>5</c:v>
                </c:pt>
                <c:pt idx="9">
                  <c:v>131</c:v>
                </c:pt>
                <c:pt idx="10">
                  <c:v>64</c:v>
                </c:pt>
                <c:pt idx="11">
                  <c:v>224</c:v>
                </c:pt>
                <c:pt idx="12">
                  <c:v>160</c:v>
                </c:pt>
                <c:pt idx="13">
                  <c:v>181</c:v>
                </c:pt>
                <c:pt idx="14">
                  <c:v>291</c:v>
                </c:pt>
                <c:pt idx="15">
                  <c:v>161</c:v>
                </c:pt>
                <c:pt idx="16">
                  <c:v>253</c:v>
                </c:pt>
                <c:pt idx="17">
                  <c:v>482</c:v>
                </c:pt>
                <c:pt idx="18">
                  <c:v>532</c:v>
                </c:pt>
                <c:pt idx="19">
                  <c:v>484</c:v>
                </c:pt>
                <c:pt idx="20">
                  <c:v>412</c:v>
                </c:pt>
                <c:pt idx="21">
                  <c:v>329</c:v>
                </c:pt>
                <c:pt idx="22">
                  <c:v>725</c:v>
                </c:pt>
                <c:pt idx="23">
                  <c:v>1058</c:v>
                </c:pt>
                <c:pt idx="24">
                  <c:v>1655</c:v>
                </c:pt>
                <c:pt idx="25">
                  <c:v>840</c:v>
                </c:pt>
                <c:pt idx="26">
                  <c:v>1301</c:v>
                </c:pt>
                <c:pt idx="27">
                  <c:v>1914</c:v>
                </c:pt>
                <c:pt idx="28">
                  <c:v>2002</c:v>
                </c:pt>
                <c:pt idx="29">
                  <c:v>1582</c:v>
                </c:pt>
                <c:pt idx="30">
                  <c:v>1627</c:v>
                </c:pt>
              </c:numCache>
            </c:numRef>
          </c:val>
          <c:extLst>
            <c:ext xmlns:c16="http://schemas.microsoft.com/office/drawing/2014/chart" uri="{C3380CC4-5D6E-409C-BE32-E72D297353CC}">
              <c16:uniqueId val="{00000000-5A73-4E39-844E-9B4A0FCD28FE}"/>
            </c:ext>
          </c:extLst>
        </c:ser>
        <c:ser>
          <c:idx val="0"/>
          <c:order val="1"/>
          <c:tx>
            <c:strRef>
              <c:f>Long_Type_By_BRSize_Units_MF!$C$1</c:f>
              <c:strCache>
                <c:ptCount val="1"/>
                <c:pt idx="0">
                  <c:v>One Bedrooms</c:v>
                </c:pt>
              </c:strCache>
            </c:strRef>
          </c:tx>
          <c:spPr>
            <a:solidFill>
              <a:schemeClr val="accent1"/>
            </a:solidFill>
            <a:ln>
              <a:noFill/>
            </a:ln>
            <a:effectLst/>
          </c:spPr>
          <c:cat>
            <c:numRef>
              <c:f>Long_Type_By_BRSize_Units_MF!$A$44:$A$74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Long_Type_By_BRSize_Units_MF!$C$44:$C$74</c:f>
              <c:numCache>
                <c:formatCode>#,##0</c:formatCode>
                <c:ptCount val="31"/>
                <c:pt idx="0">
                  <c:v>3216</c:v>
                </c:pt>
                <c:pt idx="1">
                  <c:v>1449</c:v>
                </c:pt>
                <c:pt idx="2">
                  <c:v>516</c:v>
                </c:pt>
                <c:pt idx="3">
                  <c:v>838</c:v>
                </c:pt>
                <c:pt idx="4">
                  <c:v>447</c:v>
                </c:pt>
                <c:pt idx="5">
                  <c:v>2032</c:v>
                </c:pt>
                <c:pt idx="6">
                  <c:v>1537</c:v>
                </c:pt>
                <c:pt idx="7">
                  <c:v>1626</c:v>
                </c:pt>
                <c:pt idx="8">
                  <c:v>1221</c:v>
                </c:pt>
                <c:pt idx="9">
                  <c:v>2895</c:v>
                </c:pt>
                <c:pt idx="10">
                  <c:v>2471</c:v>
                </c:pt>
                <c:pt idx="11">
                  <c:v>3088</c:v>
                </c:pt>
                <c:pt idx="12">
                  <c:v>2862</c:v>
                </c:pt>
                <c:pt idx="13">
                  <c:v>2324</c:v>
                </c:pt>
                <c:pt idx="14">
                  <c:v>2449</c:v>
                </c:pt>
                <c:pt idx="15">
                  <c:v>2241</c:v>
                </c:pt>
                <c:pt idx="16">
                  <c:v>1786</c:v>
                </c:pt>
                <c:pt idx="17">
                  <c:v>4251</c:v>
                </c:pt>
                <c:pt idx="18">
                  <c:v>4336</c:v>
                </c:pt>
                <c:pt idx="19">
                  <c:v>4368</c:v>
                </c:pt>
                <c:pt idx="20">
                  <c:v>2615</c:v>
                </c:pt>
                <c:pt idx="21">
                  <c:v>2331</c:v>
                </c:pt>
                <c:pt idx="22">
                  <c:v>3308</c:v>
                </c:pt>
                <c:pt idx="23">
                  <c:v>5503</c:v>
                </c:pt>
                <c:pt idx="24">
                  <c:v>9311</c:v>
                </c:pt>
                <c:pt idx="25">
                  <c:v>6522</c:v>
                </c:pt>
                <c:pt idx="26">
                  <c:v>6967</c:v>
                </c:pt>
                <c:pt idx="27">
                  <c:v>6129</c:v>
                </c:pt>
                <c:pt idx="28">
                  <c:v>5959</c:v>
                </c:pt>
                <c:pt idx="29">
                  <c:v>7679</c:v>
                </c:pt>
                <c:pt idx="30">
                  <c:v>7023</c:v>
                </c:pt>
              </c:numCache>
            </c:numRef>
          </c:val>
          <c:extLst>
            <c:ext xmlns:c16="http://schemas.microsoft.com/office/drawing/2014/chart" uri="{C3380CC4-5D6E-409C-BE32-E72D297353CC}">
              <c16:uniqueId val="{00000001-5A73-4E39-844E-9B4A0FCD28FE}"/>
            </c:ext>
          </c:extLst>
        </c:ser>
        <c:ser>
          <c:idx val="3"/>
          <c:order val="2"/>
          <c:tx>
            <c:strRef>
              <c:f>Long_Type_By_BRSize_Units_MF!$D$1</c:f>
              <c:strCache>
                <c:ptCount val="1"/>
                <c:pt idx="0">
                  <c:v>Two Bedrooms</c:v>
                </c:pt>
              </c:strCache>
            </c:strRef>
          </c:tx>
          <c:spPr>
            <a:solidFill>
              <a:schemeClr val="accent2"/>
            </a:solidFill>
            <a:ln>
              <a:noFill/>
            </a:ln>
            <a:effectLst/>
          </c:spPr>
          <c:cat>
            <c:numRef>
              <c:f>Long_Type_By_BRSize_Units_MF!$A$44:$A$74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Long_Type_By_BRSize_Units_MF!$D$44:$D$74</c:f>
              <c:numCache>
                <c:formatCode>#,##0</c:formatCode>
                <c:ptCount val="31"/>
                <c:pt idx="0">
                  <c:v>2681</c:v>
                </c:pt>
                <c:pt idx="1">
                  <c:v>1398</c:v>
                </c:pt>
                <c:pt idx="2">
                  <c:v>405</c:v>
                </c:pt>
                <c:pt idx="3">
                  <c:v>366</c:v>
                </c:pt>
                <c:pt idx="4">
                  <c:v>994</c:v>
                </c:pt>
                <c:pt idx="5">
                  <c:v>1616</c:v>
                </c:pt>
                <c:pt idx="6">
                  <c:v>2902</c:v>
                </c:pt>
                <c:pt idx="7">
                  <c:v>1625</c:v>
                </c:pt>
                <c:pt idx="8">
                  <c:v>1951</c:v>
                </c:pt>
                <c:pt idx="9">
                  <c:v>3443</c:v>
                </c:pt>
                <c:pt idx="10">
                  <c:v>2702</c:v>
                </c:pt>
                <c:pt idx="11">
                  <c:v>3745</c:v>
                </c:pt>
                <c:pt idx="12">
                  <c:v>2859</c:v>
                </c:pt>
                <c:pt idx="13">
                  <c:v>2369</c:v>
                </c:pt>
                <c:pt idx="14">
                  <c:v>2793</c:v>
                </c:pt>
                <c:pt idx="15">
                  <c:v>2229</c:v>
                </c:pt>
                <c:pt idx="16">
                  <c:v>2166</c:v>
                </c:pt>
                <c:pt idx="17">
                  <c:v>3996</c:v>
                </c:pt>
                <c:pt idx="18">
                  <c:v>3042</c:v>
                </c:pt>
                <c:pt idx="19">
                  <c:v>3096</c:v>
                </c:pt>
                <c:pt idx="20">
                  <c:v>2193</c:v>
                </c:pt>
                <c:pt idx="21">
                  <c:v>2101</c:v>
                </c:pt>
                <c:pt idx="22">
                  <c:v>2439</c:v>
                </c:pt>
                <c:pt idx="23">
                  <c:v>3362</c:v>
                </c:pt>
                <c:pt idx="24">
                  <c:v>6112</c:v>
                </c:pt>
                <c:pt idx="25">
                  <c:v>4384</c:v>
                </c:pt>
                <c:pt idx="26">
                  <c:v>4348</c:v>
                </c:pt>
                <c:pt idx="27">
                  <c:v>4247</c:v>
                </c:pt>
                <c:pt idx="28">
                  <c:v>4019</c:v>
                </c:pt>
                <c:pt idx="29">
                  <c:v>4553</c:v>
                </c:pt>
                <c:pt idx="30">
                  <c:v>4866</c:v>
                </c:pt>
              </c:numCache>
            </c:numRef>
          </c:val>
          <c:extLst>
            <c:ext xmlns:c16="http://schemas.microsoft.com/office/drawing/2014/chart" uri="{C3380CC4-5D6E-409C-BE32-E72D297353CC}">
              <c16:uniqueId val="{00000002-5A73-4E39-844E-9B4A0FCD28FE}"/>
            </c:ext>
          </c:extLst>
        </c:ser>
        <c:ser>
          <c:idx val="4"/>
          <c:order val="3"/>
          <c:tx>
            <c:strRef>
              <c:f>Long_Type_By_BRSize_Units_MF!$E$1</c:f>
              <c:strCache>
                <c:ptCount val="1"/>
                <c:pt idx="0">
                  <c:v>Three Bedrooms</c:v>
                </c:pt>
              </c:strCache>
            </c:strRef>
          </c:tx>
          <c:spPr>
            <a:solidFill>
              <a:schemeClr val="accent5"/>
            </a:solidFill>
            <a:ln>
              <a:noFill/>
            </a:ln>
            <a:effectLst/>
          </c:spPr>
          <c:cat>
            <c:numRef>
              <c:f>Long_Type_By_BRSize_Units_MF!$A$44:$A$74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Long_Type_By_BRSize_Units_MF!$E$44:$E$74</c:f>
              <c:numCache>
                <c:formatCode>#,##0</c:formatCode>
                <c:ptCount val="31"/>
                <c:pt idx="0">
                  <c:v>181</c:v>
                </c:pt>
                <c:pt idx="1">
                  <c:v>300</c:v>
                </c:pt>
                <c:pt idx="2">
                  <c:v>89</c:v>
                </c:pt>
                <c:pt idx="3">
                  <c:v>38</c:v>
                </c:pt>
                <c:pt idx="4">
                  <c:v>402</c:v>
                </c:pt>
                <c:pt idx="5">
                  <c:v>851</c:v>
                </c:pt>
                <c:pt idx="6">
                  <c:v>614</c:v>
                </c:pt>
                <c:pt idx="7">
                  <c:v>118</c:v>
                </c:pt>
                <c:pt idx="8">
                  <c:v>445</c:v>
                </c:pt>
                <c:pt idx="9">
                  <c:v>781</c:v>
                </c:pt>
                <c:pt idx="10">
                  <c:v>514</c:v>
                </c:pt>
                <c:pt idx="11">
                  <c:v>945</c:v>
                </c:pt>
                <c:pt idx="12">
                  <c:v>599</c:v>
                </c:pt>
                <c:pt idx="13">
                  <c:v>457</c:v>
                </c:pt>
                <c:pt idx="14">
                  <c:v>633</c:v>
                </c:pt>
                <c:pt idx="15">
                  <c:v>558</c:v>
                </c:pt>
                <c:pt idx="16">
                  <c:v>246</c:v>
                </c:pt>
                <c:pt idx="17">
                  <c:v>368</c:v>
                </c:pt>
                <c:pt idx="18">
                  <c:v>291</c:v>
                </c:pt>
                <c:pt idx="19">
                  <c:v>226</c:v>
                </c:pt>
                <c:pt idx="20">
                  <c:v>102</c:v>
                </c:pt>
                <c:pt idx="21">
                  <c:v>142</c:v>
                </c:pt>
                <c:pt idx="22">
                  <c:v>239</c:v>
                </c:pt>
                <c:pt idx="23">
                  <c:v>333</c:v>
                </c:pt>
                <c:pt idx="24">
                  <c:v>646</c:v>
                </c:pt>
                <c:pt idx="25">
                  <c:v>615</c:v>
                </c:pt>
                <c:pt idx="26">
                  <c:v>726</c:v>
                </c:pt>
                <c:pt idx="27">
                  <c:v>512</c:v>
                </c:pt>
                <c:pt idx="28">
                  <c:v>524</c:v>
                </c:pt>
                <c:pt idx="29">
                  <c:v>825</c:v>
                </c:pt>
                <c:pt idx="30">
                  <c:v>796</c:v>
                </c:pt>
              </c:numCache>
            </c:numRef>
          </c:val>
          <c:extLst>
            <c:ext xmlns:c16="http://schemas.microsoft.com/office/drawing/2014/chart" uri="{C3380CC4-5D6E-409C-BE32-E72D297353CC}">
              <c16:uniqueId val="{00000003-5A73-4E39-844E-9B4A0FCD28FE}"/>
            </c:ext>
          </c:extLst>
        </c:ser>
        <c:ser>
          <c:idx val="5"/>
          <c:order val="4"/>
          <c:tx>
            <c:strRef>
              <c:f>Long_Type_By_BRSize_Units_MF!$F$1</c:f>
              <c:strCache>
                <c:ptCount val="1"/>
                <c:pt idx="0">
                  <c:v>Four Plus Bedrooms</c:v>
                </c:pt>
              </c:strCache>
            </c:strRef>
          </c:tx>
          <c:spPr>
            <a:solidFill>
              <a:schemeClr val="accent4"/>
            </a:solidFill>
            <a:ln>
              <a:noFill/>
            </a:ln>
            <a:effectLst/>
          </c:spPr>
          <c:cat>
            <c:numRef>
              <c:f>Long_Type_By_BRSize_Units_MF!$A$44:$A$74</c:f>
              <c:numCache>
                <c:formatCode>General</c:formatCode>
                <c:ptCount val="3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numCache>
            </c:numRef>
          </c:cat>
          <c:val>
            <c:numRef>
              <c:f>Long_Type_By_BRSize_Units_MF!$F$44:$F$74</c:f>
              <c:numCache>
                <c:formatCode>#,##0</c:formatCode>
                <c:ptCount val="31"/>
                <c:pt idx="0">
                  <c:v>4</c:v>
                </c:pt>
                <c:pt idx="1">
                  <c:v>175</c:v>
                </c:pt>
                <c:pt idx="2">
                  <c:v>0</c:v>
                </c:pt>
                <c:pt idx="3">
                  <c:v>0</c:v>
                </c:pt>
                <c:pt idx="4">
                  <c:v>0</c:v>
                </c:pt>
                <c:pt idx="5">
                  <c:v>321</c:v>
                </c:pt>
                <c:pt idx="6">
                  <c:v>0</c:v>
                </c:pt>
                <c:pt idx="7">
                  <c:v>6</c:v>
                </c:pt>
                <c:pt idx="8">
                  <c:v>0</c:v>
                </c:pt>
                <c:pt idx="9">
                  <c:v>0</c:v>
                </c:pt>
                <c:pt idx="10">
                  <c:v>69</c:v>
                </c:pt>
                <c:pt idx="11">
                  <c:v>0</c:v>
                </c:pt>
                <c:pt idx="12">
                  <c:v>54</c:v>
                </c:pt>
                <c:pt idx="13">
                  <c:v>2</c:v>
                </c:pt>
                <c:pt idx="14">
                  <c:v>64</c:v>
                </c:pt>
                <c:pt idx="15">
                  <c:v>8</c:v>
                </c:pt>
                <c:pt idx="16">
                  <c:v>0</c:v>
                </c:pt>
                <c:pt idx="17">
                  <c:v>0</c:v>
                </c:pt>
                <c:pt idx="18">
                  <c:v>6</c:v>
                </c:pt>
                <c:pt idx="19">
                  <c:v>28</c:v>
                </c:pt>
                <c:pt idx="20">
                  <c:v>0</c:v>
                </c:pt>
                <c:pt idx="21">
                  <c:v>0</c:v>
                </c:pt>
                <c:pt idx="22">
                  <c:v>0</c:v>
                </c:pt>
                <c:pt idx="23">
                  <c:v>20</c:v>
                </c:pt>
                <c:pt idx="24">
                  <c:v>32</c:v>
                </c:pt>
                <c:pt idx="25">
                  <c:v>0</c:v>
                </c:pt>
                <c:pt idx="26">
                  <c:v>62</c:v>
                </c:pt>
                <c:pt idx="27">
                  <c:v>22</c:v>
                </c:pt>
                <c:pt idx="28">
                  <c:v>26</c:v>
                </c:pt>
                <c:pt idx="29">
                  <c:v>10</c:v>
                </c:pt>
                <c:pt idx="30">
                  <c:v>9</c:v>
                </c:pt>
              </c:numCache>
            </c:numRef>
          </c:val>
          <c:extLst>
            <c:ext xmlns:c16="http://schemas.microsoft.com/office/drawing/2014/chart" uri="{C3380CC4-5D6E-409C-BE32-E72D297353CC}">
              <c16:uniqueId val="{00000004-5A73-4E39-844E-9B4A0FCD28FE}"/>
            </c:ext>
          </c:extLst>
        </c:ser>
        <c:dLbls>
          <c:showLegendKey val="0"/>
          <c:showVal val="0"/>
          <c:showCatName val="0"/>
          <c:showSerName val="0"/>
          <c:showPercent val="0"/>
          <c:showBubbleSize val="0"/>
        </c:dLbls>
        <c:axId val="320195584"/>
        <c:axId val="320201472"/>
      </c:areaChart>
      <c:dateAx>
        <c:axId val="320195584"/>
        <c:scaling>
          <c:orientation val="minMax"/>
        </c:scaling>
        <c:delete val="0"/>
        <c:axPos val="b"/>
        <c:numFmt formatCode="0" sourceLinked="0"/>
        <c:majorTickMark val="out"/>
        <c:minorTickMark val="cross"/>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320201472"/>
        <c:crosses val="autoZero"/>
        <c:auto val="0"/>
        <c:lblOffset val="100"/>
        <c:baseTimeUnit val="days"/>
        <c:majorUnit val="2"/>
        <c:majorTimeUnit val="days"/>
      </c:dateAx>
      <c:valAx>
        <c:axId val="32020147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Franklin Gothic Medium Cond" panose="020B0606030402020204" pitchFamily="34" charset="0"/>
                <a:ea typeface="+mn-ea"/>
                <a:cs typeface="+mn-cs"/>
              </a:defRPr>
            </a:pPr>
            <a:endParaRPr lang="en-US"/>
          </a:p>
        </c:txPr>
        <c:crossAx val="320195584"/>
        <c:crossesAt val="1985"/>
        <c:crossBetween val="midCat"/>
      </c:valAx>
      <c:spPr>
        <a:noFill/>
        <a:ln>
          <a:noFill/>
        </a:ln>
        <a:effectLst/>
      </c:spPr>
    </c:plotArea>
    <c:legend>
      <c:legendPos val="t"/>
      <c:layout>
        <c:manualLayout>
          <c:xMode val="edge"/>
          <c:yMode val="edge"/>
          <c:x val="0.10788989487043302"/>
          <c:y val="0.1086109254168091"/>
          <c:w val="0.64319172030924632"/>
          <c:h val="0.31270335317336639"/>
        </c:manualLayout>
      </c:layout>
      <c:overlay val="1"/>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Franklin Gothic Book" panose="020B0503020102020204" pitchFamily="34" charset="0"/>
              <a:ea typeface="+mn-ea"/>
              <a:cs typeface="+mn-cs"/>
            </a:defRPr>
          </a:pPr>
          <a:endParaRPr lang="en-US"/>
        </a:p>
      </c:txPr>
    </c:legend>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1"/>
          <c:tx>
            <c:strRef>
              <c:f>'[Tables For MF Report.xlsx]Rents Over Time'!$O$2</c:f>
              <c:strCache>
                <c:ptCount val="1"/>
                <c:pt idx="0">
                  <c:v>Studio Units</c:v>
                </c:pt>
              </c:strCache>
            </c:strRef>
          </c:tx>
          <c:spPr>
            <a:ln w="38100" cap="rnd">
              <a:solidFill>
                <a:srgbClr val="FAA434">
                  <a:lumMod val="75000"/>
                </a:srgbClr>
              </a:solidFill>
              <a:round/>
            </a:ln>
            <a:effectLst/>
          </c:spPr>
          <c:marker>
            <c:symbol val="none"/>
          </c:marker>
          <c:cat>
            <c:numRef>
              <c:f>'[Tables For MF Report.xlsx]Rents Over Time'!$G$3:$G$23</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Report.xlsx]Rents Over Time'!$O$3:$O$23</c:f>
              <c:numCache>
                <c:formatCode>"$"#,##0_);[Red]\("$"#,##0\)</c:formatCode>
                <c:ptCount val="21"/>
                <c:pt idx="0">
                  <c:v>1593.1455284552844</c:v>
                </c:pt>
                <c:pt idx="1">
                  <c:v>1616.2900395256916</c:v>
                </c:pt>
                <c:pt idx="2">
                  <c:v>1558.0450972762644</c:v>
                </c:pt>
                <c:pt idx="3">
                  <c:v>1490.976413043478</c:v>
                </c:pt>
                <c:pt idx="4">
                  <c:v>1452.3010058231866</c:v>
                </c:pt>
                <c:pt idx="5">
                  <c:v>1444.4648745519712</c:v>
                </c:pt>
                <c:pt idx="6">
                  <c:v>1472.501076388889</c:v>
                </c:pt>
                <c:pt idx="7">
                  <c:v>1492.8859372437805</c:v>
                </c:pt>
                <c:pt idx="8">
                  <c:v>1472.5455520824139</c:v>
                </c:pt>
                <c:pt idx="9">
                  <c:v>1499.5179060022278</c:v>
                </c:pt>
                <c:pt idx="10">
                  <c:v>1559.5886102652528</c:v>
                </c:pt>
                <c:pt idx="11">
                  <c:v>1538.3295337847148</c:v>
                </c:pt>
                <c:pt idx="12">
                  <c:v>1533.0668919919508</c:v>
                </c:pt>
                <c:pt idx="13">
                  <c:v>1525.3780869430839</c:v>
                </c:pt>
                <c:pt idx="14">
                  <c:v>1518.5205418694243</c:v>
                </c:pt>
                <c:pt idx="15">
                  <c:v>1570.2258403405663</c:v>
                </c:pt>
                <c:pt idx="16">
                  <c:v>1578.7010545525752</c:v>
                </c:pt>
                <c:pt idx="17">
                  <c:v>1546.8265135443864</c:v>
                </c:pt>
                <c:pt idx="18">
                  <c:v>1553.2349834930924</c:v>
                </c:pt>
                <c:pt idx="19">
                  <c:v>1571.1467786917626</c:v>
                </c:pt>
                <c:pt idx="20">
                  <c:v>1403</c:v>
                </c:pt>
              </c:numCache>
            </c:numRef>
          </c:val>
          <c:smooth val="0"/>
          <c:extLst>
            <c:ext xmlns:c16="http://schemas.microsoft.com/office/drawing/2014/chart" uri="{C3380CC4-5D6E-409C-BE32-E72D297353CC}">
              <c16:uniqueId val="{00000000-E80C-4FD1-90E9-AE066345F02F}"/>
            </c:ext>
          </c:extLst>
        </c:ser>
        <c:ser>
          <c:idx val="2"/>
          <c:order val="2"/>
          <c:tx>
            <c:strRef>
              <c:f>'[Tables For MF Report.xlsx]Rents Over Time'!$P$2</c:f>
              <c:strCache>
                <c:ptCount val="1"/>
                <c:pt idx="0">
                  <c:v>One Bedroom Units</c:v>
                </c:pt>
              </c:strCache>
            </c:strRef>
          </c:tx>
          <c:spPr>
            <a:ln w="38100" cap="rnd">
              <a:solidFill>
                <a:schemeClr val="accent3"/>
              </a:solidFill>
              <a:round/>
            </a:ln>
            <a:effectLst/>
          </c:spPr>
          <c:marker>
            <c:symbol val="none"/>
          </c:marker>
          <c:cat>
            <c:numRef>
              <c:f>'[Tables For MF Report.xlsx]Rents Over Time'!$G$3:$G$23</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Report.xlsx]Rents Over Time'!$P$3:$P$23</c:f>
              <c:numCache>
                <c:formatCode>"$"#,##0_);[Red]\("$"#,##0\)</c:formatCode>
                <c:ptCount val="21"/>
                <c:pt idx="0">
                  <c:v>1695.3473170731706</c:v>
                </c:pt>
                <c:pt idx="1">
                  <c:v>1720.048260869565</c:v>
                </c:pt>
                <c:pt idx="2">
                  <c:v>1658.7497665369649</c:v>
                </c:pt>
                <c:pt idx="3">
                  <c:v>1586.6239565217388</c:v>
                </c:pt>
                <c:pt idx="4">
                  <c:v>1549.5777713075699</c:v>
                </c:pt>
                <c:pt idx="5">
                  <c:v>1539.8790681003582</c:v>
                </c:pt>
                <c:pt idx="6">
                  <c:v>1568.7849305555553</c:v>
                </c:pt>
                <c:pt idx="7">
                  <c:v>1592.7445283637658</c:v>
                </c:pt>
                <c:pt idx="8">
                  <c:v>1567.5097142167085</c:v>
                </c:pt>
                <c:pt idx="9">
                  <c:v>1587.5829157674432</c:v>
                </c:pt>
                <c:pt idx="10">
                  <c:v>1641.4848158271266</c:v>
                </c:pt>
                <c:pt idx="11">
                  <c:v>1617.7197640249133</c:v>
                </c:pt>
                <c:pt idx="12">
                  <c:v>1617.6110220650364</c:v>
                </c:pt>
                <c:pt idx="13">
                  <c:v>1613.1456534896997</c:v>
                </c:pt>
                <c:pt idx="14">
                  <c:v>1602.7005863071099</c:v>
                </c:pt>
                <c:pt idx="15">
                  <c:v>1653.2141323196226</c:v>
                </c:pt>
                <c:pt idx="16">
                  <c:v>1650.9503514480825</c:v>
                </c:pt>
                <c:pt idx="17">
                  <c:v>1627.0714384791122</c:v>
                </c:pt>
                <c:pt idx="18">
                  <c:v>1638.7814358022674</c:v>
                </c:pt>
                <c:pt idx="19">
                  <c:v>1658.2077470986515</c:v>
                </c:pt>
                <c:pt idx="20">
                  <c:v>1544</c:v>
                </c:pt>
              </c:numCache>
            </c:numRef>
          </c:val>
          <c:smooth val="0"/>
          <c:extLst>
            <c:ext xmlns:c16="http://schemas.microsoft.com/office/drawing/2014/chart" uri="{C3380CC4-5D6E-409C-BE32-E72D297353CC}">
              <c16:uniqueId val="{00000001-E80C-4FD1-90E9-AE066345F02F}"/>
            </c:ext>
          </c:extLst>
        </c:ser>
        <c:ser>
          <c:idx val="3"/>
          <c:order val="3"/>
          <c:tx>
            <c:strRef>
              <c:f>'[Tables For MF Report.xlsx]Rents Over Time'!$Q$2</c:f>
              <c:strCache>
                <c:ptCount val="1"/>
                <c:pt idx="0">
                  <c:v>Two-Bedroom Units</c:v>
                </c:pt>
              </c:strCache>
            </c:strRef>
          </c:tx>
          <c:spPr>
            <a:ln w="38100" cap="rnd">
              <a:solidFill>
                <a:srgbClr val="0087CD"/>
              </a:solidFill>
              <a:round/>
            </a:ln>
            <a:effectLst/>
          </c:spPr>
          <c:marker>
            <c:symbol val="none"/>
          </c:marker>
          <c:cat>
            <c:numRef>
              <c:f>'[Tables For MF Report.xlsx]Rents Over Time'!$G$3:$G$23</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Report.xlsx]Rents Over Time'!$Q$3:$Q$23</c:f>
              <c:numCache>
                <c:formatCode>"$"#,##0_);[Red]\("$"#,##0\)</c:formatCode>
                <c:ptCount val="21"/>
                <c:pt idx="0">
                  <c:v>1964.3784959349591</c:v>
                </c:pt>
                <c:pt idx="1">
                  <c:v>1996.249723320158</c:v>
                </c:pt>
                <c:pt idx="2">
                  <c:v>1929.2137354085601</c:v>
                </c:pt>
                <c:pt idx="3">
                  <c:v>1845.4349565217387</c:v>
                </c:pt>
                <c:pt idx="4">
                  <c:v>1801.6753043938591</c:v>
                </c:pt>
                <c:pt idx="5">
                  <c:v>1789.0161290322578</c:v>
                </c:pt>
                <c:pt idx="6">
                  <c:v>1821.690520833333</c:v>
                </c:pt>
                <c:pt idx="7">
                  <c:v>1848.6321681087281</c:v>
                </c:pt>
                <c:pt idx="8">
                  <c:v>1818.7440165719936</c:v>
                </c:pt>
                <c:pt idx="9">
                  <c:v>1837.3015051016839</c:v>
                </c:pt>
                <c:pt idx="10">
                  <c:v>1891.9210386322775</c:v>
                </c:pt>
                <c:pt idx="11">
                  <c:v>1863.9445360742243</c:v>
                </c:pt>
                <c:pt idx="12">
                  <c:v>1861.0981166755228</c:v>
                </c:pt>
                <c:pt idx="13">
                  <c:v>1862.0055890142814</c:v>
                </c:pt>
                <c:pt idx="14">
                  <c:v>1850.8677302987294</c:v>
                </c:pt>
                <c:pt idx="15">
                  <c:v>1909.8226667285467</c:v>
                </c:pt>
                <c:pt idx="16">
                  <c:v>1901.127021295212</c:v>
                </c:pt>
                <c:pt idx="17">
                  <c:v>1885.755735966057</c:v>
                </c:pt>
                <c:pt idx="18">
                  <c:v>1894.3901125814889</c:v>
                </c:pt>
                <c:pt idx="19">
                  <c:v>1917.3659786354372</c:v>
                </c:pt>
                <c:pt idx="20">
                  <c:v>1838</c:v>
                </c:pt>
              </c:numCache>
            </c:numRef>
          </c:val>
          <c:smooth val="0"/>
          <c:extLst>
            <c:ext xmlns:c16="http://schemas.microsoft.com/office/drawing/2014/chart" uri="{C3380CC4-5D6E-409C-BE32-E72D297353CC}">
              <c16:uniqueId val="{00000002-E80C-4FD1-90E9-AE066345F02F}"/>
            </c:ext>
          </c:extLst>
        </c:ser>
        <c:ser>
          <c:idx val="4"/>
          <c:order val="4"/>
          <c:tx>
            <c:strRef>
              <c:f>'[Tables For MF Report.xlsx]Rents Over Time'!$R$2</c:f>
              <c:strCache>
                <c:ptCount val="1"/>
                <c:pt idx="0">
                  <c:v>Three-Bedroom Units</c:v>
                </c:pt>
              </c:strCache>
            </c:strRef>
          </c:tx>
          <c:spPr>
            <a:ln w="38100" cap="rnd">
              <a:solidFill>
                <a:srgbClr val="7030A0"/>
              </a:solidFill>
              <a:round/>
            </a:ln>
            <a:effectLst/>
          </c:spPr>
          <c:marker>
            <c:symbol val="none"/>
          </c:marker>
          <c:cat>
            <c:numRef>
              <c:f>'[Tables For MF Report.xlsx]Rents Over Time'!$G$3:$G$23</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Report.xlsx]Rents Over Time'!$R$3:$R$23</c:f>
              <c:numCache>
                <c:formatCode>"$"#,##0_);[Red]\("$"#,##0\)</c:formatCode>
                <c:ptCount val="21"/>
                <c:pt idx="0">
                  <c:v>2183.8117479674797</c:v>
                </c:pt>
                <c:pt idx="1">
                  <c:v>2218.3799999999997</c:v>
                </c:pt>
                <c:pt idx="2">
                  <c:v>2147.8867315175094</c:v>
                </c:pt>
                <c:pt idx="3">
                  <c:v>2055.0156032608693</c:v>
                </c:pt>
                <c:pt idx="4">
                  <c:v>2005.8195023822125</c:v>
                </c:pt>
                <c:pt idx="5">
                  <c:v>1990.4460931899639</c:v>
                </c:pt>
                <c:pt idx="6">
                  <c:v>2027.0960763888888</c:v>
                </c:pt>
                <c:pt idx="7">
                  <c:v>2057.0869770716977</c:v>
                </c:pt>
                <c:pt idx="8">
                  <c:v>2021.8951988592819</c:v>
                </c:pt>
                <c:pt idx="9">
                  <c:v>2042.3844045549251</c:v>
                </c:pt>
                <c:pt idx="10">
                  <c:v>2097.2550033019038</c:v>
                </c:pt>
                <c:pt idx="11">
                  <c:v>2066.4471523390785</c:v>
                </c:pt>
                <c:pt idx="12">
                  <c:v>2067.3857940538514</c:v>
                </c:pt>
                <c:pt idx="13">
                  <c:v>2075.3141051782086</c:v>
                </c:pt>
                <c:pt idx="14">
                  <c:v>2076.0766803527981</c:v>
                </c:pt>
                <c:pt idx="15">
                  <c:v>2130.3968111991967</c:v>
                </c:pt>
                <c:pt idx="16">
                  <c:v>2127.5800414154583</c:v>
                </c:pt>
                <c:pt idx="17">
                  <c:v>2114.8761137402089</c:v>
                </c:pt>
                <c:pt idx="18">
                  <c:v>2130.4158665429477</c:v>
                </c:pt>
                <c:pt idx="19">
                  <c:v>2154.2527996495301</c:v>
                </c:pt>
                <c:pt idx="20">
                  <c:v>2120</c:v>
                </c:pt>
              </c:numCache>
            </c:numRef>
          </c:val>
          <c:smooth val="0"/>
          <c:extLst>
            <c:ext xmlns:c16="http://schemas.microsoft.com/office/drawing/2014/chart" uri="{C3380CC4-5D6E-409C-BE32-E72D297353CC}">
              <c16:uniqueId val="{00000003-E80C-4FD1-90E9-AE066345F02F}"/>
            </c:ext>
          </c:extLst>
        </c:ser>
        <c:ser>
          <c:idx val="5"/>
          <c:order val="5"/>
          <c:tx>
            <c:strRef>
              <c:f>'[Tables For MF Report.xlsx]Rents Over Time'!$S$2</c:f>
              <c:strCache>
                <c:ptCount val="1"/>
                <c:pt idx="0">
                  <c:v>Four-Bedroom Units</c:v>
                </c:pt>
              </c:strCache>
            </c:strRef>
          </c:tx>
          <c:spPr>
            <a:ln w="38100" cap="rnd">
              <a:solidFill>
                <a:srgbClr val="C00000"/>
              </a:solidFill>
              <a:prstDash val="solid"/>
              <a:round/>
            </a:ln>
            <a:effectLst/>
          </c:spPr>
          <c:marker>
            <c:symbol val="none"/>
          </c:marker>
          <c:cat>
            <c:numRef>
              <c:f>'[Tables For MF Report.xlsx]Rents Over Time'!$G$3:$G$23</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Report.xlsx]Rents Over Time'!$S$3:$S$23</c:f>
              <c:numCache>
                <c:formatCode>"$"#,##0_);[Red]\("$"#,##0\)</c:formatCode>
                <c:ptCount val="21"/>
                <c:pt idx="0">
                  <c:v>2335.6114634146343</c:v>
                </c:pt>
                <c:pt idx="1">
                  <c:v>2376.2094071146244</c:v>
                </c:pt>
                <c:pt idx="2">
                  <c:v>2300.382373540856</c:v>
                </c:pt>
                <c:pt idx="3">
                  <c:v>2199.8934999999997</c:v>
                </c:pt>
                <c:pt idx="4">
                  <c:v>2140.0888406564318</c:v>
                </c:pt>
                <c:pt idx="5">
                  <c:v>2124.2910035842287</c:v>
                </c:pt>
                <c:pt idx="6">
                  <c:v>2165.7448263888887</c:v>
                </c:pt>
                <c:pt idx="7">
                  <c:v>2200.6337018066765</c:v>
                </c:pt>
                <c:pt idx="8">
                  <c:v>2160.1341690547738</c:v>
                </c:pt>
                <c:pt idx="9">
                  <c:v>2179.9105841882752</c:v>
                </c:pt>
                <c:pt idx="10">
                  <c:v>2246.8045960670647</c:v>
                </c:pt>
                <c:pt idx="11">
                  <c:v>2207.9688671150843</c:v>
                </c:pt>
                <c:pt idx="12">
                  <c:v>2208.2926775089941</c:v>
                </c:pt>
                <c:pt idx="13">
                  <c:v>2213.0758552007451</c:v>
                </c:pt>
                <c:pt idx="14">
                  <c:v>2196.3338866923491</c:v>
                </c:pt>
                <c:pt idx="15">
                  <c:v>2312.7526633110706</c:v>
                </c:pt>
                <c:pt idx="16">
                  <c:v>2373.4433204031548</c:v>
                </c:pt>
                <c:pt idx="17">
                  <c:v>2302.8181747715403</c:v>
                </c:pt>
                <c:pt idx="18">
                  <c:v>2278.8338078986244</c:v>
                </c:pt>
                <c:pt idx="19">
                  <c:v>2291.9306101534476</c:v>
                </c:pt>
                <c:pt idx="20">
                  <c:v>2291</c:v>
                </c:pt>
              </c:numCache>
            </c:numRef>
          </c:val>
          <c:smooth val="0"/>
          <c:extLst>
            <c:ext xmlns:c16="http://schemas.microsoft.com/office/drawing/2014/chart" uri="{C3380CC4-5D6E-409C-BE32-E72D297353CC}">
              <c16:uniqueId val="{00000004-E80C-4FD1-90E9-AE066345F02F}"/>
            </c:ext>
          </c:extLst>
        </c:ser>
        <c:ser>
          <c:idx val="6"/>
          <c:order val="6"/>
          <c:tx>
            <c:strRef>
              <c:f>'[Tables For MF Report.xlsx]Rents Over Time'!$T$2</c:f>
              <c:strCache>
                <c:ptCount val="1"/>
                <c:pt idx="0">
                  <c:v>All Units</c:v>
                </c:pt>
              </c:strCache>
            </c:strRef>
          </c:tx>
          <c:spPr>
            <a:ln w="28575" cap="rnd">
              <a:solidFill>
                <a:schemeClr val="accent1">
                  <a:lumMod val="60000"/>
                </a:schemeClr>
              </a:solidFill>
              <a:prstDash val="dash"/>
              <a:round/>
            </a:ln>
            <a:effectLst>
              <a:outerShdw blurRad="40000" dist="23000" dir="5400000" rotWithShape="0">
                <a:srgbClr val="000000">
                  <a:alpha val="35000"/>
                </a:srgbClr>
              </a:outerShdw>
            </a:effectLst>
          </c:spPr>
          <c:marker>
            <c:symbol val="none"/>
          </c:marker>
          <c:cat>
            <c:numRef>
              <c:f>'[Tables For MF Report.xlsx]Rents Over Time'!$G$3:$G$23</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'[Tables For MF Report.xlsx]Rents Over Time'!$T$3:$T$23</c:f>
              <c:numCache>
                <c:formatCode>"$"#,##0_);[Red]\("$"#,##0\)</c:formatCode>
                <c:ptCount val="21"/>
                <c:pt idx="0">
                  <c:v>1833.6203252032522</c:v>
                </c:pt>
                <c:pt idx="1">
                  <c:v>1863.2638339920948</c:v>
                </c:pt>
                <c:pt idx="2">
                  <c:v>1798.2976653696498</c:v>
                </c:pt>
                <c:pt idx="3">
                  <c:v>1720.2492010869566</c:v>
                </c:pt>
                <c:pt idx="4">
                  <c:v>1678.3667284277394</c:v>
                </c:pt>
                <c:pt idx="5">
                  <c:v>1668.4231899641577</c:v>
                </c:pt>
                <c:pt idx="6">
                  <c:v>1699.7309722222221</c:v>
                </c:pt>
                <c:pt idx="7">
                  <c:v>1725.0571615977465</c:v>
                </c:pt>
                <c:pt idx="8">
                  <c:v>1697.3341384003008</c:v>
                </c:pt>
                <c:pt idx="9">
                  <c:v>1716.6645054233068</c:v>
                </c:pt>
                <c:pt idx="10">
                  <c:v>1772.0439841141722</c:v>
                </c:pt>
                <c:pt idx="11">
                  <c:v>1745.4344822374064</c:v>
                </c:pt>
                <c:pt idx="12">
                  <c:v>1744.9908447084852</c:v>
                </c:pt>
                <c:pt idx="13">
                  <c:v>1743.130530527093</c:v>
                </c:pt>
                <c:pt idx="14">
                  <c:v>1732.797018619897</c:v>
                </c:pt>
                <c:pt idx="15">
                  <c:v>1787.5241311804637</c:v>
                </c:pt>
                <c:pt idx="16">
                  <c:v>1783.5871203756556</c:v>
                </c:pt>
                <c:pt idx="17">
                  <c:v>1763.2766400130545</c:v>
                </c:pt>
                <c:pt idx="18">
                  <c:v>1773.8005352300015</c:v>
                </c:pt>
                <c:pt idx="19">
                  <c:v>1794.8732207606283</c:v>
                </c:pt>
                <c:pt idx="20">
                  <c:v>1697</c:v>
                </c:pt>
              </c:numCache>
            </c:numRef>
          </c:val>
          <c:smooth val="0"/>
          <c:extLst>
            <c:ext xmlns:c16="http://schemas.microsoft.com/office/drawing/2014/chart" uri="{C3380CC4-5D6E-409C-BE32-E72D297353CC}">
              <c16:uniqueId val="{00000005-E80C-4FD1-90E9-AE066345F02F}"/>
            </c:ext>
          </c:extLst>
        </c:ser>
        <c:dLbls>
          <c:showLegendKey val="0"/>
          <c:showVal val="0"/>
          <c:showCatName val="0"/>
          <c:showSerName val="0"/>
          <c:showPercent val="0"/>
          <c:showBubbleSize val="0"/>
        </c:dLbls>
        <c:smooth val="0"/>
        <c:axId val="321768448"/>
        <c:axId val="323371776"/>
        <c:extLst>
          <c:ext xmlns:c15="http://schemas.microsoft.com/office/drawing/2012/chart" uri="{02D57815-91ED-43cb-92C2-25804820EDAC}">
            <c15:filteredLineSeries>
              <c15:ser>
                <c:idx val="1"/>
                <c:order val="0"/>
                <c:tx>
                  <c:strRef>
                    <c:extLst>
                      <c:ext uri="{02D57815-91ED-43cb-92C2-25804820EDAC}">
                        <c15:formulaRef>
                          <c15:sqref>'[Tables For MF Report.xlsx]Rents Over Time'!$G$2</c15:sqref>
                        </c15:formulaRef>
                      </c:ext>
                    </c:extLst>
                    <c:strCache>
                      <c:ptCount val="1"/>
                      <c:pt idx="0">
                        <c:v>Year</c:v>
                      </c:pt>
                    </c:strCache>
                  </c:strRef>
                </c:tx>
                <c:spPr>
                  <a:ln w="31750" cap="rnd">
                    <a:solidFill>
                      <a:srgbClr val="FF0000"/>
                    </a:solidFill>
                    <a:round/>
                  </a:ln>
                  <a:effectLst/>
                </c:spPr>
                <c:marker>
                  <c:symbol val="none"/>
                </c:marker>
                <c:cat>
                  <c:numRef>
                    <c:extLst>
                      <c:ext uri="{02D57815-91ED-43cb-92C2-25804820EDAC}">
                        <c15:formulaRef>
                          <c15:sqref>'[Tables For MF Report.xlsx]Rents Over Time'!$G$3:$G$23</c15:sqref>
                        </c15:formulaRef>
                      </c:ext>
                    </c:extLst>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extLst>
                      <c:ext uri="{02D57815-91ED-43cb-92C2-25804820EDAC}">
                        <c15:formulaRef>
                          <c15:sqref>'[Tables For MF Report.xlsx]Rents Over Time'!$G$3:$G$22</c15:sqref>
                        </c15:formulaRef>
                      </c:ext>
                    </c:extLst>
                    <c:numCache>
                      <c:formatCode>General</c:formatCode>
                      <c:ptCount val="20"/>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numCache>
                  </c:numRef>
                </c:val>
                <c:smooth val="0"/>
                <c:extLst>
                  <c:ext xmlns:c16="http://schemas.microsoft.com/office/drawing/2014/chart" uri="{C3380CC4-5D6E-409C-BE32-E72D297353CC}">
                    <c16:uniqueId val="{00000006-E80C-4FD1-90E9-AE066345F02F}"/>
                  </c:ext>
                </c:extLst>
              </c15:ser>
            </c15:filteredLineSeries>
          </c:ext>
        </c:extLst>
      </c:lineChart>
      <c:catAx>
        <c:axId val="321768448"/>
        <c:scaling>
          <c:orientation val="minMax"/>
        </c:scaling>
        <c:delete val="0"/>
        <c:axPos val="b"/>
        <c:numFmt formatCode="General" sourceLinked="1"/>
        <c:majorTickMark val="out"/>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2"/>
                </a:solidFill>
                <a:latin typeface="+mn-lt"/>
                <a:ea typeface="+mn-ea"/>
                <a:cs typeface="+mn-cs"/>
              </a:defRPr>
            </a:pPr>
            <a:endParaRPr lang="en-US"/>
          </a:p>
        </c:txPr>
        <c:crossAx val="323371776"/>
        <c:crosses val="autoZero"/>
        <c:auto val="1"/>
        <c:lblAlgn val="ctr"/>
        <c:lblOffset val="100"/>
        <c:tickLblSkip val="2"/>
        <c:noMultiLvlLbl val="0"/>
      </c:catAx>
      <c:valAx>
        <c:axId val="323371776"/>
        <c:scaling>
          <c:orientation val="minMax"/>
          <c:min val="1000"/>
        </c:scaling>
        <c:delete val="0"/>
        <c:axPos val="l"/>
        <c:majorGridlines>
          <c:spPr>
            <a:ln w="9525" cap="flat" cmpd="sng" algn="ctr">
              <a:solidFill>
                <a:schemeClr val="tx2">
                  <a:lumMod val="15000"/>
                  <a:lumOff val="85000"/>
                </a:schemeClr>
              </a:solidFill>
              <a:round/>
            </a:ln>
            <a:effectLst/>
          </c:spPr>
        </c:majorGridlines>
        <c:numFmt formatCode="&quot;$&quot;#,##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2"/>
                </a:solidFill>
                <a:latin typeface="+mn-lt"/>
                <a:ea typeface="+mn-ea"/>
                <a:cs typeface="+mn-cs"/>
              </a:defRPr>
            </a:pPr>
            <a:endParaRPr lang="en-US"/>
          </a:p>
        </c:txPr>
        <c:crossAx val="321768448"/>
        <c:crosses val="autoZero"/>
        <c:crossBetween val="midCat"/>
      </c:valAx>
      <c:spPr>
        <a:noFill/>
        <a:ln>
          <a:noFill/>
        </a:ln>
        <a:effectLst/>
      </c:spPr>
    </c:plotArea>
    <c:legend>
      <c:legendPos val="b"/>
      <c:layout>
        <c:manualLayout>
          <c:xMode val="edge"/>
          <c:yMode val="edge"/>
          <c:x val="8.7399102535223358E-2"/>
          <c:y val="0.71963449950599567"/>
          <c:w val="0.85566810222226686"/>
          <c:h val="0.17283863033159647"/>
        </c:manualLayout>
      </c:layout>
      <c:overlay val="1"/>
      <c:spPr>
        <a:noFill/>
        <a:ln>
          <a:noFill/>
        </a:ln>
        <a:effectLst/>
      </c:spPr>
      <c:txPr>
        <a:bodyPr rot="0" spcFirstLastPara="1" vertOverflow="ellipsis" vert="horz" wrap="square" anchor="ctr" anchorCtr="1"/>
        <a:lstStyle/>
        <a:p>
          <a:pPr>
            <a:defRPr sz="1600" b="0" i="0" u="none" strike="noStrike" kern="1200" baseline="0">
              <a:solidFill>
                <a:schemeClr val="tx2"/>
              </a:solidFill>
              <a:latin typeface="+mn-lt"/>
              <a:ea typeface="+mn-ea"/>
              <a:cs typeface="+mn-cs"/>
            </a:defRPr>
          </a:pPr>
          <a:endParaRPr lang="en-US"/>
        </a:p>
      </c:txPr>
    </c:legend>
    <c:plotVisOnly val="1"/>
    <c:dispBlanksAs val="gap"/>
    <c:showDLblsOverMax val="0"/>
  </c:chart>
  <c:spPr>
    <a:solidFill>
      <a:sysClr val="window" lastClr="FFFFFF"/>
    </a:solid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31">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0.81759</cdr:x>
      <cdr:y>0.84442</cdr:y>
    </cdr:from>
    <cdr:to>
      <cdr:x>0.99259</cdr:x>
      <cdr:y>0.91334</cdr:y>
    </cdr:to>
    <cdr:sp macro="" textlink="">
      <cdr:nvSpPr>
        <cdr:cNvPr id="2" name="TextBox 1">
          <a:extLst xmlns:a="http://schemas.openxmlformats.org/drawingml/2006/main">
            <a:ext uri="{FF2B5EF4-FFF2-40B4-BE49-F238E27FC236}">
              <a16:creationId xmlns:a16="http://schemas.microsoft.com/office/drawing/2014/main" id="{EDA2F5AA-8BCE-4679-A1E4-A13F90ABAEAB}"/>
            </a:ext>
          </a:extLst>
        </cdr:cNvPr>
        <cdr:cNvSpPr txBox="1"/>
      </cdr:nvSpPr>
      <cdr:spPr>
        <a:xfrm xmlns:a="http://schemas.openxmlformats.org/drawingml/2006/main">
          <a:off x="6477001" y="3929063"/>
          <a:ext cx="1386416" cy="32067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dirty="0"/>
            <a:t>Source</a:t>
          </a:r>
          <a:r>
            <a:rPr lang="en-US" sz="1100" baseline="0" dirty="0"/>
            <a:t>: CoStar, COG</a:t>
          </a:r>
          <a:endParaRPr lang="en-US" sz="1100" dirty="0"/>
        </a:p>
      </cdr:txBody>
    </cdr:sp>
  </cdr:relSizeAnchor>
</c:userShapes>
</file>

<file path=ppt/drawings/drawing2.xml><?xml version="1.0" encoding="utf-8"?>
<c:userShapes xmlns:c="http://schemas.openxmlformats.org/drawingml/2006/chart">
  <cdr:relSizeAnchor xmlns:cdr="http://schemas.openxmlformats.org/drawingml/2006/chartDrawing">
    <cdr:from>
      <cdr:x>0.78188</cdr:x>
      <cdr:y>0.83163</cdr:y>
    </cdr:from>
    <cdr:to>
      <cdr:x>0.95688</cdr:x>
      <cdr:y>0.90055</cdr:y>
    </cdr:to>
    <cdr:sp macro="" textlink="">
      <cdr:nvSpPr>
        <cdr:cNvPr id="2" name="TextBox 1">
          <a:extLst xmlns:a="http://schemas.openxmlformats.org/drawingml/2006/main">
            <a:ext uri="{FF2B5EF4-FFF2-40B4-BE49-F238E27FC236}">
              <a16:creationId xmlns:a16="http://schemas.microsoft.com/office/drawing/2014/main" id="{EDA2F5AA-8BCE-4679-A1E4-A13F90ABAEAB}"/>
            </a:ext>
          </a:extLst>
        </cdr:cNvPr>
        <cdr:cNvSpPr txBox="1"/>
      </cdr:nvSpPr>
      <cdr:spPr>
        <a:xfrm xmlns:a="http://schemas.openxmlformats.org/drawingml/2006/main">
          <a:off x="6257263" y="3869524"/>
          <a:ext cx="1400490" cy="320682"/>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300" dirty="0">
              <a:solidFill>
                <a:schemeClr val="bg1"/>
              </a:solidFill>
            </a:rPr>
            <a:t>Source</a:t>
          </a:r>
          <a:r>
            <a:rPr lang="en-US" sz="1300" baseline="0" dirty="0">
              <a:solidFill>
                <a:schemeClr val="bg1"/>
              </a:solidFill>
            </a:rPr>
            <a:t>: CoStar, COG</a:t>
          </a:r>
          <a:endParaRPr lang="en-US" sz="1300" dirty="0">
            <a:solidFill>
              <a:schemeClr val="bg1"/>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7840" cy="464820"/>
          </a:xfrm>
          <a:prstGeom prst="rect">
            <a:avLst/>
          </a:prstGeom>
        </p:spPr>
        <p:txBody>
          <a:bodyPr vert="horz" lIns="93406" tIns="46703" rIns="93406" bIns="46703" rtlCol="0"/>
          <a:lstStyle>
            <a:lvl1pPr algn="l">
              <a:defRPr sz="1200"/>
            </a:lvl1pPr>
          </a:lstStyle>
          <a:p>
            <a:endParaRPr lang="en-US"/>
          </a:p>
        </p:txBody>
      </p:sp>
      <p:sp>
        <p:nvSpPr>
          <p:cNvPr id="3" name="Date Placeholder 2"/>
          <p:cNvSpPr>
            <a:spLocks noGrp="1"/>
          </p:cNvSpPr>
          <p:nvPr>
            <p:ph type="dt" sz="quarter" idx="1"/>
          </p:nvPr>
        </p:nvSpPr>
        <p:spPr>
          <a:xfrm>
            <a:off x="3970938" y="1"/>
            <a:ext cx="3037840" cy="464820"/>
          </a:xfrm>
          <a:prstGeom prst="rect">
            <a:avLst/>
          </a:prstGeom>
        </p:spPr>
        <p:txBody>
          <a:bodyPr vert="horz" lIns="93406" tIns="46703" rIns="93406" bIns="46703" rtlCol="0"/>
          <a:lstStyle>
            <a:lvl1pPr algn="r">
              <a:defRPr sz="1200"/>
            </a:lvl1pPr>
          </a:lstStyle>
          <a:p>
            <a:fld id="{D8623175-169F-3846-BA4D-E652445F38E3}" type="datetimeFigureOut">
              <a:rPr lang="en-US" smtClean="0"/>
              <a:t>11/17/2021</a:t>
            </a:fld>
            <a:endParaRPr lang="en-US"/>
          </a:p>
        </p:txBody>
      </p:sp>
      <p:sp>
        <p:nvSpPr>
          <p:cNvPr id="4" name="Footer Placeholder 3"/>
          <p:cNvSpPr>
            <a:spLocks noGrp="1"/>
          </p:cNvSpPr>
          <p:nvPr>
            <p:ph type="ftr" sz="quarter" idx="2"/>
          </p:nvPr>
        </p:nvSpPr>
        <p:spPr>
          <a:xfrm>
            <a:off x="1" y="8829967"/>
            <a:ext cx="3037840" cy="464820"/>
          </a:xfrm>
          <a:prstGeom prst="rect">
            <a:avLst/>
          </a:prstGeom>
        </p:spPr>
        <p:txBody>
          <a:bodyPr vert="horz" lIns="93406" tIns="46703" rIns="93406" bIns="46703"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406" tIns="46703" rIns="93406" bIns="46703"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7840" cy="464820"/>
          </a:xfrm>
          <a:prstGeom prst="rect">
            <a:avLst/>
          </a:prstGeom>
        </p:spPr>
        <p:txBody>
          <a:bodyPr vert="horz" lIns="93406" tIns="46703" rIns="93406" bIns="46703" rtlCol="0"/>
          <a:lstStyle>
            <a:lvl1pPr algn="l">
              <a:defRPr sz="1200"/>
            </a:lvl1pPr>
          </a:lstStyle>
          <a:p>
            <a:endParaRPr lang="en-US"/>
          </a:p>
        </p:txBody>
      </p:sp>
      <p:sp>
        <p:nvSpPr>
          <p:cNvPr id="3" name="Date Placeholder 2"/>
          <p:cNvSpPr>
            <a:spLocks noGrp="1"/>
          </p:cNvSpPr>
          <p:nvPr>
            <p:ph type="dt" idx="1"/>
          </p:nvPr>
        </p:nvSpPr>
        <p:spPr>
          <a:xfrm>
            <a:off x="3970938" y="1"/>
            <a:ext cx="3037840" cy="464820"/>
          </a:xfrm>
          <a:prstGeom prst="rect">
            <a:avLst/>
          </a:prstGeom>
        </p:spPr>
        <p:txBody>
          <a:bodyPr vert="horz" lIns="93406" tIns="46703" rIns="93406" bIns="46703" rtlCol="0"/>
          <a:lstStyle>
            <a:lvl1pPr algn="r">
              <a:defRPr sz="1200"/>
            </a:lvl1pPr>
          </a:lstStyle>
          <a:p>
            <a:fld id="{6E8B3D8F-114B-A443-AC93-AB6267D4A736}" type="datetimeFigureOut">
              <a:rPr lang="en-US" smtClean="0"/>
              <a:t>11/17/2021</a:t>
            </a:fld>
            <a:endParaRPr lang="en-US"/>
          </a:p>
        </p:txBody>
      </p:sp>
      <p:sp>
        <p:nvSpPr>
          <p:cNvPr id="4" name="Slide Image Placeholder 3"/>
          <p:cNvSpPr>
            <a:spLocks noGrp="1" noRot="1" noChangeAspect="1"/>
          </p:cNvSpPr>
          <p:nvPr>
            <p:ph type="sldImg" idx="2"/>
          </p:nvPr>
        </p:nvSpPr>
        <p:spPr>
          <a:xfrm>
            <a:off x="1182688" y="696913"/>
            <a:ext cx="4646612" cy="3486150"/>
          </a:xfrm>
          <a:prstGeom prst="rect">
            <a:avLst/>
          </a:prstGeom>
          <a:noFill/>
          <a:ln w="12700">
            <a:solidFill>
              <a:prstClr val="black"/>
            </a:solidFill>
          </a:ln>
        </p:spPr>
        <p:txBody>
          <a:bodyPr vert="horz" lIns="93406" tIns="46703" rIns="93406" bIns="46703" rtlCol="0" anchor="ctr"/>
          <a:lstStyle/>
          <a:p>
            <a:endParaRPr lang="en-US"/>
          </a:p>
        </p:txBody>
      </p:sp>
      <p:sp>
        <p:nvSpPr>
          <p:cNvPr id="5" name="Notes Placeholder 4"/>
          <p:cNvSpPr>
            <a:spLocks noGrp="1"/>
          </p:cNvSpPr>
          <p:nvPr>
            <p:ph type="body" sz="quarter" idx="3"/>
          </p:nvPr>
        </p:nvSpPr>
        <p:spPr>
          <a:xfrm>
            <a:off x="701041" y="4415791"/>
            <a:ext cx="5608320" cy="4183380"/>
          </a:xfrm>
          <a:prstGeom prst="rect">
            <a:avLst/>
          </a:prstGeom>
        </p:spPr>
        <p:txBody>
          <a:bodyPr vert="horz" lIns="93406" tIns="46703" rIns="93406" bIns="4670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29967"/>
            <a:ext cx="3037840" cy="464820"/>
          </a:xfrm>
          <a:prstGeom prst="rect">
            <a:avLst/>
          </a:prstGeom>
        </p:spPr>
        <p:txBody>
          <a:bodyPr vert="horz" lIns="93406" tIns="46703" rIns="93406" bIns="46703"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406" tIns="46703" rIns="93406" bIns="46703"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1</a:t>
            </a:fld>
            <a:endParaRPr lang="en-US"/>
          </a:p>
        </p:txBody>
      </p:sp>
    </p:spTree>
    <p:extLst>
      <p:ext uri="{BB962C8B-B14F-4D97-AF65-F5344CB8AC3E}">
        <p14:creationId xmlns:p14="http://schemas.microsoft.com/office/powerpoint/2010/main" val="35395657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This presentation is on the findings of the Commercial Construction Indicators Reports, which was published earlier this month</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annual report analyzes recent trends in commercial real estate activity, which includes all commercial land uses, but does not include residential and government buildings.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My work focuses on the size and number of completed projects, and on land use categories, trends in geographies around the region and vacant commercial space.</a:t>
            </a:r>
          </a:p>
        </p:txBody>
      </p:sp>
      <p:sp>
        <p:nvSpPr>
          <p:cNvPr id="4" name="Slide Number Placeholder 3"/>
          <p:cNvSpPr>
            <a:spLocks noGrp="1"/>
          </p:cNvSpPr>
          <p:nvPr>
            <p:ph type="sldNum" sz="quarter" idx="5"/>
          </p:nvPr>
        </p:nvSpPr>
        <p:spPr/>
        <p:txBody>
          <a:bodyPr/>
          <a:lstStyle/>
          <a:p>
            <a:fld id="{1436F691-95C7-1B40-B9ED-37CC98F20D13}" type="slidenum">
              <a:rPr lang="en-US" smtClean="0"/>
              <a:t>2</a:t>
            </a:fld>
            <a:endParaRPr lang="en-US"/>
          </a:p>
        </p:txBody>
      </p:sp>
    </p:spTree>
    <p:extLst>
      <p:ext uri="{BB962C8B-B14F-4D97-AF65-F5344CB8AC3E}">
        <p14:creationId xmlns:p14="http://schemas.microsoft.com/office/powerpoint/2010/main" val="1070219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This presentation is on the findings of the Commercial Construction Indicators Reports, which was published earlier this month</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annual report analyzes recent trends in commercial real estate activity, which includes all commercial land uses, but does not include residential and government buildings.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My work focuses on the size and number of completed projects, and on land use categories, trends in geographies around the region and vacant commercial space.</a:t>
            </a:r>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1898284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This presentation is on the findings of the Commercial Construction Indicators Reports, which was published earlier this month</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annual report analyzes recent trends in commercial real estate activity, which includes all commercial land uses, but does not include residential and government buildings.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My work focuses on the size and number of completed projects, and on land use categories, trends in geographies around the region and vacant commercial space.</a:t>
            </a:r>
          </a:p>
        </p:txBody>
      </p:sp>
      <p:sp>
        <p:nvSpPr>
          <p:cNvPr id="4" name="Slide Number Placeholder 3"/>
          <p:cNvSpPr>
            <a:spLocks noGrp="1"/>
          </p:cNvSpPr>
          <p:nvPr>
            <p:ph type="sldNum" sz="quarter" idx="5"/>
          </p:nvPr>
        </p:nvSpPr>
        <p:spPr/>
        <p:txBody>
          <a:bodyPr/>
          <a:lstStyle/>
          <a:p>
            <a:fld id="{1436F691-95C7-1B40-B9ED-37CC98F20D13}" type="slidenum">
              <a:rPr lang="en-US" smtClean="0"/>
              <a:t>4</a:t>
            </a:fld>
            <a:endParaRPr lang="en-US"/>
          </a:p>
        </p:txBody>
      </p:sp>
    </p:spTree>
    <p:extLst>
      <p:ext uri="{BB962C8B-B14F-4D97-AF65-F5344CB8AC3E}">
        <p14:creationId xmlns:p14="http://schemas.microsoft.com/office/powerpoint/2010/main" val="22640364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This presentation is on the findings of the Commercial Construction Indicators Reports, which was published earlier this month</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annual report analyzes recent trends in commercial real estate activity, which includes all commercial land uses, but does not include residential and government buildings.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My work focuses on the size and number of completed projects, and on land use categories, trends in geographies around the region and vacant commercial space.</a:t>
            </a:r>
          </a:p>
        </p:txBody>
      </p:sp>
      <p:sp>
        <p:nvSpPr>
          <p:cNvPr id="4" name="Slide Number Placeholder 3"/>
          <p:cNvSpPr>
            <a:spLocks noGrp="1"/>
          </p:cNvSpPr>
          <p:nvPr>
            <p:ph type="sldNum" sz="quarter" idx="5"/>
          </p:nvPr>
        </p:nvSpPr>
        <p:spPr/>
        <p:txBody>
          <a:bodyPr/>
          <a:lstStyle/>
          <a:p>
            <a:fld id="{1436F691-95C7-1B40-B9ED-37CC98F20D13}" type="slidenum">
              <a:rPr lang="en-US" smtClean="0"/>
              <a:t>5</a:t>
            </a:fld>
            <a:endParaRPr lang="en-US"/>
          </a:p>
        </p:txBody>
      </p:sp>
    </p:spTree>
    <p:extLst>
      <p:ext uri="{BB962C8B-B14F-4D97-AF65-F5344CB8AC3E}">
        <p14:creationId xmlns:p14="http://schemas.microsoft.com/office/powerpoint/2010/main" val="367467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graph from the report shows the new multifamily rental units added in our region over the past thirty years. New construction has declined 42 percent from the peak in 2014 but the 9,971 units added in 2018 was still more than in any single year between 1968 and 2013. </a:t>
            </a: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6</a:t>
            </a:fld>
            <a:endParaRPr lang="en-US"/>
          </a:p>
        </p:txBody>
      </p:sp>
    </p:spTree>
    <p:extLst>
      <p:ext uri="{BB962C8B-B14F-4D97-AF65-F5344CB8AC3E}">
        <p14:creationId xmlns:p14="http://schemas.microsoft.com/office/powerpoint/2010/main" val="3969838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graph adds demolitions and buildings under construction to the mix. CoStar only shows such data back to 2000…</a:t>
            </a: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7</a:t>
            </a:fld>
            <a:endParaRPr lang="en-US"/>
          </a:p>
        </p:txBody>
      </p:sp>
    </p:spTree>
    <p:extLst>
      <p:ext uri="{BB962C8B-B14F-4D97-AF65-F5344CB8AC3E}">
        <p14:creationId xmlns:p14="http://schemas.microsoft.com/office/powerpoint/2010/main" val="3786297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This map shows new apartment units completed in 2018 in red.</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Each dot represents 20 units.</a:t>
            </a:r>
          </a:p>
        </p:txBody>
      </p:sp>
      <p:sp>
        <p:nvSpPr>
          <p:cNvPr id="4" name="Slide Number Placeholder 3"/>
          <p:cNvSpPr>
            <a:spLocks noGrp="1"/>
          </p:cNvSpPr>
          <p:nvPr>
            <p:ph type="sldNum" sz="quarter" idx="5"/>
          </p:nvPr>
        </p:nvSpPr>
        <p:spPr/>
        <p:txBody>
          <a:bodyPr/>
          <a:lstStyle/>
          <a:p>
            <a:fld id="{1436F691-95C7-1B40-B9ED-37CC98F20D13}" type="slidenum">
              <a:rPr lang="en-US" smtClean="0"/>
              <a:t>8</a:t>
            </a:fld>
            <a:endParaRPr lang="en-US"/>
          </a:p>
        </p:txBody>
      </p:sp>
    </p:spTree>
    <p:extLst>
      <p:ext uri="{BB962C8B-B14F-4D97-AF65-F5344CB8AC3E}">
        <p14:creationId xmlns:p14="http://schemas.microsoft.com/office/powerpoint/2010/main" val="3551708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Here is the same map, zooming on the area inside the Beltway.</a:t>
            </a:r>
          </a:p>
          <a:p>
            <a:pPr marL="171450" indent="-171450">
              <a:buFont typeface="Arial" panose="020B0604020202020204" pitchFamily="34" charset="0"/>
              <a:buChar char="•"/>
            </a:pPr>
            <a:r>
              <a:rPr lang="en-US" dirty="0"/>
              <a:t>For this map, one dot represents five units.</a:t>
            </a:r>
          </a:p>
        </p:txBody>
      </p:sp>
      <p:sp>
        <p:nvSpPr>
          <p:cNvPr id="4" name="Slide Number Placeholder 3"/>
          <p:cNvSpPr>
            <a:spLocks noGrp="1"/>
          </p:cNvSpPr>
          <p:nvPr>
            <p:ph type="sldNum" sz="quarter" idx="5"/>
          </p:nvPr>
        </p:nvSpPr>
        <p:spPr/>
        <p:txBody>
          <a:bodyPr/>
          <a:lstStyle/>
          <a:p>
            <a:fld id="{1436F691-95C7-1B40-B9ED-37CC98F20D13}" type="slidenum">
              <a:rPr lang="en-US" smtClean="0"/>
              <a:t>9</a:t>
            </a:fld>
            <a:endParaRPr lang="en-US"/>
          </a:p>
        </p:txBody>
      </p:sp>
    </p:spTree>
    <p:extLst>
      <p:ext uri="{BB962C8B-B14F-4D97-AF65-F5344CB8AC3E}">
        <p14:creationId xmlns:p14="http://schemas.microsoft.com/office/powerpoint/2010/main" val="2563837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 it is broken down by regional ring or jurisdictional group.</a:t>
            </a:r>
          </a:p>
        </p:txBody>
      </p:sp>
      <p:sp>
        <p:nvSpPr>
          <p:cNvPr id="4" name="Slide Number Placeholder 3"/>
          <p:cNvSpPr>
            <a:spLocks noGrp="1"/>
          </p:cNvSpPr>
          <p:nvPr>
            <p:ph type="sldNum" sz="quarter" idx="5"/>
          </p:nvPr>
        </p:nvSpPr>
        <p:spPr/>
        <p:txBody>
          <a:bodyPr/>
          <a:lstStyle/>
          <a:p>
            <a:fld id="{1436F691-95C7-1B40-B9ED-37CC98F20D13}" type="slidenum">
              <a:rPr lang="en-US" smtClean="0"/>
              <a:t>10</a:t>
            </a:fld>
            <a:endParaRPr lang="en-US"/>
          </a:p>
        </p:txBody>
      </p:sp>
    </p:spTree>
    <p:extLst>
      <p:ext uri="{BB962C8B-B14F-4D97-AF65-F5344CB8AC3E}">
        <p14:creationId xmlns:p14="http://schemas.microsoft.com/office/powerpoint/2010/main" val="21550732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COG staff groups member-jurisdictions into 3 areas for analysis.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Central jurisdictions, shown in purple.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Inner Jurisdictions, shown in blue.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And Outer Jurisdictions, shown in green.</a:t>
            </a:r>
          </a:p>
        </p:txBody>
      </p:sp>
      <p:sp>
        <p:nvSpPr>
          <p:cNvPr id="4" name="Slide Number Placeholder 3"/>
          <p:cNvSpPr>
            <a:spLocks noGrp="1"/>
          </p:cNvSpPr>
          <p:nvPr>
            <p:ph type="sldNum" sz="quarter" idx="5"/>
          </p:nvPr>
        </p:nvSpPr>
        <p:spPr/>
        <p:txBody>
          <a:bodyPr/>
          <a:lstStyle/>
          <a:p>
            <a:fld id="{1436F691-95C7-1B40-B9ED-37CC98F20D13}" type="slidenum">
              <a:rPr lang="en-US" smtClean="0"/>
              <a:t>11</a:t>
            </a:fld>
            <a:endParaRPr lang="en-US"/>
          </a:p>
        </p:txBody>
      </p:sp>
    </p:spTree>
    <p:extLst>
      <p:ext uri="{BB962C8B-B14F-4D97-AF65-F5344CB8AC3E}">
        <p14:creationId xmlns:p14="http://schemas.microsoft.com/office/powerpoint/2010/main" val="36424416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 it is broken down by regional ring or jurisdictional group.</a:t>
            </a:r>
          </a:p>
        </p:txBody>
      </p:sp>
      <p:sp>
        <p:nvSpPr>
          <p:cNvPr id="4" name="Slide Number Placeholder 3"/>
          <p:cNvSpPr>
            <a:spLocks noGrp="1"/>
          </p:cNvSpPr>
          <p:nvPr>
            <p:ph type="sldNum" sz="quarter" idx="5"/>
          </p:nvPr>
        </p:nvSpPr>
        <p:spPr/>
        <p:txBody>
          <a:bodyPr/>
          <a:lstStyle/>
          <a:p>
            <a:fld id="{1436F691-95C7-1B40-B9ED-37CC98F20D13}" type="slidenum">
              <a:rPr lang="en-US" smtClean="0"/>
              <a:t>12</a:t>
            </a:fld>
            <a:endParaRPr lang="en-US"/>
          </a:p>
        </p:txBody>
      </p:sp>
    </p:spTree>
    <p:extLst>
      <p:ext uri="{BB962C8B-B14F-4D97-AF65-F5344CB8AC3E}">
        <p14:creationId xmlns:p14="http://schemas.microsoft.com/office/powerpoint/2010/main" val="38021345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These ten projects represent 44% of the region’s 9,971 new multifamily rental units built in 2018.</a:t>
            </a:r>
          </a:p>
        </p:txBody>
      </p:sp>
      <p:sp>
        <p:nvSpPr>
          <p:cNvPr id="4" name="Slide Number Placeholder 3"/>
          <p:cNvSpPr>
            <a:spLocks noGrp="1"/>
          </p:cNvSpPr>
          <p:nvPr>
            <p:ph type="sldNum" sz="quarter" idx="5"/>
          </p:nvPr>
        </p:nvSpPr>
        <p:spPr/>
        <p:txBody>
          <a:bodyPr/>
          <a:lstStyle/>
          <a:p>
            <a:fld id="{1436F691-95C7-1B40-B9ED-37CC98F20D13}" type="slidenum">
              <a:rPr lang="en-US" smtClean="0"/>
              <a:t>13</a:t>
            </a:fld>
            <a:endParaRPr lang="en-US"/>
          </a:p>
        </p:txBody>
      </p:sp>
    </p:spTree>
    <p:extLst>
      <p:ext uri="{BB962C8B-B14F-4D97-AF65-F5344CB8AC3E}">
        <p14:creationId xmlns:p14="http://schemas.microsoft.com/office/powerpoint/2010/main" val="3794559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largest project in 2019 was the 539 unit NOVEL at South Capitol near the Navy Yard Metro Station in the District of Columbia.</a:t>
            </a:r>
          </a:p>
        </p:txBody>
      </p:sp>
      <p:sp>
        <p:nvSpPr>
          <p:cNvPr id="4" name="Slide Number Placeholder 3"/>
          <p:cNvSpPr>
            <a:spLocks noGrp="1"/>
          </p:cNvSpPr>
          <p:nvPr>
            <p:ph type="sldNum" sz="quarter" idx="5"/>
          </p:nvPr>
        </p:nvSpPr>
        <p:spPr/>
        <p:txBody>
          <a:bodyPr/>
          <a:lstStyle/>
          <a:p>
            <a:fld id="{1436F691-95C7-1B40-B9ED-37CC98F20D13}" type="slidenum">
              <a:rPr lang="en-US" smtClean="0"/>
              <a:t>14</a:t>
            </a:fld>
            <a:endParaRPr lang="en-US"/>
          </a:p>
        </p:txBody>
      </p:sp>
    </p:spTree>
    <p:extLst>
      <p:ext uri="{BB962C8B-B14F-4D97-AF65-F5344CB8AC3E}">
        <p14:creationId xmlns:p14="http://schemas.microsoft.com/office/powerpoint/2010/main" val="6881406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These ten projects represent 44% of the region’s 9,971 new multifamily rental units built in 2018.</a:t>
            </a:r>
          </a:p>
        </p:txBody>
      </p:sp>
      <p:sp>
        <p:nvSpPr>
          <p:cNvPr id="4" name="Slide Number Placeholder 3"/>
          <p:cNvSpPr>
            <a:spLocks noGrp="1"/>
          </p:cNvSpPr>
          <p:nvPr>
            <p:ph type="sldNum" sz="quarter" idx="5"/>
          </p:nvPr>
        </p:nvSpPr>
        <p:spPr/>
        <p:txBody>
          <a:bodyPr/>
          <a:lstStyle/>
          <a:p>
            <a:fld id="{1436F691-95C7-1B40-B9ED-37CC98F20D13}" type="slidenum">
              <a:rPr lang="en-US" smtClean="0"/>
              <a:t>15</a:t>
            </a:fld>
            <a:endParaRPr lang="en-US"/>
          </a:p>
        </p:txBody>
      </p:sp>
    </p:spTree>
    <p:extLst>
      <p:ext uri="{BB962C8B-B14F-4D97-AF65-F5344CB8AC3E}">
        <p14:creationId xmlns:p14="http://schemas.microsoft.com/office/powerpoint/2010/main" val="1923849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So looking at apartment building style…</a:t>
            </a:r>
          </a:p>
          <a:p>
            <a:pPr marL="171450" indent="-171450">
              <a:buFont typeface="Arial" panose="020B0604020202020204" pitchFamily="34" charset="0"/>
              <a:buChar char="•"/>
            </a:pPr>
            <a:r>
              <a:rPr lang="en-US" dirty="0"/>
              <a:t>There has been a shift away from garden style apartments over the past 20 years.</a:t>
            </a:r>
          </a:p>
          <a:p>
            <a:pPr marL="171450" indent="-171450">
              <a:buFont typeface="Arial" panose="020B0604020202020204" pitchFamily="34" charset="0"/>
              <a:buChar char="•"/>
            </a:pPr>
            <a:r>
              <a:rPr lang="en-US" dirty="0"/>
              <a:t>20 of the 25 apartment buildings over 20 stories built in the past 10 years are in Virginia.</a:t>
            </a:r>
          </a:p>
        </p:txBody>
      </p:sp>
      <p:sp>
        <p:nvSpPr>
          <p:cNvPr id="4" name="Slide Number Placeholder 3"/>
          <p:cNvSpPr>
            <a:spLocks noGrp="1"/>
          </p:cNvSpPr>
          <p:nvPr>
            <p:ph type="sldNum" sz="quarter" idx="5"/>
          </p:nvPr>
        </p:nvSpPr>
        <p:spPr/>
        <p:txBody>
          <a:bodyPr/>
          <a:lstStyle/>
          <a:p>
            <a:fld id="{1436F691-95C7-1B40-B9ED-37CC98F20D13}" type="slidenum">
              <a:rPr lang="en-US" smtClean="0"/>
              <a:t>16</a:t>
            </a:fld>
            <a:endParaRPr lang="en-US"/>
          </a:p>
        </p:txBody>
      </p:sp>
    </p:spTree>
    <p:extLst>
      <p:ext uri="{BB962C8B-B14F-4D97-AF65-F5344CB8AC3E}">
        <p14:creationId xmlns:p14="http://schemas.microsoft.com/office/powerpoint/2010/main" val="3897717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17</a:t>
            </a:fld>
            <a:endParaRPr lang="en-US"/>
          </a:p>
        </p:txBody>
      </p:sp>
    </p:spTree>
    <p:extLst>
      <p:ext uri="{BB962C8B-B14F-4D97-AF65-F5344CB8AC3E}">
        <p14:creationId xmlns:p14="http://schemas.microsoft.com/office/powerpoint/2010/main" val="13689029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kern="1200" dirty="0">
                <a:solidFill>
                  <a:schemeClr val="tx1"/>
                </a:solidFill>
                <a:effectLst/>
                <a:latin typeface="+mn-lt"/>
                <a:ea typeface="+mn-ea"/>
                <a:cs typeface="+mn-cs"/>
              </a:rPr>
              <a:t>The share of construction within Activity Centers or near HCT transit—Metrorail, Commuter Rail, Bus Rapid Transit or Streetcar—has been increasing. We can see that the share in Activity Centers—shown in orange--has grown to over 80% of all construction and units within a half mile walk of a high capacity station area have risen to over half of all construction. </a:t>
            </a:r>
          </a:p>
        </p:txBody>
      </p:sp>
      <p:sp>
        <p:nvSpPr>
          <p:cNvPr id="4" name="Slide Number Placeholder 3"/>
          <p:cNvSpPr>
            <a:spLocks noGrp="1"/>
          </p:cNvSpPr>
          <p:nvPr>
            <p:ph type="sldNum" sz="quarter" idx="5"/>
          </p:nvPr>
        </p:nvSpPr>
        <p:spPr/>
        <p:txBody>
          <a:bodyPr/>
          <a:lstStyle/>
          <a:p>
            <a:fld id="{1436F691-95C7-1B40-B9ED-37CC98F20D13}" type="slidenum">
              <a:rPr lang="en-US" smtClean="0"/>
              <a:t>18</a:t>
            </a:fld>
            <a:endParaRPr lang="en-US"/>
          </a:p>
        </p:txBody>
      </p:sp>
    </p:spTree>
    <p:extLst>
      <p:ext uri="{BB962C8B-B14F-4D97-AF65-F5344CB8AC3E}">
        <p14:creationId xmlns:p14="http://schemas.microsoft.com/office/powerpoint/2010/main" val="32818159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kern="1200" dirty="0">
                <a:solidFill>
                  <a:schemeClr val="tx1"/>
                </a:solidFill>
                <a:effectLst/>
                <a:latin typeface="+mn-lt"/>
                <a:ea typeface="+mn-ea"/>
                <a:cs typeface="+mn-cs"/>
              </a:rPr>
              <a:t>The share of construction within Activity Centers or near HCT transit—Metrorail, Commuter Rail, Bus Rapid Transit or Streetcar—has been increasing. We can see that the share in Activity Centers—shown in orange--has grown to over 80% of all construction and units within a half mile walk of a high capacity station area have risen to over half of all construction. </a:t>
            </a:r>
          </a:p>
        </p:txBody>
      </p:sp>
      <p:sp>
        <p:nvSpPr>
          <p:cNvPr id="4" name="Slide Number Placeholder 3"/>
          <p:cNvSpPr>
            <a:spLocks noGrp="1"/>
          </p:cNvSpPr>
          <p:nvPr>
            <p:ph type="sldNum" sz="quarter" idx="5"/>
          </p:nvPr>
        </p:nvSpPr>
        <p:spPr/>
        <p:txBody>
          <a:bodyPr/>
          <a:lstStyle/>
          <a:p>
            <a:fld id="{1436F691-95C7-1B40-B9ED-37CC98F20D13}" type="slidenum">
              <a:rPr lang="en-US" smtClean="0"/>
              <a:t>19</a:t>
            </a:fld>
            <a:endParaRPr lang="en-US"/>
          </a:p>
        </p:txBody>
      </p:sp>
    </p:spTree>
    <p:extLst>
      <p:ext uri="{BB962C8B-B14F-4D97-AF65-F5344CB8AC3E}">
        <p14:creationId xmlns:p14="http://schemas.microsoft.com/office/powerpoint/2010/main" val="32300960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kern="1200" dirty="0">
                <a:solidFill>
                  <a:schemeClr val="tx1"/>
                </a:solidFill>
                <a:effectLst/>
                <a:latin typeface="+mn-lt"/>
                <a:ea typeface="+mn-ea"/>
                <a:cs typeface="+mn-cs"/>
              </a:rPr>
              <a:t>One of the COG Housing Targets is to have at least 75% of all new housing in an Activity Center or near high-capacity transit. This graph shows that construction of multifamily rental apartments has met or exceeded this goal in each of the last six years.</a:t>
            </a:r>
          </a:p>
        </p:txBody>
      </p:sp>
      <p:sp>
        <p:nvSpPr>
          <p:cNvPr id="4" name="Slide Number Placeholder 3"/>
          <p:cNvSpPr>
            <a:spLocks noGrp="1"/>
          </p:cNvSpPr>
          <p:nvPr>
            <p:ph type="sldNum" sz="quarter" idx="5"/>
          </p:nvPr>
        </p:nvSpPr>
        <p:spPr/>
        <p:txBody>
          <a:bodyPr/>
          <a:lstStyle/>
          <a:p>
            <a:fld id="{1436F691-95C7-1B40-B9ED-37CC98F20D13}" type="slidenum">
              <a:rPr lang="en-US" smtClean="0"/>
              <a:t>20</a:t>
            </a:fld>
            <a:endParaRPr lang="en-US"/>
          </a:p>
        </p:txBody>
      </p:sp>
    </p:spTree>
    <p:extLst>
      <p:ext uri="{BB962C8B-B14F-4D97-AF65-F5344CB8AC3E}">
        <p14:creationId xmlns:p14="http://schemas.microsoft.com/office/powerpoint/2010/main" val="781371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So looking at apartment building style…</a:t>
            </a:r>
          </a:p>
          <a:p>
            <a:pPr marL="171450" indent="-171450">
              <a:buFont typeface="Arial" panose="020B0604020202020204" pitchFamily="34" charset="0"/>
              <a:buChar char="•"/>
            </a:pPr>
            <a:r>
              <a:rPr lang="en-US" dirty="0"/>
              <a:t>There has been a shift away from garden style apartments over the past 20 years.</a:t>
            </a:r>
          </a:p>
          <a:p>
            <a:pPr marL="171450" indent="-171450">
              <a:buFont typeface="Arial" panose="020B0604020202020204" pitchFamily="34" charset="0"/>
              <a:buChar char="•"/>
            </a:pPr>
            <a:r>
              <a:rPr lang="en-US" dirty="0"/>
              <a:t>20 of the 25 apartment buildings over 20 stories built in the past 10 years are in Virginia.</a:t>
            </a:r>
          </a:p>
        </p:txBody>
      </p:sp>
      <p:sp>
        <p:nvSpPr>
          <p:cNvPr id="4" name="Slide Number Placeholder 3"/>
          <p:cNvSpPr>
            <a:spLocks noGrp="1"/>
          </p:cNvSpPr>
          <p:nvPr>
            <p:ph type="sldNum" sz="quarter" idx="5"/>
          </p:nvPr>
        </p:nvSpPr>
        <p:spPr/>
        <p:txBody>
          <a:bodyPr/>
          <a:lstStyle/>
          <a:p>
            <a:fld id="{1436F691-95C7-1B40-B9ED-37CC98F20D13}" type="slidenum">
              <a:rPr lang="en-US" smtClean="0"/>
              <a:t>21</a:t>
            </a:fld>
            <a:endParaRPr lang="en-US"/>
          </a:p>
        </p:txBody>
      </p:sp>
    </p:spTree>
    <p:extLst>
      <p:ext uri="{BB962C8B-B14F-4D97-AF65-F5344CB8AC3E}">
        <p14:creationId xmlns:p14="http://schemas.microsoft.com/office/powerpoint/2010/main" val="16803127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Inflation adjusted rents rose steadily between 2005 and 2016, but have held steady over the past two years. The increasing gap between a studio and one-bedroom apartment rents may be due to the shift in the market towards building studio apartments in greater numbers.</a:t>
            </a:r>
          </a:p>
        </p:txBody>
      </p:sp>
      <p:sp>
        <p:nvSpPr>
          <p:cNvPr id="4" name="Slide Number Placeholder 3"/>
          <p:cNvSpPr>
            <a:spLocks noGrp="1"/>
          </p:cNvSpPr>
          <p:nvPr>
            <p:ph type="sldNum" sz="quarter" idx="5"/>
          </p:nvPr>
        </p:nvSpPr>
        <p:spPr/>
        <p:txBody>
          <a:bodyPr/>
          <a:lstStyle/>
          <a:p>
            <a:fld id="{1436F691-95C7-1B40-B9ED-37CC98F20D13}" type="slidenum">
              <a:rPr lang="en-US" smtClean="0"/>
              <a:t>22</a:t>
            </a:fld>
            <a:endParaRPr lang="en-US"/>
          </a:p>
        </p:txBody>
      </p:sp>
    </p:spTree>
    <p:extLst>
      <p:ext uri="{BB962C8B-B14F-4D97-AF65-F5344CB8AC3E}">
        <p14:creationId xmlns:p14="http://schemas.microsoft.com/office/powerpoint/2010/main" val="2758508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Inflation adjusted rents rose steadily between 2005 and 2016, but have held steady over the past two years. The increasing gap between a studio and one-bedroom apartment rents may be due to the shift in the market towards building studio apartments in greater numbers.</a:t>
            </a:r>
          </a:p>
        </p:txBody>
      </p:sp>
      <p:sp>
        <p:nvSpPr>
          <p:cNvPr id="4" name="Slide Number Placeholder 3"/>
          <p:cNvSpPr>
            <a:spLocks noGrp="1"/>
          </p:cNvSpPr>
          <p:nvPr>
            <p:ph type="sldNum" sz="quarter" idx="5"/>
          </p:nvPr>
        </p:nvSpPr>
        <p:spPr/>
        <p:txBody>
          <a:bodyPr/>
          <a:lstStyle/>
          <a:p>
            <a:fld id="{1436F691-95C7-1B40-B9ED-37CC98F20D13}" type="slidenum">
              <a:rPr lang="en-US" smtClean="0"/>
              <a:t>23</a:t>
            </a:fld>
            <a:endParaRPr lang="en-US"/>
          </a:p>
        </p:txBody>
      </p:sp>
    </p:spTree>
    <p:extLst>
      <p:ext uri="{BB962C8B-B14F-4D97-AF65-F5344CB8AC3E}">
        <p14:creationId xmlns:p14="http://schemas.microsoft.com/office/powerpoint/2010/main" val="14705492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This map from this year’s report shows commercial buildings completed in 2018 in red.</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size of the dot is in proportion to the building’s square footage. All member-counties added new space in 2018.</a:t>
            </a:r>
          </a:p>
        </p:txBody>
      </p:sp>
      <p:sp>
        <p:nvSpPr>
          <p:cNvPr id="4" name="Slide Number Placeholder 3"/>
          <p:cNvSpPr>
            <a:spLocks noGrp="1"/>
          </p:cNvSpPr>
          <p:nvPr>
            <p:ph type="sldNum" sz="quarter" idx="5"/>
          </p:nvPr>
        </p:nvSpPr>
        <p:spPr/>
        <p:txBody>
          <a:bodyPr/>
          <a:lstStyle/>
          <a:p>
            <a:fld id="{1436F691-95C7-1B40-B9ED-37CC98F20D13}" type="slidenum">
              <a:rPr lang="en-US" smtClean="0"/>
              <a:t>24</a:t>
            </a:fld>
            <a:endParaRPr lang="en-US"/>
          </a:p>
        </p:txBody>
      </p:sp>
    </p:spTree>
    <p:extLst>
      <p:ext uri="{BB962C8B-B14F-4D97-AF65-F5344CB8AC3E}">
        <p14:creationId xmlns:p14="http://schemas.microsoft.com/office/powerpoint/2010/main" val="7352606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Multifamily rental construction continues to at historically high rates, even though new construction has dipped slightly over the past few years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Rent increases, in inflation-adjusted dollars, have levelled off but the average market rate apartment is not affordable to the median renter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Construction is concentrated in the core and near Metrorail stations.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Developers are focusing on studio and one-bedroom apartments and “stick-built” mid-rise building styles.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High rents and a large number of buildings under construction suggest that near record levels of construction will continue in the </a:t>
            </a:r>
            <a:r>
              <a:rPr lang="en-US" sz="1200" kern="1200">
                <a:solidFill>
                  <a:schemeClr val="tx1"/>
                </a:solidFill>
                <a:effectLst/>
                <a:latin typeface="+mn-lt"/>
                <a:ea typeface="+mn-ea"/>
                <a:cs typeface="+mn-cs"/>
              </a:rPr>
              <a:t>near future.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436F691-95C7-1B40-B9ED-37CC98F20D13}" type="slidenum">
              <a:rPr lang="en-US" smtClean="0"/>
              <a:t>25</a:t>
            </a:fld>
            <a:endParaRPr lang="en-US"/>
          </a:p>
        </p:txBody>
      </p:sp>
    </p:spTree>
    <p:extLst>
      <p:ext uri="{BB962C8B-B14F-4D97-AF65-F5344CB8AC3E}">
        <p14:creationId xmlns:p14="http://schemas.microsoft.com/office/powerpoint/2010/main" val="19842902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cxnSp>
        <p:nvCxnSpPr>
          <p:cNvPr id="10" name="Straight Connector 9"/>
          <p:cNvCxnSpPr/>
          <p:nvPr userDrawn="1"/>
        </p:nvCxnSpPr>
        <p:spPr>
          <a:xfrm>
            <a:off x="8461552" y="6353741"/>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3162319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4572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7240" y="6252462"/>
            <a:ext cx="2282870" cy="479555"/>
          </a:xfrm>
          <a:prstGeom prst="rect">
            <a:avLst/>
          </a:prstGeom>
        </p:spPr>
      </p:pic>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58" r:id="rId6"/>
    <p:sldLayoutId id="2147483659" r:id="rId7"/>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62250708"/>
              </p:ext>
            </p:extLst>
          </p:nvPr>
        </p:nvGraphicFramePr>
        <p:xfrm>
          <a:off x="2491153" y="1481172"/>
          <a:ext cx="6652847" cy="356616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4000" b="0" cap="all" dirty="0">
                          <a:solidFill>
                            <a:srgbClr val="2F6B97"/>
                          </a:solidFill>
                          <a:latin typeface="+mn-lt"/>
                          <a:cs typeface="Franklin Gothic Book"/>
                        </a:rPr>
                        <a:t>2020 multifamily rental housing trends for MWCOG Region</a:t>
                      </a:r>
                    </a:p>
                  </a:txBody>
                  <a:tcPr marL="0" marR="457200" marT="0" marB="13716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800" dirty="0">
                          <a:solidFill>
                            <a:srgbClr val="2F6B97"/>
                          </a:solidFill>
                          <a:latin typeface="Franklin Gothic Medium"/>
                          <a:ea typeface="Ebrima" panose="02000000000000000000" pitchFamily="2" charset="0"/>
                          <a:cs typeface="Franklin Gothic Medium"/>
                        </a:rPr>
                        <a:t>Analysis of CoStar data</a:t>
                      </a:r>
                    </a:p>
                  </a:txBody>
                  <a:tcPr marL="0" marR="457200" marT="137160" marB="137160">
                    <a:lnL w="12700" cmpd="sng">
                      <a:noFill/>
                    </a:lnL>
                    <a:lnR w="12700" cmpd="sng">
                      <a:noFill/>
                    </a:lnR>
                    <a:lnT w="38100" cap="flat" cmpd="sng" algn="ctr">
                      <a:solidFill>
                        <a:schemeClr val="tx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John Kent</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Regional Planner </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Department of Community Planning and Services</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Housing Directors Advisory Committee</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November 17, 2021</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673534923"/>
              </p:ext>
            </p:extLst>
          </p:nvPr>
        </p:nvGraphicFramePr>
        <p:xfrm>
          <a:off x="775405" y="465181"/>
          <a:ext cx="8368596" cy="6477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2900" b="0" dirty="0">
                          <a:solidFill>
                            <a:srgbClr val="2F6B97"/>
                          </a:solidFill>
                          <a:latin typeface="Franklin Gothic Medium"/>
                          <a:cs typeface="Franklin Gothic Medium"/>
                        </a:rPr>
                        <a:t>About the Multifamily Rental Construction Report</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77089"/>
            <a:ext cx="7882128" cy="4708981"/>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400" dirty="0"/>
              <a:t>Annual analysis of completed multifamily rental real estate projects in COG region using data from CoStar’s database of properties. </a:t>
            </a:r>
          </a:p>
          <a:p>
            <a:pPr marL="713232" lvl="1" indent="-256032">
              <a:spcBef>
                <a:spcPts val="1200"/>
              </a:spcBef>
              <a:buFont typeface="Arial"/>
              <a:buChar char="•"/>
            </a:pPr>
            <a:r>
              <a:rPr lang="en-US" sz="2400" dirty="0"/>
              <a:t>Excludes</a:t>
            </a:r>
          </a:p>
          <a:p>
            <a:pPr marL="1170432" lvl="2" indent="-256032">
              <a:spcBef>
                <a:spcPts val="1200"/>
              </a:spcBef>
              <a:buFont typeface="Arial"/>
              <a:buChar char="•"/>
            </a:pPr>
            <a:r>
              <a:rPr lang="en-US" sz="2400" dirty="0"/>
              <a:t>All Single-Family residences</a:t>
            </a:r>
          </a:p>
          <a:p>
            <a:pPr marL="1170432" lvl="2" indent="-256032">
              <a:spcBef>
                <a:spcPts val="1200"/>
              </a:spcBef>
              <a:buFont typeface="Arial"/>
              <a:buChar char="•"/>
            </a:pPr>
            <a:r>
              <a:rPr lang="en-US" sz="2400" dirty="0"/>
              <a:t>Projects with 4 units or fewer</a:t>
            </a:r>
          </a:p>
          <a:p>
            <a:pPr marL="1170432" lvl="2" indent="-256032">
              <a:spcBef>
                <a:spcPts val="1200"/>
              </a:spcBef>
              <a:buFont typeface="Arial"/>
              <a:buChar char="•"/>
            </a:pPr>
            <a:r>
              <a:rPr lang="en-US" sz="2400" dirty="0"/>
              <a:t>Condos and Co-ops</a:t>
            </a:r>
          </a:p>
          <a:p>
            <a:pPr marL="1170432" lvl="2" indent="-256032">
              <a:spcBef>
                <a:spcPts val="1200"/>
              </a:spcBef>
              <a:buFont typeface="Arial"/>
              <a:buChar char="•"/>
            </a:pPr>
            <a:r>
              <a:rPr lang="en-US" sz="2400" dirty="0"/>
              <a:t>Military, student and assisted living housing</a:t>
            </a:r>
          </a:p>
          <a:p>
            <a:pPr marL="713232" lvl="1" indent="-256032">
              <a:spcBef>
                <a:spcPts val="1200"/>
              </a:spcBef>
              <a:buFont typeface="Arial"/>
              <a:buChar char="•"/>
            </a:pPr>
            <a:r>
              <a:rPr lang="en-US" sz="2400" dirty="0"/>
              <a:t>Database contains average rents for each building but subsidized/rent restricted unit data is unreliable</a:t>
            </a:r>
          </a:p>
        </p:txBody>
      </p:sp>
    </p:spTree>
    <p:extLst>
      <p:ext uri="{BB962C8B-B14F-4D97-AF65-F5344CB8AC3E}">
        <p14:creationId xmlns:p14="http://schemas.microsoft.com/office/powerpoint/2010/main" val="3066633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323212338"/>
              </p:ext>
            </p:extLst>
          </p:nvPr>
        </p:nvGraphicFramePr>
        <p:xfrm>
          <a:off x="775405" y="465181"/>
          <a:ext cx="8368596" cy="6477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300" b="0" dirty="0">
                          <a:solidFill>
                            <a:srgbClr val="2F6B97"/>
                          </a:solidFill>
                          <a:latin typeface="Franklin Gothic Medium"/>
                          <a:cs typeface="Franklin Gothic Medium"/>
                        </a:rPr>
                        <a:t>What is CoStar?</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77089"/>
            <a:ext cx="7882128" cy="4862870"/>
          </a:xfrm>
          <a:prstGeom prst="rect">
            <a:avLst/>
          </a:prstGeom>
          <a:noFill/>
        </p:spPr>
        <p:txBody>
          <a:bodyPr wrap="square" numCol="1" rtlCol="0">
            <a:spAutoFit/>
          </a:bodyPr>
          <a:lstStyle/>
          <a:p>
            <a:pPr marL="256032" indent="-256032">
              <a:spcBef>
                <a:spcPts val="1200"/>
              </a:spcBef>
              <a:buFont typeface="Arial"/>
              <a:buChar char="•"/>
            </a:pPr>
            <a:r>
              <a:rPr lang="en-US" sz="2400" dirty="0"/>
              <a:t>DC-based firm providing inventory of commercial properties and available spaces</a:t>
            </a:r>
          </a:p>
          <a:p>
            <a:pPr marL="713232" lvl="1" indent="-256032">
              <a:spcBef>
                <a:spcPts val="1200"/>
              </a:spcBef>
              <a:buFont typeface="Arial"/>
              <a:buChar char="•"/>
            </a:pPr>
            <a:r>
              <a:rPr lang="en-US" sz="2400" dirty="0"/>
              <a:t>primarily marketed to real estate investors, developers, property managers and brokers</a:t>
            </a:r>
          </a:p>
          <a:p>
            <a:pPr marL="256032" indent="-256032">
              <a:spcBef>
                <a:spcPts val="1200"/>
              </a:spcBef>
              <a:buFont typeface="Arial"/>
              <a:buChar char="•"/>
            </a:pPr>
            <a:r>
              <a:rPr lang="en-US" sz="2400" dirty="0"/>
              <a:t>Property data has over 180 attributes including…</a:t>
            </a:r>
          </a:p>
          <a:p>
            <a:pPr marL="256032" indent="-256032">
              <a:spcBef>
                <a:spcPts val="1200"/>
              </a:spcBef>
              <a:buFont typeface="Arial"/>
              <a:buChar char="•"/>
            </a:pPr>
            <a:endParaRPr lang="en-US" sz="2400" dirty="0"/>
          </a:p>
          <a:p>
            <a:pPr marL="256032" indent="-256032">
              <a:spcBef>
                <a:spcPts val="1200"/>
              </a:spcBef>
              <a:buFont typeface="Arial"/>
              <a:buChar char="•"/>
            </a:pPr>
            <a:endParaRPr lang="en-US" sz="2400" dirty="0"/>
          </a:p>
          <a:p>
            <a:pPr marL="256032" indent="-256032">
              <a:spcBef>
                <a:spcPts val="1200"/>
              </a:spcBef>
              <a:buFont typeface="Arial"/>
              <a:buChar char="•"/>
            </a:pPr>
            <a:endParaRPr lang="en-US" sz="2400" dirty="0"/>
          </a:p>
          <a:p>
            <a:pPr marL="256032" indent="-256032">
              <a:spcBef>
                <a:spcPts val="1200"/>
              </a:spcBef>
              <a:buFont typeface="Arial"/>
              <a:buChar char="•"/>
            </a:pPr>
            <a:r>
              <a:rPr lang="en-US" sz="2400" dirty="0"/>
              <a:t>Database behind Apartments.com</a:t>
            </a:r>
          </a:p>
          <a:p>
            <a:pPr marL="256032" indent="-256032">
              <a:spcBef>
                <a:spcPts val="1200"/>
              </a:spcBef>
              <a:buFont typeface="Arial"/>
              <a:buChar char="•"/>
            </a:pPr>
            <a:endParaRPr lang="en-US" sz="2400" dirty="0"/>
          </a:p>
        </p:txBody>
      </p:sp>
      <p:sp>
        <p:nvSpPr>
          <p:cNvPr id="9" name="TextBox 8">
            <a:extLst>
              <a:ext uri="{FF2B5EF4-FFF2-40B4-BE49-F238E27FC236}">
                <a16:creationId xmlns:a16="http://schemas.microsoft.com/office/drawing/2014/main" id="{3FDAA596-580D-4540-85EA-4AF81B32D074}"/>
              </a:ext>
            </a:extLst>
          </p:cNvPr>
          <p:cNvSpPr txBox="1"/>
          <p:nvPr/>
        </p:nvSpPr>
        <p:spPr>
          <a:xfrm>
            <a:off x="495368" y="3750171"/>
            <a:ext cx="7882128" cy="3970318"/>
          </a:xfrm>
          <a:prstGeom prst="rect">
            <a:avLst/>
          </a:prstGeom>
          <a:noFill/>
        </p:spPr>
        <p:txBody>
          <a:bodyPr wrap="square" numCol="2" rtlCol="0">
            <a:spAutoFit/>
          </a:bodyPr>
          <a:lstStyle/>
          <a:p>
            <a:pPr marL="1200150" lvl="2" indent="-285750">
              <a:buFont typeface="Arial" panose="020B0604020202020204" pitchFamily="34" charset="0"/>
              <a:buChar char="•"/>
            </a:pPr>
            <a:r>
              <a:rPr lang="en-US" dirty="0"/>
              <a:t>Land use</a:t>
            </a:r>
          </a:p>
          <a:p>
            <a:pPr marL="1200150" lvl="2" indent="-285750">
              <a:buFont typeface="Arial" panose="020B0604020202020204" pitchFamily="34" charset="0"/>
              <a:buChar char="•"/>
            </a:pPr>
            <a:r>
              <a:rPr lang="en-US" dirty="0"/>
              <a:t>Number of Units in Building</a:t>
            </a:r>
          </a:p>
          <a:p>
            <a:pPr marL="1200150" lvl="2" indent="-285750">
              <a:buFont typeface="Arial" panose="020B0604020202020204" pitchFamily="34" charset="0"/>
              <a:buChar char="•"/>
            </a:pPr>
            <a:r>
              <a:rPr lang="en-US" dirty="0"/>
              <a:t>Year Built</a:t>
            </a:r>
          </a:p>
          <a:p>
            <a:pPr marL="1200150" lvl="2" indent="-285750">
              <a:buFont typeface="Arial" panose="020B0604020202020204" pitchFamily="34" charset="0"/>
              <a:buChar char="•"/>
            </a:pPr>
            <a:r>
              <a:rPr lang="en-US" dirty="0"/>
              <a:t>Rents</a:t>
            </a:r>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lvl="3"/>
            <a:endParaRPr lang="en-US" dirty="0"/>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marL="1657350" lvl="3" indent="-285750">
              <a:buFont typeface="Arial" panose="020B0604020202020204" pitchFamily="34" charset="0"/>
              <a:buChar char="•"/>
            </a:pPr>
            <a:endParaRPr lang="en-US" dirty="0"/>
          </a:p>
          <a:p>
            <a:pPr marL="1200150" lvl="2" indent="-285750">
              <a:buFont typeface="Arial" panose="020B0604020202020204" pitchFamily="34" charset="0"/>
              <a:buChar char="•"/>
            </a:pPr>
            <a:r>
              <a:rPr lang="en-US" dirty="0"/>
              <a:t>Longitude and latitude</a:t>
            </a:r>
          </a:p>
          <a:p>
            <a:pPr marL="1200150" lvl="2" indent="-285750">
              <a:buFont typeface="Arial" panose="020B0604020202020204" pitchFamily="34" charset="0"/>
              <a:buChar char="•"/>
            </a:pPr>
            <a:r>
              <a:rPr lang="en-US" dirty="0"/>
              <a:t>Vacant space</a:t>
            </a:r>
          </a:p>
          <a:p>
            <a:pPr marL="1200150" lvl="2" indent="-285750">
              <a:buFont typeface="Arial" panose="020B0604020202020204" pitchFamily="34" charset="0"/>
              <a:buChar char="•"/>
            </a:pPr>
            <a:r>
              <a:rPr lang="en-US" dirty="0"/>
              <a:t>Market class</a:t>
            </a:r>
          </a:p>
          <a:p>
            <a:pPr marL="1200150" lvl="2" indent="-285750">
              <a:buFont typeface="Arial" panose="020B0604020202020204" pitchFamily="34" charset="0"/>
              <a:buChar char="•"/>
            </a:pPr>
            <a:r>
              <a:rPr lang="en-US" dirty="0"/>
              <a:t>Square Feet of Units</a:t>
            </a:r>
          </a:p>
          <a:p>
            <a:pPr marL="256032" indent="-256032">
              <a:spcBef>
                <a:spcPts val="1200"/>
              </a:spcBef>
              <a:buFont typeface="Arial"/>
              <a:buChar char="•"/>
            </a:pPr>
            <a:endParaRPr lang="en-US" sz="2400" dirty="0"/>
          </a:p>
        </p:txBody>
      </p:sp>
    </p:spTree>
    <p:extLst>
      <p:ext uri="{BB962C8B-B14F-4D97-AF65-F5344CB8AC3E}">
        <p14:creationId xmlns:p14="http://schemas.microsoft.com/office/powerpoint/2010/main" val="1352051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4</a:t>
            </a:fld>
            <a:endParaRPr lang="en-US" dirty="0"/>
          </a:p>
        </p:txBody>
      </p:sp>
      <p:graphicFrame>
        <p:nvGraphicFramePr>
          <p:cNvPr id="8" name="Chart 7">
            <a:extLst>
              <a:ext uri="{FF2B5EF4-FFF2-40B4-BE49-F238E27FC236}">
                <a16:creationId xmlns:a16="http://schemas.microsoft.com/office/drawing/2014/main" id="{CFDAB6B7-C631-4A65-A353-3694D60B9317}"/>
              </a:ext>
            </a:extLst>
          </p:cNvPr>
          <p:cNvGraphicFramePr>
            <a:graphicFrameLocks/>
          </p:cNvGraphicFramePr>
          <p:nvPr>
            <p:extLst>
              <p:ext uri="{D42A27DB-BD31-4B8C-83A1-F6EECF244321}">
                <p14:modId xmlns:p14="http://schemas.microsoft.com/office/powerpoint/2010/main" val="1438171899"/>
              </p:ext>
            </p:extLst>
          </p:nvPr>
        </p:nvGraphicFramePr>
        <p:xfrm>
          <a:off x="491319" y="1531981"/>
          <a:ext cx="8652681" cy="462316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able 2"/>
          <p:cNvGraphicFramePr>
            <a:graphicFrameLocks noGrp="1"/>
          </p:cNvGraphicFramePr>
          <p:nvPr/>
        </p:nvGraphicFramePr>
        <p:xfrm>
          <a:off x="775405" y="465181"/>
          <a:ext cx="8368596" cy="10668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200" b="0" dirty="0">
                          <a:solidFill>
                            <a:srgbClr val="2F6B97"/>
                          </a:solidFill>
                          <a:latin typeface="Franklin Gothic Medium"/>
                          <a:cs typeface="Franklin Gothic Medium"/>
                        </a:rPr>
                        <a:t>Occupied Housing in Washington MSA by Tenure and Number of Units in Structure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1" name="TextBox 10">
            <a:extLst>
              <a:ext uri="{FF2B5EF4-FFF2-40B4-BE49-F238E27FC236}">
                <a16:creationId xmlns:a16="http://schemas.microsoft.com/office/drawing/2014/main" id="{A6271B0C-A3A4-4BDA-94AB-4960BB7EE149}"/>
              </a:ext>
            </a:extLst>
          </p:cNvPr>
          <p:cNvSpPr txBox="1"/>
          <p:nvPr/>
        </p:nvSpPr>
        <p:spPr>
          <a:xfrm>
            <a:off x="7096686" y="1795927"/>
            <a:ext cx="2047315" cy="1708160"/>
          </a:xfrm>
          <a:prstGeom prst="rect">
            <a:avLst/>
          </a:prstGeom>
          <a:noFill/>
        </p:spPr>
        <p:txBody>
          <a:bodyPr wrap="square" rtlCol="0">
            <a:spAutoFit/>
          </a:bodyPr>
          <a:lstStyle/>
          <a:p>
            <a:pPr defTabSz="685800"/>
            <a:r>
              <a:rPr lang="en-US" sz="1500" i="1" dirty="0">
                <a:solidFill>
                  <a:prstClr val="black"/>
                </a:solidFill>
                <a:latin typeface="Calibri" panose="020F0502020204030204"/>
              </a:rPr>
              <a:t>”Other” housing includes attached single-family, duplexes, triplexes, quadplexes, house boats, trailer parks and vehicles</a:t>
            </a:r>
          </a:p>
          <a:p>
            <a:pPr defTabSz="685800"/>
            <a:endParaRPr lang="en-US" sz="1500" dirty="0">
              <a:solidFill>
                <a:prstClr val="black"/>
              </a:solidFill>
              <a:latin typeface="Calibri" panose="020F0502020204030204"/>
            </a:endParaRPr>
          </a:p>
        </p:txBody>
      </p:sp>
      <p:sp>
        <p:nvSpPr>
          <p:cNvPr id="12" name="TextBox 1">
            <a:extLst>
              <a:ext uri="{FF2B5EF4-FFF2-40B4-BE49-F238E27FC236}">
                <a16:creationId xmlns:a16="http://schemas.microsoft.com/office/drawing/2014/main" id="{ADB54880-BAD6-4214-BFC0-4722DEAE4029}"/>
              </a:ext>
            </a:extLst>
          </p:cNvPr>
          <p:cNvSpPr txBox="1"/>
          <p:nvPr/>
        </p:nvSpPr>
        <p:spPr>
          <a:xfrm>
            <a:off x="3487271" y="6079980"/>
            <a:ext cx="2626659" cy="435404"/>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100" dirty="0"/>
              <a:t>Source: 2019 American Housing Survey, Washington MSA</a:t>
            </a:r>
          </a:p>
        </p:txBody>
      </p:sp>
    </p:spTree>
    <p:extLst>
      <p:ext uri="{BB962C8B-B14F-4D97-AF65-F5344CB8AC3E}">
        <p14:creationId xmlns:p14="http://schemas.microsoft.com/office/powerpoint/2010/main" val="2521861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r>
              <a:rPr lang="en-US" dirty="0"/>
              <a:t>4</a:t>
            </a:r>
          </a:p>
        </p:txBody>
      </p:sp>
      <p:graphicFrame>
        <p:nvGraphicFramePr>
          <p:cNvPr id="8" name="Chart 7">
            <a:extLst>
              <a:ext uri="{FF2B5EF4-FFF2-40B4-BE49-F238E27FC236}">
                <a16:creationId xmlns:a16="http://schemas.microsoft.com/office/drawing/2014/main" id="{CFDAB6B7-C631-4A65-A353-3694D60B9317}"/>
              </a:ext>
            </a:extLst>
          </p:cNvPr>
          <p:cNvGraphicFramePr>
            <a:graphicFrameLocks/>
          </p:cNvGraphicFramePr>
          <p:nvPr/>
        </p:nvGraphicFramePr>
        <p:xfrm>
          <a:off x="491319" y="1531981"/>
          <a:ext cx="8652681" cy="462316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able 2"/>
          <p:cNvGraphicFramePr>
            <a:graphicFrameLocks noGrp="1"/>
          </p:cNvGraphicFramePr>
          <p:nvPr/>
        </p:nvGraphicFramePr>
        <p:xfrm>
          <a:off x="775405" y="465181"/>
          <a:ext cx="8368596" cy="10668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200" b="0" dirty="0">
                          <a:solidFill>
                            <a:srgbClr val="2F6B97"/>
                          </a:solidFill>
                          <a:latin typeface="Franklin Gothic Medium"/>
                          <a:cs typeface="Franklin Gothic Medium"/>
                        </a:rPr>
                        <a:t>Occupied Housing in Washington MSA by Tenure and Number of Units in Structure</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1" name="TextBox 10">
            <a:extLst>
              <a:ext uri="{FF2B5EF4-FFF2-40B4-BE49-F238E27FC236}">
                <a16:creationId xmlns:a16="http://schemas.microsoft.com/office/drawing/2014/main" id="{A6271B0C-A3A4-4BDA-94AB-4960BB7EE149}"/>
              </a:ext>
            </a:extLst>
          </p:cNvPr>
          <p:cNvSpPr txBox="1"/>
          <p:nvPr/>
        </p:nvSpPr>
        <p:spPr>
          <a:xfrm>
            <a:off x="7096686" y="1795927"/>
            <a:ext cx="2047315" cy="1708160"/>
          </a:xfrm>
          <a:prstGeom prst="rect">
            <a:avLst/>
          </a:prstGeom>
          <a:noFill/>
        </p:spPr>
        <p:txBody>
          <a:bodyPr wrap="square" rtlCol="0">
            <a:spAutoFit/>
          </a:bodyPr>
          <a:lstStyle/>
          <a:p>
            <a:pPr defTabSz="685800"/>
            <a:r>
              <a:rPr lang="en-US" sz="1500" i="1" dirty="0">
                <a:solidFill>
                  <a:prstClr val="black"/>
                </a:solidFill>
                <a:latin typeface="Calibri" panose="020F0502020204030204"/>
              </a:rPr>
              <a:t>”Other” housing includes attached single-family, duplexes, triplexes, quadplexes, house boats, trailer parks and vehicles</a:t>
            </a:r>
          </a:p>
          <a:p>
            <a:pPr defTabSz="685800"/>
            <a:endParaRPr lang="en-US" sz="1500" dirty="0">
              <a:solidFill>
                <a:prstClr val="black"/>
              </a:solidFill>
              <a:latin typeface="Calibri" panose="020F0502020204030204"/>
            </a:endParaRPr>
          </a:p>
        </p:txBody>
      </p:sp>
      <p:sp>
        <p:nvSpPr>
          <p:cNvPr id="12" name="TextBox 1">
            <a:extLst>
              <a:ext uri="{FF2B5EF4-FFF2-40B4-BE49-F238E27FC236}">
                <a16:creationId xmlns:a16="http://schemas.microsoft.com/office/drawing/2014/main" id="{ADB54880-BAD6-4214-BFC0-4722DEAE4029}"/>
              </a:ext>
            </a:extLst>
          </p:cNvPr>
          <p:cNvSpPr txBox="1"/>
          <p:nvPr/>
        </p:nvSpPr>
        <p:spPr>
          <a:xfrm>
            <a:off x="3487271" y="6079980"/>
            <a:ext cx="2626659" cy="435404"/>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100" dirty="0"/>
              <a:t>Source: 2019 American Housing Survey, Washington MSA</a:t>
            </a:r>
          </a:p>
        </p:txBody>
      </p:sp>
      <p:sp>
        <p:nvSpPr>
          <p:cNvPr id="4" name="Oval 3">
            <a:extLst>
              <a:ext uri="{FF2B5EF4-FFF2-40B4-BE49-F238E27FC236}">
                <a16:creationId xmlns:a16="http://schemas.microsoft.com/office/drawing/2014/main" id="{B69C4C3E-1FB1-4805-8780-329A8D05BC99}"/>
              </a:ext>
            </a:extLst>
          </p:cNvPr>
          <p:cNvSpPr/>
          <p:nvPr/>
        </p:nvSpPr>
        <p:spPr>
          <a:xfrm>
            <a:off x="3825462" y="3705241"/>
            <a:ext cx="2449902" cy="244990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highlight>
                <a:srgbClr val="FF0000"/>
              </a:highlight>
            </a:endParaRPr>
          </a:p>
        </p:txBody>
      </p:sp>
    </p:spTree>
    <p:extLst>
      <p:ext uri="{BB962C8B-B14F-4D97-AF65-F5344CB8AC3E}">
        <p14:creationId xmlns:p14="http://schemas.microsoft.com/office/powerpoint/2010/main" val="362279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5</a:t>
            </a:r>
          </a:p>
        </p:txBody>
      </p:sp>
      <p:graphicFrame>
        <p:nvGraphicFramePr>
          <p:cNvPr id="9" name="Table 8"/>
          <p:cNvGraphicFramePr>
            <a:graphicFrameLocks noGrp="1"/>
          </p:cNvGraphicFramePr>
          <p:nvPr>
            <p:extLst>
              <p:ext uri="{D42A27DB-BD31-4B8C-83A1-F6EECF244321}">
                <p14:modId xmlns:p14="http://schemas.microsoft.com/office/powerpoint/2010/main" val="2513441946"/>
              </p:ext>
            </p:extLst>
          </p:nvPr>
        </p:nvGraphicFramePr>
        <p:xfrm>
          <a:off x="637953" y="0"/>
          <a:ext cx="8506048" cy="1032129"/>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400" b="0" dirty="0">
                          <a:solidFill>
                            <a:srgbClr val="2F6B97"/>
                          </a:solidFill>
                          <a:latin typeface="Franklin Gothic Medium"/>
                          <a:cs typeface="Franklin Gothic Medium"/>
                        </a:rPr>
                        <a:t>Number of New Units of Multifamily Rental Housing</a:t>
                      </a:r>
                    </a:p>
                    <a:p>
                      <a:pPr algn="ctr">
                        <a:lnSpc>
                          <a:spcPts val="3260"/>
                        </a:lnSpc>
                      </a:pPr>
                      <a:r>
                        <a:rPr lang="en-US" sz="2400" b="0" dirty="0">
                          <a:solidFill>
                            <a:srgbClr val="2F6B97"/>
                          </a:solidFill>
                          <a:latin typeface="Franklin Gothic Medium"/>
                          <a:cs typeface="Franklin Gothic Medium"/>
                        </a:rPr>
                        <a:t>1990 - 2020</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7" name="Chart 6">
            <a:extLst>
              <a:ext uri="{FF2B5EF4-FFF2-40B4-BE49-F238E27FC236}">
                <a16:creationId xmlns:a16="http://schemas.microsoft.com/office/drawing/2014/main" id="{00000000-0008-0000-0300-000002000000}"/>
              </a:ext>
            </a:extLst>
          </p:cNvPr>
          <p:cNvGraphicFramePr>
            <a:graphicFrameLocks/>
          </p:cNvGraphicFramePr>
          <p:nvPr>
            <p:extLst>
              <p:ext uri="{D42A27DB-BD31-4B8C-83A1-F6EECF244321}">
                <p14:modId xmlns:p14="http://schemas.microsoft.com/office/powerpoint/2010/main" val="3609971175"/>
              </p:ext>
            </p:extLst>
          </p:nvPr>
        </p:nvGraphicFramePr>
        <p:xfrm>
          <a:off x="474342" y="818147"/>
          <a:ext cx="8669659" cy="542624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2152520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6</a:t>
            </a:r>
          </a:p>
        </p:txBody>
      </p:sp>
      <p:graphicFrame>
        <p:nvGraphicFramePr>
          <p:cNvPr id="9" name="Table 8"/>
          <p:cNvGraphicFramePr>
            <a:graphicFrameLocks noGrp="1"/>
          </p:cNvGraphicFramePr>
          <p:nvPr>
            <p:extLst>
              <p:ext uri="{D42A27DB-BD31-4B8C-83A1-F6EECF244321}">
                <p14:modId xmlns:p14="http://schemas.microsoft.com/office/powerpoint/2010/main" val="1851475329"/>
              </p:ext>
            </p:extLst>
          </p:nvPr>
        </p:nvGraphicFramePr>
        <p:xfrm>
          <a:off x="637953" y="0"/>
          <a:ext cx="8506048" cy="1032129"/>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400" b="0" dirty="0">
                          <a:solidFill>
                            <a:srgbClr val="2F6B97"/>
                          </a:solidFill>
                          <a:latin typeface="Franklin Gothic Medium"/>
                          <a:cs typeface="Franklin Gothic Medium"/>
                        </a:rPr>
                        <a:t>Net Construction of Multifamily Rental Housing</a:t>
                      </a:r>
                    </a:p>
                    <a:p>
                      <a:pPr algn="ctr">
                        <a:lnSpc>
                          <a:spcPts val="3260"/>
                        </a:lnSpc>
                      </a:pPr>
                      <a:r>
                        <a:rPr lang="en-US" sz="2400" b="0" dirty="0">
                          <a:solidFill>
                            <a:srgbClr val="2F6B97"/>
                          </a:solidFill>
                          <a:latin typeface="Franklin Gothic Medium"/>
                          <a:cs typeface="Franklin Gothic Medium"/>
                        </a:rPr>
                        <a:t>2000 – 2020</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6" name="Chart 5">
            <a:extLst>
              <a:ext uri="{FF2B5EF4-FFF2-40B4-BE49-F238E27FC236}">
                <a16:creationId xmlns:a16="http://schemas.microsoft.com/office/drawing/2014/main" id="{25BB6F70-6679-4E40-8D14-A8C64207D426}"/>
              </a:ext>
            </a:extLst>
          </p:cNvPr>
          <p:cNvGraphicFramePr>
            <a:graphicFrameLocks/>
          </p:cNvGraphicFramePr>
          <p:nvPr>
            <p:extLst>
              <p:ext uri="{D42A27DB-BD31-4B8C-83A1-F6EECF244321}">
                <p14:modId xmlns:p14="http://schemas.microsoft.com/office/powerpoint/2010/main" val="4046748530"/>
              </p:ext>
            </p:extLst>
          </p:nvPr>
        </p:nvGraphicFramePr>
        <p:xfrm>
          <a:off x="475061" y="846161"/>
          <a:ext cx="8668939" cy="5336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40078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8</a:t>
            </a:fld>
            <a:endParaRPr lang="en-US" dirty="0"/>
          </a:p>
        </p:txBody>
      </p:sp>
      <p:sp>
        <p:nvSpPr>
          <p:cNvPr id="8" name="TextBox 7"/>
          <p:cNvSpPr txBox="1"/>
          <p:nvPr/>
        </p:nvSpPr>
        <p:spPr>
          <a:xfrm>
            <a:off x="603069" y="859065"/>
            <a:ext cx="3116103" cy="5139869"/>
          </a:xfrm>
          <a:prstGeom prst="rect">
            <a:avLst/>
          </a:prstGeom>
          <a:noFill/>
        </p:spPr>
        <p:txBody>
          <a:bodyPr wrap="square" rtlCol="0">
            <a:spAutoFit/>
          </a:bodyPr>
          <a:lstStyle/>
          <a:p>
            <a:pPr marL="342900" indent="-342900">
              <a:spcBef>
                <a:spcPts val="1200"/>
              </a:spcBef>
              <a:spcAft>
                <a:spcPts val="0"/>
              </a:spcAft>
              <a:buClrTx/>
              <a:buFont typeface="Arial" panose="020B0604020202020204" pitchFamily="34" charset="0"/>
              <a:buChar char="•"/>
            </a:pPr>
            <a:r>
              <a:rPr lang="en-US" sz="2000" dirty="0"/>
              <a:t>Units completed in 2020 and shown in red</a:t>
            </a:r>
          </a:p>
          <a:p>
            <a:pPr marL="342900" indent="-342900">
              <a:spcBef>
                <a:spcPts val="1200"/>
              </a:spcBef>
              <a:spcAft>
                <a:spcPts val="0"/>
              </a:spcAft>
              <a:buClrTx/>
              <a:buFont typeface="Arial" panose="020B0604020202020204" pitchFamily="34" charset="0"/>
              <a:buChar char="•"/>
            </a:pPr>
            <a:r>
              <a:rPr lang="en-US" sz="2000" dirty="0"/>
              <a:t>Units built in earlier years are beige</a:t>
            </a:r>
          </a:p>
          <a:p>
            <a:pPr marL="342900" indent="-342900">
              <a:spcBef>
                <a:spcPts val="1200"/>
              </a:spcBef>
              <a:spcAft>
                <a:spcPts val="0"/>
              </a:spcAft>
              <a:buClrTx/>
              <a:buFont typeface="Arial" panose="020B0604020202020204" pitchFamily="34" charset="0"/>
              <a:buChar char="•"/>
            </a:pPr>
            <a:r>
              <a:rPr lang="en-US" sz="2000" dirty="0"/>
              <a:t>In 2020, new construction was primarily in the core and near Metrorail stations</a:t>
            </a:r>
          </a:p>
          <a:p>
            <a:pPr marL="342900" indent="-342900">
              <a:spcBef>
                <a:spcPts val="1200"/>
              </a:spcBef>
              <a:spcAft>
                <a:spcPts val="0"/>
              </a:spcAft>
              <a:buClrTx/>
              <a:buFont typeface="Arial" panose="020B0604020202020204" pitchFamily="34" charset="0"/>
              <a:buChar char="•"/>
            </a:pPr>
            <a:r>
              <a:rPr lang="en-US" sz="2000" dirty="0"/>
              <a:t>72 percent of 2020 construction was built inside the Beltway</a:t>
            </a:r>
          </a:p>
          <a:p>
            <a:pPr marL="342900" indent="-342900">
              <a:spcBef>
                <a:spcPts val="1200"/>
              </a:spcBef>
              <a:spcAft>
                <a:spcPts val="0"/>
              </a:spcAft>
              <a:buClrTx/>
              <a:buFont typeface="Arial" panose="020B0604020202020204" pitchFamily="34" charset="0"/>
              <a:buChar char="•"/>
            </a:pPr>
            <a:endParaRPr lang="en-US" sz="2000" dirty="0"/>
          </a:p>
          <a:p>
            <a:pPr marL="256032" indent="-256032">
              <a:spcBef>
                <a:spcPts val="1200"/>
              </a:spcBef>
              <a:spcAft>
                <a:spcPts val="0"/>
              </a:spcAft>
              <a:buClrTx/>
              <a:buFont typeface="Arial"/>
              <a:buChar char="•"/>
            </a:pPr>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9" name="Picture 8">
            <a:extLst>
              <a:ext uri="{FF2B5EF4-FFF2-40B4-BE49-F238E27FC236}">
                <a16:creationId xmlns:a16="http://schemas.microsoft.com/office/drawing/2014/main" id="{65809FE5-D3DF-4558-99AE-18C36F65538C}"/>
              </a:ext>
            </a:extLst>
          </p:cNvPr>
          <p:cNvPicPr>
            <a:picLocks noChangeAspect="1"/>
          </p:cNvPicPr>
          <p:nvPr/>
        </p:nvPicPr>
        <p:blipFill>
          <a:blip r:embed="rId3"/>
          <a:srcRect/>
          <a:stretch/>
        </p:blipFill>
        <p:spPr>
          <a:xfrm>
            <a:off x="3893394" y="0"/>
            <a:ext cx="5250554" cy="6857999"/>
          </a:xfrm>
          <a:prstGeom prst="rect">
            <a:avLst/>
          </a:prstGeom>
          <a:ln w="12700">
            <a:solidFill>
              <a:schemeClr val="tx1">
                <a:lumMod val="85000"/>
                <a:lumOff val="15000"/>
              </a:schemeClr>
            </a:solidFill>
          </a:ln>
        </p:spPr>
      </p:pic>
    </p:spTree>
    <p:extLst>
      <p:ext uri="{BB962C8B-B14F-4D97-AF65-F5344CB8AC3E}">
        <p14:creationId xmlns:p14="http://schemas.microsoft.com/office/powerpoint/2010/main" val="41848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9</a:t>
            </a:fld>
            <a:endParaRPr lang="en-US" dirty="0"/>
          </a:p>
        </p:txBody>
      </p:sp>
      <p:sp>
        <p:nvSpPr>
          <p:cNvPr id="8" name="TextBox 7"/>
          <p:cNvSpPr txBox="1"/>
          <p:nvPr/>
        </p:nvSpPr>
        <p:spPr>
          <a:xfrm>
            <a:off x="552449" y="786120"/>
            <a:ext cx="2619375" cy="4678204"/>
          </a:xfrm>
          <a:prstGeom prst="rect">
            <a:avLst/>
          </a:prstGeom>
          <a:noFill/>
        </p:spPr>
        <p:txBody>
          <a:bodyPr wrap="square" rtlCol="0">
            <a:spAutoFit/>
          </a:bodyPr>
          <a:lstStyle/>
          <a:p>
            <a:pPr marL="342900" indent="-342900">
              <a:spcBef>
                <a:spcPts val="1200"/>
              </a:spcBef>
              <a:spcAft>
                <a:spcPts val="0"/>
              </a:spcAft>
              <a:buClrTx/>
              <a:buFont typeface="Arial" panose="020B0604020202020204" pitchFamily="34" charset="0"/>
              <a:buChar char="•"/>
            </a:pPr>
            <a:r>
              <a:rPr lang="en-US" dirty="0"/>
              <a:t>Southwest Waterfront, Navy Yard, U Street and Virginia Square all had significant multifamily construction in 2020.</a:t>
            </a:r>
          </a:p>
          <a:p>
            <a:pPr marL="256032" indent="-256032">
              <a:spcBef>
                <a:spcPts val="1200"/>
              </a:spcBef>
              <a:spcAft>
                <a:spcPts val="0"/>
              </a:spcAft>
              <a:buClrTx/>
              <a:buFont typeface="Arial"/>
              <a:buChar char="•"/>
            </a:pPr>
            <a:r>
              <a:rPr lang="en-US" dirty="0"/>
              <a:t>While recent construction has concentrated around transit stations, historical patterns show dispersed apartment construction along major arterial roads.</a:t>
            </a:r>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9" name="Picture 8">
            <a:extLst>
              <a:ext uri="{FF2B5EF4-FFF2-40B4-BE49-F238E27FC236}">
                <a16:creationId xmlns:a16="http://schemas.microsoft.com/office/drawing/2014/main" id="{65809FE5-D3DF-4558-99AE-18C36F65538C}"/>
              </a:ext>
            </a:extLst>
          </p:cNvPr>
          <p:cNvPicPr>
            <a:picLocks noChangeAspect="1"/>
          </p:cNvPicPr>
          <p:nvPr/>
        </p:nvPicPr>
        <p:blipFill>
          <a:blip r:embed="rId3"/>
          <a:srcRect/>
          <a:stretch/>
        </p:blipFill>
        <p:spPr>
          <a:xfrm>
            <a:off x="3281742" y="9792"/>
            <a:ext cx="5862257" cy="6847560"/>
          </a:xfrm>
          <a:prstGeom prst="rect">
            <a:avLst/>
          </a:prstGeom>
          <a:ln w="12700">
            <a:solidFill>
              <a:schemeClr val="tx1">
                <a:lumMod val="85000"/>
                <a:lumOff val="15000"/>
              </a:schemeClr>
            </a:solidFill>
          </a:ln>
        </p:spPr>
      </p:pic>
    </p:spTree>
    <p:extLst>
      <p:ext uri="{BB962C8B-B14F-4D97-AF65-F5344CB8AC3E}">
        <p14:creationId xmlns:p14="http://schemas.microsoft.com/office/powerpoint/2010/main" val="903052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9</a:t>
            </a:r>
          </a:p>
        </p:txBody>
      </p:sp>
      <p:graphicFrame>
        <p:nvGraphicFramePr>
          <p:cNvPr id="9" name="Table 8"/>
          <p:cNvGraphicFramePr>
            <a:graphicFrameLocks noGrp="1"/>
          </p:cNvGraphicFramePr>
          <p:nvPr/>
        </p:nvGraphicFramePr>
        <p:xfrm>
          <a:off x="637953" y="0"/>
          <a:ext cx="8506048" cy="850105"/>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800" b="0" dirty="0">
                          <a:solidFill>
                            <a:srgbClr val="2F6B97"/>
                          </a:solidFill>
                          <a:latin typeface="Franklin Gothic Medium"/>
                          <a:cs typeface="Franklin Gothic Medium"/>
                        </a:rPr>
                        <a:t>New Multifamily Rental Units by Jurisdictional Group</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5" name="Chart 4">
            <a:extLst>
              <a:ext uri="{FF2B5EF4-FFF2-40B4-BE49-F238E27FC236}">
                <a16:creationId xmlns:a16="http://schemas.microsoft.com/office/drawing/2014/main" id="{00000000-0008-0000-2A00-000002000000}"/>
              </a:ext>
            </a:extLst>
          </p:cNvPr>
          <p:cNvGraphicFramePr>
            <a:graphicFrameLocks/>
          </p:cNvGraphicFramePr>
          <p:nvPr>
            <p:extLst>
              <p:ext uri="{D42A27DB-BD31-4B8C-83A1-F6EECF244321}">
                <p14:modId xmlns:p14="http://schemas.microsoft.com/office/powerpoint/2010/main" val="2078777648"/>
              </p:ext>
            </p:extLst>
          </p:nvPr>
        </p:nvGraphicFramePr>
        <p:xfrm>
          <a:off x="463265" y="586855"/>
          <a:ext cx="8680736" cy="562144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40748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11</a:t>
            </a:fld>
            <a:endParaRPr lang="en-US" dirty="0"/>
          </a:p>
        </p:txBody>
      </p:sp>
      <p:sp>
        <p:nvSpPr>
          <p:cNvPr id="8" name="TextBox 7"/>
          <p:cNvSpPr txBox="1"/>
          <p:nvPr/>
        </p:nvSpPr>
        <p:spPr>
          <a:xfrm>
            <a:off x="733694" y="143445"/>
            <a:ext cx="3116103" cy="6401753"/>
          </a:xfrm>
          <a:prstGeom prst="rect">
            <a:avLst/>
          </a:prstGeom>
          <a:noFill/>
        </p:spPr>
        <p:txBody>
          <a:bodyPr wrap="square" rtlCol="0">
            <a:spAutoFit/>
          </a:bodyPr>
          <a:lstStyle/>
          <a:p>
            <a:pPr>
              <a:spcBef>
                <a:spcPts val="1200"/>
              </a:spcBef>
              <a:spcAft>
                <a:spcPts val="0"/>
              </a:spcAft>
              <a:buClrTx/>
            </a:pPr>
            <a:r>
              <a:rPr lang="en-US" b="1" dirty="0"/>
              <a:t>Central Jurisdictions</a:t>
            </a:r>
            <a:br>
              <a:rPr lang="en-US" b="1" dirty="0"/>
            </a:br>
            <a:r>
              <a:rPr lang="en-US" dirty="0"/>
              <a:t>District of Columbia</a:t>
            </a:r>
            <a:br>
              <a:rPr lang="en-US" dirty="0"/>
            </a:br>
            <a:r>
              <a:rPr lang="en-US" dirty="0"/>
              <a:t>Arlington County </a:t>
            </a:r>
            <a:br>
              <a:rPr lang="en-US" dirty="0"/>
            </a:br>
            <a:r>
              <a:rPr lang="en-US" dirty="0"/>
              <a:t>City of Alexandria</a:t>
            </a:r>
          </a:p>
          <a:p>
            <a:pPr marL="256032" indent="-256032">
              <a:spcBef>
                <a:spcPts val="1200"/>
              </a:spcBef>
              <a:spcAft>
                <a:spcPts val="0"/>
              </a:spcAft>
              <a:buClrTx/>
              <a:buFont typeface="Arial"/>
              <a:buChar char="•"/>
            </a:pPr>
            <a:endParaRPr lang="en-US" dirty="0"/>
          </a:p>
          <a:p>
            <a:pPr>
              <a:spcBef>
                <a:spcPts val="1200"/>
              </a:spcBef>
              <a:spcAft>
                <a:spcPts val="0"/>
              </a:spcAft>
              <a:buClrTx/>
            </a:pPr>
            <a:r>
              <a:rPr lang="en-US" b="1" dirty="0"/>
              <a:t>Inner Jurisdictions</a:t>
            </a:r>
            <a:br>
              <a:rPr lang="en-US" b="1" dirty="0"/>
            </a:br>
            <a:r>
              <a:rPr lang="en-US" dirty="0"/>
              <a:t>Fairfax County</a:t>
            </a:r>
            <a:br>
              <a:rPr lang="en-US" dirty="0"/>
            </a:br>
            <a:r>
              <a:rPr lang="en-US" dirty="0"/>
              <a:t>Montgomery County</a:t>
            </a:r>
            <a:br>
              <a:rPr lang="en-US" dirty="0"/>
            </a:br>
            <a:r>
              <a:rPr lang="en-US" dirty="0"/>
              <a:t>Prince George’s County</a:t>
            </a:r>
            <a:br>
              <a:rPr lang="en-US" dirty="0"/>
            </a:br>
            <a:r>
              <a:rPr lang="en-US" dirty="0"/>
              <a:t>City of Falls Church</a:t>
            </a:r>
            <a:br>
              <a:rPr lang="en-US" dirty="0"/>
            </a:br>
            <a:r>
              <a:rPr lang="en-US" dirty="0"/>
              <a:t>City of Fairfax</a:t>
            </a:r>
          </a:p>
          <a:p>
            <a:pPr marL="256032" indent="-256032">
              <a:spcBef>
                <a:spcPts val="1200"/>
              </a:spcBef>
              <a:spcAft>
                <a:spcPts val="0"/>
              </a:spcAft>
              <a:buClrTx/>
              <a:buFont typeface="Arial"/>
              <a:buChar char="•"/>
            </a:pPr>
            <a:endParaRPr lang="en-US" dirty="0"/>
          </a:p>
          <a:p>
            <a:pPr>
              <a:spcBef>
                <a:spcPts val="1200"/>
              </a:spcBef>
              <a:spcAft>
                <a:spcPts val="0"/>
              </a:spcAft>
              <a:buClrTx/>
            </a:pPr>
            <a:r>
              <a:rPr lang="en-US" b="1" dirty="0"/>
              <a:t>Outer Jurisdictions</a:t>
            </a:r>
            <a:br>
              <a:rPr lang="en-US" dirty="0"/>
            </a:br>
            <a:r>
              <a:rPr lang="en-US" dirty="0"/>
              <a:t>Charles County</a:t>
            </a:r>
            <a:br>
              <a:rPr lang="en-US" dirty="0"/>
            </a:br>
            <a:r>
              <a:rPr lang="en-US" dirty="0"/>
              <a:t>Frederick County</a:t>
            </a:r>
            <a:br>
              <a:rPr lang="en-US" dirty="0"/>
            </a:br>
            <a:r>
              <a:rPr lang="en-US" dirty="0"/>
              <a:t>Loudoun County</a:t>
            </a:r>
            <a:br>
              <a:rPr lang="en-US" dirty="0"/>
            </a:br>
            <a:r>
              <a:rPr lang="en-US" dirty="0"/>
              <a:t>Prince William County</a:t>
            </a:r>
            <a:br>
              <a:rPr lang="en-US" dirty="0"/>
            </a:br>
            <a:r>
              <a:rPr lang="en-US" dirty="0"/>
              <a:t>City of Manassas</a:t>
            </a:r>
            <a:br>
              <a:rPr lang="en-US" dirty="0"/>
            </a:br>
            <a:r>
              <a:rPr lang="en-US" dirty="0"/>
              <a:t>City of Manassas Park</a:t>
            </a:r>
          </a:p>
          <a:p>
            <a:pPr marL="256032" indent="-256032">
              <a:spcBef>
                <a:spcPts val="1200"/>
              </a:spcBef>
              <a:spcAft>
                <a:spcPts val="0"/>
              </a:spcAft>
              <a:buClrTx/>
              <a:buFont typeface="Arial"/>
              <a:buChar char="•"/>
            </a:pPr>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9" name="Picture 8">
            <a:extLst>
              <a:ext uri="{FF2B5EF4-FFF2-40B4-BE49-F238E27FC236}">
                <a16:creationId xmlns:a16="http://schemas.microsoft.com/office/drawing/2014/main" id="{65809FE5-D3DF-4558-99AE-18C36F65538C}"/>
              </a:ext>
            </a:extLst>
          </p:cNvPr>
          <p:cNvPicPr>
            <a:picLocks noChangeAspect="1"/>
          </p:cNvPicPr>
          <p:nvPr/>
        </p:nvPicPr>
        <p:blipFill>
          <a:blip r:embed="rId3"/>
          <a:stretch>
            <a:fillRect/>
          </a:stretch>
        </p:blipFill>
        <p:spPr>
          <a:xfrm>
            <a:off x="4148451" y="0"/>
            <a:ext cx="4740442" cy="6858000"/>
          </a:xfrm>
          <a:prstGeom prst="rect">
            <a:avLst/>
          </a:prstGeom>
          <a:ln w="12700">
            <a:noFill/>
          </a:ln>
        </p:spPr>
      </p:pic>
    </p:spTree>
    <p:extLst>
      <p:ext uri="{BB962C8B-B14F-4D97-AF65-F5344CB8AC3E}">
        <p14:creationId xmlns:p14="http://schemas.microsoft.com/office/powerpoint/2010/main" val="3183283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9</a:t>
            </a:r>
          </a:p>
        </p:txBody>
      </p:sp>
      <p:graphicFrame>
        <p:nvGraphicFramePr>
          <p:cNvPr id="9" name="Table 8"/>
          <p:cNvGraphicFramePr>
            <a:graphicFrameLocks noGrp="1"/>
          </p:cNvGraphicFramePr>
          <p:nvPr/>
        </p:nvGraphicFramePr>
        <p:xfrm>
          <a:off x="637953" y="0"/>
          <a:ext cx="8506048" cy="850105"/>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800" b="0" dirty="0">
                          <a:solidFill>
                            <a:srgbClr val="2F6B97"/>
                          </a:solidFill>
                          <a:latin typeface="Franklin Gothic Medium"/>
                          <a:cs typeface="Franklin Gothic Medium"/>
                        </a:rPr>
                        <a:t>New Multifamily Rental Units by Jurisdictional Group</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5" name="Chart 4">
            <a:extLst>
              <a:ext uri="{FF2B5EF4-FFF2-40B4-BE49-F238E27FC236}">
                <a16:creationId xmlns:a16="http://schemas.microsoft.com/office/drawing/2014/main" id="{00000000-0008-0000-2A00-000002000000}"/>
              </a:ext>
            </a:extLst>
          </p:cNvPr>
          <p:cNvGraphicFramePr>
            <a:graphicFrameLocks/>
          </p:cNvGraphicFramePr>
          <p:nvPr/>
        </p:nvGraphicFramePr>
        <p:xfrm>
          <a:off x="463265" y="586855"/>
          <a:ext cx="8680736" cy="562144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33282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10</a:t>
            </a:r>
          </a:p>
        </p:txBody>
      </p:sp>
      <p:graphicFrame>
        <p:nvGraphicFramePr>
          <p:cNvPr id="9" name="Table 8"/>
          <p:cNvGraphicFramePr>
            <a:graphicFrameLocks noGrp="1"/>
          </p:cNvGraphicFramePr>
          <p:nvPr>
            <p:extLst>
              <p:ext uri="{D42A27DB-BD31-4B8C-83A1-F6EECF244321}">
                <p14:modId xmlns:p14="http://schemas.microsoft.com/office/powerpoint/2010/main" val="101141376"/>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Largest Projects in 2020</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2" name="TextBox 11">
            <a:extLst>
              <a:ext uri="{FF2B5EF4-FFF2-40B4-BE49-F238E27FC236}">
                <a16:creationId xmlns:a16="http://schemas.microsoft.com/office/drawing/2014/main" id="{32408CCC-5977-4DDA-9E0D-0DA651A5A555}"/>
              </a:ext>
            </a:extLst>
          </p:cNvPr>
          <p:cNvSpPr txBox="1"/>
          <p:nvPr/>
        </p:nvSpPr>
        <p:spPr>
          <a:xfrm>
            <a:off x="777241" y="4358835"/>
            <a:ext cx="7882128" cy="1938992"/>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dirty="0"/>
              <a:t>The ten largest apartment projects represent 36% of the region’s 14,269 new multifamily rental units built in 2020.</a:t>
            </a:r>
          </a:p>
          <a:p>
            <a:pPr marL="256032" indent="-256032">
              <a:spcBef>
                <a:spcPts val="1200"/>
              </a:spcBef>
              <a:spcAft>
                <a:spcPts val="0"/>
              </a:spcAft>
              <a:buClrTx/>
              <a:buFont typeface="Arial"/>
              <a:buChar char="•"/>
            </a:pPr>
            <a:endParaRPr lang="en-US" dirty="0"/>
          </a:p>
          <a:p>
            <a:pPr marL="256032" indent="-256032">
              <a:spcBef>
                <a:spcPts val="1200"/>
              </a:spcBef>
              <a:spcAft>
                <a:spcPts val="0"/>
              </a:spcAft>
              <a:buClrTx/>
              <a:buFont typeface="Arial"/>
              <a:buChar char="•"/>
            </a:pPr>
            <a:endParaRPr lang="en-US" dirty="0"/>
          </a:p>
          <a:p>
            <a:pPr marL="256032" indent="-256032">
              <a:spcBef>
                <a:spcPts val="1200"/>
              </a:spcBef>
              <a:spcAft>
                <a:spcPts val="0"/>
              </a:spcAft>
              <a:buClrTx/>
              <a:buFont typeface="Arial"/>
              <a:buChar char="•"/>
            </a:pPr>
            <a:endParaRPr lang="en-US" dirty="0"/>
          </a:p>
        </p:txBody>
      </p:sp>
      <p:graphicFrame>
        <p:nvGraphicFramePr>
          <p:cNvPr id="3" name="Table 2">
            <a:extLst>
              <a:ext uri="{FF2B5EF4-FFF2-40B4-BE49-F238E27FC236}">
                <a16:creationId xmlns:a16="http://schemas.microsoft.com/office/drawing/2014/main" id="{2496079D-4A12-41FB-A147-3865289D2EF0}"/>
              </a:ext>
            </a:extLst>
          </p:cNvPr>
          <p:cNvGraphicFramePr>
            <a:graphicFrameLocks noGrp="1"/>
          </p:cNvGraphicFramePr>
          <p:nvPr>
            <p:extLst>
              <p:ext uri="{D42A27DB-BD31-4B8C-83A1-F6EECF244321}">
                <p14:modId xmlns:p14="http://schemas.microsoft.com/office/powerpoint/2010/main" val="1970880590"/>
              </p:ext>
            </p:extLst>
          </p:nvPr>
        </p:nvGraphicFramePr>
        <p:xfrm>
          <a:off x="457200" y="1406058"/>
          <a:ext cx="8686800" cy="2832755"/>
        </p:xfrm>
        <a:graphic>
          <a:graphicData uri="http://schemas.openxmlformats.org/drawingml/2006/table">
            <a:tbl>
              <a:tblPr/>
              <a:tblGrid>
                <a:gridCol w="1765359">
                  <a:extLst>
                    <a:ext uri="{9D8B030D-6E8A-4147-A177-3AD203B41FA5}">
                      <a16:colId xmlns:a16="http://schemas.microsoft.com/office/drawing/2014/main" val="1122989062"/>
                    </a:ext>
                  </a:extLst>
                </a:gridCol>
                <a:gridCol w="2720916">
                  <a:extLst>
                    <a:ext uri="{9D8B030D-6E8A-4147-A177-3AD203B41FA5}">
                      <a16:colId xmlns:a16="http://schemas.microsoft.com/office/drawing/2014/main" val="78994077"/>
                    </a:ext>
                  </a:extLst>
                </a:gridCol>
                <a:gridCol w="1456922">
                  <a:extLst>
                    <a:ext uri="{9D8B030D-6E8A-4147-A177-3AD203B41FA5}">
                      <a16:colId xmlns:a16="http://schemas.microsoft.com/office/drawing/2014/main" val="188015908"/>
                    </a:ext>
                  </a:extLst>
                </a:gridCol>
                <a:gridCol w="671503">
                  <a:extLst>
                    <a:ext uri="{9D8B030D-6E8A-4147-A177-3AD203B41FA5}">
                      <a16:colId xmlns:a16="http://schemas.microsoft.com/office/drawing/2014/main" val="2750524156"/>
                    </a:ext>
                  </a:extLst>
                </a:gridCol>
                <a:gridCol w="519559">
                  <a:extLst>
                    <a:ext uri="{9D8B030D-6E8A-4147-A177-3AD203B41FA5}">
                      <a16:colId xmlns:a16="http://schemas.microsoft.com/office/drawing/2014/main" val="2102863327"/>
                    </a:ext>
                  </a:extLst>
                </a:gridCol>
                <a:gridCol w="410018">
                  <a:extLst>
                    <a:ext uri="{9D8B030D-6E8A-4147-A177-3AD203B41FA5}">
                      <a16:colId xmlns:a16="http://schemas.microsoft.com/office/drawing/2014/main" val="250487345"/>
                    </a:ext>
                  </a:extLst>
                </a:gridCol>
                <a:gridCol w="1142523">
                  <a:extLst>
                    <a:ext uri="{9D8B030D-6E8A-4147-A177-3AD203B41FA5}">
                      <a16:colId xmlns:a16="http://schemas.microsoft.com/office/drawing/2014/main" val="3273353715"/>
                    </a:ext>
                  </a:extLst>
                </a:gridCol>
              </a:tblGrid>
              <a:tr h="363875">
                <a:tc>
                  <a:txBody>
                    <a:bodyPr/>
                    <a:lstStyle/>
                    <a:p>
                      <a:pPr algn="ctr" fontAlgn="ctr"/>
                      <a:r>
                        <a:rPr lang="en-US" sz="1150" b="1" i="0" u="none" strike="noStrike" dirty="0">
                          <a:solidFill>
                            <a:srgbClr val="FFFFFF"/>
                          </a:solidFill>
                          <a:effectLst/>
                          <a:latin typeface="Calibri" panose="020F0502020204030204" pitchFamily="34" charset="0"/>
                        </a:rPr>
                        <a:t>Project Name</a:t>
                      </a:r>
                    </a:p>
                  </a:txBody>
                  <a:tcPr marL="7993" marR="7993" marT="7993"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dirty="0">
                          <a:solidFill>
                            <a:srgbClr val="FFFFFF"/>
                          </a:solidFill>
                          <a:effectLst/>
                          <a:latin typeface="Calibri" panose="020F0502020204030204" pitchFamily="34" charset="0"/>
                        </a:rPr>
                        <a:t>Street Address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a:solidFill>
                            <a:srgbClr val="FFFFFF"/>
                          </a:solidFill>
                          <a:effectLst/>
                          <a:latin typeface="Calibri" panose="020F0502020204030204" pitchFamily="34" charset="0"/>
                        </a:rPr>
                        <a:t>Jurisdiction</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a:solidFill>
                            <a:srgbClr val="FFFFFF"/>
                          </a:solidFill>
                          <a:effectLst/>
                          <a:latin typeface="Calibri" panose="020F0502020204030204" pitchFamily="34" charset="0"/>
                        </a:rPr>
                        <a:t>Buildings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a:solidFill>
                            <a:srgbClr val="FFFFFF"/>
                          </a:solidFill>
                          <a:effectLst/>
                          <a:latin typeface="Calibri" panose="020F0502020204030204" pitchFamily="34" charset="0"/>
                        </a:rPr>
                        <a:t>Stories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dirty="0">
                          <a:solidFill>
                            <a:srgbClr val="FFFFFF"/>
                          </a:solidFill>
                          <a:effectLst/>
                          <a:latin typeface="Calibri" panose="020F0502020204030204" pitchFamily="34" charset="0"/>
                        </a:rPr>
                        <a:t>Units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00" b="1" i="0" u="none" strike="noStrike" dirty="0">
                          <a:solidFill>
                            <a:srgbClr val="FFFFFF"/>
                          </a:solidFill>
                          <a:effectLst/>
                          <a:latin typeface="Calibri" panose="020F0502020204030204" pitchFamily="34" charset="0"/>
                        </a:rPr>
                        <a:t>1BR Effective Rent</a:t>
                      </a:r>
                    </a:p>
                  </a:txBody>
                  <a:tcPr marL="7993" marR="7993" marT="7993"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extLst>
                  <a:ext uri="{0D108BD9-81ED-4DB2-BD59-A6C34878D82A}">
                    <a16:rowId xmlns:a16="http://schemas.microsoft.com/office/drawing/2014/main" val="1994710400"/>
                  </a:ext>
                </a:extLst>
              </a:tr>
              <a:tr h="246888">
                <a:tc>
                  <a:txBody>
                    <a:bodyPr/>
                    <a:lstStyle/>
                    <a:p>
                      <a:pPr algn="ctr" fontAlgn="ctr"/>
                      <a:r>
                        <a:rPr lang="en-US" sz="1100" b="0" i="0" u="none" strike="noStrike">
                          <a:solidFill>
                            <a:srgbClr val="000000"/>
                          </a:solidFill>
                          <a:effectLst/>
                          <a:latin typeface="Calibri" panose="020F0502020204030204" pitchFamily="34" charset="0"/>
                        </a:rPr>
                        <a:t>Crossing DC</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949 First St SE,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10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820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$2,312</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64522394"/>
                  </a:ext>
                </a:extLst>
              </a:tr>
              <a:tr h="246888">
                <a:tc>
                  <a:txBody>
                    <a:bodyPr/>
                    <a:lstStyle/>
                    <a:p>
                      <a:pPr algn="ctr" fontAlgn="ctr"/>
                      <a:r>
                        <a:rPr lang="en-US" sz="1100" b="0" i="0" u="none" strike="noStrike">
                          <a:solidFill>
                            <a:srgbClr val="000000"/>
                          </a:solidFill>
                          <a:effectLst/>
                          <a:latin typeface="Calibri" panose="020F0502020204030204" pitchFamily="34" charset="0"/>
                        </a:rPr>
                        <a:t>Lerner Black Hill Apartments</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308 Baltusrol Dr, Germantown, MD</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Montgomery County</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649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$1,623</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468523029"/>
                  </a:ext>
                </a:extLst>
              </a:tr>
              <a:tr h="246888">
                <a:tc>
                  <a:txBody>
                    <a:bodyPr/>
                    <a:lstStyle/>
                    <a:p>
                      <a:pPr algn="ctr" fontAlgn="ctr"/>
                      <a:r>
                        <a:rPr lang="en-US" sz="1100" b="0" i="0" u="none" strike="noStrike">
                          <a:solidFill>
                            <a:srgbClr val="000000"/>
                          </a:solidFill>
                          <a:effectLst/>
                          <a:latin typeface="Calibri" panose="020F0502020204030204" pitchFamily="34" charset="0"/>
                        </a:rPr>
                        <a:t>The Foundry</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2470 Mandeville Ln, Alexandria,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City of Alexandria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525</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$1,676</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65964489"/>
                  </a:ext>
                </a:extLst>
              </a:tr>
              <a:tr h="246888">
                <a:tc>
                  <a:txBody>
                    <a:bodyPr/>
                    <a:lstStyle/>
                    <a:p>
                      <a:pPr algn="ctr" fontAlgn="ctr"/>
                      <a:r>
                        <a:rPr lang="en-US" sz="1100" b="0" i="0" u="none" strike="noStrike">
                          <a:solidFill>
                            <a:srgbClr val="000000"/>
                          </a:solidFill>
                          <a:effectLst/>
                          <a:latin typeface="Calibri" panose="020F0502020204030204" pitchFamily="34" charset="0"/>
                        </a:rPr>
                        <a:t>The Waycroft</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750 N Glebe Rd, Arlington,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Arlington County</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491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$2,078</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65317112"/>
                  </a:ext>
                </a:extLst>
              </a:tr>
              <a:tr h="246888">
                <a:tc>
                  <a:txBody>
                    <a:bodyPr/>
                    <a:lstStyle/>
                    <a:p>
                      <a:pPr algn="ctr" fontAlgn="ctr"/>
                      <a:r>
                        <a:rPr lang="en-US" sz="1100" b="0" i="0" u="none" strike="noStrike">
                          <a:solidFill>
                            <a:srgbClr val="000000"/>
                          </a:solidFill>
                          <a:effectLst/>
                          <a:latin typeface="Calibri" panose="020F0502020204030204" pitchFamily="34" charset="0"/>
                        </a:rPr>
                        <a:t>RiverPoint</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2121 1st St SW,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480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$2,341</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833100799"/>
                  </a:ext>
                </a:extLst>
              </a:tr>
              <a:tr h="246888">
                <a:tc>
                  <a:txBody>
                    <a:bodyPr/>
                    <a:lstStyle/>
                    <a:p>
                      <a:pPr algn="ctr" fontAlgn="ctr"/>
                      <a:r>
                        <a:rPr lang="en-US" sz="1100" b="0" i="0" u="none" strike="noStrike">
                          <a:solidFill>
                            <a:srgbClr val="000000"/>
                          </a:solidFill>
                          <a:effectLst/>
                          <a:latin typeface="Calibri" panose="020F0502020204030204" pitchFamily="34" charset="0"/>
                        </a:rPr>
                        <a:t>Watermark at Buzzard Point</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1900 Half St SW,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453</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$2,090</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004046662"/>
                  </a:ext>
                </a:extLst>
              </a:tr>
              <a:tr h="246888">
                <a:tc>
                  <a:txBody>
                    <a:bodyPr/>
                    <a:lstStyle/>
                    <a:p>
                      <a:pPr algn="ctr" fontAlgn="ctr"/>
                      <a:r>
                        <a:rPr lang="en-US" sz="1100" b="0" i="0" u="none" strike="noStrike">
                          <a:solidFill>
                            <a:srgbClr val="000000"/>
                          </a:solidFill>
                          <a:effectLst/>
                          <a:latin typeface="Calibri" panose="020F0502020204030204" pitchFamily="34" charset="0"/>
                        </a:rPr>
                        <a:t>The Wren D.C.</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965 Florida Ave NW,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434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$1,656</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15697278"/>
                  </a:ext>
                </a:extLst>
              </a:tr>
              <a:tr h="246888">
                <a:tc>
                  <a:txBody>
                    <a:bodyPr/>
                    <a:lstStyle/>
                    <a:p>
                      <a:pPr algn="ctr" fontAlgn="ctr"/>
                      <a:r>
                        <a:rPr lang="en-US" sz="1100" b="0" i="0" u="none" strike="noStrike">
                          <a:solidFill>
                            <a:srgbClr val="000000"/>
                          </a:solidFill>
                          <a:effectLst/>
                          <a:latin typeface="Calibri" panose="020F0502020204030204" pitchFamily="34" charset="0"/>
                        </a:rPr>
                        <a:t>Avec</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801-901 H St NE,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8</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420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$2,026</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920523200"/>
                  </a:ext>
                </a:extLst>
              </a:tr>
              <a:tr h="246888">
                <a:tc>
                  <a:txBody>
                    <a:bodyPr/>
                    <a:lstStyle/>
                    <a:p>
                      <a:pPr algn="ctr" fontAlgn="ctr"/>
                      <a:r>
                        <a:rPr lang="en-US" sz="1100" b="0" i="0" u="none" strike="noStrike">
                          <a:solidFill>
                            <a:srgbClr val="000000"/>
                          </a:solidFill>
                          <a:effectLst/>
                          <a:latin typeface="Calibri" panose="020F0502020204030204" pitchFamily="34" charset="0"/>
                        </a:rPr>
                        <a:t>Trove</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1201 S Ross St, Arlington,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Arlington County</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3</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6</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401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$1,820</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4336717"/>
                  </a:ext>
                </a:extLst>
              </a:tr>
              <a:tr h="246888">
                <a:tc>
                  <a:txBody>
                    <a:bodyPr/>
                    <a:lstStyle/>
                    <a:p>
                      <a:pPr algn="ctr" fontAlgn="ctr"/>
                      <a:r>
                        <a:rPr lang="en-US" sz="1100" b="0" i="0" u="none" strike="noStrike" dirty="0">
                          <a:solidFill>
                            <a:srgbClr val="000000"/>
                          </a:solidFill>
                          <a:effectLst/>
                          <a:latin typeface="Calibri" panose="020F0502020204030204" pitchFamily="34" charset="0"/>
                        </a:rPr>
                        <a:t>Scout on the Circle</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rgbClr val="DCE6F1"/>
                    </a:solidFill>
                  </a:tcPr>
                </a:tc>
                <a:tc>
                  <a:txBody>
                    <a:bodyPr/>
                    <a:lstStyle/>
                    <a:p>
                      <a:pPr algn="ctr" fontAlgn="ctr"/>
                      <a:r>
                        <a:rPr lang="fr-FR" sz="1100" b="0" i="0" u="none" strike="noStrike" dirty="0">
                          <a:solidFill>
                            <a:srgbClr val="000000"/>
                          </a:solidFill>
                          <a:effectLst/>
                          <a:latin typeface="Calibri" panose="020F0502020204030204" pitchFamily="34" charset="0"/>
                        </a:rPr>
                        <a:t>9450 Fairfax Blvd, Fairfax,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City of Fairfax</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6</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400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$1,908</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561637067"/>
                  </a:ext>
                </a:extLst>
              </a:tr>
            </a:tbl>
          </a:graphicData>
        </a:graphic>
      </p:graphicFrame>
    </p:spTree>
    <p:extLst>
      <p:ext uri="{BB962C8B-B14F-4D97-AF65-F5344CB8AC3E}">
        <p14:creationId xmlns:p14="http://schemas.microsoft.com/office/powerpoint/2010/main" val="3814805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5</a:t>
            </a:r>
          </a:p>
        </p:txBody>
      </p:sp>
      <p:sp>
        <p:nvSpPr>
          <p:cNvPr id="8" name="Rectangle 7">
            <a:extLst>
              <a:ext uri="{FF2B5EF4-FFF2-40B4-BE49-F238E27FC236}">
                <a16:creationId xmlns:a16="http://schemas.microsoft.com/office/drawing/2014/main" id="{9CEBBF60-A3E4-43A8-8FA4-8F47DDEBD758}"/>
              </a:ext>
            </a:extLst>
          </p:cNvPr>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4: Commercial Construction Indicators</a:t>
            </a:r>
          </a:p>
          <a:p>
            <a:pPr algn="r"/>
            <a:r>
              <a:rPr lang="en-US" sz="900" dirty="0">
                <a:solidFill>
                  <a:srgbClr val="7F7F7F"/>
                </a:solidFill>
                <a:latin typeface="Franklin Gothic Medium"/>
                <a:cs typeface="Franklin Gothic Medium"/>
              </a:rPr>
              <a:t>June 21, 2019</a:t>
            </a:r>
          </a:p>
          <a:p>
            <a:pPr algn="r"/>
            <a:endParaRPr lang="en-US" sz="1000" dirty="0">
              <a:solidFill>
                <a:srgbClr val="7F7F7F"/>
              </a:solidFill>
              <a:latin typeface="Franklin Gothic Medium"/>
              <a:cs typeface="Franklin Gothic Medium"/>
            </a:endParaRPr>
          </a:p>
        </p:txBody>
      </p:sp>
      <p:pic>
        <p:nvPicPr>
          <p:cNvPr id="5" name="Picture 2">
            <a:extLst>
              <a:ext uri="{FF2B5EF4-FFF2-40B4-BE49-F238E27FC236}">
                <a16:creationId xmlns:a16="http://schemas.microsoft.com/office/drawing/2014/main" id="{146EFB65-A438-460B-892B-30E5C667BB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151" y="-17922"/>
            <a:ext cx="9488302" cy="6893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866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10</a:t>
            </a:r>
          </a:p>
        </p:txBody>
      </p:sp>
      <p:graphicFrame>
        <p:nvGraphicFramePr>
          <p:cNvPr id="9" name="Table 8"/>
          <p:cNvGraphicFramePr>
            <a:graphicFrameLocks noGrp="1"/>
          </p:cNvGraphicFramePr>
          <p:nvPr>
            <p:extLst>
              <p:ext uri="{D42A27DB-BD31-4B8C-83A1-F6EECF244321}">
                <p14:modId xmlns:p14="http://schemas.microsoft.com/office/powerpoint/2010/main" val="897027779"/>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Largest Projects in 2020</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2" name="TextBox 11">
            <a:extLst>
              <a:ext uri="{FF2B5EF4-FFF2-40B4-BE49-F238E27FC236}">
                <a16:creationId xmlns:a16="http://schemas.microsoft.com/office/drawing/2014/main" id="{32408CCC-5977-4DDA-9E0D-0DA651A5A555}"/>
              </a:ext>
            </a:extLst>
          </p:cNvPr>
          <p:cNvSpPr txBox="1"/>
          <p:nvPr/>
        </p:nvSpPr>
        <p:spPr>
          <a:xfrm>
            <a:off x="777241" y="4358835"/>
            <a:ext cx="7882128" cy="1938992"/>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dirty="0"/>
              <a:t>The ten largest apartment projects represent 36% of the region’s 14,269 new multifamily rental units built in 2020.</a:t>
            </a:r>
          </a:p>
          <a:p>
            <a:pPr marL="256032" indent="-256032">
              <a:spcBef>
                <a:spcPts val="1200"/>
              </a:spcBef>
              <a:spcAft>
                <a:spcPts val="0"/>
              </a:spcAft>
              <a:buClrTx/>
              <a:buFont typeface="Arial"/>
              <a:buChar char="•"/>
            </a:pPr>
            <a:r>
              <a:rPr lang="en-US" dirty="0"/>
              <a:t>Nine of the ten largest projects were in Central Jurisdictions.</a:t>
            </a:r>
          </a:p>
          <a:p>
            <a:pPr marL="256032" indent="-256032">
              <a:spcBef>
                <a:spcPts val="1200"/>
              </a:spcBef>
              <a:spcAft>
                <a:spcPts val="0"/>
              </a:spcAft>
              <a:buClrTx/>
              <a:buFont typeface="Arial"/>
              <a:buChar char="•"/>
            </a:pPr>
            <a:endParaRPr lang="en-US" dirty="0"/>
          </a:p>
          <a:p>
            <a:pPr marL="256032" indent="-256032">
              <a:spcBef>
                <a:spcPts val="1200"/>
              </a:spcBef>
              <a:spcAft>
                <a:spcPts val="0"/>
              </a:spcAft>
              <a:buClrTx/>
              <a:buFont typeface="Arial"/>
              <a:buChar char="•"/>
            </a:pPr>
            <a:endParaRPr lang="en-US" dirty="0"/>
          </a:p>
        </p:txBody>
      </p:sp>
      <p:graphicFrame>
        <p:nvGraphicFramePr>
          <p:cNvPr id="3" name="Table 2">
            <a:extLst>
              <a:ext uri="{FF2B5EF4-FFF2-40B4-BE49-F238E27FC236}">
                <a16:creationId xmlns:a16="http://schemas.microsoft.com/office/drawing/2014/main" id="{2496079D-4A12-41FB-A147-3865289D2EF0}"/>
              </a:ext>
            </a:extLst>
          </p:cNvPr>
          <p:cNvGraphicFramePr>
            <a:graphicFrameLocks noGrp="1"/>
          </p:cNvGraphicFramePr>
          <p:nvPr/>
        </p:nvGraphicFramePr>
        <p:xfrm>
          <a:off x="457200" y="1406058"/>
          <a:ext cx="8686800" cy="2832755"/>
        </p:xfrm>
        <a:graphic>
          <a:graphicData uri="http://schemas.openxmlformats.org/drawingml/2006/table">
            <a:tbl>
              <a:tblPr/>
              <a:tblGrid>
                <a:gridCol w="1765359">
                  <a:extLst>
                    <a:ext uri="{9D8B030D-6E8A-4147-A177-3AD203B41FA5}">
                      <a16:colId xmlns:a16="http://schemas.microsoft.com/office/drawing/2014/main" val="1122989062"/>
                    </a:ext>
                  </a:extLst>
                </a:gridCol>
                <a:gridCol w="2720916">
                  <a:extLst>
                    <a:ext uri="{9D8B030D-6E8A-4147-A177-3AD203B41FA5}">
                      <a16:colId xmlns:a16="http://schemas.microsoft.com/office/drawing/2014/main" val="78994077"/>
                    </a:ext>
                  </a:extLst>
                </a:gridCol>
                <a:gridCol w="1456922">
                  <a:extLst>
                    <a:ext uri="{9D8B030D-6E8A-4147-A177-3AD203B41FA5}">
                      <a16:colId xmlns:a16="http://schemas.microsoft.com/office/drawing/2014/main" val="188015908"/>
                    </a:ext>
                  </a:extLst>
                </a:gridCol>
                <a:gridCol w="671503">
                  <a:extLst>
                    <a:ext uri="{9D8B030D-6E8A-4147-A177-3AD203B41FA5}">
                      <a16:colId xmlns:a16="http://schemas.microsoft.com/office/drawing/2014/main" val="2750524156"/>
                    </a:ext>
                  </a:extLst>
                </a:gridCol>
                <a:gridCol w="519559">
                  <a:extLst>
                    <a:ext uri="{9D8B030D-6E8A-4147-A177-3AD203B41FA5}">
                      <a16:colId xmlns:a16="http://schemas.microsoft.com/office/drawing/2014/main" val="2102863327"/>
                    </a:ext>
                  </a:extLst>
                </a:gridCol>
                <a:gridCol w="410018">
                  <a:extLst>
                    <a:ext uri="{9D8B030D-6E8A-4147-A177-3AD203B41FA5}">
                      <a16:colId xmlns:a16="http://schemas.microsoft.com/office/drawing/2014/main" val="250487345"/>
                    </a:ext>
                  </a:extLst>
                </a:gridCol>
                <a:gridCol w="1142523">
                  <a:extLst>
                    <a:ext uri="{9D8B030D-6E8A-4147-A177-3AD203B41FA5}">
                      <a16:colId xmlns:a16="http://schemas.microsoft.com/office/drawing/2014/main" val="3273353715"/>
                    </a:ext>
                  </a:extLst>
                </a:gridCol>
              </a:tblGrid>
              <a:tr h="363875">
                <a:tc>
                  <a:txBody>
                    <a:bodyPr/>
                    <a:lstStyle/>
                    <a:p>
                      <a:pPr algn="ctr" fontAlgn="ctr"/>
                      <a:r>
                        <a:rPr lang="en-US" sz="1150" b="1" i="0" u="none" strike="noStrike" dirty="0">
                          <a:solidFill>
                            <a:srgbClr val="FFFFFF"/>
                          </a:solidFill>
                          <a:effectLst/>
                          <a:latin typeface="Calibri" panose="020F0502020204030204" pitchFamily="34" charset="0"/>
                        </a:rPr>
                        <a:t>Project Name</a:t>
                      </a:r>
                    </a:p>
                  </a:txBody>
                  <a:tcPr marL="7993" marR="7993" marT="7993"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dirty="0">
                          <a:solidFill>
                            <a:srgbClr val="FFFFFF"/>
                          </a:solidFill>
                          <a:effectLst/>
                          <a:latin typeface="Calibri" panose="020F0502020204030204" pitchFamily="34" charset="0"/>
                        </a:rPr>
                        <a:t>Street Address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a:solidFill>
                            <a:srgbClr val="FFFFFF"/>
                          </a:solidFill>
                          <a:effectLst/>
                          <a:latin typeface="Calibri" panose="020F0502020204030204" pitchFamily="34" charset="0"/>
                        </a:rPr>
                        <a:t>Jurisdiction</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a:solidFill>
                            <a:srgbClr val="FFFFFF"/>
                          </a:solidFill>
                          <a:effectLst/>
                          <a:latin typeface="Calibri" panose="020F0502020204030204" pitchFamily="34" charset="0"/>
                        </a:rPr>
                        <a:t>Buildings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a:solidFill>
                            <a:srgbClr val="FFFFFF"/>
                          </a:solidFill>
                          <a:effectLst/>
                          <a:latin typeface="Calibri" panose="020F0502020204030204" pitchFamily="34" charset="0"/>
                        </a:rPr>
                        <a:t>Stories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50" b="1" i="0" u="none" strike="noStrike" dirty="0">
                          <a:solidFill>
                            <a:srgbClr val="FFFFFF"/>
                          </a:solidFill>
                          <a:effectLst/>
                          <a:latin typeface="Calibri" panose="020F0502020204030204" pitchFamily="34" charset="0"/>
                        </a:rPr>
                        <a:t>Units</a:t>
                      </a:r>
                    </a:p>
                  </a:txBody>
                  <a:tcPr marL="7993" marR="7993" marT="7993"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tc>
                  <a:txBody>
                    <a:bodyPr/>
                    <a:lstStyle/>
                    <a:p>
                      <a:pPr algn="ctr" fontAlgn="ctr"/>
                      <a:r>
                        <a:rPr lang="en-US" sz="1100" b="1" i="0" u="none" strike="noStrike" dirty="0">
                          <a:solidFill>
                            <a:srgbClr val="FFFFFF"/>
                          </a:solidFill>
                          <a:effectLst/>
                          <a:latin typeface="Calibri" panose="020F0502020204030204" pitchFamily="34" charset="0"/>
                        </a:rPr>
                        <a:t>1BR Effective Rent</a:t>
                      </a:r>
                    </a:p>
                  </a:txBody>
                  <a:tcPr marL="7993" marR="7993" marT="7993"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25400" cap="flat" cmpd="dbl"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497D"/>
                    </a:solidFill>
                  </a:tcPr>
                </a:tc>
                <a:extLst>
                  <a:ext uri="{0D108BD9-81ED-4DB2-BD59-A6C34878D82A}">
                    <a16:rowId xmlns:a16="http://schemas.microsoft.com/office/drawing/2014/main" val="1994710400"/>
                  </a:ext>
                </a:extLst>
              </a:tr>
              <a:tr h="246888">
                <a:tc>
                  <a:txBody>
                    <a:bodyPr/>
                    <a:lstStyle/>
                    <a:p>
                      <a:pPr algn="ctr" fontAlgn="ctr"/>
                      <a:r>
                        <a:rPr lang="en-US" sz="1100" b="0" i="0" u="none" strike="noStrike">
                          <a:solidFill>
                            <a:srgbClr val="000000"/>
                          </a:solidFill>
                          <a:effectLst/>
                          <a:latin typeface="Calibri" panose="020F0502020204030204" pitchFamily="34" charset="0"/>
                        </a:rPr>
                        <a:t>Crossing DC</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949 First St SE,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10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820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$2,312</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64522394"/>
                  </a:ext>
                </a:extLst>
              </a:tr>
              <a:tr h="246888">
                <a:tc>
                  <a:txBody>
                    <a:bodyPr/>
                    <a:lstStyle/>
                    <a:p>
                      <a:pPr algn="ctr" fontAlgn="ctr"/>
                      <a:r>
                        <a:rPr lang="en-US" sz="1100" b="0" i="0" u="none" strike="noStrike">
                          <a:solidFill>
                            <a:srgbClr val="000000"/>
                          </a:solidFill>
                          <a:effectLst/>
                          <a:latin typeface="Calibri" panose="020F0502020204030204" pitchFamily="34" charset="0"/>
                        </a:rPr>
                        <a:t>Lerner Black Hill Apartments</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308 Baltusrol Dr, Germantown, MD</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Montgomery County</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649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$1,623</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468523029"/>
                  </a:ext>
                </a:extLst>
              </a:tr>
              <a:tr h="246888">
                <a:tc>
                  <a:txBody>
                    <a:bodyPr/>
                    <a:lstStyle/>
                    <a:p>
                      <a:pPr algn="ctr" fontAlgn="ctr"/>
                      <a:r>
                        <a:rPr lang="en-US" sz="1100" b="0" i="0" u="none" strike="noStrike">
                          <a:solidFill>
                            <a:srgbClr val="000000"/>
                          </a:solidFill>
                          <a:effectLst/>
                          <a:latin typeface="Calibri" panose="020F0502020204030204" pitchFamily="34" charset="0"/>
                        </a:rPr>
                        <a:t>The Foundry</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2470 Mandeville Ln, Alexandria,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City of Alexandria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525</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$1,676</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665964489"/>
                  </a:ext>
                </a:extLst>
              </a:tr>
              <a:tr h="246888">
                <a:tc>
                  <a:txBody>
                    <a:bodyPr/>
                    <a:lstStyle/>
                    <a:p>
                      <a:pPr algn="ctr" fontAlgn="ctr"/>
                      <a:r>
                        <a:rPr lang="en-US" sz="1100" b="0" i="0" u="none" strike="noStrike">
                          <a:solidFill>
                            <a:srgbClr val="000000"/>
                          </a:solidFill>
                          <a:effectLst/>
                          <a:latin typeface="Calibri" panose="020F0502020204030204" pitchFamily="34" charset="0"/>
                        </a:rPr>
                        <a:t>The Waycroft</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750 N Glebe Rd, Arlington,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Arlington County</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491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$2,078</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65317112"/>
                  </a:ext>
                </a:extLst>
              </a:tr>
              <a:tr h="246888">
                <a:tc>
                  <a:txBody>
                    <a:bodyPr/>
                    <a:lstStyle/>
                    <a:p>
                      <a:pPr algn="ctr" fontAlgn="ctr"/>
                      <a:r>
                        <a:rPr lang="en-US" sz="1100" b="0" i="0" u="none" strike="noStrike">
                          <a:solidFill>
                            <a:srgbClr val="000000"/>
                          </a:solidFill>
                          <a:effectLst/>
                          <a:latin typeface="Calibri" panose="020F0502020204030204" pitchFamily="34" charset="0"/>
                        </a:rPr>
                        <a:t>RiverPoint</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2121 1st St SW,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480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$2,341</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833100799"/>
                  </a:ext>
                </a:extLst>
              </a:tr>
              <a:tr h="246888">
                <a:tc>
                  <a:txBody>
                    <a:bodyPr/>
                    <a:lstStyle/>
                    <a:p>
                      <a:pPr algn="ctr" fontAlgn="ctr"/>
                      <a:r>
                        <a:rPr lang="en-US" sz="1100" b="0" i="0" u="none" strike="noStrike">
                          <a:solidFill>
                            <a:srgbClr val="000000"/>
                          </a:solidFill>
                          <a:effectLst/>
                          <a:latin typeface="Calibri" panose="020F0502020204030204" pitchFamily="34" charset="0"/>
                        </a:rPr>
                        <a:t>Watermark at Buzzard Point</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1900 Half St SW,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453</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$2,090</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004046662"/>
                  </a:ext>
                </a:extLst>
              </a:tr>
              <a:tr h="246888">
                <a:tc>
                  <a:txBody>
                    <a:bodyPr/>
                    <a:lstStyle/>
                    <a:p>
                      <a:pPr algn="ctr" fontAlgn="ctr"/>
                      <a:r>
                        <a:rPr lang="en-US" sz="1100" b="0" i="0" u="none" strike="noStrike">
                          <a:solidFill>
                            <a:srgbClr val="000000"/>
                          </a:solidFill>
                          <a:effectLst/>
                          <a:latin typeface="Calibri" panose="020F0502020204030204" pitchFamily="34" charset="0"/>
                        </a:rPr>
                        <a:t>The Wren D.C.</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965 Florida Ave NW,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434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$1,656</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15697278"/>
                  </a:ext>
                </a:extLst>
              </a:tr>
              <a:tr h="246888">
                <a:tc>
                  <a:txBody>
                    <a:bodyPr/>
                    <a:lstStyle/>
                    <a:p>
                      <a:pPr algn="ctr" fontAlgn="ctr"/>
                      <a:r>
                        <a:rPr lang="en-US" sz="1100" b="0" i="0" u="none" strike="noStrike">
                          <a:solidFill>
                            <a:srgbClr val="000000"/>
                          </a:solidFill>
                          <a:effectLst/>
                          <a:latin typeface="Calibri" panose="020F0502020204030204" pitchFamily="34" charset="0"/>
                        </a:rPr>
                        <a:t>Avec</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801-901 H St NE, Washington, DC</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District of Columbia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8</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420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$2,026</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920523200"/>
                  </a:ext>
                </a:extLst>
              </a:tr>
              <a:tr h="246888">
                <a:tc>
                  <a:txBody>
                    <a:bodyPr/>
                    <a:lstStyle/>
                    <a:p>
                      <a:pPr algn="ctr" fontAlgn="ctr"/>
                      <a:r>
                        <a:rPr lang="en-US" sz="1100" b="0" i="0" u="none" strike="noStrike">
                          <a:solidFill>
                            <a:srgbClr val="000000"/>
                          </a:solidFill>
                          <a:effectLst/>
                          <a:latin typeface="Calibri" panose="020F0502020204030204" pitchFamily="34" charset="0"/>
                        </a:rPr>
                        <a:t>Trove</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1201 S Ross St, Arlington,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Arlington County</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3</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6</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a:solidFill>
                            <a:srgbClr val="000000"/>
                          </a:solidFill>
                          <a:effectLst/>
                          <a:latin typeface="Calibri" panose="020F0502020204030204" pitchFamily="34" charset="0"/>
                        </a:rPr>
                        <a:t>401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a:solidFill>
                            <a:srgbClr val="000000"/>
                          </a:solidFill>
                          <a:effectLst/>
                          <a:latin typeface="Calibri" panose="020F0502020204030204" pitchFamily="34" charset="0"/>
                        </a:rPr>
                        <a:t>$1,820</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4336717"/>
                  </a:ext>
                </a:extLst>
              </a:tr>
              <a:tr h="246888">
                <a:tc>
                  <a:txBody>
                    <a:bodyPr/>
                    <a:lstStyle/>
                    <a:p>
                      <a:pPr algn="ctr" fontAlgn="ctr"/>
                      <a:r>
                        <a:rPr lang="en-US" sz="1100" b="0" i="0" u="none" strike="noStrike" dirty="0">
                          <a:solidFill>
                            <a:srgbClr val="000000"/>
                          </a:solidFill>
                          <a:effectLst/>
                          <a:latin typeface="Calibri" panose="020F0502020204030204" pitchFamily="34" charset="0"/>
                        </a:rPr>
                        <a:t>Scout on the Circle</a:t>
                      </a:r>
                    </a:p>
                  </a:txBody>
                  <a:tcPr marL="0" marR="0" marT="0" marB="0" anchor="ctr">
                    <a:lnL w="25400" cap="flat" cmpd="dbl"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rgbClr val="DCE6F1"/>
                    </a:solidFill>
                  </a:tcPr>
                </a:tc>
                <a:tc>
                  <a:txBody>
                    <a:bodyPr/>
                    <a:lstStyle/>
                    <a:p>
                      <a:pPr algn="ctr" fontAlgn="ctr"/>
                      <a:r>
                        <a:rPr lang="fr-FR" sz="1100" b="0" i="0" u="none" strike="noStrike" dirty="0">
                          <a:solidFill>
                            <a:srgbClr val="000000"/>
                          </a:solidFill>
                          <a:effectLst/>
                          <a:latin typeface="Calibri" panose="020F0502020204030204" pitchFamily="34" charset="0"/>
                        </a:rPr>
                        <a:t>9450 Fairfax Blvd, Fairfax, VA</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City of Fairfax</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6</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rgbClr val="DCE6F1"/>
                    </a:solidFill>
                  </a:tcPr>
                </a:tc>
                <a:tc>
                  <a:txBody>
                    <a:bodyPr/>
                    <a:lstStyle/>
                    <a:p>
                      <a:pPr algn="ctr" fontAlgn="ctr"/>
                      <a:r>
                        <a:rPr lang="en-US" sz="1100" b="0" i="0" u="none" strike="noStrike" dirty="0">
                          <a:solidFill>
                            <a:srgbClr val="000000"/>
                          </a:solidFill>
                          <a:effectLst/>
                          <a:latin typeface="Calibri" panose="020F0502020204030204" pitchFamily="34" charset="0"/>
                        </a:rPr>
                        <a:t>400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tc>
                  <a:txBody>
                    <a:bodyPr/>
                    <a:lstStyle/>
                    <a:p>
                      <a:pPr algn="ctr" fontAlgn="ctr"/>
                      <a:r>
                        <a:rPr lang="en-US" sz="1100" b="0" i="0" u="none" strike="noStrike" dirty="0">
                          <a:solidFill>
                            <a:srgbClr val="000000"/>
                          </a:solidFill>
                          <a:effectLst/>
                          <a:latin typeface="Calibri" panose="020F0502020204030204" pitchFamily="34" charset="0"/>
                        </a:rPr>
                        <a:t>$1,908</a:t>
                      </a:r>
                    </a:p>
                  </a:txBody>
                  <a:tcPr marL="9525" marR="9525" marT="9525" marB="0" anchor="ctr">
                    <a:lnL w="6350" cap="flat" cmpd="sng" algn="ctr">
                      <a:solidFill>
                        <a:srgbClr val="BFBFBF"/>
                      </a:solidFill>
                      <a:prstDash val="solid"/>
                      <a:round/>
                      <a:headEnd type="none" w="med" len="med"/>
                      <a:tailEnd type="none" w="med" len="med"/>
                    </a:lnL>
                    <a:lnR w="25400" cap="flat" cmpd="dbl"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25400" cap="flat" cmpd="dbl" algn="ctr">
                      <a:solidFill>
                        <a:srgbClr val="BFBFBF"/>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561637067"/>
                  </a:ext>
                </a:extLst>
              </a:tr>
            </a:tbl>
          </a:graphicData>
        </a:graphic>
      </p:graphicFrame>
    </p:spTree>
    <p:extLst>
      <p:ext uri="{BB962C8B-B14F-4D97-AF65-F5344CB8AC3E}">
        <p14:creationId xmlns:p14="http://schemas.microsoft.com/office/powerpoint/2010/main" val="3450561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11</a:t>
            </a:r>
          </a:p>
        </p:txBody>
      </p:sp>
      <p:graphicFrame>
        <p:nvGraphicFramePr>
          <p:cNvPr id="9" name="Table 8"/>
          <p:cNvGraphicFramePr>
            <a:graphicFrameLocks noGrp="1"/>
          </p:cNvGraphicFramePr>
          <p:nvPr/>
        </p:nvGraphicFramePr>
        <p:xfrm>
          <a:off x="637953" y="0"/>
          <a:ext cx="8506048" cy="850105"/>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400" b="0" dirty="0">
                          <a:solidFill>
                            <a:srgbClr val="2F6B97"/>
                          </a:solidFill>
                          <a:latin typeface="Franklin Gothic Medium"/>
                          <a:cs typeface="Franklin Gothic Medium"/>
                        </a:rPr>
                        <a:t>New Units of Multifamily Rental Housing by Building Style </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10" name="Chart 9">
            <a:extLst>
              <a:ext uri="{FF2B5EF4-FFF2-40B4-BE49-F238E27FC236}">
                <a16:creationId xmlns:a16="http://schemas.microsoft.com/office/drawing/2014/main" id="{F9DCAC1B-6CFD-4507-B34D-480FAD2EC20C}"/>
              </a:ext>
            </a:extLst>
          </p:cNvPr>
          <p:cNvGraphicFramePr>
            <a:graphicFrameLocks/>
          </p:cNvGraphicFramePr>
          <p:nvPr>
            <p:extLst>
              <p:ext uri="{D42A27DB-BD31-4B8C-83A1-F6EECF244321}">
                <p14:modId xmlns:p14="http://schemas.microsoft.com/office/powerpoint/2010/main" val="2421384132"/>
              </p:ext>
            </p:extLst>
          </p:nvPr>
        </p:nvGraphicFramePr>
        <p:xfrm>
          <a:off x="477670" y="502444"/>
          <a:ext cx="8666329" cy="585311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1329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17</a:t>
            </a:fld>
            <a:endParaRPr lang="en-US" dirty="0"/>
          </a:p>
        </p:txBody>
      </p:sp>
      <p:sp>
        <p:nvSpPr>
          <p:cNvPr id="8" name="TextBox 7"/>
          <p:cNvSpPr txBox="1"/>
          <p:nvPr/>
        </p:nvSpPr>
        <p:spPr>
          <a:xfrm>
            <a:off x="542109" y="683170"/>
            <a:ext cx="3116103" cy="5847755"/>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dirty="0"/>
              <a:t>In 2020, 90% of new multifamily rental units were within one of the region's 141 Activity Centers or within a half-mile walk of one of the 199 High-Capacity Transit Stations.</a:t>
            </a:r>
          </a:p>
          <a:p>
            <a:pPr marL="256032" indent="-256032">
              <a:spcBef>
                <a:spcPts val="1200"/>
              </a:spcBef>
              <a:spcAft>
                <a:spcPts val="0"/>
              </a:spcAft>
              <a:buClrTx/>
              <a:buFont typeface="Arial"/>
              <a:buChar char="•"/>
            </a:pPr>
            <a:endParaRPr lang="en-US" dirty="0"/>
          </a:p>
          <a:p>
            <a:pPr marL="256032" indent="-256032">
              <a:spcBef>
                <a:spcPts val="1200"/>
              </a:spcBef>
              <a:spcAft>
                <a:spcPts val="0"/>
              </a:spcAft>
              <a:buClrTx/>
              <a:buFont typeface="Arial"/>
              <a:buChar char="•"/>
            </a:pPr>
            <a:r>
              <a:rPr lang="en-US" dirty="0"/>
              <a:t>The Southwest Waterfront Activity Center had a quarter of the region’s new units in 2020</a:t>
            </a:r>
          </a:p>
          <a:p>
            <a:pPr marL="256032" indent="-256032">
              <a:spcBef>
                <a:spcPts val="1200"/>
              </a:spcBef>
              <a:spcAft>
                <a:spcPts val="0"/>
              </a:spcAft>
              <a:buClrTx/>
              <a:buFont typeface="Arial"/>
              <a:buChar char="•"/>
            </a:pPr>
            <a:endParaRPr lang="en-US" dirty="0"/>
          </a:p>
          <a:p>
            <a:pPr marL="256032" indent="-256032">
              <a:spcBef>
                <a:spcPts val="1200"/>
              </a:spcBef>
              <a:spcAft>
                <a:spcPts val="0"/>
              </a:spcAft>
              <a:buClrTx/>
              <a:buFont typeface="Arial"/>
              <a:buChar char="•"/>
            </a:pPr>
            <a:r>
              <a:rPr lang="en-US" dirty="0"/>
              <a:t>This exceeds the target of 75% set by the COG Board last year.</a:t>
            </a:r>
          </a:p>
          <a:p>
            <a:pPr marL="256032" indent="-256032">
              <a:spcBef>
                <a:spcPts val="1200"/>
              </a:spcBef>
              <a:spcAft>
                <a:spcPts val="0"/>
              </a:spcAft>
              <a:buClrTx/>
              <a:buFont typeface="Arial"/>
              <a:buChar char="•"/>
            </a:pPr>
            <a:endParaRPr lang="en-US"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9" name="Picture 8">
            <a:extLst>
              <a:ext uri="{FF2B5EF4-FFF2-40B4-BE49-F238E27FC236}">
                <a16:creationId xmlns:a16="http://schemas.microsoft.com/office/drawing/2014/main" id="{65809FE5-D3DF-4558-99AE-18C36F65538C}"/>
              </a:ext>
            </a:extLst>
          </p:cNvPr>
          <p:cNvPicPr>
            <a:picLocks noChangeAspect="1"/>
          </p:cNvPicPr>
          <p:nvPr/>
        </p:nvPicPr>
        <p:blipFill>
          <a:blip r:embed="rId3"/>
          <a:srcRect/>
          <a:stretch/>
        </p:blipFill>
        <p:spPr>
          <a:xfrm>
            <a:off x="3762928" y="162391"/>
            <a:ext cx="5381072" cy="6533218"/>
          </a:xfrm>
          <a:prstGeom prst="rect">
            <a:avLst/>
          </a:prstGeom>
          <a:ln w="12700">
            <a:solidFill>
              <a:schemeClr val="tx1">
                <a:lumMod val="85000"/>
                <a:lumOff val="15000"/>
              </a:schemeClr>
            </a:solidFill>
          </a:ln>
        </p:spPr>
      </p:pic>
    </p:spTree>
    <p:extLst>
      <p:ext uri="{BB962C8B-B14F-4D97-AF65-F5344CB8AC3E}">
        <p14:creationId xmlns:p14="http://schemas.microsoft.com/office/powerpoint/2010/main" val="1010992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13</a:t>
            </a:r>
          </a:p>
        </p:txBody>
      </p:sp>
      <p:graphicFrame>
        <p:nvGraphicFramePr>
          <p:cNvPr id="9" name="Table 8"/>
          <p:cNvGraphicFramePr>
            <a:graphicFrameLocks noGrp="1"/>
          </p:cNvGraphicFramePr>
          <p:nvPr/>
        </p:nvGraphicFramePr>
        <p:xfrm>
          <a:off x="637952" y="33647"/>
          <a:ext cx="8506048" cy="1066800"/>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800" b="0" dirty="0">
                          <a:solidFill>
                            <a:srgbClr val="2F6B97"/>
                          </a:solidFill>
                          <a:latin typeface="Franklin Gothic Medium"/>
                          <a:cs typeface="Franklin Gothic Medium"/>
                        </a:rPr>
                        <a:t>Activity Center and HCT Station ½ Mile Walkshed</a:t>
                      </a:r>
                    </a:p>
                    <a:p>
                      <a:pPr algn="ctr">
                        <a:lnSpc>
                          <a:spcPts val="3260"/>
                        </a:lnSpc>
                      </a:pPr>
                      <a:r>
                        <a:rPr lang="en-US" sz="2800" b="0" dirty="0">
                          <a:solidFill>
                            <a:srgbClr val="2F6B97"/>
                          </a:solidFill>
                          <a:latin typeface="Franklin Gothic Medium"/>
                          <a:cs typeface="Franklin Gothic Medium"/>
                        </a:rPr>
                        <a:t>Share of New Multifamily Rental Units</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6" name="Chart 5">
            <a:extLst>
              <a:ext uri="{FF2B5EF4-FFF2-40B4-BE49-F238E27FC236}">
                <a16:creationId xmlns:a16="http://schemas.microsoft.com/office/drawing/2014/main" id="{EF7D9B8C-A515-427F-A633-665F92100637}"/>
              </a:ext>
            </a:extLst>
          </p:cNvPr>
          <p:cNvGraphicFramePr>
            <a:graphicFrameLocks/>
          </p:cNvGraphicFramePr>
          <p:nvPr>
            <p:extLst>
              <p:ext uri="{D42A27DB-BD31-4B8C-83A1-F6EECF244321}">
                <p14:modId xmlns:p14="http://schemas.microsoft.com/office/powerpoint/2010/main" val="2749550960"/>
              </p:ext>
            </p:extLst>
          </p:nvPr>
        </p:nvGraphicFramePr>
        <p:xfrm>
          <a:off x="475392" y="975360"/>
          <a:ext cx="8668608" cy="5181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972470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13</a:t>
            </a:r>
          </a:p>
        </p:txBody>
      </p:sp>
      <p:graphicFrame>
        <p:nvGraphicFramePr>
          <p:cNvPr id="9" name="Table 8"/>
          <p:cNvGraphicFramePr>
            <a:graphicFrameLocks noGrp="1"/>
          </p:cNvGraphicFramePr>
          <p:nvPr/>
        </p:nvGraphicFramePr>
        <p:xfrm>
          <a:off x="637952" y="33647"/>
          <a:ext cx="8506048" cy="1066800"/>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800" b="0" dirty="0">
                          <a:solidFill>
                            <a:srgbClr val="2F6B97"/>
                          </a:solidFill>
                          <a:latin typeface="Franklin Gothic Medium"/>
                          <a:cs typeface="Franklin Gothic Medium"/>
                        </a:rPr>
                        <a:t>Activity Center and HCT Station ½ Mile Walkshed</a:t>
                      </a:r>
                    </a:p>
                    <a:p>
                      <a:pPr algn="ctr">
                        <a:lnSpc>
                          <a:spcPts val="3260"/>
                        </a:lnSpc>
                      </a:pPr>
                      <a:r>
                        <a:rPr lang="en-US" sz="2800" b="0" dirty="0">
                          <a:solidFill>
                            <a:srgbClr val="2F6B97"/>
                          </a:solidFill>
                          <a:latin typeface="Franklin Gothic Medium"/>
                          <a:cs typeface="Franklin Gothic Medium"/>
                        </a:rPr>
                        <a:t>Share of New Multifamily Rental Units</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6" name="Chart 5">
            <a:extLst>
              <a:ext uri="{FF2B5EF4-FFF2-40B4-BE49-F238E27FC236}">
                <a16:creationId xmlns:a16="http://schemas.microsoft.com/office/drawing/2014/main" id="{EF7D9B8C-A515-427F-A633-665F92100637}"/>
              </a:ext>
            </a:extLst>
          </p:cNvPr>
          <p:cNvGraphicFramePr>
            <a:graphicFrameLocks/>
          </p:cNvGraphicFramePr>
          <p:nvPr>
            <p:extLst>
              <p:ext uri="{D42A27DB-BD31-4B8C-83A1-F6EECF244321}">
                <p14:modId xmlns:p14="http://schemas.microsoft.com/office/powerpoint/2010/main" val="1789448856"/>
              </p:ext>
            </p:extLst>
          </p:nvPr>
        </p:nvGraphicFramePr>
        <p:xfrm>
          <a:off x="475392" y="975360"/>
          <a:ext cx="8668608" cy="5181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160439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14</a:t>
            </a:r>
          </a:p>
        </p:txBody>
      </p:sp>
      <p:graphicFrame>
        <p:nvGraphicFramePr>
          <p:cNvPr id="9" name="Table 8"/>
          <p:cNvGraphicFramePr>
            <a:graphicFrameLocks noGrp="1"/>
          </p:cNvGraphicFramePr>
          <p:nvPr/>
        </p:nvGraphicFramePr>
        <p:xfrm>
          <a:off x="637953" y="114884"/>
          <a:ext cx="8506048" cy="1040892"/>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700" b="0" dirty="0">
                          <a:solidFill>
                            <a:srgbClr val="2F6B97"/>
                          </a:solidFill>
                          <a:latin typeface="Franklin Gothic Medium"/>
                          <a:cs typeface="Franklin Gothic Medium"/>
                        </a:rPr>
                        <a:t>Either Activity Center or HCT Station ½ Mile Walkshed</a:t>
                      </a:r>
                    </a:p>
                    <a:p>
                      <a:pPr algn="ctr">
                        <a:lnSpc>
                          <a:spcPts val="3260"/>
                        </a:lnSpc>
                      </a:pPr>
                      <a:r>
                        <a:rPr lang="en-US" sz="2700" b="0" dirty="0">
                          <a:solidFill>
                            <a:srgbClr val="2F6B97"/>
                          </a:solidFill>
                          <a:latin typeface="Franklin Gothic Medium"/>
                          <a:cs typeface="Franklin Gothic Medium"/>
                        </a:rPr>
                        <a:t>Share of New Multifamily Rental Units</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8" name="Chart 7">
            <a:extLst>
              <a:ext uri="{FF2B5EF4-FFF2-40B4-BE49-F238E27FC236}">
                <a16:creationId xmlns:a16="http://schemas.microsoft.com/office/drawing/2014/main" id="{FE6CD8FD-1FDB-4040-B57A-800E2D44A080}"/>
              </a:ext>
            </a:extLst>
          </p:cNvPr>
          <p:cNvGraphicFramePr>
            <a:graphicFrameLocks/>
          </p:cNvGraphicFramePr>
          <p:nvPr>
            <p:extLst>
              <p:ext uri="{D42A27DB-BD31-4B8C-83A1-F6EECF244321}">
                <p14:modId xmlns:p14="http://schemas.microsoft.com/office/powerpoint/2010/main" val="1372754323"/>
              </p:ext>
            </p:extLst>
          </p:nvPr>
        </p:nvGraphicFramePr>
        <p:xfrm>
          <a:off x="467360" y="1005841"/>
          <a:ext cx="8676640" cy="5130799"/>
        </p:xfrm>
        <a:graphic>
          <a:graphicData uri="http://schemas.openxmlformats.org/drawingml/2006/chart">
            <c:chart xmlns:c="http://schemas.openxmlformats.org/drawingml/2006/chart" xmlns:r="http://schemas.openxmlformats.org/officeDocument/2006/relationships" r:id="rId3"/>
          </a:graphicData>
        </a:graphic>
      </p:graphicFrame>
      <p:cxnSp>
        <p:nvCxnSpPr>
          <p:cNvPr id="4" name="Straight Connector 3">
            <a:extLst>
              <a:ext uri="{FF2B5EF4-FFF2-40B4-BE49-F238E27FC236}">
                <a16:creationId xmlns:a16="http://schemas.microsoft.com/office/drawing/2014/main" id="{CD7B42A7-64C2-4F1E-8A55-4FD4EF973E40}"/>
              </a:ext>
            </a:extLst>
          </p:cNvPr>
          <p:cNvCxnSpPr>
            <a:cxnSpLocks/>
          </p:cNvCxnSpPr>
          <p:nvPr/>
        </p:nvCxnSpPr>
        <p:spPr>
          <a:xfrm>
            <a:off x="1119505" y="2289843"/>
            <a:ext cx="7773542" cy="0"/>
          </a:xfrm>
          <a:prstGeom prst="line">
            <a:avLst/>
          </a:prstGeom>
          <a:ln>
            <a:solidFill>
              <a:srgbClr val="C00000"/>
            </a:solidFill>
          </a:ln>
        </p:spPr>
        <p:style>
          <a:lnRef idx="2">
            <a:schemeClr val="accent1"/>
          </a:lnRef>
          <a:fillRef idx="0">
            <a:schemeClr val="accent1"/>
          </a:fillRef>
          <a:effectRef idx="1">
            <a:schemeClr val="accent1"/>
          </a:effectRef>
          <a:fontRef idx="minor">
            <a:schemeClr val="tx1"/>
          </a:fontRef>
        </p:style>
      </p:cxnSp>
      <p:sp>
        <p:nvSpPr>
          <p:cNvPr id="5" name="TextBox 4">
            <a:extLst>
              <a:ext uri="{FF2B5EF4-FFF2-40B4-BE49-F238E27FC236}">
                <a16:creationId xmlns:a16="http://schemas.microsoft.com/office/drawing/2014/main" id="{2699B4BC-203D-4A98-9EC1-7BF3C65C9385}"/>
              </a:ext>
            </a:extLst>
          </p:cNvPr>
          <p:cNvSpPr txBox="1"/>
          <p:nvPr/>
        </p:nvSpPr>
        <p:spPr>
          <a:xfrm>
            <a:off x="7752741" y="2363072"/>
            <a:ext cx="1249509" cy="369332"/>
          </a:xfrm>
          <a:prstGeom prst="rect">
            <a:avLst/>
          </a:prstGeom>
          <a:noFill/>
        </p:spPr>
        <p:txBody>
          <a:bodyPr wrap="none" rtlCol="0">
            <a:spAutoFit/>
          </a:bodyPr>
          <a:lstStyle/>
          <a:p>
            <a:r>
              <a:rPr lang="en-US" dirty="0">
                <a:solidFill>
                  <a:schemeClr val="accent2">
                    <a:lumMod val="50000"/>
                  </a:schemeClr>
                </a:solidFill>
              </a:rPr>
              <a:t>75% target</a:t>
            </a:r>
          </a:p>
        </p:txBody>
      </p:sp>
    </p:spTree>
    <p:extLst>
      <p:ext uri="{BB962C8B-B14F-4D97-AF65-F5344CB8AC3E}">
        <p14:creationId xmlns:p14="http://schemas.microsoft.com/office/powerpoint/2010/main" val="1357485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15</a:t>
            </a:r>
          </a:p>
        </p:txBody>
      </p:sp>
      <p:graphicFrame>
        <p:nvGraphicFramePr>
          <p:cNvPr id="8" name="Chart 7">
            <a:extLst>
              <a:ext uri="{FF2B5EF4-FFF2-40B4-BE49-F238E27FC236}">
                <a16:creationId xmlns:a16="http://schemas.microsoft.com/office/drawing/2014/main" id="{00000000-0008-0000-1100-000002000000}"/>
              </a:ext>
            </a:extLst>
          </p:cNvPr>
          <p:cNvGraphicFramePr>
            <a:graphicFrameLocks/>
          </p:cNvGraphicFramePr>
          <p:nvPr/>
        </p:nvGraphicFramePr>
        <p:xfrm>
          <a:off x="481262" y="661737"/>
          <a:ext cx="8662739" cy="55826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Table 4">
            <a:extLst>
              <a:ext uri="{FF2B5EF4-FFF2-40B4-BE49-F238E27FC236}">
                <a16:creationId xmlns:a16="http://schemas.microsoft.com/office/drawing/2014/main" id="{BA64A257-1D59-46E8-99BC-0E0A9A68D4EB}"/>
              </a:ext>
            </a:extLst>
          </p:cNvPr>
          <p:cNvGraphicFramePr>
            <a:graphicFrameLocks noGrp="1"/>
          </p:cNvGraphicFramePr>
          <p:nvPr>
            <p:extLst>
              <p:ext uri="{D42A27DB-BD31-4B8C-83A1-F6EECF244321}">
                <p14:modId xmlns:p14="http://schemas.microsoft.com/office/powerpoint/2010/main" val="377237589"/>
              </p:ext>
            </p:extLst>
          </p:nvPr>
        </p:nvGraphicFramePr>
        <p:xfrm>
          <a:off x="637953" y="0"/>
          <a:ext cx="8506048" cy="1032129"/>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400" b="0" dirty="0">
                          <a:solidFill>
                            <a:srgbClr val="2F6B97"/>
                          </a:solidFill>
                          <a:latin typeface="Franklin Gothic Medium"/>
                          <a:cs typeface="Franklin Gothic Medium"/>
                        </a:rPr>
                        <a:t>Number of New Units of Multifamily Rental Housing by Unit 1990 – 2020</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741016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16</a:t>
            </a:r>
          </a:p>
        </p:txBody>
      </p:sp>
      <p:graphicFrame>
        <p:nvGraphicFramePr>
          <p:cNvPr id="9" name="Table 8"/>
          <p:cNvGraphicFramePr>
            <a:graphicFrameLocks noGrp="1"/>
          </p:cNvGraphicFramePr>
          <p:nvPr>
            <p:extLst>
              <p:ext uri="{D42A27DB-BD31-4B8C-83A1-F6EECF244321}">
                <p14:modId xmlns:p14="http://schemas.microsoft.com/office/powerpoint/2010/main" val="474743296"/>
              </p:ext>
            </p:extLst>
          </p:nvPr>
        </p:nvGraphicFramePr>
        <p:xfrm>
          <a:off x="637953" y="0"/>
          <a:ext cx="8506048" cy="850105"/>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800" b="0" dirty="0">
                          <a:solidFill>
                            <a:srgbClr val="2F6B97"/>
                          </a:solidFill>
                          <a:latin typeface="Franklin Gothic Medium"/>
                          <a:cs typeface="Franklin Gothic Medium"/>
                        </a:rPr>
                        <a:t>Average Effective Rents for Rental Apartments</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7" name="Chart 6">
            <a:extLst>
              <a:ext uri="{FF2B5EF4-FFF2-40B4-BE49-F238E27FC236}">
                <a16:creationId xmlns:a16="http://schemas.microsoft.com/office/drawing/2014/main" id="{E2CD8631-CD35-40C2-BC69-DC3BFEBCD073}"/>
              </a:ext>
            </a:extLst>
          </p:cNvPr>
          <p:cNvGraphicFramePr>
            <a:graphicFrameLocks/>
          </p:cNvGraphicFramePr>
          <p:nvPr>
            <p:extLst>
              <p:ext uri="{D42A27DB-BD31-4B8C-83A1-F6EECF244321}">
                <p14:modId xmlns:p14="http://schemas.microsoft.com/office/powerpoint/2010/main" val="1596093520"/>
              </p:ext>
            </p:extLst>
          </p:nvPr>
        </p:nvGraphicFramePr>
        <p:xfrm>
          <a:off x="477670" y="641445"/>
          <a:ext cx="8666331" cy="5581935"/>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B905C2CE-2CB2-4D9E-8DAA-79AE14F47054}"/>
              </a:ext>
            </a:extLst>
          </p:cNvPr>
          <p:cNvSpPr txBox="1"/>
          <p:nvPr/>
        </p:nvSpPr>
        <p:spPr>
          <a:xfrm>
            <a:off x="4364249" y="957043"/>
            <a:ext cx="5153247" cy="615553"/>
          </a:xfrm>
          <a:prstGeom prst="rect">
            <a:avLst/>
          </a:prstGeom>
          <a:noFill/>
        </p:spPr>
        <p:txBody>
          <a:bodyPr wrap="square" rtlCol="0">
            <a:spAutoFit/>
          </a:bodyPr>
          <a:lstStyle/>
          <a:p>
            <a:r>
              <a:rPr lang="en-US" sz="1400" i="1" dirty="0"/>
              <a:t>All Price Data is Shown in Inflation-Adjusted 2020 Dollars</a:t>
            </a:r>
          </a:p>
          <a:p>
            <a:endParaRPr lang="en-US" sz="2000" dirty="0"/>
          </a:p>
        </p:txBody>
      </p:sp>
    </p:spTree>
    <p:extLst>
      <p:ext uri="{BB962C8B-B14F-4D97-AF65-F5344CB8AC3E}">
        <p14:creationId xmlns:p14="http://schemas.microsoft.com/office/powerpoint/2010/main" val="39515082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r>
              <a:rPr lang="en-US" dirty="0"/>
              <a:t>17</a:t>
            </a:r>
          </a:p>
        </p:txBody>
      </p:sp>
      <p:graphicFrame>
        <p:nvGraphicFramePr>
          <p:cNvPr id="9" name="Table 8"/>
          <p:cNvGraphicFramePr>
            <a:graphicFrameLocks noGrp="1"/>
          </p:cNvGraphicFramePr>
          <p:nvPr>
            <p:extLst>
              <p:ext uri="{D42A27DB-BD31-4B8C-83A1-F6EECF244321}">
                <p14:modId xmlns:p14="http://schemas.microsoft.com/office/powerpoint/2010/main" val="2561119787"/>
              </p:ext>
            </p:extLst>
          </p:nvPr>
        </p:nvGraphicFramePr>
        <p:xfrm>
          <a:off x="637953" y="101600"/>
          <a:ext cx="8506048" cy="850105"/>
        </p:xfrm>
        <a:graphic>
          <a:graphicData uri="http://schemas.openxmlformats.org/drawingml/2006/table">
            <a:tbl>
              <a:tblPr firstRow="1">
                <a:tableStyleId>{5C22544A-7EE6-4342-B048-85BDC9FD1C3A}</a:tableStyleId>
              </a:tblPr>
              <a:tblGrid>
                <a:gridCol w="8506048">
                  <a:extLst>
                    <a:ext uri="{9D8B030D-6E8A-4147-A177-3AD203B41FA5}">
                      <a16:colId xmlns:a16="http://schemas.microsoft.com/office/drawing/2014/main" val="20000"/>
                    </a:ext>
                  </a:extLst>
                </a:gridCol>
              </a:tblGrid>
              <a:tr h="850105">
                <a:tc>
                  <a:txBody>
                    <a:bodyPr/>
                    <a:lstStyle/>
                    <a:p>
                      <a:pPr algn="ctr">
                        <a:lnSpc>
                          <a:spcPts val="3260"/>
                        </a:lnSpc>
                      </a:pPr>
                      <a:r>
                        <a:rPr lang="en-US" sz="2800" b="0" dirty="0">
                          <a:solidFill>
                            <a:srgbClr val="2F6B97"/>
                          </a:solidFill>
                          <a:latin typeface="Franklin Gothic Medium"/>
                          <a:cs typeface="Franklin Gothic Medium"/>
                        </a:rPr>
                        <a:t>Metro Station Proximity Impact on Rents</a:t>
                      </a:r>
                    </a:p>
                  </a:txBody>
                  <a:tcPr marL="0" marR="457200" marT="0" marB="228600" anchor="ctr">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graphicFrame>
        <p:nvGraphicFramePr>
          <p:cNvPr id="4" name="Table 3">
            <a:extLst>
              <a:ext uri="{FF2B5EF4-FFF2-40B4-BE49-F238E27FC236}">
                <a16:creationId xmlns:a16="http://schemas.microsoft.com/office/drawing/2014/main" id="{902DD74E-6F75-4251-9CA9-5C1DBDB011A5}"/>
              </a:ext>
            </a:extLst>
          </p:cNvPr>
          <p:cNvGraphicFramePr>
            <a:graphicFrameLocks noGrp="1"/>
          </p:cNvGraphicFramePr>
          <p:nvPr>
            <p:extLst>
              <p:ext uri="{D42A27DB-BD31-4B8C-83A1-F6EECF244321}">
                <p14:modId xmlns:p14="http://schemas.microsoft.com/office/powerpoint/2010/main" val="3274033849"/>
              </p:ext>
            </p:extLst>
          </p:nvPr>
        </p:nvGraphicFramePr>
        <p:xfrm>
          <a:off x="867617" y="1071882"/>
          <a:ext cx="7815167" cy="4836156"/>
        </p:xfrm>
        <a:graphic>
          <a:graphicData uri="http://schemas.openxmlformats.org/drawingml/2006/table">
            <a:tbl>
              <a:tblPr/>
              <a:tblGrid>
                <a:gridCol w="3182207">
                  <a:extLst>
                    <a:ext uri="{9D8B030D-6E8A-4147-A177-3AD203B41FA5}">
                      <a16:colId xmlns:a16="http://schemas.microsoft.com/office/drawing/2014/main" val="1536413804"/>
                    </a:ext>
                  </a:extLst>
                </a:gridCol>
                <a:gridCol w="3159760">
                  <a:extLst>
                    <a:ext uri="{9D8B030D-6E8A-4147-A177-3AD203B41FA5}">
                      <a16:colId xmlns:a16="http://schemas.microsoft.com/office/drawing/2014/main" val="126648614"/>
                    </a:ext>
                  </a:extLst>
                </a:gridCol>
                <a:gridCol w="1473200">
                  <a:extLst>
                    <a:ext uri="{9D8B030D-6E8A-4147-A177-3AD203B41FA5}">
                      <a16:colId xmlns:a16="http://schemas.microsoft.com/office/drawing/2014/main" val="1008377774"/>
                    </a:ext>
                  </a:extLst>
                </a:gridCol>
              </a:tblGrid>
              <a:tr h="372012">
                <a:tc>
                  <a:txBody>
                    <a:bodyPr/>
                    <a:lstStyle/>
                    <a:p>
                      <a:pPr algn="ctr" fontAlgn="ctr"/>
                      <a:r>
                        <a:rPr lang="en-US" sz="1800" b="1" i="0" u="none" strike="noStrike" dirty="0">
                          <a:solidFill>
                            <a:srgbClr val="FFFFFF"/>
                          </a:solidFill>
                          <a:effectLst/>
                          <a:latin typeface="Franklin Gothic Medium Cond" panose="020B0606030402020204" pitchFamily="34" charset="0"/>
                        </a:rPr>
                        <a:t>Geography</a:t>
                      </a:r>
                    </a:p>
                  </a:txBody>
                  <a:tcPr marL="7620" marR="7620" marT="7620" marB="0" anchor="ctr">
                    <a:lnL>
                      <a:noFill/>
                    </a:lnL>
                    <a:lnR>
                      <a:noFill/>
                    </a:lnR>
                    <a:lnT>
                      <a:noFill/>
                    </a:lnT>
                    <a:lnB>
                      <a:noFill/>
                    </a:lnB>
                    <a:solidFill>
                      <a:srgbClr val="305496"/>
                    </a:solidFill>
                  </a:tcPr>
                </a:tc>
                <a:tc>
                  <a:txBody>
                    <a:bodyPr/>
                    <a:lstStyle/>
                    <a:p>
                      <a:pPr algn="ctr" fontAlgn="ctr"/>
                      <a:r>
                        <a:rPr lang="en-US" sz="1800" b="1" i="0" u="none" strike="noStrike" dirty="0">
                          <a:solidFill>
                            <a:srgbClr val="FFFFFF"/>
                          </a:solidFill>
                          <a:effectLst/>
                          <a:latin typeface="Franklin Gothic Medium Cond" panose="020B0606030402020204" pitchFamily="34" charset="0"/>
                        </a:rPr>
                        <a:t>One Bedroom Average Effective Rent</a:t>
                      </a:r>
                    </a:p>
                  </a:txBody>
                  <a:tcPr marL="7620" marR="7620" marT="7620" marB="0" anchor="ctr">
                    <a:lnL>
                      <a:noFill/>
                    </a:lnL>
                    <a:lnR>
                      <a:noFill/>
                    </a:lnR>
                    <a:lnT>
                      <a:noFill/>
                    </a:lnT>
                    <a:lnB>
                      <a:noFill/>
                    </a:lnB>
                    <a:solidFill>
                      <a:srgbClr val="305496"/>
                    </a:solidFill>
                  </a:tcPr>
                </a:tc>
                <a:tc>
                  <a:txBody>
                    <a:bodyPr/>
                    <a:lstStyle/>
                    <a:p>
                      <a:pPr algn="ctr" fontAlgn="ctr"/>
                      <a:r>
                        <a:rPr lang="en-US" sz="1800" b="1" i="0" u="none" strike="noStrike" dirty="0">
                          <a:solidFill>
                            <a:srgbClr val="FFFFFF"/>
                          </a:solidFill>
                          <a:effectLst/>
                          <a:latin typeface="Franklin Gothic Medium Cond" panose="020B0606030402020204" pitchFamily="34" charset="0"/>
                        </a:rPr>
                        <a:t>Metro Premium</a:t>
                      </a:r>
                    </a:p>
                  </a:txBody>
                  <a:tcPr marL="7620" marR="7620" marT="7620" marB="0" anchor="ctr">
                    <a:lnL>
                      <a:noFill/>
                    </a:lnL>
                    <a:lnR>
                      <a:noFill/>
                    </a:lnR>
                    <a:lnT>
                      <a:noFill/>
                    </a:lnT>
                    <a:lnB>
                      <a:noFill/>
                    </a:lnB>
                    <a:solidFill>
                      <a:srgbClr val="305496"/>
                    </a:solidFill>
                  </a:tcPr>
                </a:tc>
                <a:extLst>
                  <a:ext uri="{0D108BD9-81ED-4DB2-BD59-A6C34878D82A}">
                    <a16:rowId xmlns:a16="http://schemas.microsoft.com/office/drawing/2014/main" val="2134511662"/>
                  </a:ext>
                </a:extLst>
              </a:tr>
              <a:tr h="372012">
                <a:tc>
                  <a:txBody>
                    <a:bodyPr/>
                    <a:lstStyle/>
                    <a:p>
                      <a:pPr algn="ctr" fontAlgn="ctr"/>
                      <a:r>
                        <a:rPr lang="en-US" sz="1800" b="0" i="0" u="none" strike="noStrike" dirty="0">
                          <a:solidFill>
                            <a:srgbClr val="000000"/>
                          </a:solidFill>
                          <a:effectLst/>
                          <a:latin typeface="+mn-lt"/>
                        </a:rPr>
                        <a:t>Alexandria Metro Walkshed</a:t>
                      </a:r>
                    </a:p>
                  </a:txBody>
                  <a:tcPr marL="7620" marR="7620" marT="7620" marB="0" anchor="ctr">
                    <a:lnL>
                      <a:noFill/>
                    </a:lnL>
                    <a:lnR>
                      <a:noFill/>
                    </a:lnR>
                    <a:lnT>
                      <a:noFill/>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a:solidFill>
                            <a:srgbClr val="000000"/>
                          </a:solidFill>
                          <a:effectLst/>
                          <a:latin typeface="+mn-lt"/>
                        </a:rPr>
                        <a:t>$1,694</a:t>
                      </a:r>
                    </a:p>
                  </a:txBody>
                  <a:tcPr marL="7620" marR="7620" marT="7620" marB="0" anchor="ctr">
                    <a:lnL>
                      <a:noFill/>
                    </a:lnL>
                    <a:lnR>
                      <a:noFill/>
                    </a:lnR>
                    <a:lnT>
                      <a:noFill/>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a:solidFill>
                            <a:srgbClr val="000000"/>
                          </a:solidFill>
                          <a:effectLst/>
                          <a:latin typeface="+mn-lt"/>
                        </a:rPr>
                        <a:t>17%</a:t>
                      </a:r>
                    </a:p>
                  </a:txBody>
                  <a:tcPr marL="7620" marR="7620" marT="7620" marB="0" anchor="ctr">
                    <a:lnL>
                      <a:noFill/>
                    </a:lnL>
                    <a:lnR>
                      <a:noFill/>
                    </a:lnR>
                    <a:lnT>
                      <a:noFill/>
                    </a:lnT>
                    <a:lnB>
                      <a:noFill/>
                    </a:lnB>
                    <a:lnTlToBr w="12700" cmpd="sng">
                      <a:noFill/>
                      <a:prstDash val="solid"/>
                    </a:lnTlToBr>
                    <a:lnBlToTr w="12700" cmpd="sng">
                      <a:noFill/>
                      <a:prstDash val="solid"/>
                    </a:lnBlToTr>
                    <a:solidFill>
                      <a:srgbClr val="B4C6E7"/>
                    </a:solidFill>
                  </a:tcPr>
                </a:tc>
                <a:extLst>
                  <a:ext uri="{0D108BD9-81ED-4DB2-BD59-A6C34878D82A}">
                    <a16:rowId xmlns:a16="http://schemas.microsoft.com/office/drawing/2014/main" val="50054259"/>
                  </a:ext>
                </a:extLst>
              </a:tr>
              <a:tr h="372012">
                <a:tc>
                  <a:txBody>
                    <a:bodyPr/>
                    <a:lstStyle/>
                    <a:p>
                      <a:pPr algn="ctr" fontAlgn="ctr"/>
                      <a:r>
                        <a:rPr lang="en-US" sz="1800" b="0" i="0" u="none" strike="noStrike" dirty="0">
                          <a:solidFill>
                            <a:srgbClr val="000000"/>
                          </a:solidFill>
                          <a:effectLst/>
                          <a:latin typeface="+mn-lt"/>
                        </a:rPr>
                        <a:t>Alexandria Non-Metro</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a:solidFill>
                            <a:srgbClr val="000000"/>
                          </a:solidFill>
                          <a:effectLst/>
                          <a:latin typeface="+mn-lt"/>
                        </a:rPr>
                        <a:t>$1,449</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dirty="0">
                          <a:solidFill>
                            <a:srgbClr val="000000"/>
                          </a:solidFill>
                          <a:effectLst/>
                          <a:latin typeface="+mn-lt"/>
                        </a:rPr>
                        <a:t>--</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649002339"/>
                  </a:ext>
                </a:extLst>
              </a:tr>
              <a:tr h="372012">
                <a:tc>
                  <a:txBody>
                    <a:bodyPr/>
                    <a:lstStyle/>
                    <a:p>
                      <a:pPr algn="ctr" fontAlgn="ctr"/>
                      <a:r>
                        <a:rPr lang="en-US" sz="1800" b="0" i="0" u="none" strike="noStrike" dirty="0">
                          <a:solidFill>
                            <a:srgbClr val="000000"/>
                          </a:solidFill>
                          <a:effectLst/>
                          <a:latin typeface="+mn-lt"/>
                        </a:rPr>
                        <a:t>Arlington Metro Walkshed</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$1,820</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24%</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extLst>
                  <a:ext uri="{0D108BD9-81ED-4DB2-BD59-A6C34878D82A}">
                    <a16:rowId xmlns:a16="http://schemas.microsoft.com/office/drawing/2014/main" val="786660704"/>
                  </a:ext>
                </a:extLst>
              </a:tr>
              <a:tr h="372012">
                <a:tc>
                  <a:txBody>
                    <a:bodyPr/>
                    <a:lstStyle/>
                    <a:p>
                      <a:pPr algn="ctr" fontAlgn="ctr"/>
                      <a:r>
                        <a:rPr lang="en-US" sz="1800" b="0" i="0" u="none" strike="noStrike" dirty="0">
                          <a:solidFill>
                            <a:srgbClr val="000000"/>
                          </a:solidFill>
                          <a:effectLst/>
                          <a:latin typeface="+mn-lt"/>
                        </a:rPr>
                        <a:t>Arlington Non-Metro</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a:solidFill>
                            <a:srgbClr val="000000"/>
                          </a:solidFill>
                          <a:effectLst/>
                          <a:latin typeface="+mn-lt"/>
                        </a:rPr>
                        <a:t>$1,468</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a:solidFill>
                            <a:srgbClr val="000000"/>
                          </a:solidFill>
                          <a:effectLst/>
                          <a:latin typeface="+mn-lt"/>
                        </a:rPr>
                        <a:t>--</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3002658369"/>
                  </a:ext>
                </a:extLst>
              </a:tr>
              <a:tr h="372012">
                <a:tc>
                  <a:txBody>
                    <a:bodyPr/>
                    <a:lstStyle/>
                    <a:p>
                      <a:pPr algn="ctr" fontAlgn="ctr"/>
                      <a:r>
                        <a:rPr lang="en-US" sz="1800" b="0" i="0" u="none" strike="noStrike" dirty="0">
                          <a:solidFill>
                            <a:srgbClr val="000000"/>
                          </a:solidFill>
                          <a:effectLst/>
                          <a:latin typeface="+mn-lt"/>
                        </a:rPr>
                        <a:t>D.C. Metro Walkshed</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$1,929</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30%</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extLst>
                  <a:ext uri="{0D108BD9-81ED-4DB2-BD59-A6C34878D82A}">
                    <a16:rowId xmlns:a16="http://schemas.microsoft.com/office/drawing/2014/main" val="1926715368"/>
                  </a:ext>
                </a:extLst>
              </a:tr>
              <a:tr h="372012">
                <a:tc>
                  <a:txBody>
                    <a:bodyPr/>
                    <a:lstStyle/>
                    <a:p>
                      <a:pPr algn="ctr" fontAlgn="ctr"/>
                      <a:r>
                        <a:rPr lang="en-US" sz="1800" b="0" i="0" u="none" strike="noStrike" dirty="0">
                          <a:solidFill>
                            <a:srgbClr val="000000"/>
                          </a:solidFill>
                          <a:effectLst/>
                          <a:latin typeface="+mn-lt"/>
                        </a:rPr>
                        <a:t>D.C. Non-Metro</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dirty="0">
                          <a:solidFill>
                            <a:srgbClr val="000000"/>
                          </a:solidFill>
                          <a:effectLst/>
                          <a:latin typeface="+mn-lt"/>
                        </a:rPr>
                        <a:t>$1,480</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a:solidFill>
                            <a:srgbClr val="000000"/>
                          </a:solidFill>
                          <a:effectLst/>
                          <a:latin typeface="+mn-lt"/>
                        </a:rPr>
                        <a:t>--</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3577960474"/>
                  </a:ext>
                </a:extLst>
              </a:tr>
              <a:tr h="372012">
                <a:tc>
                  <a:txBody>
                    <a:bodyPr/>
                    <a:lstStyle/>
                    <a:p>
                      <a:pPr algn="ctr" fontAlgn="ctr"/>
                      <a:r>
                        <a:rPr lang="en-US" sz="1800" b="0" i="0" u="none" strike="noStrike" dirty="0">
                          <a:solidFill>
                            <a:srgbClr val="000000"/>
                          </a:solidFill>
                          <a:effectLst/>
                          <a:latin typeface="+mn-lt"/>
                        </a:rPr>
                        <a:t>Fairfax Metro Walkshed</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$1,780</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20%</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extLst>
                  <a:ext uri="{0D108BD9-81ED-4DB2-BD59-A6C34878D82A}">
                    <a16:rowId xmlns:a16="http://schemas.microsoft.com/office/drawing/2014/main" val="2895031849"/>
                  </a:ext>
                </a:extLst>
              </a:tr>
              <a:tr h="372012">
                <a:tc>
                  <a:txBody>
                    <a:bodyPr/>
                    <a:lstStyle/>
                    <a:p>
                      <a:pPr algn="ctr" fontAlgn="ctr"/>
                      <a:r>
                        <a:rPr lang="en-US" sz="1800" b="0" i="0" u="none" strike="noStrike" dirty="0">
                          <a:solidFill>
                            <a:srgbClr val="000000"/>
                          </a:solidFill>
                          <a:effectLst/>
                          <a:latin typeface="+mn-lt"/>
                        </a:rPr>
                        <a:t>Fairfax Non-Metro</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dirty="0">
                          <a:solidFill>
                            <a:srgbClr val="000000"/>
                          </a:solidFill>
                          <a:effectLst/>
                          <a:latin typeface="+mn-lt"/>
                        </a:rPr>
                        <a:t>$1,489</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a:solidFill>
                            <a:srgbClr val="000000"/>
                          </a:solidFill>
                          <a:effectLst/>
                          <a:latin typeface="+mn-lt"/>
                        </a:rPr>
                        <a:t>--</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3196871540"/>
                  </a:ext>
                </a:extLst>
              </a:tr>
              <a:tr h="372012">
                <a:tc>
                  <a:txBody>
                    <a:bodyPr/>
                    <a:lstStyle/>
                    <a:p>
                      <a:pPr algn="ctr" fontAlgn="ctr"/>
                      <a:r>
                        <a:rPr lang="en-US" sz="1800" b="0" i="0" u="none" strike="noStrike" dirty="0">
                          <a:solidFill>
                            <a:srgbClr val="000000"/>
                          </a:solidFill>
                          <a:effectLst/>
                          <a:latin typeface="+mn-lt"/>
                        </a:rPr>
                        <a:t>Montgomery Metro Walkshed</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$1,692</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19%</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extLst>
                  <a:ext uri="{0D108BD9-81ED-4DB2-BD59-A6C34878D82A}">
                    <a16:rowId xmlns:a16="http://schemas.microsoft.com/office/drawing/2014/main" val="722718537"/>
                  </a:ext>
                </a:extLst>
              </a:tr>
              <a:tr h="372012">
                <a:tc>
                  <a:txBody>
                    <a:bodyPr/>
                    <a:lstStyle/>
                    <a:p>
                      <a:pPr algn="ctr" fontAlgn="ctr"/>
                      <a:r>
                        <a:rPr lang="en-US" sz="1800" b="0" i="0" u="none" strike="noStrike" dirty="0">
                          <a:solidFill>
                            <a:srgbClr val="000000"/>
                          </a:solidFill>
                          <a:effectLst/>
                          <a:latin typeface="+mn-lt"/>
                        </a:rPr>
                        <a:t>Montgomery Non-Metro</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dirty="0">
                          <a:solidFill>
                            <a:srgbClr val="000000"/>
                          </a:solidFill>
                          <a:effectLst/>
                          <a:latin typeface="+mn-lt"/>
                        </a:rPr>
                        <a:t>$1,420</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a:solidFill>
                            <a:srgbClr val="000000"/>
                          </a:solidFill>
                          <a:effectLst/>
                          <a:latin typeface="+mn-lt"/>
                        </a:rPr>
                        <a:t>--</a:t>
                      </a:r>
                    </a:p>
                  </a:txBody>
                  <a:tcPr marL="7620" marR="7620" marT="7620" marB="0" anchor="ct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3136793049"/>
                  </a:ext>
                </a:extLst>
              </a:tr>
              <a:tr h="372012">
                <a:tc>
                  <a:txBody>
                    <a:bodyPr/>
                    <a:lstStyle/>
                    <a:p>
                      <a:pPr algn="ctr" fontAlgn="ctr"/>
                      <a:r>
                        <a:rPr lang="en-US" sz="1800" b="0" i="0" u="none" strike="noStrike" dirty="0">
                          <a:solidFill>
                            <a:srgbClr val="000000"/>
                          </a:solidFill>
                          <a:effectLst/>
                          <a:latin typeface="+mn-lt"/>
                        </a:rPr>
                        <a:t>Prince George's Metro Walkshed</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$1,467</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tc>
                  <a:txBody>
                    <a:bodyPr/>
                    <a:lstStyle/>
                    <a:p>
                      <a:pPr algn="ctr" fontAlgn="ctr"/>
                      <a:r>
                        <a:rPr lang="en-US" sz="1800" b="0" i="0" u="none" strike="noStrike" dirty="0">
                          <a:solidFill>
                            <a:srgbClr val="000000"/>
                          </a:solidFill>
                          <a:effectLst/>
                          <a:latin typeface="+mn-lt"/>
                        </a:rPr>
                        <a:t>13%</a:t>
                      </a:r>
                    </a:p>
                  </a:txBody>
                  <a:tcPr marL="7620" marR="7620" marT="7620" marB="0" anchor="ct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rgbClr val="B4C6E7"/>
                    </a:solidFill>
                  </a:tcPr>
                </a:tc>
                <a:extLst>
                  <a:ext uri="{0D108BD9-81ED-4DB2-BD59-A6C34878D82A}">
                    <a16:rowId xmlns:a16="http://schemas.microsoft.com/office/drawing/2014/main" val="671208509"/>
                  </a:ext>
                </a:extLst>
              </a:tr>
              <a:tr h="372012">
                <a:tc>
                  <a:txBody>
                    <a:bodyPr/>
                    <a:lstStyle/>
                    <a:p>
                      <a:pPr algn="ctr" fontAlgn="ctr"/>
                      <a:r>
                        <a:rPr lang="en-US" sz="1800" b="0" i="0" u="none" strike="noStrike">
                          <a:solidFill>
                            <a:srgbClr val="000000"/>
                          </a:solidFill>
                          <a:effectLst/>
                          <a:latin typeface="+mn-lt"/>
                        </a:rPr>
                        <a:t>Prince George's Non-Metro</a:t>
                      </a:r>
                    </a:p>
                  </a:txBody>
                  <a:tcPr marL="7620" marR="7620" marT="7620" marB="0" anchor="ctr">
                    <a:lnL>
                      <a:noFill/>
                    </a:lnL>
                    <a:lnR>
                      <a:noFill/>
                    </a:lnR>
                    <a:lnT>
                      <a:noFill/>
                    </a:lnT>
                    <a:lnB>
                      <a:noFill/>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dirty="0">
                          <a:solidFill>
                            <a:srgbClr val="000000"/>
                          </a:solidFill>
                          <a:effectLst/>
                          <a:latin typeface="+mn-lt"/>
                        </a:rPr>
                        <a:t>$1,293</a:t>
                      </a:r>
                    </a:p>
                  </a:txBody>
                  <a:tcPr marL="7620" marR="7620" marT="7620" marB="0" anchor="ctr">
                    <a:lnL>
                      <a:noFill/>
                    </a:lnL>
                    <a:lnR>
                      <a:noFill/>
                    </a:lnR>
                    <a:lnT>
                      <a:noFill/>
                    </a:lnT>
                    <a:lnB>
                      <a:noFill/>
                    </a:lnB>
                    <a:lnTlToBr w="12700" cmpd="sng">
                      <a:noFill/>
                      <a:prstDash val="solid"/>
                    </a:lnTlToBr>
                    <a:lnBlToTr w="12700" cmpd="sng">
                      <a:noFill/>
                      <a:prstDash val="solid"/>
                    </a:lnBlToTr>
                    <a:solidFill>
                      <a:srgbClr val="DDEBF7"/>
                    </a:solidFill>
                  </a:tcPr>
                </a:tc>
                <a:tc>
                  <a:txBody>
                    <a:bodyPr/>
                    <a:lstStyle/>
                    <a:p>
                      <a:pPr algn="ctr" fontAlgn="ctr"/>
                      <a:r>
                        <a:rPr lang="en-US" sz="1800" b="0" i="0" u="none" strike="noStrike" dirty="0">
                          <a:solidFill>
                            <a:srgbClr val="000000"/>
                          </a:solidFill>
                          <a:effectLst/>
                          <a:latin typeface="+mn-lt"/>
                        </a:rPr>
                        <a:t>--</a:t>
                      </a:r>
                    </a:p>
                  </a:txBody>
                  <a:tcPr marL="7620" marR="7620" marT="7620" marB="0" anchor="ctr">
                    <a:lnL>
                      <a:noFill/>
                    </a:lnL>
                    <a:lnR>
                      <a:noFill/>
                    </a:lnR>
                    <a:lnT>
                      <a:noFill/>
                    </a:lnT>
                    <a:lnB>
                      <a:noFill/>
                    </a:lnB>
                    <a:lnTlToBr w="12700" cmpd="sng">
                      <a:noFill/>
                      <a:prstDash val="solid"/>
                    </a:lnTlToBr>
                    <a:lnBlToTr w="12700" cmpd="sng">
                      <a:noFill/>
                      <a:prstDash val="solid"/>
                    </a:lnBlToTr>
                    <a:solidFill>
                      <a:srgbClr val="DDEBF7"/>
                    </a:solidFill>
                  </a:tcPr>
                </a:tc>
                <a:extLst>
                  <a:ext uri="{0D108BD9-81ED-4DB2-BD59-A6C34878D82A}">
                    <a16:rowId xmlns:a16="http://schemas.microsoft.com/office/drawing/2014/main" val="1150072652"/>
                  </a:ext>
                </a:extLst>
              </a:tr>
            </a:tbl>
          </a:graphicData>
        </a:graphic>
      </p:graphicFrame>
    </p:spTree>
    <p:extLst>
      <p:ext uri="{BB962C8B-B14F-4D97-AF65-F5344CB8AC3E}">
        <p14:creationId xmlns:p14="http://schemas.microsoft.com/office/powerpoint/2010/main" val="406180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r>
              <a:rPr lang="en-US" dirty="0"/>
              <a:t>18</a:t>
            </a:r>
          </a:p>
        </p:txBody>
      </p:sp>
      <p:sp>
        <p:nvSpPr>
          <p:cNvPr id="7" name="TextBox 6">
            <a:extLst>
              <a:ext uri="{FF2B5EF4-FFF2-40B4-BE49-F238E27FC236}">
                <a16:creationId xmlns:a16="http://schemas.microsoft.com/office/drawing/2014/main" id="{BE60E307-20F4-4C54-B28A-EB7EE99EBA7D}"/>
              </a:ext>
            </a:extLst>
          </p:cNvPr>
          <p:cNvSpPr txBox="1"/>
          <p:nvPr/>
        </p:nvSpPr>
        <p:spPr>
          <a:xfrm>
            <a:off x="536394" y="1078140"/>
            <a:ext cx="3116103" cy="5139869"/>
          </a:xfrm>
          <a:prstGeom prst="rect">
            <a:avLst/>
          </a:prstGeom>
          <a:noFill/>
        </p:spPr>
        <p:txBody>
          <a:bodyPr wrap="square" rtlCol="0">
            <a:spAutoFit/>
          </a:bodyPr>
          <a:lstStyle/>
          <a:p>
            <a:pPr marL="256032" indent="-256032">
              <a:spcBef>
                <a:spcPts val="1200"/>
              </a:spcBef>
              <a:spcAft>
                <a:spcPts val="0"/>
              </a:spcAft>
              <a:buClrTx/>
              <a:buFont typeface="Arial"/>
              <a:buChar char="•"/>
            </a:pPr>
            <a:r>
              <a:rPr lang="en-US" sz="2000" dirty="0"/>
              <a:t>The regional median effective rent for apartments with four or more bedrooms was $1,836 at the end of 2019. </a:t>
            </a:r>
          </a:p>
          <a:p>
            <a:pPr marL="256032" indent="-256032">
              <a:spcBef>
                <a:spcPts val="1200"/>
              </a:spcBef>
              <a:spcAft>
                <a:spcPts val="0"/>
              </a:spcAft>
              <a:buClrTx/>
              <a:buFont typeface="Arial"/>
              <a:buChar char="•"/>
            </a:pPr>
            <a:r>
              <a:rPr lang="en-US" sz="2000" dirty="0"/>
              <a:t>The median income for a four or more bedroom renter was about $80,000 and would require an approximate rent of $1,670 to be affordable.</a:t>
            </a:r>
          </a:p>
          <a:p>
            <a:pPr marL="256032" indent="-256032">
              <a:spcBef>
                <a:spcPts val="1200"/>
              </a:spcBef>
              <a:spcAft>
                <a:spcPts val="0"/>
              </a:spcAft>
              <a:buClrTx/>
              <a:buFont typeface="Arial"/>
              <a:buChar char="•"/>
            </a:pPr>
            <a:endParaRPr lang="en-US" sz="2000" dirty="0"/>
          </a:p>
          <a:p>
            <a:pPr marL="256032" indent="-256032">
              <a:spcBef>
                <a:spcPts val="1200"/>
              </a:spcBef>
              <a:spcAft>
                <a:spcPts val="0"/>
              </a:spcAft>
              <a:buClrTx/>
              <a:buFont typeface="Arial"/>
              <a:buChar char="•"/>
            </a:pPr>
            <a:endParaRPr lang="en-US" dirty="0"/>
          </a:p>
        </p:txBody>
      </p:sp>
      <p:sp>
        <p:nvSpPr>
          <p:cNvPr id="4" name="Rectangle 3">
            <a:extLst>
              <a:ext uri="{FF2B5EF4-FFF2-40B4-BE49-F238E27FC236}">
                <a16:creationId xmlns:a16="http://schemas.microsoft.com/office/drawing/2014/main" id="{CF143E5C-A1D7-4D1E-AF02-01E75EC152D2}"/>
              </a:ext>
            </a:extLst>
          </p:cNvPr>
          <p:cNvSpPr/>
          <p:nvPr/>
        </p:nvSpPr>
        <p:spPr>
          <a:xfrm>
            <a:off x="-182738" y="-211824"/>
            <a:ext cx="818707" cy="728164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954E862-ED0E-4C04-8396-587EE1E3E107}"/>
              </a:ext>
            </a:extLst>
          </p:cNvPr>
          <p:cNvPicPr>
            <a:picLocks noChangeAspect="1"/>
          </p:cNvPicPr>
          <p:nvPr/>
        </p:nvPicPr>
        <p:blipFill>
          <a:blip r:embed="rId3"/>
          <a:stretch>
            <a:fillRect/>
          </a:stretch>
        </p:blipFill>
        <p:spPr>
          <a:xfrm>
            <a:off x="16111" y="731512"/>
            <a:ext cx="9197721" cy="5324475"/>
          </a:xfrm>
          <a:prstGeom prst="rect">
            <a:avLst/>
          </a:prstGeom>
        </p:spPr>
      </p:pic>
    </p:spTree>
    <p:extLst>
      <p:ext uri="{BB962C8B-B14F-4D97-AF65-F5344CB8AC3E}">
        <p14:creationId xmlns:p14="http://schemas.microsoft.com/office/powerpoint/2010/main" val="32827791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59104058"/>
              </p:ext>
            </p:extLst>
          </p:nvPr>
        </p:nvGraphicFramePr>
        <p:xfrm>
          <a:off x="775405" y="1686336"/>
          <a:ext cx="8368596" cy="4435847"/>
        </p:xfrm>
        <a:graphic>
          <a:graphicData uri="http://schemas.openxmlformats.org/drawingml/2006/table">
            <a:tbl>
              <a:tblPr firstRow="1">
                <a:tableStyleId>{5C22544A-7EE6-4342-B048-85BDC9FD1C3A}</a:tableStyleId>
              </a:tblPr>
              <a:tblGrid>
                <a:gridCol w="4598404">
                  <a:extLst>
                    <a:ext uri="{9D8B030D-6E8A-4147-A177-3AD203B41FA5}">
                      <a16:colId xmlns:a16="http://schemas.microsoft.com/office/drawing/2014/main" val="20000"/>
                    </a:ext>
                  </a:extLst>
                </a:gridCol>
                <a:gridCol w="3770192">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John Kent</a:t>
                      </a:r>
                    </a:p>
                    <a:p>
                      <a:pPr marL="0" indent="0">
                        <a:spcBef>
                          <a:spcPts val="190"/>
                        </a:spcBef>
                        <a:spcAft>
                          <a:spcPts val="0"/>
                        </a:spcAft>
                        <a:buNone/>
                      </a:pPr>
                      <a:r>
                        <a:rPr lang="en-US" sz="1400" b="0" dirty="0">
                          <a:solidFill>
                            <a:srgbClr val="000000"/>
                          </a:solidFill>
                          <a:latin typeface="+mn-lt"/>
                          <a:cs typeface="Franklin Gothic Book"/>
                        </a:rPr>
                        <a:t>Regional Planner</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962-3215</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jkent@mwcog.org</a:t>
                      </a:r>
                    </a:p>
                  </a:txBody>
                  <a:tcPr marL="0" marR="457200" marT="0" marB="228600">
                    <a:lnL w="12700" cmpd="sng">
                      <a:noFill/>
                    </a:lnL>
                    <a:lnR w="12700" cmpd="sng">
                      <a:noFill/>
                    </a:lnR>
                    <a:lnT w="12700" cmpd="sng">
                      <a:noFill/>
                    </a:lnT>
                    <a:lnB w="38100" cap="flat" cmpd="sng" algn="ctr">
                      <a:solidFill>
                        <a:schemeClr val="tx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rgbClr val="2F6B97"/>
                          </a:solidFill>
                          <a:latin typeface="+mj-lt"/>
                          <a:cs typeface="Franklin Gothic Medium"/>
                        </a:rPr>
                        <a:t>                  </a:t>
                      </a:r>
                      <a:r>
                        <a:rPr lang="en-US" sz="2800" b="0" dirty="0">
                          <a:solidFill>
                            <a:srgbClr val="2F6B97"/>
                          </a:solidFill>
                          <a:latin typeface="+mj-lt"/>
                          <a:cs typeface="Franklin Gothic Medium"/>
                        </a:rPr>
                        <a:t>mwcog.org</a:t>
                      </a:r>
                    </a:p>
                  </a:txBody>
                  <a:tcPr marL="0" marR="457200" marT="0" marB="228600" anchor="b">
                    <a:lnL w="12700" cmpd="sng">
                      <a:noFill/>
                    </a:lnL>
                    <a:lnR w="12700" cmpd="sng">
                      <a:noFill/>
                    </a:lnR>
                    <a:lnT w="12700" cmpd="sng">
                      <a:noFill/>
                    </a:lnT>
                    <a:lnB w="38100" cap="flat" cmpd="sng" algn="ctr">
                      <a:solidFill>
                        <a:srgbClr val="0087CD"/>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tx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rgbClr val="0087CD"/>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Blue" id="{349CBC06-E0E8-4BA7-8901-2E54DD466E81}" vid="{9ECF4E32-DF6C-4603-B206-933FF80BCAF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COG  A - Blue</Template>
  <TotalTime>38713</TotalTime>
  <Words>2365</Words>
  <Application>Microsoft Office PowerPoint</Application>
  <PresentationFormat>On-screen Show (4:3)</PresentationFormat>
  <Paragraphs>408</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Franklin Gothic Book</vt:lpstr>
      <vt:lpstr>Franklin Gothic Medium</vt:lpstr>
      <vt:lpstr>Franklin Gothic Medium Cond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Kent</dc:creator>
  <cp:lastModifiedBy>John Kent</cp:lastModifiedBy>
  <cp:revision>217</cp:revision>
  <cp:lastPrinted>2019-05-16T13:45:22Z</cp:lastPrinted>
  <dcterms:created xsi:type="dcterms:W3CDTF">2019-05-10T13:41:35Z</dcterms:created>
  <dcterms:modified xsi:type="dcterms:W3CDTF">2021-11-17T09:29:16Z</dcterms:modified>
</cp:coreProperties>
</file>