
<file path=[Content_Types].xml><?xml version="1.0" encoding="utf-8"?>
<Types xmlns="http://schemas.openxmlformats.org/package/2006/content-types">
  <Default Extension="bin" ContentType="application/vnd.openxmlformats-officedocument.oleObject"/>
  <Default Extension="png" ContentType="image/png"/>
  <Default Extension="jpeg" ContentType="image/jpeg"/>
  <Default Extension="emf" ContentType="image/x-emf"/>
  <Default Extension="rels" ContentType="application/vnd.openxmlformats-package.relationships+xml"/>
  <Default Extension="xml" ContentType="application/xml"/>
  <Default Extension="vml" ContentType="application/vnd.openxmlformats-officedocument.vmlDrawing"/>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theme/themeOverride1.xml" ContentType="application/vnd.openxmlformats-officedocument.themeOverride+xml"/>
  <Override PartName="/ppt/drawings/drawing1.xml" ContentType="application/vnd.openxmlformats-officedocument.drawingml.chartshapes+xml"/>
  <Override PartName="/ppt/charts/chart3.xml" ContentType="application/vnd.openxmlformats-officedocument.drawingml.chart+xml"/>
  <Override PartName="/ppt/theme/themeOverride2.xml" ContentType="application/vnd.openxmlformats-officedocument.themeOverride+xml"/>
  <Override PartName="/ppt/drawings/drawing2.xml" ContentType="application/vnd.openxmlformats-officedocument.drawingml.chartshapes+xml"/>
  <Override PartName="/ppt/charts/chart4.xml" ContentType="application/vnd.openxmlformats-officedocument.drawingml.chart+xml"/>
  <Override PartName="/ppt/theme/themeOverride3.xml" ContentType="application/vnd.openxmlformats-officedocument.themeOverride+xml"/>
  <Override PartName="/ppt/drawings/drawing3.xml" ContentType="application/vnd.openxmlformats-officedocument.drawingml.chartshapes+xml"/>
  <Override PartName="/ppt/charts/chart5.xml" ContentType="application/vnd.openxmlformats-officedocument.drawingml.chart+xml"/>
  <Override PartName="/ppt/theme/themeOverride4.xml" ContentType="application/vnd.openxmlformats-officedocument.themeOverride+xml"/>
  <Override PartName="/ppt/drawings/drawing4.xml" ContentType="application/vnd.openxmlformats-officedocument.drawingml.chartshapes+xml"/>
  <Override PartName="/ppt/charts/chart6.xml" ContentType="application/vnd.openxmlformats-officedocument.drawingml.chart+xml"/>
  <Override PartName="/ppt/theme/themeOverride5.xml" ContentType="application/vnd.openxmlformats-officedocument.themeOverride+xml"/>
  <Override PartName="/ppt/drawings/drawing5.xml" ContentType="application/vnd.openxmlformats-officedocument.drawingml.chartshapes+xml"/>
  <Override PartName="/ppt/charts/chart7.xml" ContentType="application/vnd.openxmlformats-officedocument.drawingml.chart+xml"/>
  <Override PartName="/ppt/theme/themeOverride6.xml" ContentType="application/vnd.openxmlformats-officedocument.themeOverride+xml"/>
  <Override PartName="/ppt/drawings/drawing6.xml" ContentType="application/vnd.openxmlformats-officedocument.drawingml.chartshapes+xml"/>
  <Override PartName="/ppt/charts/chart8.xml" ContentType="application/vnd.openxmlformats-officedocument.drawingml.chart+xml"/>
  <Override PartName="/ppt/theme/themeOverride7.xml" ContentType="application/vnd.openxmlformats-officedocument.themeOverride+xml"/>
  <Override PartName="/ppt/drawings/drawing7.xml" ContentType="application/vnd.openxmlformats-officedocument.drawingml.chartshape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32" r:id="rId1"/>
  </p:sldMasterIdLst>
  <p:notesMasterIdLst>
    <p:notesMasterId r:id="rId18"/>
  </p:notesMasterIdLst>
  <p:handoutMasterIdLst>
    <p:handoutMasterId r:id="rId19"/>
  </p:handoutMasterIdLst>
  <p:sldIdLst>
    <p:sldId id="267" r:id="rId2"/>
    <p:sldId id="280" r:id="rId3"/>
    <p:sldId id="256" r:id="rId4"/>
    <p:sldId id="268" r:id="rId5"/>
    <p:sldId id="266" r:id="rId6"/>
    <p:sldId id="262" r:id="rId7"/>
    <p:sldId id="263" r:id="rId8"/>
    <p:sldId id="264" r:id="rId9"/>
    <p:sldId id="261" r:id="rId10"/>
    <p:sldId id="269" r:id="rId11"/>
    <p:sldId id="276" r:id="rId12"/>
    <p:sldId id="273" r:id="rId13"/>
    <p:sldId id="278" r:id="rId14"/>
    <p:sldId id="277" r:id="rId15"/>
    <p:sldId id="275" r:id="rId16"/>
    <p:sldId id="279" r:id="rId17"/>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107" d="100"/>
          <a:sy n="107" d="100"/>
        </p:scale>
        <p:origin x="-1734" y="-96"/>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notesMaster" Target="notesMasters/notesMaster1.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handoutMaster" Target="handoutMasters/handout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charts/_rels/chart1.xml.rels><?xml version="1.0" encoding="UTF-8" standalone="yes"?>
<Relationships xmlns="http://schemas.openxmlformats.org/package/2006/relationships"><Relationship Id="rId1" Type="http://schemas.openxmlformats.org/officeDocument/2006/relationships/oleObject" Target="file:///\\cogfs002\dtp$\ateam\meetings_conf\techComm\2013-06-07\vmt_per_capita_87_12_v2.xlsx" TargetMode="External"/></Relationships>
</file>

<file path=ppt/charts/_rels/chart2.xml.rels><?xml version="1.0" encoding="UTF-8" standalone="yes"?>
<Relationships xmlns="http://schemas.openxmlformats.org/package/2006/relationships"><Relationship Id="rId3" Type="http://schemas.openxmlformats.org/officeDocument/2006/relationships/chartUserShapes" Target="../drawings/drawing1.xml"/><Relationship Id="rId2" Type="http://schemas.openxmlformats.org/officeDocument/2006/relationships/oleObject" Target="../embeddings/oleObject2.bin"/><Relationship Id="rId1" Type="http://schemas.openxmlformats.org/officeDocument/2006/relationships/themeOverride" Target="../theme/themeOverride1.xml"/></Relationships>
</file>

<file path=ppt/charts/_rels/chart3.xml.rels><?xml version="1.0" encoding="UTF-8" standalone="yes"?>
<Relationships xmlns="http://schemas.openxmlformats.org/package/2006/relationships"><Relationship Id="rId3" Type="http://schemas.openxmlformats.org/officeDocument/2006/relationships/chartUserShapes" Target="../drawings/drawing2.xml"/><Relationship Id="rId2" Type="http://schemas.openxmlformats.org/officeDocument/2006/relationships/oleObject" Target="../embeddings/oleObject3.bin"/><Relationship Id="rId1" Type="http://schemas.openxmlformats.org/officeDocument/2006/relationships/themeOverride" Target="../theme/themeOverride2.xml"/></Relationships>
</file>

<file path=ppt/charts/_rels/chart4.xml.rels><?xml version="1.0" encoding="UTF-8" standalone="yes"?>
<Relationships xmlns="http://schemas.openxmlformats.org/package/2006/relationships"><Relationship Id="rId3" Type="http://schemas.openxmlformats.org/officeDocument/2006/relationships/chartUserShapes" Target="../drawings/drawing3.xml"/><Relationship Id="rId2" Type="http://schemas.openxmlformats.org/officeDocument/2006/relationships/oleObject" Target="../embeddings/oleObject4.bin"/><Relationship Id="rId1" Type="http://schemas.openxmlformats.org/officeDocument/2006/relationships/themeOverride" Target="../theme/themeOverride3.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openxmlformats.org/officeDocument/2006/relationships/image" Target="../media/image9.jpeg"/><Relationship Id="rId1" Type="http://schemas.openxmlformats.org/officeDocument/2006/relationships/themeOverride" Target="../theme/themeOverride4.xml"/><Relationship Id="rId4" Type="http://schemas.openxmlformats.org/officeDocument/2006/relationships/chartUserShapes" Target="../drawings/drawing4.xml"/></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openxmlformats.org/officeDocument/2006/relationships/image" Target="../media/image9.jpeg"/><Relationship Id="rId1" Type="http://schemas.openxmlformats.org/officeDocument/2006/relationships/themeOverride" Target="../theme/themeOverride5.xml"/><Relationship Id="rId4" Type="http://schemas.openxmlformats.org/officeDocument/2006/relationships/chartUserShapes" Target="../drawings/drawing5.xml"/></Relationships>
</file>

<file path=ppt/charts/_rels/chart7.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openxmlformats.org/officeDocument/2006/relationships/image" Target="../media/image9.jpeg"/><Relationship Id="rId1" Type="http://schemas.openxmlformats.org/officeDocument/2006/relationships/themeOverride" Target="../theme/themeOverride6.xml"/><Relationship Id="rId4" Type="http://schemas.openxmlformats.org/officeDocument/2006/relationships/chartUserShapes" Target="../drawings/drawing6.xml"/></Relationships>
</file>

<file path=ppt/charts/_rels/chart8.xml.rels><?xml version="1.0" encoding="UTF-8" standalone="yes"?>
<Relationships xmlns="http://schemas.openxmlformats.org/package/2006/relationships"><Relationship Id="rId3" Type="http://schemas.openxmlformats.org/officeDocument/2006/relationships/package" Target="../embeddings/Microsoft_Excel_Worksheet4.xlsx"/><Relationship Id="rId2" Type="http://schemas.openxmlformats.org/officeDocument/2006/relationships/image" Target="../media/image9.jpeg"/><Relationship Id="rId1" Type="http://schemas.openxmlformats.org/officeDocument/2006/relationships/themeOverride" Target="../theme/themeOverride7.xml"/><Relationship Id="rId4" Type="http://schemas.openxmlformats.org/officeDocument/2006/relationships/chartUserShapes" Target="../drawings/drawing7.xml"/></Relationships>
</file>

<file path=ppt/charts/chart1.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scatterChart>
        <c:scatterStyle val="lineMarker"/>
        <c:varyColors val="0"/>
        <c:ser>
          <c:idx val="0"/>
          <c:order val="0"/>
          <c:tx>
            <c:strRef>
              <c:f>Sheet1!$C$6:$C$8</c:f>
              <c:strCache>
                <c:ptCount val="1"/>
                <c:pt idx="0">
                  <c:v>U.S. VMT (millions)</c:v>
                </c:pt>
              </c:strCache>
            </c:strRef>
          </c:tx>
          <c:spPr>
            <a:ln>
              <a:solidFill>
                <a:schemeClr val="tx2">
                  <a:lumMod val="60000"/>
                  <a:lumOff val="40000"/>
                </a:schemeClr>
              </a:solidFill>
            </a:ln>
          </c:spPr>
          <c:marker>
            <c:symbol val="none"/>
          </c:marker>
          <c:xVal>
            <c:numRef>
              <c:f>Sheet1!$A$9:$A$34</c:f>
              <c:numCache>
                <c:formatCode>General</c:formatCode>
                <c:ptCount val="26"/>
                <c:pt idx="0">
                  <c:v>1987</c:v>
                </c:pt>
                <c:pt idx="1">
                  <c:v>1988</c:v>
                </c:pt>
                <c:pt idx="2">
                  <c:v>1989</c:v>
                </c:pt>
                <c:pt idx="3">
                  <c:v>1990</c:v>
                </c:pt>
                <c:pt idx="4">
                  <c:v>1991</c:v>
                </c:pt>
                <c:pt idx="5">
                  <c:v>1992</c:v>
                </c:pt>
                <c:pt idx="6">
                  <c:v>1993</c:v>
                </c:pt>
                <c:pt idx="7">
                  <c:v>1994</c:v>
                </c:pt>
                <c:pt idx="8">
                  <c:v>1995</c:v>
                </c:pt>
                <c:pt idx="9">
                  <c:v>1996</c:v>
                </c:pt>
                <c:pt idx="10">
                  <c:v>1997</c:v>
                </c:pt>
                <c:pt idx="11">
                  <c:v>1998</c:v>
                </c:pt>
                <c:pt idx="12">
                  <c:v>1999</c:v>
                </c:pt>
                <c:pt idx="13">
                  <c:v>2000</c:v>
                </c:pt>
                <c:pt idx="14">
                  <c:v>2001</c:v>
                </c:pt>
                <c:pt idx="15">
                  <c:v>2002</c:v>
                </c:pt>
                <c:pt idx="16">
                  <c:v>2003</c:v>
                </c:pt>
                <c:pt idx="17">
                  <c:v>2004</c:v>
                </c:pt>
                <c:pt idx="18">
                  <c:v>2005</c:v>
                </c:pt>
                <c:pt idx="19">
                  <c:v>2006</c:v>
                </c:pt>
                <c:pt idx="20">
                  <c:v>2007</c:v>
                </c:pt>
                <c:pt idx="21">
                  <c:v>2008</c:v>
                </c:pt>
                <c:pt idx="22">
                  <c:v>2009</c:v>
                </c:pt>
                <c:pt idx="23">
                  <c:v>2010</c:v>
                </c:pt>
                <c:pt idx="24">
                  <c:v>2011</c:v>
                </c:pt>
                <c:pt idx="25">
                  <c:v>2012</c:v>
                </c:pt>
              </c:numCache>
            </c:numRef>
          </c:xVal>
          <c:yVal>
            <c:numRef>
              <c:f>Sheet1!$C$9:$C$34</c:f>
              <c:numCache>
                <c:formatCode>#,##0</c:formatCode>
                <c:ptCount val="26"/>
                <c:pt idx="0">
                  <c:v>1924328</c:v>
                </c:pt>
                <c:pt idx="1">
                  <c:v>2025586</c:v>
                </c:pt>
                <c:pt idx="2">
                  <c:v>2107040</c:v>
                </c:pt>
                <c:pt idx="3">
                  <c:v>2147501</c:v>
                </c:pt>
                <c:pt idx="4">
                  <c:v>2172214</c:v>
                </c:pt>
                <c:pt idx="5">
                  <c:v>2247152</c:v>
                </c:pt>
                <c:pt idx="6">
                  <c:v>2296705</c:v>
                </c:pt>
                <c:pt idx="7">
                  <c:v>2357587</c:v>
                </c:pt>
                <c:pt idx="8">
                  <c:v>2422776</c:v>
                </c:pt>
                <c:pt idx="9">
                  <c:v>2482201</c:v>
                </c:pt>
                <c:pt idx="10">
                  <c:v>2560373</c:v>
                </c:pt>
                <c:pt idx="11">
                  <c:v>2625363</c:v>
                </c:pt>
                <c:pt idx="12">
                  <c:v>2679459</c:v>
                </c:pt>
                <c:pt idx="13">
                  <c:v>2746926</c:v>
                </c:pt>
                <c:pt idx="14">
                  <c:v>2795611</c:v>
                </c:pt>
                <c:pt idx="15">
                  <c:v>2855509</c:v>
                </c:pt>
                <c:pt idx="16">
                  <c:v>2890222</c:v>
                </c:pt>
                <c:pt idx="17">
                  <c:v>2964789</c:v>
                </c:pt>
                <c:pt idx="18">
                  <c:v>2989430</c:v>
                </c:pt>
                <c:pt idx="19">
                  <c:v>3014371</c:v>
                </c:pt>
                <c:pt idx="20">
                  <c:v>3031124</c:v>
                </c:pt>
                <c:pt idx="21">
                  <c:v>2976528</c:v>
                </c:pt>
                <c:pt idx="22">
                  <c:v>2956762</c:v>
                </c:pt>
                <c:pt idx="23">
                  <c:v>2966963</c:v>
                </c:pt>
                <c:pt idx="24">
                  <c:v>2945815</c:v>
                </c:pt>
                <c:pt idx="25">
                  <c:v>2954394</c:v>
                </c:pt>
              </c:numCache>
            </c:numRef>
          </c:yVal>
          <c:smooth val="0"/>
        </c:ser>
        <c:ser>
          <c:idx val="2"/>
          <c:order val="2"/>
          <c:tx>
            <c:strRef>
              <c:f>Sheet1!$A$29</c:f>
              <c:strCache>
                <c:ptCount val="1"/>
                <c:pt idx="0">
                  <c:v>2007</c:v>
                </c:pt>
              </c:strCache>
            </c:strRef>
          </c:tx>
          <c:marker>
            <c:symbol val="none"/>
          </c:marker>
          <c:errBars>
            <c:errDir val="x"/>
            <c:errBarType val="both"/>
            <c:errValType val="percentage"/>
            <c:noEndCap val="1"/>
            <c:val val="100"/>
            <c:spPr>
              <a:ln>
                <a:prstDash val="dash"/>
              </a:ln>
            </c:spPr>
          </c:errBars>
          <c:errBars>
            <c:errDir val="y"/>
            <c:errBarType val="minus"/>
            <c:errValType val="percentage"/>
            <c:noEndCap val="1"/>
            <c:val val="100"/>
            <c:spPr>
              <a:ln>
                <a:prstDash val="dash"/>
              </a:ln>
            </c:spPr>
          </c:errBars>
          <c:xVal>
            <c:numRef>
              <c:f>Sheet1!$A$29</c:f>
              <c:numCache>
                <c:formatCode>General</c:formatCode>
                <c:ptCount val="1"/>
                <c:pt idx="0">
                  <c:v>2007</c:v>
                </c:pt>
              </c:numCache>
            </c:numRef>
          </c:xVal>
          <c:yVal>
            <c:numRef>
              <c:f>Sheet1!$E$29</c:f>
              <c:numCache>
                <c:formatCode>0.00E+00</c:formatCode>
                <c:ptCount val="1"/>
                <c:pt idx="0">
                  <c:v>3500000</c:v>
                </c:pt>
              </c:numCache>
            </c:numRef>
          </c:yVal>
          <c:smooth val="0"/>
        </c:ser>
        <c:ser>
          <c:idx val="3"/>
          <c:order val="3"/>
          <c:tx>
            <c:strRef>
              <c:f>Sheet1!$A$32</c:f>
              <c:strCache>
                <c:ptCount val="1"/>
                <c:pt idx="0">
                  <c:v>2010</c:v>
                </c:pt>
              </c:strCache>
            </c:strRef>
          </c:tx>
          <c:marker>
            <c:symbol val="none"/>
          </c:marker>
          <c:errBars>
            <c:errDir val="y"/>
            <c:errBarType val="minus"/>
            <c:errValType val="percentage"/>
            <c:noEndCap val="1"/>
            <c:val val="100"/>
            <c:spPr>
              <a:ln>
                <a:prstDash val="dash"/>
              </a:ln>
            </c:spPr>
          </c:errBars>
          <c:xVal>
            <c:numRef>
              <c:f>Sheet1!$A$32</c:f>
              <c:numCache>
                <c:formatCode>General</c:formatCode>
                <c:ptCount val="1"/>
                <c:pt idx="0">
                  <c:v>2010</c:v>
                </c:pt>
              </c:numCache>
            </c:numRef>
          </c:xVal>
          <c:yVal>
            <c:numRef>
              <c:f>Sheet1!$F$32</c:f>
              <c:numCache>
                <c:formatCode>0.00E+00</c:formatCode>
                <c:ptCount val="1"/>
                <c:pt idx="0">
                  <c:v>3500000</c:v>
                </c:pt>
              </c:numCache>
            </c:numRef>
          </c:yVal>
          <c:smooth val="0"/>
        </c:ser>
        <c:dLbls>
          <c:showLegendKey val="0"/>
          <c:showVal val="0"/>
          <c:showCatName val="0"/>
          <c:showSerName val="0"/>
          <c:showPercent val="0"/>
          <c:showBubbleSize val="0"/>
        </c:dLbls>
        <c:axId val="62491264"/>
        <c:axId val="62509824"/>
      </c:scatterChart>
      <c:scatterChart>
        <c:scatterStyle val="lineMarker"/>
        <c:varyColors val="0"/>
        <c:ser>
          <c:idx val="1"/>
          <c:order val="1"/>
          <c:tx>
            <c:strRef>
              <c:f>Sheet1!$D$6:$D$8</c:f>
              <c:strCache>
                <c:ptCount val="1"/>
                <c:pt idx="0">
                  <c:v>U.S. VMT per capita</c:v>
                </c:pt>
              </c:strCache>
            </c:strRef>
          </c:tx>
          <c:spPr>
            <a:ln>
              <a:solidFill>
                <a:srgbClr val="FF0000"/>
              </a:solidFill>
            </a:ln>
          </c:spPr>
          <c:marker>
            <c:symbol val="none"/>
          </c:marker>
          <c:xVal>
            <c:numRef>
              <c:f>Sheet1!$A$9:$A$34</c:f>
              <c:numCache>
                <c:formatCode>General</c:formatCode>
                <c:ptCount val="26"/>
                <c:pt idx="0">
                  <c:v>1987</c:v>
                </c:pt>
                <c:pt idx="1">
                  <c:v>1988</c:v>
                </c:pt>
                <c:pt idx="2">
                  <c:v>1989</c:v>
                </c:pt>
                <c:pt idx="3">
                  <c:v>1990</c:v>
                </c:pt>
                <c:pt idx="4">
                  <c:v>1991</c:v>
                </c:pt>
                <c:pt idx="5">
                  <c:v>1992</c:v>
                </c:pt>
                <c:pt idx="6">
                  <c:v>1993</c:v>
                </c:pt>
                <c:pt idx="7">
                  <c:v>1994</c:v>
                </c:pt>
                <c:pt idx="8">
                  <c:v>1995</c:v>
                </c:pt>
                <c:pt idx="9">
                  <c:v>1996</c:v>
                </c:pt>
                <c:pt idx="10">
                  <c:v>1997</c:v>
                </c:pt>
                <c:pt idx="11">
                  <c:v>1998</c:v>
                </c:pt>
                <c:pt idx="12">
                  <c:v>1999</c:v>
                </c:pt>
                <c:pt idx="13">
                  <c:v>2000</c:v>
                </c:pt>
                <c:pt idx="14">
                  <c:v>2001</c:v>
                </c:pt>
                <c:pt idx="15">
                  <c:v>2002</c:v>
                </c:pt>
                <c:pt idx="16">
                  <c:v>2003</c:v>
                </c:pt>
                <c:pt idx="17">
                  <c:v>2004</c:v>
                </c:pt>
                <c:pt idx="18">
                  <c:v>2005</c:v>
                </c:pt>
                <c:pt idx="19">
                  <c:v>2006</c:v>
                </c:pt>
                <c:pt idx="20">
                  <c:v>2007</c:v>
                </c:pt>
                <c:pt idx="21">
                  <c:v>2008</c:v>
                </c:pt>
                <c:pt idx="22">
                  <c:v>2009</c:v>
                </c:pt>
                <c:pt idx="23">
                  <c:v>2010</c:v>
                </c:pt>
                <c:pt idx="24">
                  <c:v>2011</c:v>
                </c:pt>
                <c:pt idx="25">
                  <c:v>2012</c:v>
                </c:pt>
              </c:numCache>
            </c:numRef>
          </c:xVal>
          <c:yVal>
            <c:numRef>
              <c:f>Sheet1!$D$9:$D$34</c:f>
              <c:numCache>
                <c:formatCode>#,##0</c:formatCode>
                <c:ptCount val="26"/>
                <c:pt idx="0">
                  <c:v>7942.286489553765</c:v>
                </c:pt>
                <c:pt idx="1">
                  <c:v>8284.6398108929552</c:v>
                </c:pt>
                <c:pt idx="2">
                  <c:v>8536.7740592983773</c:v>
                </c:pt>
                <c:pt idx="3">
                  <c:v>8608.4468743186899</c:v>
                </c:pt>
                <c:pt idx="4">
                  <c:v>8614.663349041939</c:v>
                </c:pt>
                <c:pt idx="5">
                  <c:v>8811.3345575489238</c:v>
                </c:pt>
                <c:pt idx="6">
                  <c:v>8909.4645205855013</c:v>
                </c:pt>
                <c:pt idx="7">
                  <c:v>9056.2515982541827</c:v>
                </c:pt>
                <c:pt idx="8">
                  <c:v>9218.9718365611243</c:v>
                </c:pt>
                <c:pt idx="9">
                  <c:v>9358.7239914710244</c:v>
                </c:pt>
                <c:pt idx="10">
                  <c:v>9561.3507812672051</c:v>
                </c:pt>
                <c:pt idx="11">
                  <c:v>9714.6434787901089</c:v>
                </c:pt>
                <c:pt idx="12">
                  <c:v>9825.9965949054549</c:v>
                </c:pt>
                <c:pt idx="13">
                  <c:v>9691.4648060745094</c:v>
                </c:pt>
                <c:pt idx="14">
                  <c:v>9770.1161456255031</c:v>
                </c:pt>
                <c:pt idx="15">
                  <c:v>9887.337169132541</c:v>
                </c:pt>
                <c:pt idx="16">
                  <c:v>9919.6190236320508</c:v>
                </c:pt>
                <c:pt idx="17">
                  <c:v>10083.792826768997</c:v>
                </c:pt>
                <c:pt idx="18">
                  <c:v>10073.483291221233</c:v>
                </c:pt>
                <c:pt idx="19">
                  <c:v>10059.364503811967</c:v>
                </c:pt>
                <c:pt idx="20">
                  <c:v>10019.139773670842</c:v>
                </c:pt>
                <c:pt idx="21">
                  <c:v>9749.5567637373169</c:v>
                </c:pt>
                <c:pt idx="22">
                  <c:v>9601.2981454439305</c:v>
                </c:pt>
                <c:pt idx="23">
                  <c:v>9591.5717823870291</c:v>
                </c:pt>
                <c:pt idx="24">
                  <c:v>9454.0802866847152</c:v>
                </c:pt>
                <c:pt idx="25">
                  <c:v>9411.4745552635995</c:v>
                </c:pt>
              </c:numCache>
            </c:numRef>
          </c:yVal>
          <c:smooth val="0"/>
        </c:ser>
        <c:dLbls>
          <c:showLegendKey val="0"/>
          <c:showVal val="0"/>
          <c:showCatName val="0"/>
          <c:showSerName val="0"/>
          <c:showPercent val="0"/>
          <c:showBubbleSize val="0"/>
        </c:dLbls>
        <c:axId val="62132992"/>
        <c:axId val="62511744"/>
      </c:scatterChart>
      <c:valAx>
        <c:axId val="62491264"/>
        <c:scaling>
          <c:orientation val="minMax"/>
          <c:max val="2012"/>
          <c:min val="1987"/>
        </c:scaling>
        <c:delete val="0"/>
        <c:axPos val="b"/>
        <c:title>
          <c:tx>
            <c:rich>
              <a:bodyPr/>
              <a:lstStyle/>
              <a:p>
                <a:pPr>
                  <a:defRPr/>
                </a:pPr>
                <a:r>
                  <a:rPr lang="en-US" sz="1500" baseline="0"/>
                  <a:t>Year</a:t>
                </a:r>
              </a:p>
            </c:rich>
          </c:tx>
          <c:layout>
            <c:manualLayout>
              <c:xMode val="edge"/>
              <c:yMode val="edge"/>
              <c:x val="0.47960761087855824"/>
              <c:y val="0.96092317787199677"/>
            </c:manualLayout>
          </c:layout>
          <c:overlay val="0"/>
        </c:title>
        <c:numFmt formatCode="General" sourceLinked="0"/>
        <c:majorTickMark val="out"/>
        <c:minorTickMark val="none"/>
        <c:tickLblPos val="nextTo"/>
        <c:txPr>
          <a:bodyPr rot="-5400000" vert="horz"/>
          <a:lstStyle/>
          <a:p>
            <a:pPr>
              <a:defRPr sz="800" baseline="0"/>
            </a:pPr>
            <a:endParaRPr lang="en-US"/>
          </a:p>
        </c:txPr>
        <c:crossAx val="62509824"/>
        <c:crosses val="autoZero"/>
        <c:crossBetween val="midCat"/>
        <c:majorUnit val="1"/>
      </c:valAx>
      <c:valAx>
        <c:axId val="62509824"/>
        <c:scaling>
          <c:orientation val="minMax"/>
          <c:max val="3500000"/>
          <c:min val="0"/>
        </c:scaling>
        <c:delete val="0"/>
        <c:axPos val="l"/>
        <c:majorGridlines/>
        <c:title>
          <c:tx>
            <c:rich>
              <a:bodyPr rot="-5400000" vert="horz"/>
              <a:lstStyle/>
              <a:p>
                <a:pPr>
                  <a:defRPr baseline="0">
                    <a:solidFill>
                      <a:schemeClr val="bg2">
                        <a:lumMod val="50000"/>
                      </a:schemeClr>
                    </a:solidFill>
                  </a:defRPr>
                </a:pPr>
                <a:r>
                  <a:rPr lang="en-US" sz="1500" baseline="0" dirty="0">
                    <a:solidFill>
                      <a:schemeClr val="bg2">
                        <a:lumMod val="50000"/>
                      </a:schemeClr>
                    </a:solidFill>
                  </a:rPr>
                  <a:t>Vehicle Miles of Travel  (millions</a:t>
                </a:r>
                <a:r>
                  <a:rPr lang="en-US" sz="1200" baseline="0" dirty="0">
                    <a:solidFill>
                      <a:schemeClr val="bg2">
                        <a:lumMod val="50000"/>
                      </a:schemeClr>
                    </a:solidFill>
                  </a:rPr>
                  <a:t>)</a:t>
                </a:r>
              </a:p>
            </c:rich>
          </c:tx>
          <c:layout>
            <c:manualLayout>
              <c:xMode val="edge"/>
              <c:yMode val="edge"/>
              <c:x val="1.4773774398357668E-2"/>
              <c:y val="0.24793895955313278"/>
            </c:manualLayout>
          </c:layout>
          <c:overlay val="0"/>
          <c:spPr>
            <a:ln>
              <a:solidFill>
                <a:schemeClr val="tx2">
                  <a:lumMod val="60000"/>
                  <a:lumOff val="40000"/>
                </a:schemeClr>
              </a:solidFill>
            </a:ln>
          </c:spPr>
        </c:title>
        <c:numFmt formatCode="#,##0" sourceLinked="1"/>
        <c:majorTickMark val="out"/>
        <c:minorTickMark val="none"/>
        <c:tickLblPos val="nextTo"/>
        <c:txPr>
          <a:bodyPr/>
          <a:lstStyle/>
          <a:p>
            <a:pPr>
              <a:defRPr baseline="0">
                <a:solidFill>
                  <a:schemeClr val="tx1"/>
                </a:solidFill>
              </a:defRPr>
            </a:pPr>
            <a:endParaRPr lang="en-US"/>
          </a:p>
        </c:txPr>
        <c:crossAx val="62491264"/>
        <c:crosses val="autoZero"/>
        <c:crossBetween val="midCat"/>
      </c:valAx>
      <c:valAx>
        <c:axId val="62511744"/>
        <c:scaling>
          <c:orientation val="minMax"/>
        </c:scaling>
        <c:delete val="0"/>
        <c:axPos val="r"/>
        <c:title>
          <c:tx>
            <c:rich>
              <a:bodyPr rot="-5400000" vert="horz"/>
              <a:lstStyle/>
              <a:p>
                <a:pPr>
                  <a:defRPr sz="1200" baseline="0">
                    <a:solidFill>
                      <a:srgbClr val="FF0000"/>
                    </a:solidFill>
                  </a:defRPr>
                </a:pPr>
                <a:r>
                  <a:rPr lang="en-US" sz="1500" b="1" i="0" baseline="0">
                    <a:solidFill>
                      <a:srgbClr val="FF0000"/>
                    </a:solidFill>
                    <a:effectLst/>
                  </a:rPr>
                  <a:t>VMT per capita</a:t>
                </a:r>
                <a:endParaRPr lang="en-US" sz="1500" baseline="0">
                  <a:solidFill>
                    <a:srgbClr val="FF0000"/>
                  </a:solidFill>
                  <a:effectLst/>
                </a:endParaRPr>
              </a:p>
            </c:rich>
          </c:tx>
          <c:layout>
            <c:manualLayout>
              <c:xMode val="edge"/>
              <c:yMode val="edge"/>
              <c:x val="0.93704525384499837"/>
              <c:y val="0.35616545527962851"/>
            </c:manualLayout>
          </c:layout>
          <c:overlay val="0"/>
        </c:title>
        <c:numFmt formatCode="#,##0" sourceLinked="1"/>
        <c:majorTickMark val="out"/>
        <c:minorTickMark val="none"/>
        <c:tickLblPos val="nextTo"/>
        <c:txPr>
          <a:bodyPr/>
          <a:lstStyle/>
          <a:p>
            <a:pPr>
              <a:defRPr baseline="0">
                <a:solidFill>
                  <a:schemeClr val="tx1"/>
                </a:solidFill>
              </a:defRPr>
            </a:pPr>
            <a:endParaRPr lang="en-US"/>
          </a:p>
        </c:txPr>
        <c:crossAx val="62132992"/>
        <c:crosses val="max"/>
        <c:crossBetween val="midCat"/>
      </c:valAx>
      <c:valAx>
        <c:axId val="62132992"/>
        <c:scaling>
          <c:orientation val="minMax"/>
        </c:scaling>
        <c:delete val="1"/>
        <c:axPos val="b"/>
        <c:numFmt formatCode="General" sourceLinked="1"/>
        <c:majorTickMark val="out"/>
        <c:minorTickMark val="none"/>
        <c:tickLblPos val="nextTo"/>
        <c:crossAx val="62511744"/>
        <c:crosses val="autoZero"/>
        <c:crossBetween val="midCat"/>
      </c:valAx>
      <c:spPr>
        <a:ln>
          <a:solidFill>
            <a:schemeClr val="tx1"/>
          </a:solidFill>
        </a:ln>
      </c:spPr>
    </c:plotArea>
    <c:plotVisOnly val="1"/>
    <c:dispBlanksAs val="gap"/>
    <c:showDLblsOverMax val="0"/>
  </c:chart>
  <c:spPr>
    <a:noFill/>
    <a:ln w="22225">
      <a:solidFill>
        <a:schemeClr val="tx1"/>
      </a:solidFill>
    </a:ln>
  </c:sp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a:lstStyle/>
          <a:p>
            <a:pPr>
              <a:defRPr/>
            </a:pPr>
            <a:r>
              <a:rPr lang="en-US" sz="1400"/>
              <a:t>  </a:t>
            </a:r>
          </a:p>
        </c:rich>
      </c:tx>
      <c:layout>
        <c:manualLayout>
          <c:xMode val="edge"/>
          <c:yMode val="edge"/>
          <c:x val="0.34800275663866037"/>
          <c:y val="2.8871391076115485E-2"/>
        </c:manualLayout>
      </c:layout>
      <c:overlay val="0"/>
    </c:title>
    <c:autoTitleDeleted val="0"/>
    <c:plotArea>
      <c:layout>
        <c:manualLayout>
          <c:layoutTarget val="inner"/>
          <c:xMode val="edge"/>
          <c:yMode val="edge"/>
          <c:x val="0.14607294777807947"/>
          <c:y val="0.17171218007028016"/>
          <c:w val="0.76197302923341481"/>
          <c:h val="0.66931055886388025"/>
        </c:manualLayout>
      </c:layout>
      <c:scatterChart>
        <c:scatterStyle val="smoothMarker"/>
        <c:varyColors val="0"/>
        <c:ser>
          <c:idx val="0"/>
          <c:order val="0"/>
          <c:tx>
            <c:strRef>
              <c:f>Sheet1!$K$20</c:f>
              <c:strCache>
                <c:ptCount val="1"/>
                <c:pt idx="0">
                  <c:v>Grand Total</c:v>
                </c:pt>
              </c:strCache>
            </c:strRef>
          </c:tx>
          <c:xVal>
            <c:numRef>
              <c:f>Sheet1!$L$6:$O$6</c:f>
              <c:numCache>
                <c:formatCode>General</c:formatCode>
                <c:ptCount val="4"/>
                <c:pt idx="0">
                  <c:v>2005</c:v>
                </c:pt>
                <c:pt idx="1">
                  <c:v>2007</c:v>
                </c:pt>
                <c:pt idx="2">
                  <c:v>2010</c:v>
                </c:pt>
                <c:pt idx="3">
                  <c:v>2011</c:v>
                </c:pt>
              </c:numCache>
            </c:numRef>
          </c:xVal>
          <c:yVal>
            <c:numRef>
              <c:f>Sheet1!$L$20:$O$20</c:f>
              <c:numCache>
                <c:formatCode>#,##0</c:formatCode>
                <c:ptCount val="4"/>
                <c:pt idx="0">
                  <c:v>108862202.5969232</c:v>
                </c:pt>
                <c:pt idx="1">
                  <c:v>110537397.44431549</c:v>
                </c:pt>
                <c:pt idx="2">
                  <c:v>110414456.64801253</c:v>
                </c:pt>
                <c:pt idx="3">
                  <c:v>109718194.71074764</c:v>
                </c:pt>
              </c:numCache>
            </c:numRef>
          </c:yVal>
          <c:smooth val="1"/>
        </c:ser>
        <c:ser>
          <c:idx val="1"/>
          <c:order val="1"/>
          <c:tx>
            <c:strRef>
              <c:f>Sheet1!$K$10</c:f>
              <c:strCache>
                <c:ptCount val="1"/>
                <c:pt idx="0">
                  <c:v>Inner Jurisdictions</c:v>
                </c:pt>
              </c:strCache>
            </c:strRef>
          </c:tx>
          <c:xVal>
            <c:numRef>
              <c:f>Sheet1!$L$6:$O$6</c:f>
              <c:numCache>
                <c:formatCode>General</c:formatCode>
                <c:ptCount val="4"/>
                <c:pt idx="0">
                  <c:v>2005</c:v>
                </c:pt>
                <c:pt idx="1">
                  <c:v>2007</c:v>
                </c:pt>
                <c:pt idx="2">
                  <c:v>2010</c:v>
                </c:pt>
                <c:pt idx="3">
                  <c:v>2011</c:v>
                </c:pt>
              </c:numCache>
            </c:numRef>
          </c:xVal>
          <c:yVal>
            <c:numRef>
              <c:f>Sheet1!$L$10:$O$10</c:f>
              <c:numCache>
                <c:formatCode>#,##0</c:formatCode>
                <c:ptCount val="4"/>
                <c:pt idx="0">
                  <c:v>14672141.433404095</c:v>
                </c:pt>
                <c:pt idx="1">
                  <c:v>14620969.279223768</c:v>
                </c:pt>
                <c:pt idx="2">
                  <c:v>14597704.20023739</c:v>
                </c:pt>
                <c:pt idx="3">
                  <c:v>14538015.26835843</c:v>
                </c:pt>
              </c:numCache>
            </c:numRef>
          </c:yVal>
          <c:smooth val="1"/>
        </c:ser>
        <c:ser>
          <c:idx val="2"/>
          <c:order val="2"/>
          <c:tx>
            <c:strRef>
              <c:f>Sheet1!$K$14</c:f>
              <c:strCache>
                <c:ptCount val="1"/>
                <c:pt idx="0">
                  <c:v>Suburban Jurisdictions </c:v>
                </c:pt>
              </c:strCache>
            </c:strRef>
          </c:tx>
          <c:xVal>
            <c:numRef>
              <c:f>Sheet1!$L$6:$O$6</c:f>
              <c:numCache>
                <c:formatCode>General</c:formatCode>
                <c:ptCount val="4"/>
                <c:pt idx="0">
                  <c:v>2005</c:v>
                </c:pt>
                <c:pt idx="1">
                  <c:v>2007</c:v>
                </c:pt>
                <c:pt idx="2">
                  <c:v>2010</c:v>
                </c:pt>
                <c:pt idx="3">
                  <c:v>2011</c:v>
                </c:pt>
              </c:numCache>
            </c:numRef>
          </c:xVal>
          <c:yVal>
            <c:numRef>
              <c:f>Sheet1!$L$14:$O$14</c:f>
              <c:numCache>
                <c:formatCode>#,##0</c:formatCode>
                <c:ptCount val="4"/>
                <c:pt idx="0">
                  <c:v>69355496.522047579</c:v>
                </c:pt>
                <c:pt idx="1">
                  <c:v>70506063.10675323</c:v>
                </c:pt>
                <c:pt idx="2">
                  <c:v>70038793.233401865</c:v>
                </c:pt>
                <c:pt idx="3">
                  <c:v>69496852.364889339</c:v>
                </c:pt>
              </c:numCache>
            </c:numRef>
          </c:yVal>
          <c:smooth val="1"/>
        </c:ser>
        <c:ser>
          <c:idx val="3"/>
          <c:order val="3"/>
          <c:tx>
            <c:strRef>
              <c:f>Sheet1!$K$19</c:f>
              <c:strCache>
                <c:ptCount val="1"/>
                <c:pt idx="0">
                  <c:v>Outer Jurisdictions</c:v>
                </c:pt>
              </c:strCache>
            </c:strRef>
          </c:tx>
          <c:xVal>
            <c:numRef>
              <c:f>Sheet1!$L$6:$O$6</c:f>
              <c:numCache>
                <c:formatCode>General</c:formatCode>
                <c:ptCount val="4"/>
                <c:pt idx="0">
                  <c:v>2005</c:v>
                </c:pt>
                <c:pt idx="1">
                  <c:v>2007</c:v>
                </c:pt>
                <c:pt idx="2">
                  <c:v>2010</c:v>
                </c:pt>
                <c:pt idx="3">
                  <c:v>2011</c:v>
                </c:pt>
              </c:numCache>
            </c:numRef>
          </c:xVal>
          <c:yVal>
            <c:numRef>
              <c:f>Sheet1!$L$19:$O$19</c:f>
              <c:numCache>
                <c:formatCode>#,##0</c:formatCode>
                <c:ptCount val="4"/>
                <c:pt idx="0">
                  <c:v>24834564.641471542</c:v>
                </c:pt>
                <c:pt idx="1">
                  <c:v>25410365.058338501</c:v>
                </c:pt>
                <c:pt idx="2">
                  <c:v>25777959.214373272</c:v>
                </c:pt>
                <c:pt idx="3">
                  <c:v>25683327.077499885</c:v>
                </c:pt>
              </c:numCache>
            </c:numRef>
          </c:yVal>
          <c:smooth val="1"/>
        </c:ser>
        <c:dLbls>
          <c:showLegendKey val="0"/>
          <c:showVal val="0"/>
          <c:showCatName val="0"/>
          <c:showSerName val="0"/>
          <c:showPercent val="0"/>
          <c:showBubbleSize val="0"/>
        </c:dLbls>
        <c:axId val="52565504"/>
        <c:axId val="52567424"/>
      </c:scatterChart>
      <c:valAx>
        <c:axId val="52565504"/>
        <c:scaling>
          <c:orientation val="minMax"/>
        </c:scaling>
        <c:delete val="0"/>
        <c:axPos val="b"/>
        <c:title>
          <c:tx>
            <c:rich>
              <a:bodyPr/>
              <a:lstStyle/>
              <a:p>
                <a:pPr>
                  <a:defRPr sz="1100"/>
                </a:pPr>
                <a:r>
                  <a:rPr lang="en-US" sz="1100"/>
                  <a:t>Year</a:t>
                </a:r>
              </a:p>
            </c:rich>
          </c:tx>
          <c:layout/>
          <c:overlay val="0"/>
        </c:title>
        <c:numFmt formatCode="General" sourceLinked="1"/>
        <c:majorTickMark val="out"/>
        <c:minorTickMark val="none"/>
        <c:tickLblPos val="nextTo"/>
        <c:crossAx val="52567424"/>
        <c:crosses val="autoZero"/>
        <c:crossBetween val="midCat"/>
      </c:valAx>
      <c:valAx>
        <c:axId val="52567424"/>
        <c:scaling>
          <c:orientation val="minMax"/>
        </c:scaling>
        <c:delete val="0"/>
        <c:axPos val="l"/>
        <c:majorGridlines/>
        <c:numFmt formatCode="#,##0" sourceLinked="1"/>
        <c:majorTickMark val="out"/>
        <c:minorTickMark val="none"/>
        <c:tickLblPos val="nextTo"/>
        <c:crossAx val="52565504"/>
        <c:crosses val="autoZero"/>
        <c:crossBetween val="midCat"/>
        <c:dispUnits>
          <c:builtInUnit val="thousands"/>
          <c:dispUnitsLbl>
            <c:layout>
              <c:manualLayout>
                <c:xMode val="edge"/>
                <c:yMode val="edge"/>
                <c:x val="2.411611169962978E-2"/>
                <c:y val="0.38093401767719071"/>
              </c:manualLayout>
            </c:layout>
            <c:tx>
              <c:rich>
                <a:bodyPr/>
                <a:lstStyle/>
                <a:p>
                  <a:pPr>
                    <a:defRPr sz="1100"/>
                  </a:pPr>
                  <a:r>
                    <a:rPr lang="en-US" sz="1100" dirty="0"/>
                    <a:t> VMT </a:t>
                  </a:r>
                  <a:r>
                    <a:rPr lang="en-US" sz="1100" dirty="0" smtClean="0"/>
                    <a:t>(in thousands)</a:t>
                  </a:r>
                  <a:endParaRPr lang="en-US" sz="1100" dirty="0"/>
                </a:p>
              </c:rich>
            </c:tx>
          </c:dispUnitsLbl>
        </c:dispUnits>
      </c:valAx>
    </c:plotArea>
    <c:plotVisOnly val="1"/>
    <c:dispBlanksAs val="gap"/>
    <c:showDLblsOverMax val="0"/>
  </c:chart>
  <c:spPr>
    <a:ln w="12700">
      <a:solidFill>
        <a:schemeClr val="tx1"/>
      </a:solidFill>
    </a:ln>
  </c:spPr>
  <c:externalData r:id="rId2">
    <c:autoUpdate val="0"/>
  </c:externalData>
  <c:userShapes r:id="rId3"/>
</c:chartSpace>
</file>

<file path=ppt/charts/chart3.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a:lstStyle/>
          <a:p>
            <a:pPr>
              <a:defRPr/>
            </a:pPr>
            <a:r>
              <a:rPr lang="en-US" sz="1400"/>
              <a:t> </a:t>
            </a:r>
          </a:p>
        </c:rich>
      </c:tx>
      <c:layout/>
      <c:overlay val="0"/>
    </c:title>
    <c:autoTitleDeleted val="0"/>
    <c:plotArea>
      <c:layout>
        <c:manualLayout>
          <c:layoutTarget val="inner"/>
          <c:xMode val="edge"/>
          <c:yMode val="edge"/>
          <c:x val="0.14607294777807947"/>
          <c:y val="0.17171218007028016"/>
          <c:w val="0.76197302923341481"/>
          <c:h val="0.66931055886388025"/>
        </c:manualLayout>
      </c:layout>
      <c:scatterChart>
        <c:scatterStyle val="smoothMarker"/>
        <c:varyColors val="0"/>
        <c:ser>
          <c:idx val="0"/>
          <c:order val="0"/>
          <c:tx>
            <c:strRef>
              <c:f>Sheet1!$K$20</c:f>
              <c:strCache>
                <c:ptCount val="1"/>
                <c:pt idx="0">
                  <c:v>Grand Total</c:v>
                </c:pt>
              </c:strCache>
            </c:strRef>
          </c:tx>
          <c:xVal>
            <c:numRef>
              <c:f>Sheet1!$L$6:$O$6</c:f>
              <c:numCache>
                <c:formatCode>General</c:formatCode>
                <c:ptCount val="4"/>
                <c:pt idx="0">
                  <c:v>2005</c:v>
                </c:pt>
                <c:pt idx="1">
                  <c:v>2007</c:v>
                </c:pt>
                <c:pt idx="2">
                  <c:v>2010</c:v>
                </c:pt>
                <c:pt idx="3">
                  <c:v>2011</c:v>
                </c:pt>
              </c:numCache>
            </c:numRef>
          </c:xVal>
          <c:yVal>
            <c:numRef>
              <c:f>Sheet1!$U$20:$X$20</c:f>
              <c:numCache>
                <c:formatCode>#,##0</c:formatCode>
                <c:ptCount val="4"/>
                <c:pt idx="0">
                  <c:v>4758429</c:v>
                </c:pt>
                <c:pt idx="1">
                  <c:v>4873673</c:v>
                </c:pt>
                <c:pt idx="2">
                  <c:v>5046509</c:v>
                </c:pt>
                <c:pt idx="3">
                  <c:v>5106750</c:v>
                </c:pt>
              </c:numCache>
            </c:numRef>
          </c:yVal>
          <c:smooth val="1"/>
        </c:ser>
        <c:ser>
          <c:idx val="1"/>
          <c:order val="1"/>
          <c:tx>
            <c:strRef>
              <c:f>Sheet1!$K$10</c:f>
              <c:strCache>
                <c:ptCount val="1"/>
                <c:pt idx="0">
                  <c:v>Inner Jurisdictions</c:v>
                </c:pt>
              </c:strCache>
            </c:strRef>
          </c:tx>
          <c:xVal>
            <c:numRef>
              <c:f>Sheet1!$L$6:$O$6</c:f>
              <c:numCache>
                <c:formatCode>General</c:formatCode>
                <c:ptCount val="4"/>
                <c:pt idx="0">
                  <c:v>2005</c:v>
                </c:pt>
                <c:pt idx="1">
                  <c:v>2007</c:v>
                </c:pt>
                <c:pt idx="2">
                  <c:v>2010</c:v>
                </c:pt>
                <c:pt idx="3">
                  <c:v>2011</c:v>
                </c:pt>
              </c:numCache>
            </c:numRef>
          </c:xVal>
          <c:yVal>
            <c:numRef>
              <c:f>Sheet1!$U$10:$X$10</c:f>
              <c:numCache>
                <c:formatCode>#,##0</c:formatCode>
                <c:ptCount val="4"/>
                <c:pt idx="0">
                  <c:v>917091</c:v>
                </c:pt>
                <c:pt idx="1">
                  <c:v>929973</c:v>
                </c:pt>
                <c:pt idx="2">
                  <c:v>949305</c:v>
                </c:pt>
                <c:pt idx="3">
                  <c:v>964499</c:v>
                </c:pt>
              </c:numCache>
            </c:numRef>
          </c:yVal>
          <c:smooth val="1"/>
        </c:ser>
        <c:ser>
          <c:idx val="2"/>
          <c:order val="2"/>
          <c:tx>
            <c:strRef>
              <c:f>Sheet1!$K$14</c:f>
              <c:strCache>
                <c:ptCount val="1"/>
                <c:pt idx="0">
                  <c:v>Suburban Jurisdictions </c:v>
                </c:pt>
              </c:strCache>
            </c:strRef>
          </c:tx>
          <c:xVal>
            <c:numRef>
              <c:f>Sheet1!$L$6:$O$6</c:f>
              <c:numCache>
                <c:formatCode>General</c:formatCode>
                <c:ptCount val="4"/>
                <c:pt idx="0">
                  <c:v>2005</c:v>
                </c:pt>
                <c:pt idx="1">
                  <c:v>2007</c:v>
                </c:pt>
                <c:pt idx="2">
                  <c:v>2010</c:v>
                </c:pt>
                <c:pt idx="3">
                  <c:v>2011</c:v>
                </c:pt>
              </c:numCache>
            </c:numRef>
          </c:xVal>
          <c:yVal>
            <c:numRef>
              <c:f>Sheet1!$U$14:$X$14</c:f>
              <c:numCache>
                <c:formatCode>#,##0</c:formatCode>
                <c:ptCount val="4"/>
                <c:pt idx="0">
                  <c:v>2831468</c:v>
                </c:pt>
                <c:pt idx="1">
                  <c:v>2880025</c:v>
                </c:pt>
                <c:pt idx="2">
                  <c:v>2952823</c:v>
                </c:pt>
                <c:pt idx="3">
                  <c:v>2973359</c:v>
                </c:pt>
              </c:numCache>
            </c:numRef>
          </c:yVal>
          <c:smooth val="1"/>
        </c:ser>
        <c:ser>
          <c:idx val="3"/>
          <c:order val="3"/>
          <c:tx>
            <c:strRef>
              <c:f>Sheet1!$K$19</c:f>
              <c:strCache>
                <c:ptCount val="1"/>
                <c:pt idx="0">
                  <c:v>Outer Jurisdictions</c:v>
                </c:pt>
              </c:strCache>
            </c:strRef>
          </c:tx>
          <c:xVal>
            <c:numRef>
              <c:f>Sheet1!$L$6:$O$6</c:f>
              <c:numCache>
                <c:formatCode>General</c:formatCode>
                <c:ptCount val="4"/>
                <c:pt idx="0">
                  <c:v>2005</c:v>
                </c:pt>
                <c:pt idx="1">
                  <c:v>2007</c:v>
                </c:pt>
                <c:pt idx="2">
                  <c:v>2010</c:v>
                </c:pt>
                <c:pt idx="3">
                  <c:v>2011</c:v>
                </c:pt>
              </c:numCache>
            </c:numRef>
          </c:xVal>
          <c:yVal>
            <c:numRef>
              <c:f>Sheet1!$U$19:$X$19</c:f>
              <c:numCache>
                <c:formatCode>#,##0</c:formatCode>
                <c:ptCount val="4"/>
                <c:pt idx="0">
                  <c:v>1009870</c:v>
                </c:pt>
                <c:pt idx="1">
                  <c:v>1063675</c:v>
                </c:pt>
                <c:pt idx="2">
                  <c:v>1144381</c:v>
                </c:pt>
                <c:pt idx="3">
                  <c:v>1168892</c:v>
                </c:pt>
              </c:numCache>
            </c:numRef>
          </c:yVal>
          <c:smooth val="1"/>
        </c:ser>
        <c:dLbls>
          <c:showLegendKey val="0"/>
          <c:showVal val="0"/>
          <c:showCatName val="0"/>
          <c:showSerName val="0"/>
          <c:showPercent val="0"/>
          <c:showBubbleSize val="0"/>
        </c:dLbls>
        <c:axId val="52705152"/>
        <c:axId val="52706688"/>
      </c:scatterChart>
      <c:valAx>
        <c:axId val="52705152"/>
        <c:scaling>
          <c:orientation val="minMax"/>
        </c:scaling>
        <c:delete val="0"/>
        <c:axPos val="b"/>
        <c:title>
          <c:tx>
            <c:rich>
              <a:bodyPr/>
              <a:lstStyle/>
              <a:p>
                <a:pPr>
                  <a:defRPr sz="1100"/>
                </a:pPr>
                <a:r>
                  <a:rPr lang="en-US" sz="1100"/>
                  <a:t>Year</a:t>
                </a:r>
              </a:p>
            </c:rich>
          </c:tx>
          <c:layout/>
          <c:overlay val="0"/>
        </c:title>
        <c:numFmt formatCode="General" sourceLinked="1"/>
        <c:majorTickMark val="out"/>
        <c:minorTickMark val="none"/>
        <c:tickLblPos val="nextTo"/>
        <c:crossAx val="52706688"/>
        <c:crosses val="autoZero"/>
        <c:crossBetween val="midCat"/>
      </c:valAx>
      <c:valAx>
        <c:axId val="52706688"/>
        <c:scaling>
          <c:orientation val="minMax"/>
        </c:scaling>
        <c:delete val="0"/>
        <c:axPos val="l"/>
        <c:majorGridlines/>
        <c:numFmt formatCode="#,##0" sourceLinked="1"/>
        <c:majorTickMark val="out"/>
        <c:minorTickMark val="none"/>
        <c:tickLblPos val="nextTo"/>
        <c:crossAx val="52705152"/>
        <c:crosses val="autoZero"/>
        <c:crossBetween val="midCat"/>
        <c:dispUnits>
          <c:builtInUnit val="thousands"/>
          <c:dispUnitsLbl>
            <c:layout>
              <c:manualLayout>
                <c:xMode val="edge"/>
                <c:yMode val="edge"/>
                <c:x val="4.2400602702439977E-2"/>
                <c:y val="0.25388329930980852"/>
              </c:manualLayout>
            </c:layout>
            <c:tx>
              <c:rich>
                <a:bodyPr/>
                <a:lstStyle/>
                <a:p>
                  <a:pPr>
                    <a:defRPr sz="1100"/>
                  </a:pPr>
                  <a:r>
                    <a:rPr lang="en-US" sz="1100" dirty="0"/>
                    <a:t> Total Population </a:t>
                  </a:r>
                  <a:r>
                    <a:rPr lang="en-US" sz="1100" dirty="0" smtClean="0"/>
                    <a:t>(in thousands)</a:t>
                  </a:r>
                  <a:endParaRPr lang="en-US" sz="1100" dirty="0"/>
                </a:p>
              </c:rich>
            </c:tx>
          </c:dispUnitsLbl>
        </c:dispUnits>
      </c:valAx>
    </c:plotArea>
    <c:plotVisOnly val="1"/>
    <c:dispBlanksAs val="gap"/>
    <c:showDLblsOverMax val="0"/>
  </c:chart>
  <c:spPr>
    <a:ln w="12700">
      <a:solidFill>
        <a:schemeClr val="tx1"/>
      </a:solidFill>
    </a:ln>
  </c:spPr>
  <c:externalData r:id="rId2">
    <c:autoUpdate val="0"/>
  </c:externalData>
  <c:userShapes r:id="rId3"/>
</c:chartSpace>
</file>

<file path=ppt/charts/chart4.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a:lstStyle/>
          <a:p>
            <a:pPr>
              <a:defRPr/>
            </a:pPr>
            <a:r>
              <a:rPr lang="en-US" sz="1400"/>
              <a:t>  </a:t>
            </a:r>
          </a:p>
        </c:rich>
      </c:tx>
      <c:layout/>
      <c:overlay val="0"/>
    </c:title>
    <c:autoTitleDeleted val="0"/>
    <c:plotArea>
      <c:layout>
        <c:manualLayout>
          <c:layoutTarget val="inner"/>
          <c:xMode val="edge"/>
          <c:yMode val="edge"/>
          <c:x val="0.14607294777807947"/>
          <c:y val="0.17171218007028016"/>
          <c:w val="0.76197302923341481"/>
          <c:h val="0.66931055886388025"/>
        </c:manualLayout>
      </c:layout>
      <c:scatterChart>
        <c:scatterStyle val="smoothMarker"/>
        <c:varyColors val="0"/>
        <c:ser>
          <c:idx val="0"/>
          <c:order val="0"/>
          <c:tx>
            <c:strRef>
              <c:f>Sheet1!$K$20</c:f>
              <c:strCache>
                <c:ptCount val="1"/>
                <c:pt idx="0">
                  <c:v>Grand Total</c:v>
                </c:pt>
              </c:strCache>
            </c:strRef>
          </c:tx>
          <c:xVal>
            <c:numRef>
              <c:f>Sheet1!$L$6:$O$6</c:f>
              <c:numCache>
                <c:formatCode>General</c:formatCode>
                <c:ptCount val="4"/>
                <c:pt idx="0">
                  <c:v>2005</c:v>
                </c:pt>
                <c:pt idx="1">
                  <c:v>2007</c:v>
                </c:pt>
                <c:pt idx="2">
                  <c:v>2010</c:v>
                </c:pt>
                <c:pt idx="3">
                  <c:v>2011</c:v>
                </c:pt>
              </c:numCache>
            </c:numRef>
          </c:xVal>
          <c:yVal>
            <c:numRef>
              <c:f>Sheet1!$AE$20:$AH$20</c:f>
              <c:numCache>
                <c:formatCode>0.0</c:formatCode>
                <c:ptCount val="4"/>
                <c:pt idx="0">
                  <c:v>22.877761252069369</c:v>
                </c:pt>
                <c:pt idx="1">
                  <c:v>22.680511688887517</c:v>
                </c:pt>
                <c:pt idx="2">
                  <c:v>21.879373770662557</c:v>
                </c:pt>
                <c:pt idx="3">
                  <c:v>21.48493556777748</c:v>
                </c:pt>
              </c:numCache>
            </c:numRef>
          </c:yVal>
          <c:smooth val="1"/>
        </c:ser>
        <c:ser>
          <c:idx val="1"/>
          <c:order val="1"/>
          <c:tx>
            <c:strRef>
              <c:f>Sheet1!$K$10</c:f>
              <c:strCache>
                <c:ptCount val="1"/>
                <c:pt idx="0">
                  <c:v>Inner Jurisdictions</c:v>
                </c:pt>
              </c:strCache>
            </c:strRef>
          </c:tx>
          <c:xVal>
            <c:numRef>
              <c:f>Sheet1!$L$6:$O$6</c:f>
              <c:numCache>
                <c:formatCode>General</c:formatCode>
                <c:ptCount val="4"/>
                <c:pt idx="0">
                  <c:v>2005</c:v>
                </c:pt>
                <c:pt idx="1">
                  <c:v>2007</c:v>
                </c:pt>
                <c:pt idx="2">
                  <c:v>2010</c:v>
                </c:pt>
                <c:pt idx="3">
                  <c:v>2011</c:v>
                </c:pt>
              </c:numCache>
            </c:numRef>
          </c:xVal>
          <c:yVal>
            <c:numRef>
              <c:f>Sheet1!$AE$10:$AH$10</c:f>
              <c:numCache>
                <c:formatCode>0.0</c:formatCode>
                <c:ptCount val="4"/>
                <c:pt idx="0">
                  <c:v>15.998566590888032</c:v>
                </c:pt>
                <c:pt idx="1">
                  <c:v>15.72192878634516</c:v>
                </c:pt>
                <c:pt idx="2">
                  <c:v>15.377254096667972</c:v>
                </c:pt>
                <c:pt idx="3">
                  <c:v>15.073126326059882</c:v>
                </c:pt>
              </c:numCache>
            </c:numRef>
          </c:yVal>
          <c:smooth val="1"/>
        </c:ser>
        <c:ser>
          <c:idx val="2"/>
          <c:order val="2"/>
          <c:tx>
            <c:strRef>
              <c:f>Sheet1!$K$14</c:f>
              <c:strCache>
                <c:ptCount val="1"/>
                <c:pt idx="0">
                  <c:v>Suburban Jurisdictions </c:v>
                </c:pt>
              </c:strCache>
            </c:strRef>
          </c:tx>
          <c:xVal>
            <c:numRef>
              <c:f>Sheet1!$L$6:$O$6</c:f>
              <c:numCache>
                <c:formatCode>General</c:formatCode>
                <c:ptCount val="4"/>
                <c:pt idx="0">
                  <c:v>2005</c:v>
                </c:pt>
                <c:pt idx="1">
                  <c:v>2007</c:v>
                </c:pt>
                <c:pt idx="2">
                  <c:v>2010</c:v>
                </c:pt>
                <c:pt idx="3">
                  <c:v>2011</c:v>
                </c:pt>
              </c:numCache>
            </c:numRef>
          </c:xVal>
          <c:yVal>
            <c:numRef>
              <c:f>Sheet1!$AE$14:$AH$14</c:f>
              <c:numCache>
                <c:formatCode>0.0</c:formatCode>
                <c:ptCount val="4"/>
                <c:pt idx="0">
                  <c:v>24.494536587398333</c:v>
                </c:pt>
                <c:pt idx="1">
                  <c:v>24.481059402870887</c:v>
                </c:pt>
                <c:pt idx="2">
                  <c:v>23.719265676744548</c:v>
                </c:pt>
                <c:pt idx="3">
                  <c:v>23.373179076219635</c:v>
                </c:pt>
              </c:numCache>
            </c:numRef>
          </c:yVal>
          <c:smooth val="1"/>
        </c:ser>
        <c:ser>
          <c:idx val="3"/>
          <c:order val="3"/>
          <c:tx>
            <c:strRef>
              <c:f>Sheet1!$K$19</c:f>
              <c:strCache>
                <c:ptCount val="1"/>
                <c:pt idx="0">
                  <c:v>Outer Jurisdictions</c:v>
                </c:pt>
              </c:strCache>
            </c:strRef>
          </c:tx>
          <c:xVal>
            <c:numRef>
              <c:f>Sheet1!$L$6:$O$6</c:f>
              <c:numCache>
                <c:formatCode>General</c:formatCode>
                <c:ptCount val="4"/>
                <c:pt idx="0">
                  <c:v>2005</c:v>
                </c:pt>
                <c:pt idx="1">
                  <c:v>2007</c:v>
                </c:pt>
                <c:pt idx="2">
                  <c:v>2010</c:v>
                </c:pt>
                <c:pt idx="3">
                  <c:v>2011</c:v>
                </c:pt>
              </c:numCache>
            </c:numRef>
          </c:xVal>
          <c:yVal>
            <c:numRef>
              <c:f>Sheet1!$AE$19:$AH$19</c:f>
              <c:numCache>
                <c:formatCode>0.0</c:formatCode>
                <c:ptCount val="4"/>
                <c:pt idx="0">
                  <c:v>24.591843149585138</c:v>
                </c:pt>
                <c:pt idx="1">
                  <c:v>23.889219036207958</c:v>
                </c:pt>
                <c:pt idx="2">
                  <c:v>22.52567913515977</c:v>
                </c:pt>
                <c:pt idx="3">
                  <c:v>21.972369626535116</c:v>
                </c:pt>
              </c:numCache>
            </c:numRef>
          </c:yVal>
          <c:smooth val="1"/>
        </c:ser>
        <c:dLbls>
          <c:showLegendKey val="0"/>
          <c:showVal val="0"/>
          <c:showCatName val="0"/>
          <c:showSerName val="0"/>
          <c:showPercent val="0"/>
          <c:showBubbleSize val="0"/>
        </c:dLbls>
        <c:axId val="52795648"/>
        <c:axId val="52806016"/>
      </c:scatterChart>
      <c:valAx>
        <c:axId val="52795648"/>
        <c:scaling>
          <c:orientation val="minMax"/>
        </c:scaling>
        <c:delete val="0"/>
        <c:axPos val="b"/>
        <c:title>
          <c:tx>
            <c:rich>
              <a:bodyPr/>
              <a:lstStyle/>
              <a:p>
                <a:pPr>
                  <a:defRPr sz="1100"/>
                </a:pPr>
                <a:r>
                  <a:rPr lang="en-US" sz="1100"/>
                  <a:t>Year</a:t>
                </a:r>
              </a:p>
            </c:rich>
          </c:tx>
          <c:layout/>
          <c:overlay val="0"/>
        </c:title>
        <c:numFmt formatCode="General" sourceLinked="1"/>
        <c:majorTickMark val="out"/>
        <c:minorTickMark val="none"/>
        <c:tickLblPos val="nextTo"/>
        <c:crossAx val="52806016"/>
        <c:crosses val="autoZero"/>
        <c:crossBetween val="midCat"/>
      </c:valAx>
      <c:valAx>
        <c:axId val="52806016"/>
        <c:scaling>
          <c:orientation val="minMax"/>
        </c:scaling>
        <c:delete val="0"/>
        <c:axPos val="l"/>
        <c:majorGridlines/>
        <c:title>
          <c:tx>
            <c:rich>
              <a:bodyPr rot="-5400000" vert="horz"/>
              <a:lstStyle/>
              <a:p>
                <a:pPr>
                  <a:defRPr/>
                </a:pPr>
                <a:r>
                  <a:rPr lang="en-US"/>
                  <a:t>VMTperCapita</a:t>
                </a:r>
              </a:p>
            </c:rich>
          </c:tx>
          <c:layout/>
          <c:overlay val="0"/>
        </c:title>
        <c:numFmt formatCode="0.0" sourceLinked="1"/>
        <c:majorTickMark val="out"/>
        <c:minorTickMark val="none"/>
        <c:tickLblPos val="nextTo"/>
        <c:crossAx val="52795648"/>
        <c:crosses val="autoZero"/>
        <c:crossBetween val="midCat"/>
      </c:valAx>
      <c:spPr>
        <a:ln w="12700">
          <a:solidFill>
            <a:schemeClr val="tx1"/>
          </a:solidFill>
        </a:ln>
      </c:spPr>
    </c:plotArea>
    <c:plotVisOnly val="1"/>
    <c:dispBlanksAs val="gap"/>
    <c:showDLblsOverMax val="0"/>
  </c:chart>
  <c:spPr>
    <a:ln w="12700">
      <a:solidFill>
        <a:schemeClr val="tx1"/>
      </a:solidFill>
    </a:ln>
  </c:spPr>
  <c:externalData r:id="rId2">
    <c:autoUpdate val="0"/>
  </c:externalData>
  <c:userShapes r:id="rId3"/>
</c:chartSpace>
</file>

<file path=ppt/charts/chart5.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8.8514205215244765E-2"/>
          <c:y val="0.28579580678398336"/>
          <c:w val="0.86933388149979141"/>
          <c:h val="0.53718773545196585"/>
        </c:manualLayout>
      </c:layout>
      <c:barChart>
        <c:barDir val="col"/>
        <c:grouping val="clustered"/>
        <c:varyColors val="0"/>
        <c:ser>
          <c:idx val="0"/>
          <c:order val="0"/>
          <c:tx>
            <c:strRef>
              <c:f>'VOC Data'!$A$3</c:f>
              <c:strCache>
                <c:ptCount val="1"/>
                <c:pt idx="0">
                  <c:v>No Dulles Access Improvements</c:v>
                </c:pt>
              </c:strCache>
            </c:strRef>
          </c:tx>
          <c:spPr>
            <a:blipFill dpi="0" rotWithShape="0">
              <a:blip xmlns:r="http://schemas.openxmlformats.org/officeDocument/2006/relationships" r:embed="rId2"/>
              <a:srcRect/>
              <a:tile tx="0" ty="0" sx="100000" sy="100000" flip="none" algn="tl"/>
            </a:blipFill>
            <a:ln w="12700">
              <a:solidFill>
                <a:srgbClr val="000000"/>
              </a:solidFill>
              <a:prstDash val="solid"/>
            </a:ln>
          </c:spPr>
          <c:invertIfNegative val="0"/>
          <c:dLbls>
            <c:numFmt formatCode="0.0" sourceLinked="0"/>
            <c:spPr>
              <a:noFill/>
              <a:ln w="25400">
                <a:noFill/>
              </a:ln>
            </c:spPr>
            <c:txPr>
              <a:bodyPr rot="-5400000" vert="horz"/>
              <a:lstStyle/>
              <a:p>
                <a:pPr algn="ctr">
                  <a:defRPr sz="1050" b="1" i="0" u="none" strike="noStrike" baseline="0">
                    <a:solidFill>
                      <a:srgbClr val="FFFFFF"/>
                    </a:solidFill>
                    <a:latin typeface="Arial Narrow"/>
                    <a:ea typeface="Arial Narrow"/>
                    <a:cs typeface="Arial Narrow"/>
                  </a:defRPr>
                </a:pPr>
                <a:endParaRPr lang="en-US"/>
              </a:p>
            </c:txPr>
            <c:dLblPos val="inEnd"/>
            <c:showLegendKey val="0"/>
            <c:showVal val="1"/>
            <c:showCatName val="0"/>
            <c:showSerName val="0"/>
            <c:showPercent val="0"/>
            <c:showBubbleSize val="0"/>
            <c:showLeaderLines val="0"/>
          </c:dLbls>
          <c:cat>
            <c:numRef>
              <c:f>'VOC Data'!$B$2:$G$2</c:f>
              <c:numCache>
                <c:formatCode>General</c:formatCode>
                <c:ptCount val="6"/>
                <c:pt idx="0">
                  <c:v>2015</c:v>
                </c:pt>
                <c:pt idx="1">
                  <c:v>2017</c:v>
                </c:pt>
                <c:pt idx="2">
                  <c:v>2020</c:v>
                </c:pt>
                <c:pt idx="3">
                  <c:v>2025</c:v>
                </c:pt>
                <c:pt idx="4">
                  <c:v>2030</c:v>
                </c:pt>
                <c:pt idx="5">
                  <c:v>2040</c:v>
                </c:pt>
              </c:numCache>
            </c:numRef>
          </c:cat>
          <c:val>
            <c:numRef>
              <c:f>'VOC Data'!$B$3:$G$3</c:f>
              <c:numCache>
                <c:formatCode>General</c:formatCode>
                <c:ptCount val="6"/>
                <c:pt idx="0" formatCode="_(* #,##0.00_);_(* \(#,##0.00\);_(* &quot;-&quot;??_);_(@_)">
                  <c:v>59.203782587299507</c:v>
                </c:pt>
                <c:pt idx="1">
                  <c:v>52.47</c:v>
                </c:pt>
                <c:pt idx="2" formatCode="_(* #,##0.00_);_(* \(#,##0.00\);_(* &quot;-&quot;??_);_(@_)">
                  <c:v>46.645979602254172</c:v>
                </c:pt>
                <c:pt idx="3">
                  <c:v>42.87</c:v>
                </c:pt>
                <c:pt idx="4" formatCode="0.00">
                  <c:v>40.559227201231536</c:v>
                </c:pt>
                <c:pt idx="5" formatCode="0.00">
                  <c:v>44.074623757848926</c:v>
                </c:pt>
              </c:numCache>
            </c:numRef>
          </c:val>
        </c:ser>
        <c:ser>
          <c:idx val="1"/>
          <c:order val="1"/>
          <c:tx>
            <c:strRef>
              <c:f>'VOC Data'!$A$4</c:f>
              <c:strCache>
                <c:ptCount val="1"/>
                <c:pt idx="0">
                  <c:v>VDOT ALT A</c:v>
                </c:pt>
              </c:strCache>
            </c:strRef>
          </c:tx>
          <c:invertIfNegative val="0"/>
          <c:dLbls>
            <c:numFmt formatCode="#,##0.0" sourceLinked="0"/>
            <c:txPr>
              <a:bodyPr rot="-5400000" vert="horz"/>
              <a:lstStyle/>
              <a:p>
                <a:pPr algn="ctr">
                  <a:defRPr sz="1050" b="1" i="0" u="none" strike="noStrike" baseline="0">
                    <a:solidFill>
                      <a:srgbClr val="FFFFFF"/>
                    </a:solidFill>
                    <a:latin typeface="Arial Narrow"/>
                    <a:ea typeface="Arial Narrow"/>
                    <a:cs typeface="Arial Narrow"/>
                  </a:defRPr>
                </a:pPr>
                <a:endParaRPr lang="en-US"/>
              </a:p>
            </c:txPr>
            <c:dLblPos val="inEnd"/>
            <c:showLegendKey val="0"/>
            <c:showVal val="1"/>
            <c:showCatName val="0"/>
            <c:showSerName val="0"/>
            <c:showPercent val="0"/>
            <c:showBubbleSize val="0"/>
            <c:showLeaderLines val="0"/>
          </c:dLbls>
          <c:cat>
            <c:numRef>
              <c:f>'VOC Data'!$B$2:$G$2</c:f>
              <c:numCache>
                <c:formatCode>General</c:formatCode>
                <c:ptCount val="6"/>
                <c:pt idx="0">
                  <c:v>2015</c:v>
                </c:pt>
                <c:pt idx="1">
                  <c:v>2017</c:v>
                </c:pt>
                <c:pt idx="2">
                  <c:v>2020</c:v>
                </c:pt>
                <c:pt idx="3">
                  <c:v>2025</c:v>
                </c:pt>
                <c:pt idx="4">
                  <c:v>2030</c:v>
                </c:pt>
                <c:pt idx="5">
                  <c:v>2040</c:v>
                </c:pt>
              </c:numCache>
            </c:numRef>
          </c:cat>
          <c:val>
            <c:numRef>
              <c:f>'VOC Data'!$B$4:$G$4</c:f>
              <c:numCache>
                <c:formatCode>General</c:formatCode>
                <c:ptCount val="6"/>
                <c:pt idx="4" formatCode="0.00">
                  <c:v>40.6</c:v>
                </c:pt>
                <c:pt idx="5" formatCode="0.00">
                  <c:v>44.1</c:v>
                </c:pt>
              </c:numCache>
            </c:numRef>
          </c:val>
        </c:ser>
        <c:ser>
          <c:idx val="2"/>
          <c:order val="2"/>
          <c:tx>
            <c:strRef>
              <c:f>'VOC Data'!$A$5</c:f>
              <c:strCache>
                <c:ptCount val="1"/>
                <c:pt idx="0">
                  <c:v>VDOT ALT B</c:v>
                </c:pt>
              </c:strCache>
            </c:strRef>
          </c:tx>
          <c:invertIfNegative val="0"/>
          <c:dLbls>
            <c:numFmt formatCode="#,##0.0" sourceLinked="0"/>
            <c:txPr>
              <a:bodyPr rot="-5400000" vert="horz"/>
              <a:lstStyle/>
              <a:p>
                <a:pPr algn="ctr">
                  <a:defRPr sz="1050" b="1" i="0" u="none" strike="noStrike" baseline="0">
                    <a:solidFill>
                      <a:srgbClr val="FFFFFF"/>
                    </a:solidFill>
                    <a:latin typeface="Arial Narrow"/>
                    <a:ea typeface="Arial Narrow"/>
                    <a:cs typeface="Arial Narrow"/>
                  </a:defRPr>
                </a:pPr>
                <a:endParaRPr lang="en-US"/>
              </a:p>
            </c:txPr>
            <c:dLblPos val="inEnd"/>
            <c:showLegendKey val="0"/>
            <c:showVal val="1"/>
            <c:showCatName val="0"/>
            <c:showSerName val="0"/>
            <c:showPercent val="0"/>
            <c:showBubbleSize val="0"/>
            <c:showLeaderLines val="0"/>
          </c:dLbls>
          <c:cat>
            <c:numRef>
              <c:f>'VOC Data'!$B$2:$G$2</c:f>
              <c:numCache>
                <c:formatCode>General</c:formatCode>
                <c:ptCount val="6"/>
                <c:pt idx="0">
                  <c:v>2015</c:v>
                </c:pt>
                <c:pt idx="1">
                  <c:v>2017</c:v>
                </c:pt>
                <c:pt idx="2">
                  <c:v>2020</c:v>
                </c:pt>
                <c:pt idx="3">
                  <c:v>2025</c:v>
                </c:pt>
                <c:pt idx="4">
                  <c:v>2030</c:v>
                </c:pt>
                <c:pt idx="5">
                  <c:v>2040</c:v>
                </c:pt>
              </c:numCache>
            </c:numRef>
          </c:cat>
          <c:val>
            <c:numRef>
              <c:f>'VOC Data'!$B$5:$G$5</c:f>
              <c:numCache>
                <c:formatCode>General</c:formatCode>
                <c:ptCount val="6"/>
                <c:pt idx="4" formatCode="0.00">
                  <c:v>40.6</c:v>
                </c:pt>
                <c:pt idx="5" formatCode="0.00">
                  <c:v>44.1</c:v>
                </c:pt>
              </c:numCache>
            </c:numRef>
          </c:val>
        </c:ser>
        <c:ser>
          <c:idx val="3"/>
          <c:order val="3"/>
          <c:tx>
            <c:strRef>
              <c:f>'VOC Data'!$A$6</c:f>
              <c:strCache>
                <c:ptCount val="1"/>
                <c:pt idx="0">
                  <c:v>VDOT ALT C</c:v>
                </c:pt>
              </c:strCache>
            </c:strRef>
          </c:tx>
          <c:spPr>
            <a:solidFill>
              <a:schemeClr val="accent6"/>
            </a:solidFill>
          </c:spPr>
          <c:invertIfNegative val="0"/>
          <c:dLbls>
            <c:numFmt formatCode="#,##0.0" sourceLinked="0"/>
            <c:txPr>
              <a:bodyPr rot="-5400000" vert="horz"/>
              <a:lstStyle/>
              <a:p>
                <a:pPr algn="ctr">
                  <a:defRPr sz="1050" b="1" i="0" u="none" strike="noStrike" baseline="0">
                    <a:solidFill>
                      <a:srgbClr val="FFFFFF"/>
                    </a:solidFill>
                    <a:latin typeface="Arial Narrow"/>
                    <a:ea typeface="Arial Narrow"/>
                    <a:cs typeface="Arial Narrow"/>
                  </a:defRPr>
                </a:pPr>
                <a:endParaRPr lang="en-US"/>
              </a:p>
            </c:txPr>
            <c:dLblPos val="inEnd"/>
            <c:showLegendKey val="0"/>
            <c:showVal val="1"/>
            <c:showCatName val="0"/>
            <c:showSerName val="0"/>
            <c:showPercent val="0"/>
            <c:showBubbleSize val="0"/>
            <c:showLeaderLines val="0"/>
          </c:dLbls>
          <c:cat>
            <c:numRef>
              <c:f>'VOC Data'!$B$2:$G$2</c:f>
              <c:numCache>
                <c:formatCode>General</c:formatCode>
                <c:ptCount val="6"/>
                <c:pt idx="0">
                  <c:v>2015</c:v>
                </c:pt>
                <c:pt idx="1">
                  <c:v>2017</c:v>
                </c:pt>
                <c:pt idx="2">
                  <c:v>2020</c:v>
                </c:pt>
                <c:pt idx="3">
                  <c:v>2025</c:v>
                </c:pt>
                <c:pt idx="4">
                  <c:v>2030</c:v>
                </c:pt>
                <c:pt idx="5">
                  <c:v>2040</c:v>
                </c:pt>
              </c:numCache>
            </c:numRef>
          </c:cat>
          <c:val>
            <c:numRef>
              <c:f>'VOC Data'!$B$6:$G$6</c:f>
              <c:numCache>
                <c:formatCode>General</c:formatCode>
                <c:ptCount val="6"/>
                <c:pt idx="4" formatCode="0.00">
                  <c:v>40.6</c:v>
                </c:pt>
                <c:pt idx="5" formatCode="0.00">
                  <c:v>44.1</c:v>
                </c:pt>
              </c:numCache>
            </c:numRef>
          </c:val>
        </c:ser>
        <c:dLbls>
          <c:showLegendKey val="0"/>
          <c:showVal val="0"/>
          <c:showCatName val="0"/>
          <c:showSerName val="0"/>
          <c:showPercent val="0"/>
          <c:showBubbleSize val="0"/>
        </c:dLbls>
        <c:gapWidth val="110"/>
        <c:axId val="53089024"/>
        <c:axId val="53091328"/>
      </c:barChart>
      <c:lineChart>
        <c:grouping val="standard"/>
        <c:varyColors val="0"/>
        <c:ser>
          <c:idx val="4"/>
          <c:order val="4"/>
          <c:tx>
            <c:strRef>
              <c:f>'VOC Data'!$A$9</c:f>
              <c:strCache>
                <c:ptCount val="1"/>
                <c:pt idx="0">
                  <c:v>2009 Attainment Budget</c:v>
                </c:pt>
              </c:strCache>
            </c:strRef>
          </c:tx>
          <c:spPr>
            <a:ln>
              <a:solidFill>
                <a:srgbClr val="FF0000"/>
              </a:solidFill>
            </a:ln>
          </c:spPr>
          <c:marker>
            <c:symbol val="none"/>
          </c:marker>
          <c:val>
            <c:numRef>
              <c:f>'VOC Data'!$B$9:$G$9</c:f>
              <c:numCache>
                <c:formatCode>General</c:formatCode>
                <c:ptCount val="6"/>
              </c:numCache>
            </c:numRef>
          </c:val>
          <c:smooth val="0"/>
        </c:ser>
        <c:dLbls>
          <c:showLegendKey val="0"/>
          <c:showVal val="0"/>
          <c:showCatName val="0"/>
          <c:showSerName val="0"/>
          <c:showPercent val="0"/>
          <c:showBubbleSize val="0"/>
        </c:dLbls>
        <c:marker val="1"/>
        <c:smooth val="0"/>
        <c:axId val="53089024"/>
        <c:axId val="53091328"/>
      </c:lineChart>
      <c:catAx>
        <c:axId val="53089024"/>
        <c:scaling>
          <c:orientation val="minMax"/>
        </c:scaling>
        <c:delete val="0"/>
        <c:axPos val="b"/>
        <c:title>
          <c:tx>
            <c:rich>
              <a:bodyPr/>
              <a:lstStyle/>
              <a:p>
                <a:pPr>
                  <a:defRPr sz="1400" b="1" i="0" u="none" strike="noStrike" baseline="0">
                    <a:solidFill>
                      <a:srgbClr val="000000"/>
                    </a:solidFill>
                    <a:latin typeface="Arial"/>
                    <a:ea typeface="Arial"/>
                    <a:cs typeface="Arial"/>
                  </a:defRPr>
                </a:pPr>
                <a:r>
                  <a:rPr lang="en-US"/>
                  <a:t>Year</a:t>
                </a:r>
              </a:p>
            </c:rich>
          </c:tx>
          <c:layout>
            <c:manualLayout>
              <c:xMode val="edge"/>
              <c:yMode val="edge"/>
              <c:x val="0.47945010270796484"/>
              <c:y val="0.87738885598393246"/>
            </c:manualLayout>
          </c:layout>
          <c:overlay val="0"/>
          <c:spPr>
            <a:noFill/>
            <a:ln w="25400">
              <a:noFill/>
            </a:ln>
          </c:spPr>
        </c:title>
        <c:numFmt formatCode="General" sourceLinked="1"/>
        <c:majorTickMark val="none"/>
        <c:minorTickMark val="none"/>
        <c:tickLblPos val="nextTo"/>
        <c:spPr>
          <a:ln w="15875" cap="sq">
            <a:solidFill>
              <a:schemeClr val="tx1"/>
            </a:solidFill>
            <a:prstDash val="solid"/>
          </a:ln>
        </c:spPr>
        <c:txPr>
          <a:bodyPr rot="0" vert="horz"/>
          <a:lstStyle/>
          <a:p>
            <a:pPr>
              <a:defRPr sz="1675" b="1" i="0" u="none" strike="noStrike" baseline="0">
                <a:solidFill>
                  <a:srgbClr val="000000"/>
                </a:solidFill>
                <a:latin typeface="Arial"/>
                <a:ea typeface="Arial"/>
                <a:cs typeface="Arial"/>
              </a:defRPr>
            </a:pPr>
            <a:endParaRPr lang="en-US"/>
          </a:p>
        </c:txPr>
        <c:crossAx val="53091328"/>
        <c:crosses val="autoZero"/>
        <c:auto val="1"/>
        <c:lblAlgn val="ctr"/>
        <c:lblOffset val="100"/>
        <c:tickLblSkip val="1"/>
        <c:tickMarkSkip val="1"/>
        <c:noMultiLvlLbl val="0"/>
      </c:catAx>
      <c:valAx>
        <c:axId val="53091328"/>
        <c:scaling>
          <c:orientation val="minMax"/>
          <c:max val="70"/>
          <c:min val="0"/>
        </c:scaling>
        <c:delete val="0"/>
        <c:axPos val="l"/>
        <c:title>
          <c:tx>
            <c:rich>
              <a:bodyPr/>
              <a:lstStyle/>
              <a:p>
                <a:pPr>
                  <a:defRPr sz="1400" b="1" i="0" u="none" strike="noStrike" baseline="0">
                    <a:solidFill>
                      <a:srgbClr val="000000"/>
                    </a:solidFill>
                    <a:latin typeface="Arial"/>
                    <a:ea typeface="Arial"/>
                    <a:cs typeface="Arial"/>
                  </a:defRPr>
                </a:pPr>
                <a:r>
                  <a:rPr lang="en-US"/>
                  <a:t>Emissions Inventories (tons/day)</a:t>
                </a:r>
              </a:p>
            </c:rich>
          </c:tx>
          <c:layout>
            <c:manualLayout>
              <c:xMode val="edge"/>
              <c:yMode val="edge"/>
              <c:x val="2.6696541589417939E-2"/>
              <c:y val="0.34929722546713599"/>
            </c:manualLayout>
          </c:layout>
          <c:overlay val="0"/>
          <c:spPr>
            <a:noFill/>
            <a:ln w="25400">
              <a:noFill/>
            </a:ln>
          </c:spPr>
        </c:title>
        <c:numFmt formatCode="0" sourceLinked="0"/>
        <c:majorTickMark val="out"/>
        <c:minorTickMark val="none"/>
        <c:tickLblPos val="nextTo"/>
        <c:spPr>
          <a:ln w="12700" cap="sq">
            <a:solidFill>
              <a:schemeClr val="tx1"/>
            </a:solidFill>
            <a:prstDash val="solid"/>
            <a:miter lim="800000"/>
          </a:ln>
        </c:spPr>
        <c:txPr>
          <a:bodyPr rot="0" vert="horz"/>
          <a:lstStyle/>
          <a:p>
            <a:pPr>
              <a:defRPr sz="1050" b="0" i="0" u="none" strike="noStrike" baseline="0">
                <a:solidFill>
                  <a:srgbClr val="000000"/>
                </a:solidFill>
                <a:latin typeface="Arial"/>
                <a:ea typeface="Arial"/>
                <a:cs typeface="Arial"/>
              </a:defRPr>
            </a:pPr>
            <a:endParaRPr lang="en-US"/>
          </a:p>
        </c:txPr>
        <c:crossAx val="53089024"/>
        <c:crosses val="autoZero"/>
        <c:crossBetween val="between"/>
        <c:majorUnit val="10"/>
      </c:valAx>
      <c:spPr>
        <a:noFill/>
        <a:ln w="25400">
          <a:noFill/>
        </a:ln>
      </c:spPr>
    </c:plotArea>
    <c:legend>
      <c:legendPos val="r"/>
      <c:legendEntry>
        <c:idx val="0"/>
        <c:txPr>
          <a:bodyPr/>
          <a:lstStyle/>
          <a:p>
            <a:pPr>
              <a:defRPr sz="965" b="0" i="0" u="none" strike="noStrike" baseline="0">
                <a:solidFill>
                  <a:srgbClr val="000000"/>
                </a:solidFill>
                <a:latin typeface="Arial Narrow"/>
                <a:ea typeface="Arial Narrow"/>
                <a:cs typeface="Arial Narrow"/>
              </a:defRPr>
            </a:pPr>
            <a:endParaRPr lang="en-US"/>
          </a:p>
        </c:txPr>
      </c:legendEntry>
      <c:legendEntry>
        <c:idx val="1"/>
        <c:txPr>
          <a:bodyPr/>
          <a:lstStyle/>
          <a:p>
            <a:pPr>
              <a:defRPr sz="965" b="0" i="0" u="none" strike="noStrike" baseline="0">
                <a:solidFill>
                  <a:srgbClr val="000000"/>
                </a:solidFill>
                <a:latin typeface="Arial Narrow"/>
                <a:ea typeface="Arial Narrow"/>
                <a:cs typeface="Arial Narrow"/>
              </a:defRPr>
            </a:pPr>
            <a:endParaRPr lang="en-US"/>
          </a:p>
        </c:txPr>
      </c:legendEntry>
      <c:legendEntry>
        <c:idx val="2"/>
        <c:txPr>
          <a:bodyPr/>
          <a:lstStyle/>
          <a:p>
            <a:pPr>
              <a:defRPr sz="965" b="0" i="0" u="none" strike="noStrike" baseline="0">
                <a:solidFill>
                  <a:srgbClr val="000000"/>
                </a:solidFill>
                <a:latin typeface="Arial Narrow"/>
                <a:ea typeface="Arial Narrow"/>
                <a:cs typeface="Arial Narrow"/>
              </a:defRPr>
            </a:pPr>
            <a:endParaRPr lang="en-US"/>
          </a:p>
        </c:txPr>
      </c:legendEntry>
      <c:legendEntry>
        <c:idx val="3"/>
        <c:txPr>
          <a:bodyPr/>
          <a:lstStyle/>
          <a:p>
            <a:pPr>
              <a:defRPr sz="965" b="0" i="0" u="none" strike="noStrike" baseline="0">
                <a:solidFill>
                  <a:srgbClr val="000000"/>
                </a:solidFill>
                <a:latin typeface="Arial Narrow"/>
                <a:ea typeface="Arial Narrow"/>
                <a:cs typeface="Arial Narrow"/>
              </a:defRPr>
            </a:pPr>
            <a:endParaRPr lang="en-US"/>
          </a:p>
        </c:txPr>
      </c:legendEntry>
      <c:legendEntry>
        <c:idx val="4"/>
        <c:txPr>
          <a:bodyPr/>
          <a:lstStyle/>
          <a:p>
            <a:pPr>
              <a:defRPr sz="965" b="0" i="0" u="none" strike="noStrike" baseline="0">
                <a:solidFill>
                  <a:srgbClr val="000000"/>
                </a:solidFill>
                <a:latin typeface="Arial Narrow"/>
                <a:ea typeface="Arial Narrow"/>
                <a:cs typeface="Arial Narrow"/>
              </a:defRPr>
            </a:pPr>
            <a:endParaRPr lang="en-US"/>
          </a:p>
        </c:txPr>
      </c:legendEntry>
      <c:layout>
        <c:manualLayout>
          <c:xMode val="edge"/>
          <c:yMode val="edge"/>
          <c:x val="0.58160510979875613"/>
          <c:y val="0.32969904710479558"/>
          <c:w val="0.20575231037558606"/>
          <c:h val="0.17437127710001823"/>
        </c:manualLayout>
      </c:layout>
      <c:overlay val="1"/>
      <c:spPr>
        <a:ln>
          <a:solidFill>
            <a:schemeClr val="tx1"/>
          </a:solidFill>
        </a:ln>
      </c:spPr>
      <c:txPr>
        <a:bodyPr/>
        <a:lstStyle/>
        <a:p>
          <a:pPr>
            <a:defRPr sz="965" b="0" i="0" u="none" strike="noStrike" baseline="0">
              <a:solidFill>
                <a:srgbClr val="000000"/>
              </a:solidFill>
              <a:latin typeface="Arial"/>
              <a:ea typeface="Arial"/>
              <a:cs typeface="Arial"/>
            </a:defRPr>
          </a:pPr>
          <a:endParaRPr lang="en-US"/>
        </a:p>
      </c:txPr>
    </c:legend>
    <c:plotVisOnly val="1"/>
    <c:dispBlanksAs val="gap"/>
    <c:showDLblsOverMax val="0"/>
  </c:chart>
  <c:spPr>
    <a:noFill/>
    <a:ln w="9525">
      <a:noFill/>
    </a:ln>
  </c:spPr>
  <c:txPr>
    <a:bodyPr/>
    <a:lstStyle/>
    <a:p>
      <a:pPr>
        <a:defRPr sz="1050" b="0" i="0" u="none" strike="noStrike" baseline="0">
          <a:solidFill>
            <a:srgbClr val="000000"/>
          </a:solidFill>
          <a:latin typeface="Arial"/>
          <a:ea typeface="Arial"/>
          <a:cs typeface="Arial"/>
        </a:defRPr>
      </a:pPr>
      <a:endParaRPr lang="en-US"/>
    </a:p>
  </c:txPr>
  <c:externalData r:id="rId3">
    <c:autoUpdate val="0"/>
  </c:externalData>
  <c:userShapes r:id="rId4"/>
</c:chartSpace>
</file>

<file path=ppt/charts/chart6.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8.1427286392678364E-2"/>
          <c:y val="0.25404160762093242"/>
          <c:w val="0.85820498897627751"/>
          <c:h val="0.64617654553273673"/>
        </c:manualLayout>
      </c:layout>
      <c:barChart>
        <c:barDir val="col"/>
        <c:grouping val="clustered"/>
        <c:varyColors val="0"/>
        <c:ser>
          <c:idx val="0"/>
          <c:order val="0"/>
          <c:tx>
            <c:strRef>
              <c:f>'NOx Data'!$A$6</c:f>
              <c:strCache>
                <c:ptCount val="1"/>
                <c:pt idx="0">
                  <c:v>No Dulles Access Improvements</c:v>
                </c:pt>
              </c:strCache>
            </c:strRef>
          </c:tx>
          <c:spPr>
            <a:blipFill dpi="0" rotWithShape="0">
              <a:blip xmlns:r="http://schemas.openxmlformats.org/officeDocument/2006/relationships" r:embed="rId2"/>
              <a:srcRect/>
              <a:tile tx="0" ty="0" sx="100000" sy="100000" flip="none" algn="tl"/>
            </a:blipFill>
            <a:ln w="12700">
              <a:solidFill>
                <a:srgbClr val="000000"/>
              </a:solidFill>
              <a:prstDash val="solid"/>
            </a:ln>
          </c:spPr>
          <c:invertIfNegative val="0"/>
          <c:dLbls>
            <c:numFmt formatCode="0.0" sourceLinked="0"/>
            <c:spPr>
              <a:noFill/>
              <a:ln w="25400">
                <a:noFill/>
              </a:ln>
            </c:spPr>
            <c:txPr>
              <a:bodyPr rot="-5400000" vert="horz"/>
              <a:lstStyle/>
              <a:p>
                <a:pPr>
                  <a:defRPr sz="1100" b="1" i="0" u="none" strike="noStrike" baseline="0">
                    <a:solidFill>
                      <a:srgbClr val="FFFFFF"/>
                    </a:solidFill>
                    <a:latin typeface="Arial Narrow" pitchFamily="34" charset="0"/>
                    <a:ea typeface="Arial"/>
                    <a:cs typeface="Arial"/>
                  </a:defRPr>
                </a:pPr>
                <a:endParaRPr lang="en-US"/>
              </a:p>
            </c:txPr>
            <c:dLblPos val="inEnd"/>
            <c:showLegendKey val="0"/>
            <c:showVal val="1"/>
            <c:showCatName val="0"/>
            <c:showSerName val="0"/>
            <c:showPercent val="0"/>
            <c:showBubbleSize val="0"/>
            <c:showLeaderLines val="0"/>
          </c:dLbls>
          <c:cat>
            <c:numRef>
              <c:f>'NOx Data'!$B$5:$G$5</c:f>
              <c:numCache>
                <c:formatCode>General</c:formatCode>
                <c:ptCount val="6"/>
                <c:pt idx="0">
                  <c:v>2015</c:v>
                </c:pt>
                <c:pt idx="1">
                  <c:v>2017</c:v>
                </c:pt>
                <c:pt idx="2">
                  <c:v>2020</c:v>
                </c:pt>
                <c:pt idx="3">
                  <c:v>2025</c:v>
                </c:pt>
                <c:pt idx="4">
                  <c:v>2030</c:v>
                </c:pt>
                <c:pt idx="5">
                  <c:v>2040</c:v>
                </c:pt>
              </c:numCache>
            </c:numRef>
          </c:cat>
          <c:val>
            <c:numRef>
              <c:f>'NOx Data'!$B$6:$G$6</c:f>
              <c:numCache>
                <c:formatCode>#,##0.0</c:formatCode>
                <c:ptCount val="6"/>
                <c:pt idx="0">
                  <c:v>133.83825327656351</c:v>
                </c:pt>
                <c:pt idx="1">
                  <c:v>110.53</c:v>
                </c:pt>
                <c:pt idx="2">
                  <c:v>87.670800749728627</c:v>
                </c:pt>
                <c:pt idx="3">
                  <c:v>72.13</c:v>
                </c:pt>
                <c:pt idx="4">
                  <c:v>66.935645845221501</c:v>
                </c:pt>
                <c:pt idx="5">
                  <c:v>68.216432130311119</c:v>
                </c:pt>
              </c:numCache>
            </c:numRef>
          </c:val>
        </c:ser>
        <c:ser>
          <c:idx val="1"/>
          <c:order val="1"/>
          <c:tx>
            <c:strRef>
              <c:f>'NOx Data'!$A$7</c:f>
              <c:strCache>
                <c:ptCount val="1"/>
                <c:pt idx="0">
                  <c:v>VDOT ALT A</c:v>
                </c:pt>
              </c:strCache>
            </c:strRef>
          </c:tx>
          <c:invertIfNegative val="0"/>
          <c:dLbls>
            <c:txPr>
              <a:bodyPr rot="-5400000" vert="horz"/>
              <a:lstStyle/>
              <a:p>
                <a:pPr>
                  <a:defRPr sz="1100" b="1" i="0" baseline="0">
                    <a:solidFill>
                      <a:schemeClr val="bg1"/>
                    </a:solidFill>
                    <a:latin typeface="Arial Narrow" pitchFamily="34" charset="0"/>
                  </a:defRPr>
                </a:pPr>
                <a:endParaRPr lang="en-US"/>
              </a:p>
            </c:txPr>
            <c:dLblPos val="inEnd"/>
            <c:showLegendKey val="0"/>
            <c:showVal val="1"/>
            <c:showCatName val="0"/>
            <c:showSerName val="0"/>
            <c:showPercent val="0"/>
            <c:showBubbleSize val="0"/>
            <c:showLeaderLines val="0"/>
          </c:dLbls>
          <c:cat>
            <c:numRef>
              <c:f>'NOx Data'!$B$5:$G$5</c:f>
              <c:numCache>
                <c:formatCode>General</c:formatCode>
                <c:ptCount val="6"/>
                <c:pt idx="0">
                  <c:v>2015</c:v>
                </c:pt>
                <c:pt idx="1">
                  <c:v>2017</c:v>
                </c:pt>
                <c:pt idx="2">
                  <c:v>2020</c:v>
                </c:pt>
                <c:pt idx="3">
                  <c:v>2025</c:v>
                </c:pt>
                <c:pt idx="4">
                  <c:v>2030</c:v>
                </c:pt>
                <c:pt idx="5">
                  <c:v>2040</c:v>
                </c:pt>
              </c:numCache>
            </c:numRef>
          </c:cat>
          <c:val>
            <c:numRef>
              <c:f>'NOx Data'!$B$7:$G$7</c:f>
              <c:numCache>
                <c:formatCode>General</c:formatCode>
                <c:ptCount val="6"/>
                <c:pt idx="4" formatCode="#,##0.0">
                  <c:v>67</c:v>
                </c:pt>
                <c:pt idx="5" formatCode="#,##0.0">
                  <c:v>68.2</c:v>
                </c:pt>
              </c:numCache>
            </c:numRef>
          </c:val>
        </c:ser>
        <c:ser>
          <c:idx val="2"/>
          <c:order val="2"/>
          <c:tx>
            <c:strRef>
              <c:f>'NOx Data'!$A$8</c:f>
              <c:strCache>
                <c:ptCount val="1"/>
                <c:pt idx="0">
                  <c:v>VDOT ALT B</c:v>
                </c:pt>
              </c:strCache>
            </c:strRef>
          </c:tx>
          <c:invertIfNegative val="0"/>
          <c:dLbls>
            <c:dLbl>
              <c:idx val="4"/>
              <c:layout>
                <c:manualLayout>
                  <c:x val="-1.4062000356089709E-3"/>
                  <c:y val="5.8981231583845765E-2"/>
                </c:manualLayout>
              </c:layout>
              <c:tx>
                <c:rich>
                  <a:bodyPr rot="-5400000" vert="horz"/>
                  <a:lstStyle/>
                  <a:p>
                    <a:pPr>
                      <a:defRPr sz="1100">
                        <a:solidFill>
                          <a:schemeClr val="bg1"/>
                        </a:solidFill>
                        <a:latin typeface="Arial Narrow" pitchFamily="34" charset="0"/>
                      </a:defRPr>
                    </a:pPr>
                    <a:r>
                      <a:rPr lang="en-US" sz="1100" b="1">
                        <a:solidFill>
                          <a:schemeClr val="bg1"/>
                        </a:solidFill>
                        <a:latin typeface="Arial Narrow" pitchFamily="34" charset="0"/>
                      </a:rPr>
                      <a:t>67.0</a:t>
                    </a:r>
                    <a:endParaRPr lang="en-US" b="1">
                      <a:solidFill>
                        <a:schemeClr val="bg1"/>
                      </a:solidFill>
                      <a:latin typeface="Arial Narrow" pitchFamily="34" charset="0"/>
                    </a:endParaRPr>
                  </a:p>
                </c:rich>
              </c:tx>
              <c:spPr/>
              <c:dLblPos val="outEnd"/>
              <c:showLegendKey val="0"/>
              <c:showVal val="0"/>
              <c:showCatName val="0"/>
              <c:showSerName val="0"/>
              <c:showPercent val="0"/>
              <c:showBubbleSize val="0"/>
            </c:dLbl>
            <c:dLbl>
              <c:idx val="5"/>
              <c:layout/>
              <c:spPr/>
              <c:txPr>
                <a:bodyPr rot="-5400000" vert="horz"/>
                <a:lstStyle/>
                <a:p>
                  <a:pPr>
                    <a:defRPr sz="1100" b="1" i="0" baseline="0">
                      <a:solidFill>
                        <a:schemeClr val="bg1"/>
                      </a:solidFill>
                      <a:latin typeface="Arial Narrow" pitchFamily="34" charset="0"/>
                    </a:defRPr>
                  </a:pPr>
                  <a:endParaRPr lang="en-US"/>
                </a:p>
              </c:txPr>
              <c:dLblPos val="inEnd"/>
              <c:showLegendKey val="0"/>
              <c:showVal val="1"/>
              <c:showCatName val="0"/>
              <c:showSerName val="0"/>
              <c:showPercent val="0"/>
              <c:showBubbleSize val="0"/>
            </c:dLbl>
            <c:showLegendKey val="0"/>
            <c:showVal val="0"/>
            <c:showCatName val="0"/>
            <c:showSerName val="0"/>
            <c:showPercent val="0"/>
            <c:showBubbleSize val="0"/>
          </c:dLbls>
          <c:cat>
            <c:numRef>
              <c:f>'NOx Data'!$B$5:$G$5</c:f>
              <c:numCache>
                <c:formatCode>General</c:formatCode>
                <c:ptCount val="6"/>
                <c:pt idx="0">
                  <c:v>2015</c:v>
                </c:pt>
                <c:pt idx="1">
                  <c:v>2017</c:v>
                </c:pt>
                <c:pt idx="2">
                  <c:v>2020</c:v>
                </c:pt>
                <c:pt idx="3">
                  <c:v>2025</c:v>
                </c:pt>
                <c:pt idx="4">
                  <c:v>2030</c:v>
                </c:pt>
                <c:pt idx="5">
                  <c:v>2040</c:v>
                </c:pt>
              </c:numCache>
            </c:numRef>
          </c:cat>
          <c:val>
            <c:numRef>
              <c:f>'NOx Data'!$B$8:$G$8</c:f>
              <c:numCache>
                <c:formatCode>General</c:formatCode>
                <c:ptCount val="6"/>
                <c:pt idx="4" formatCode="#,##0.0">
                  <c:v>67</c:v>
                </c:pt>
                <c:pt idx="5" formatCode="#,##0.0">
                  <c:v>68.2</c:v>
                </c:pt>
              </c:numCache>
            </c:numRef>
          </c:val>
        </c:ser>
        <c:ser>
          <c:idx val="3"/>
          <c:order val="3"/>
          <c:tx>
            <c:strRef>
              <c:f>'NOx Data'!$A$9</c:f>
              <c:strCache>
                <c:ptCount val="1"/>
                <c:pt idx="0">
                  <c:v>VDOT ALT C</c:v>
                </c:pt>
              </c:strCache>
            </c:strRef>
          </c:tx>
          <c:spPr>
            <a:solidFill>
              <a:schemeClr val="accent6"/>
            </a:solidFill>
          </c:spPr>
          <c:invertIfNegative val="0"/>
          <c:dLbls>
            <c:txPr>
              <a:bodyPr rot="-5400000" vert="horz"/>
              <a:lstStyle/>
              <a:p>
                <a:pPr>
                  <a:defRPr sz="1100" b="1" i="0" baseline="0">
                    <a:solidFill>
                      <a:schemeClr val="bg1"/>
                    </a:solidFill>
                    <a:latin typeface="Arial Narrow" pitchFamily="34" charset="0"/>
                  </a:defRPr>
                </a:pPr>
                <a:endParaRPr lang="en-US"/>
              </a:p>
            </c:txPr>
            <c:dLblPos val="inEnd"/>
            <c:showLegendKey val="0"/>
            <c:showVal val="1"/>
            <c:showCatName val="0"/>
            <c:showSerName val="0"/>
            <c:showPercent val="0"/>
            <c:showBubbleSize val="0"/>
            <c:showLeaderLines val="0"/>
          </c:dLbls>
          <c:cat>
            <c:numRef>
              <c:f>'NOx Data'!$B$5:$G$5</c:f>
              <c:numCache>
                <c:formatCode>General</c:formatCode>
                <c:ptCount val="6"/>
                <c:pt idx="0">
                  <c:v>2015</c:v>
                </c:pt>
                <c:pt idx="1">
                  <c:v>2017</c:v>
                </c:pt>
                <c:pt idx="2">
                  <c:v>2020</c:v>
                </c:pt>
                <c:pt idx="3">
                  <c:v>2025</c:v>
                </c:pt>
                <c:pt idx="4">
                  <c:v>2030</c:v>
                </c:pt>
                <c:pt idx="5">
                  <c:v>2040</c:v>
                </c:pt>
              </c:numCache>
            </c:numRef>
          </c:cat>
          <c:val>
            <c:numRef>
              <c:f>'NOx Data'!$B$9:$G$9</c:f>
              <c:numCache>
                <c:formatCode>General</c:formatCode>
                <c:ptCount val="6"/>
                <c:pt idx="4" formatCode="#,##0.0">
                  <c:v>66.900000000000006</c:v>
                </c:pt>
                <c:pt idx="5" formatCode="#,##0.0">
                  <c:v>68.2</c:v>
                </c:pt>
              </c:numCache>
            </c:numRef>
          </c:val>
        </c:ser>
        <c:dLbls>
          <c:showLegendKey val="0"/>
          <c:showVal val="0"/>
          <c:showCatName val="0"/>
          <c:showSerName val="0"/>
          <c:showPercent val="0"/>
          <c:showBubbleSize val="0"/>
        </c:dLbls>
        <c:gapWidth val="110"/>
        <c:axId val="65228160"/>
        <c:axId val="65254912"/>
      </c:barChart>
      <c:lineChart>
        <c:grouping val="standard"/>
        <c:varyColors val="0"/>
        <c:ser>
          <c:idx val="4"/>
          <c:order val="4"/>
          <c:tx>
            <c:strRef>
              <c:f>'NOx Data'!$A$13</c:f>
              <c:strCache>
                <c:ptCount val="1"/>
                <c:pt idx="0">
                  <c:v>2009 Attainment Budget</c:v>
                </c:pt>
              </c:strCache>
            </c:strRef>
          </c:tx>
          <c:spPr>
            <a:ln>
              <a:solidFill>
                <a:srgbClr val="FF0000"/>
              </a:solidFill>
            </a:ln>
          </c:spPr>
          <c:marker>
            <c:symbol val="none"/>
          </c:marker>
          <c:val>
            <c:numRef>
              <c:f>'NOx Data'!$B$13:$G$13</c:f>
              <c:numCache>
                <c:formatCode>General</c:formatCode>
                <c:ptCount val="6"/>
              </c:numCache>
            </c:numRef>
          </c:val>
          <c:smooth val="0"/>
        </c:ser>
        <c:ser>
          <c:idx val="5"/>
          <c:order val="5"/>
          <c:tx>
            <c:strRef>
              <c:f>'NOx Data'!$A$14</c:f>
              <c:strCache>
                <c:ptCount val="1"/>
                <c:pt idx="0">
                  <c:v>2010 Contingency Budget</c:v>
                </c:pt>
              </c:strCache>
            </c:strRef>
          </c:tx>
          <c:spPr>
            <a:ln>
              <a:solidFill>
                <a:srgbClr val="FF0000"/>
              </a:solidFill>
              <a:prstDash val="sysDash"/>
            </a:ln>
          </c:spPr>
          <c:marker>
            <c:symbol val="none"/>
          </c:marker>
          <c:val>
            <c:numRef>
              <c:f>'NOx Data'!$B$14:$G$14</c:f>
              <c:numCache>
                <c:formatCode>General</c:formatCode>
                <c:ptCount val="6"/>
              </c:numCache>
            </c:numRef>
          </c:val>
          <c:smooth val="0"/>
        </c:ser>
        <c:dLbls>
          <c:showLegendKey val="0"/>
          <c:showVal val="0"/>
          <c:showCatName val="0"/>
          <c:showSerName val="0"/>
          <c:showPercent val="0"/>
          <c:showBubbleSize val="0"/>
        </c:dLbls>
        <c:marker val="1"/>
        <c:smooth val="0"/>
        <c:axId val="65256832"/>
        <c:axId val="65258624"/>
      </c:lineChart>
      <c:catAx>
        <c:axId val="65228160"/>
        <c:scaling>
          <c:orientation val="minMax"/>
        </c:scaling>
        <c:delete val="0"/>
        <c:axPos val="b"/>
        <c:title>
          <c:tx>
            <c:rich>
              <a:bodyPr/>
              <a:lstStyle/>
              <a:p>
                <a:pPr>
                  <a:defRPr sz="1400" b="1" i="0" u="none" strike="noStrike" baseline="0">
                    <a:solidFill>
                      <a:srgbClr val="000000"/>
                    </a:solidFill>
                    <a:latin typeface="Arial"/>
                    <a:ea typeface="Arial"/>
                    <a:cs typeface="Arial"/>
                  </a:defRPr>
                </a:pPr>
                <a:r>
                  <a:rPr lang="en-US" sz="1400"/>
                  <a:t>Year</a:t>
                </a:r>
              </a:p>
            </c:rich>
          </c:tx>
          <c:layout>
            <c:manualLayout>
              <c:xMode val="edge"/>
              <c:yMode val="edge"/>
              <c:x val="0.48088542326399625"/>
              <c:y val="0.94569562402607443"/>
            </c:manualLayout>
          </c:layout>
          <c:overlay val="0"/>
          <c:spPr>
            <a:noFill/>
            <a:ln w="25400">
              <a:noFill/>
            </a:ln>
          </c:spPr>
        </c:title>
        <c:numFmt formatCode="General" sourceLinked="1"/>
        <c:majorTickMark val="out"/>
        <c:minorTickMark val="none"/>
        <c:tickLblPos val="nextTo"/>
        <c:spPr>
          <a:ln w="12700" cap="sq">
            <a:solidFill>
              <a:schemeClr val="tx1"/>
            </a:solidFill>
            <a:prstDash val="solid"/>
          </a:ln>
        </c:spPr>
        <c:txPr>
          <a:bodyPr rot="0" vert="horz"/>
          <a:lstStyle/>
          <a:p>
            <a:pPr>
              <a:defRPr sz="1675" b="1" i="0" u="none" strike="noStrike" baseline="0">
                <a:solidFill>
                  <a:srgbClr val="000000"/>
                </a:solidFill>
                <a:latin typeface="Arial"/>
                <a:ea typeface="Arial"/>
                <a:cs typeface="Arial"/>
              </a:defRPr>
            </a:pPr>
            <a:endParaRPr lang="en-US"/>
          </a:p>
        </c:txPr>
        <c:crossAx val="65254912"/>
        <c:crosses val="autoZero"/>
        <c:auto val="1"/>
        <c:lblAlgn val="ctr"/>
        <c:lblOffset val="100"/>
        <c:tickLblSkip val="1"/>
        <c:tickMarkSkip val="1"/>
        <c:noMultiLvlLbl val="0"/>
      </c:catAx>
      <c:valAx>
        <c:axId val="65254912"/>
        <c:scaling>
          <c:orientation val="minMax"/>
          <c:max val="150"/>
          <c:min val="0"/>
        </c:scaling>
        <c:delete val="0"/>
        <c:axPos val="l"/>
        <c:title>
          <c:tx>
            <c:rich>
              <a:bodyPr/>
              <a:lstStyle/>
              <a:p>
                <a:pPr>
                  <a:defRPr sz="1400" b="1" i="0" u="none" strike="noStrike" baseline="0">
                    <a:solidFill>
                      <a:srgbClr val="000000"/>
                    </a:solidFill>
                    <a:latin typeface="Arial"/>
                    <a:ea typeface="Arial"/>
                    <a:cs typeface="Arial"/>
                  </a:defRPr>
                </a:pPr>
                <a:r>
                  <a:rPr lang="en-US" sz="1400"/>
                  <a:t>Emissions Inventories (tons/day)</a:t>
                </a:r>
              </a:p>
            </c:rich>
          </c:tx>
          <c:layout>
            <c:manualLayout>
              <c:xMode val="edge"/>
              <c:yMode val="edge"/>
              <c:x val="9.7852699328301422E-3"/>
              <c:y val="0.3545889720267964"/>
            </c:manualLayout>
          </c:layout>
          <c:overlay val="0"/>
          <c:spPr>
            <a:noFill/>
            <a:ln w="25400">
              <a:noFill/>
            </a:ln>
          </c:spPr>
        </c:title>
        <c:numFmt formatCode="0" sourceLinked="0"/>
        <c:majorTickMark val="out"/>
        <c:minorTickMark val="none"/>
        <c:tickLblPos val="nextTo"/>
        <c:spPr>
          <a:ln w="12700" cap="sq">
            <a:solidFill>
              <a:schemeClr val="tx1"/>
            </a:solidFill>
            <a:prstDash val="solid"/>
          </a:ln>
        </c:spPr>
        <c:txPr>
          <a:bodyPr rot="0" vert="horz"/>
          <a:lstStyle/>
          <a:p>
            <a:pPr>
              <a:defRPr sz="1050" b="0" i="0" u="none" strike="noStrike" baseline="0">
                <a:solidFill>
                  <a:srgbClr val="000000"/>
                </a:solidFill>
                <a:latin typeface="Arial"/>
                <a:ea typeface="Arial"/>
                <a:cs typeface="Arial"/>
              </a:defRPr>
            </a:pPr>
            <a:endParaRPr lang="en-US"/>
          </a:p>
        </c:txPr>
        <c:crossAx val="65228160"/>
        <c:crosses val="autoZero"/>
        <c:crossBetween val="between"/>
        <c:majorUnit val="25"/>
      </c:valAx>
      <c:catAx>
        <c:axId val="65256832"/>
        <c:scaling>
          <c:orientation val="minMax"/>
        </c:scaling>
        <c:delete val="1"/>
        <c:axPos val="b"/>
        <c:majorTickMark val="out"/>
        <c:minorTickMark val="none"/>
        <c:tickLblPos val="nextTo"/>
        <c:crossAx val="65258624"/>
        <c:crosses val="autoZero"/>
        <c:auto val="1"/>
        <c:lblAlgn val="ctr"/>
        <c:lblOffset val="100"/>
        <c:noMultiLvlLbl val="0"/>
      </c:catAx>
      <c:valAx>
        <c:axId val="65258624"/>
        <c:scaling>
          <c:orientation val="minMax"/>
        </c:scaling>
        <c:delete val="1"/>
        <c:axPos val="r"/>
        <c:numFmt formatCode="General" sourceLinked="1"/>
        <c:majorTickMark val="out"/>
        <c:minorTickMark val="none"/>
        <c:tickLblPos val="nextTo"/>
        <c:crossAx val="65256832"/>
        <c:crosses val="max"/>
        <c:crossBetween val="between"/>
      </c:valAx>
      <c:spPr>
        <a:noFill/>
        <a:ln w="25400">
          <a:noFill/>
        </a:ln>
      </c:spPr>
    </c:plotArea>
    <c:legend>
      <c:legendPos val="r"/>
      <c:legendEntry>
        <c:idx val="0"/>
        <c:txPr>
          <a:bodyPr/>
          <a:lstStyle/>
          <a:p>
            <a:pPr>
              <a:defRPr sz="1100">
                <a:latin typeface="Arial Narrow" pitchFamily="34" charset="0"/>
              </a:defRPr>
            </a:pPr>
            <a:endParaRPr lang="en-US"/>
          </a:p>
        </c:txPr>
      </c:legendEntry>
      <c:legendEntry>
        <c:idx val="1"/>
        <c:txPr>
          <a:bodyPr/>
          <a:lstStyle/>
          <a:p>
            <a:pPr>
              <a:defRPr sz="1100">
                <a:latin typeface="Arial Narrow" pitchFamily="34" charset="0"/>
              </a:defRPr>
            </a:pPr>
            <a:endParaRPr lang="en-US"/>
          </a:p>
        </c:txPr>
      </c:legendEntry>
      <c:legendEntry>
        <c:idx val="2"/>
        <c:txPr>
          <a:bodyPr/>
          <a:lstStyle/>
          <a:p>
            <a:pPr>
              <a:defRPr sz="1100">
                <a:latin typeface="Arial Narrow" pitchFamily="34" charset="0"/>
              </a:defRPr>
            </a:pPr>
            <a:endParaRPr lang="en-US"/>
          </a:p>
        </c:txPr>
      </c:legendEntry>
      <c:legendEntry>
        <c:idx val="3"/>
        <c:txPr>
          <a:bodyPr/>
          <a:lstStyle/>
          <a:p>
            <a:pPr>
              <a:defRPr sz="1100">
                <a:latin typeface="Arial Narrow" pitchFamily="34" charset="0"/>
              </a:defRPr>
            </a:pPr>
            <a:endParaRPr lang="en-US"/>
          </a:p>
        </c:txPr>
      </c:legendEntry>
      <c:legendEntry>
        <c:idx val="4"/>
        <c:txPr>
          <a:bodyPr/>
          <a:lstStyle/>
          <a:p>
            <a:pPr>
              <a:defRPr sz="1100">
                <a:latin typeface="Arial Narrow" pitchFamily="34" charset="0"/>
              </a:defRPr>
            </a:pPr>
            <a:endParaRPr lang="en-US"/>
          </a:p>
        </c:txPr>
      </c:legendEntry>
      <c:legendEntry>
        <c:idx val="5"/>
        <c:txPr>
          <a:bodyPr/>
          <a:lstStyle/>
          <a:p>
            <a:pPr>
              <a:defRPr sz="1100">
                <a:latin typeface="Arial Narrow" pitchFamily="34" charset="0"/>
              </a:defRPr>
            </a:pPr>
            <a:endParaRPr lang="en-US"/>
          </a:p>
        </c:txPr>
      </c:legendEntry>
      <c:layout>
        <c:manualLayout>
          <c:xMode val="edge"/>
          <c:yMode val="edge"/>
          <c:x val="0.68830922936694872"/>
          <c:y val="0.37439366210287134"/>
          <c:w val="0.25170183421632364"/>
          <c:h val="0.17658423433227829"/>
        </c:manualLayout>
      </c:layout>
      <c:overlay val="1"/>
      <c:spPr>
        <a:ln>
          <a:solidFill>
            <a:schemeClr val="tx1"/>
          </a:solidFill>
        </a:ln>
      </c:spPr>
    </c:legend>
    <c:plotVisOnly val="1"/>
    <c:dispBlanksAs val="gap"/>
    <c:showDLblsOverMax val="0"/>
  </c:chart>
  <c:spPr>
    <a:noFill/>
    <a:ln w="9525">
      <a:noFill/>
    </a:ln>
  </c:spPr>
  <c:txPr>
    <a:bodyPr/>
    <a:lstStyle/>
    <a:p>
      <a:pPr>
        <a:defRPr sz="1050" b="0" i="0" u="none" strike="noStrike" baseline="0">
          <a:solidFill>
            <a:srgbClr val="000000"/>
          </a:solidFill>
          <a:latin typeface="Arial"/>
          <a:ea typeface="Arial"/>
          <a:cs typeface="Arial"/>
        </a:defRPr>
      </a:pPr>
      <a:endParaRPr lang="en-US"/>
    </a:p>
  </c:txPr>
  <c:externalData r:id="rId3">
    <c:autoUpdate val="0"/>
  </c:externalData>
  <c:userShapes r:id="rId4"/>
</c:chartSpace>
</file>

<file path=ppt/charts/chart7.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306602059357965"/>
          <c:y val="0.31033157292585389"/>
          <c:w val="0.78231839565891992"/>
          <c:h val="0.4901922279957921"/>
        </c:manualLayout>
      </c:layout>
      <c:barChart>
        <c:barDir val="col"/>
        <c:grouping val="clustered"/>
        <c:varyColors val="0"/>
        <c:ser>
          <c:idx val="0"/>
          <c:order val="0"/>
          <c:tx>
            <c:strRef>
              <c:f>'nox Data'!$A$12</c:f>
              <c:strCache>
                <c:ptCount val="1"/>
                <c:pt idx="0">
                  <c:v>No Dulles Access Improvements</c:v>
                </c:pt>
              </c:strCache>
            </c:strRef>
          </c:tx>
          <c:spPr>
            <a:blipFill dpi="0" rotWithShape="0">
              <a:blip xmlns:r="http://schemas.openxmlformats.org/officeDocument/2006/relationships" r:embed="rId2"/>
              <a:srcRect/>
              <a:tile tx="0" ty="0" sx="100000" sy="100000" flip="none" algn="tl"/>
            </a:blipFill>
            <a:ln w="12700">
              <a:solidFill>
                <a:srgbClr val="000000"/>
              </a:solidFill>
              <a:prstDash val="solid"/>
            </a:ln>
          </c:spPr>
          <c:invertIfNegative val="0"/>
          <c:dLbls>
            <c:dLbl>
              <c:idx val="0"/>
              <c:layout/>
              <c:tx>
                <c:rich>
                  <a:bodyPr/>
                  <a:lstStyle/>
                  <a:p>
                    <a:r>
                      <a:rPr lang="en-US" baseline="0">
                        <a:solidFill>
                          <a:schemeClr val="bg1"/>
                        </a:solidFill>
                      </a:rPr>
                      <a:t>126,953</a:t>
                    </a:r>
                  </a:p>
                </c:rich>
              </c:tx>
              <c:dLblPos val="inEnd"/>
              <c:showLegendKey val="0"/>
              <c:showVal val="0"/>
              <c:showCatName val="0"/>
              <c:showSerName val="0"/>
              <c:showPercent val="0"/>
              <c:showBubbleSize val="0"/>
            </c:dLbl>
            <c:txPr>
              <a:bodyPr rot="-5400000" vert="horz"/>
              <a:lstStyle/>
              <a:p>
                <a:pPr>
                  <a:defRPr sz="1100" b="1" i="0" baseline="0">
                    <a:solidFill>
                      <a:schemeClr val="bg1"/>
                    </a:solidFill>
                  </a:defRPr>
                </a:pPr>
                <a:endParaRPr lang="en-US"/>
              </a:p>
            </c:txPr>
            <c:dLblPos val="inEnd"/>
            <c:showLegendKey val="0"/>
            <c:showVal val="1"/>
            <c:showCatName val="0"/>
            <c:showSerName val="0"/>
            <c:showPercent val="0"/>
            <c:showBubbleSize val="0"/>
            <c:showLeaderLines val="0"/>
          </c:dLbls>
          <c:cat>
            <c:numRef>
              <c:f>'nox Data'!$C$11:$I$11</c:f>
              <c:numCache>
                <c:formatCode>General</c:formatCode>
                <c:ptCount val="7"/>
                <c:pt idx="0">
                  <c:v>2002</c:v>
                </c:pt>
                <c:pt idx="1">
                  <c:v>2015</c:v>
                </c:pt>
                <c:pt idx="2">
                  <c:v>2017</c:v>
                </c:pt>
                <c:pt idx="3">
                  <c:v>2020</c:v>
                </c:pt>
                <c:pt idx="4">
                  <c:v>2025</c:v>
                </c:pt>
                <c:pt idx="5">
                  <c:v>2030</c:v>
                </c:pt>
                <c:pt idx="6">
                  <c:v>2040</c:v>
                </c:pt>
              </c:numCache>
            </c:numRef>
          </c:cat>
          <c:val>
            <c:numRef>
              <c:f>'nox Data'!$C$12:$I$12</c:f>
              <c:numCache>
                <c:formatCode>#,##0</c:formatCode>
                <c:ptCount val="7"/>
                <c:pt idx="0">
                  <c:v>126953</c:v>
                </c:pt>
                <c:pt idx="1">
                  <c:v>46903.761214904633</c:v>
                </c:pt>
                <c:pt idx="2">
                  <c:v>38892</c:v>
                </c:pt>
                <c:pt idx="3">
                  <c:v>31094.687036885789</c:v>
                </c:pt>
                <c:pt idx="4">
                  <c:v>25696</c:v>
                </c:pt>
                <c:pt idx="5">
                  <c:v>23988.904126992536</c:v>
                </c:pt>
                <c:pt idx="6">
                  <c:v>24609.44980201454</c:v>
                </c:pt>
              </c:numCache>
            </c:numRef>
          </c:val>
        </c:ser>
        <c:ser>
          <c:idx val="1"/>
          <c:order val="1"/>
          <c:tx>
            <c:strRef>
              <c:f>'nox Data'!$A$13</c:f>
              <c:strCache>
                <c:ptCount val="1"/>
                <c:pt idx="0">
                  <c:v>VDOT ALT A</c:v>
                </c:pt>
              </c:strCache>
            </c:strRef>
          </c:tx>
          <c:invertIfNegative val="0"/>
          <c:dLbls>
            <c:dLbl>
              <c:idx val="5"/>
              <c:layout/>
              <c:tx>
                <c:rich>
                  <a:bodyPr/>
                  <a:lstStyle/>
                  <a:p>
                    <a:r>
                      <a:rPr lang="en-US" baseline="0">
                        <a:solidFill>
                          <a:schemeClr val="bg1"/>
                        </a:solidFill>
                      </a:rPr>
                      <a:t>23,999</a:t>
                    </a:r>
                  </a:p>
                </c:rich>
              </c:tx>
              <c:dLblPos val="inEnd"/>
              <c:showLegendKey val="0"/>
              <c:showVal val="0"/>
              <c:showCatName val="0"/>
              <c:showSerName val="0"/>
              <c:showPercent val="0"/>
              <c:showBubbleSize val="0"/>
            </c:dLbl>
            <c:dLbl>
              <c:idx val="6"/>
              <c:layout/>
              <c:tx>
                <c:rich>
                  <a:bodyPr/>
                  <a:lstStyle/>
                  <a:p>
                    <a:r>
                      <a:rPr lang="en-US" baseline="0">
                        <a:solidFill>
                          <a:schemeClr val="bg1"/>
                        </a:solidFill>
                      </a:rPr>
                      <a:t>24,618</a:t>
                    </a:r>
                  </a:p>
                </c:rich>
              </c:tx>
              <c:dLblPos val="inEnd"/>
              <c:showLegendKey val="0"/>
              <c:showVal val="0"/>
              <c:showCatName val="0"/>
              <c:showSerName val="0"/>
              <c:showPercent val="0"/>
              <c:showBubbleSize val="0"/>
            </c:dLbl>
            <c:txPr>
              <a:bodyPr rot="-5400000" vert="horz"/>
              <a:lstStyle/>
              <a:p>
                <a:pPr>
                  <a:defRPr sz="1100" b="1" i="0" baseline="0"/>
                </a:pPr>
                <a:endParaRPr lang="en-US"/>
              </a:p>
            </c:txPr>
            <c:dLblPos val="inEnd"/>
            <c:showLegendKey val="0"/>
            <c:showVal val="1"/>
            <c:showCatName val="0"/>
            <c:showSerName val="0"/>
            <c:showPercent val="0"/>
            <c:showBubbleSize val="0"/>
            <c:showLeaderLines val="0"/>
          </c:dLbls>
          <c:cat>
            <c:numRef>
              <c:f>'nox Data'!$C$11:$I$11</c:f>
              <c:numCache>
                <c:formatCode>General</c:formatCode>
                <c:ptCount val="7"/>
                <c:pt idx="0">
                  <c:v>2002</c:v>
                </c:pt>
                <c:pt idx="1">
                  <c:v>2015</c:v>
                </c:pt>
                <c:pt idx="2">
                  <c:v>2017</c:v>
                </c:pt>
                <c:pt idx="3">
                  <c:v>2020</c:v>
                </c:pt>
                <c:pt idx="4">
                  <c:v>2025</c:v>
                </c:pt>
                <c:pt idx="5">
                  <c:v>2030</c:v>
                </c:pt>
                <c:pt idx="6">
                  <c:v>2040</c:v>
                </c:pt>
              </c:numCache>
            </c:numRef>
          </c:cat>
          <c:val>
            <c:numRef>
              <c:f>'nox Data'!$C$13:$I$13</c:f>
              <c:numCache>
                <c:formatCode>#,##0</c:formatCode>
                <c:ptCount val="7"/>
                <c:pt idx="5">
                  <c:v>23999</c:v>
                </c:pt>
                <c:pt idx="6">
                  <c:v>24618</c:v>
                </c:pt>
              </c:numCache>
            </c:numRef>
          </c:val>
        </c:ser>
        <c:ser>
          <c:idx val="2"/>
          <c:order val="2"/>
          <c:tx>
            <c:strRef>
              <c:f>'nox Data'!$A$14</c:f>
              <c:strCache>
                <c:ptCount val="1"/>
                <c:pt idx="0">
                  <c:v>VDOT ALT B</c:v>
                </c:pt>
              </c:strCache>
            </c:strRef>
          </c:tx>
          <c:invertIfNegative val="0"/>
          <c:dLbls>
            <c:dLbl>
              <c:idx val="5"/>
              <c:layout/>
              <c:tx>
                <c:rich>
                  <a:bodyPr/>
                  <a:lstStyle/>
                  <a:p>
                    <a:r>
                      <a:rPr lang="en-US" baseline="0">
                        <a:solidFill>
                          <a:schemeClr val="bg1"/>
                        </a:solidFill>
                      </a:rPr>
                      <a:t>23,997</a:t>
                    </a:r>
                  </a:p>
                </c:rich>
              </c:tx>
              <c:dLblPos val="inEnd"/>
              <c:showLegendKey val="0"/>
              <c:showVal val="0"/>
              <c:showCatName val="0"/>
              <c:showSerName val="0"/>
              <c:showPercent val="0"/>
              <c:showBubbleSize val="0"/>
            </c:dLbl>
            <c:dLbl>
              <c:idx val="6"/>
              <c:layout>
                <c:manualLayout>
                  <c:x val="1.0296479852483849E-16"/>
                  <c:y val="8.2140868247843099E-2"/>
                </c:manualLayout>
              </c:layout>
              <c:dLblPos val="outEnd"/>
              <c:showLegendKey val="0"/>
              <c:showVal val="1"/>
              <c:showCatName val="0"/>
              <c:showSerName val="0"/>
              <c:showPercent val="0"/>
              <c:showBubbleSize val="0"/>
            </c:dLbl>
            <c:txPr>
              <a:bodyPr rot="-5400000" vert="horz"/>
              <a:lstStyle/>
              <a:p>
                <a:pPr>
                  <a:defRPr sz="1100" b="1" i="0" baseline="0">
                    <a:solidFill>
                      <a:schemeClr val="bg1"/>
                    </a:solidFill>
                  </a:defRPr>
                </a:pPr>
                <a:endParaRPr lang="en-US"/>
              </a:p>
            </c:txPr>
            <c:dLblPos val="inEnd"/>
            <c:showLegendKey val="0"/>
            <c:showVal val="1"/>
            <c:showCatName val="0"/>
            <c:showSerName val="0"/>
            <c:showPercent val="0"/>
            <c:showBubbleSize val="0"/>
            <c:showLeaderLines val="0"/>
          </c:dLbls>
          <c:cat>
            <c:numRef>
              <c:f>'nox Data'!$C$11:$I$11</c:f>
              <c:numCache>
                <c:formatCode>General</c:formatCode>
                <c:ptCount val="7"/>
                <c:pt idx="0">
                  <c:v>2002</c:v>
                </c:pt>
                <c:pt idx="1">
                  <c:v>2015</c:v>
                </c:pt>
                <c:pt idx="2">
                  <c:v>2017</c:v>
                </c:pt>
                <c:pt idx="3">
                  <c:v>2020</c:v>
                </c:pt>
                <c:pt idx="4">
                  <c:v>2025</c:v>
                </c:pt>
                <c:pt idx="5">
                  <c:v>2030</c:v>
                </c:pt>
                <c:pt idx="6">
                  <c:v>2040</c:v>
                </c:pt>
              </c:numCache>
            </c:numRef>
          </c:cat>
          <c:val>
            <c:numRef>
              <c:f>'nox Data'!$C$14:$I$14</c:f>
              <c:numCache>
                <c:formatCode>#,##0</c:formatCode>
                <c:ptCount val="7"/>
                <c:pt idx="5">
                  <c:v>23997</c:v>
                </c:pt>
                <c:pt idx="6">
                  <c:v>24620</c:v>
                </c:pt>
              </c:numCache>
            </c:numRef>
          </c:val>
        </c:ser>
        <c:ser>
          <c:idx val="3"/>
          <c:order val="3"/>
          <c:tx>
            <c:strRef>
              <c:f>'nox Data'!$A$15</c:f>
              <c:strCache>
                <c:ptCount val="1"/>
                <c:pt idx="0">
                  <c:v>VDOT ALT C</c:v>
                </c:pt>
              </c:strCache>
            </c:strRef>
          </c:tx>
          <c:spPr>
            <a:solidFill>
              <a:schemeClr val="accent6"/>
            </a:solidFill>
            <a:ln>
              <a:solidFill>
                <a:schemeClr val="accent6"/>
              </a:solidFill>
            </a:ln>
          </c:spPr>
          <c:invertIfNegative val="0"/>
          <c:dLbls>
            <c:dLbl>
              <c:idx val="5"/>
              <c:layout/>
              <c:tx>
                <c:rich>
                  <a:bodyPr/>
                  <a:lstStyle/>
                  <a:p>
                    <a:r>
                      <a:rPr lang="en-US" baseline="0">
                        <a:solidFill>
                          <a:schemeClr val="bg1"/>
                        </a:solidFill>
                      </a:rPr>
                      <a:t>23,996</a:t>
                    </a:r>
                  </a:p>
                </c:rich>
              </c:tx>
              <c:dLblPos val="inEnd"/>
              <c:showLegendKey val="0"/>
              <c:showVal val="0"/>
              <c:showCatName val="0"/>
              <c:showSerName val="0"/>
              <c:showPercent val="0"/>
              <c:showBubbleSize val="0"/>
            </c:dLbl>
            <c:txPr>
              <a:bodyPr rot="-5400000" vert="horz"/>
              <a:lstStyle/>
              <a:p>
                <a:pPr>
                  <a:defRPr sz="1100" b="1" i="0" baseline="0">
                    <a:solidFill>
                      <a:schemeClr val="bg1"/>
                    </a:solidFill>
                  </a:defRPr>
                </a:pPr>
                <a:endParaRPr lang="en-US"/>
              </a:p>
            </c:txPr>
            <c:dLblPos val="inEnd"/>
            <c:showLegendKey val="0"/>
            <c:showVal val="1"/>
            <c:showCatName val="0"/>
            <c:showSerName val="0"/>
            <c:showPercent val="0"/>
            <c:showBubbleSize val="0"/>
            <c:showLeaderLines val="0"/>
          </c:dLbls>
          <c:cat>
            <c:numRef>
              <c:f>'nox Data'!$C$11:$I$11</c:f>
              <c:numCache>
                <c:formatCode>General</c:formatCode>
                <c:ptCount val="7"/>
                <c:pt idx="0">
                  <c:v>2002</c:v>
                </c:pt>
                <c:pt idx="1">
                  <c:v>2015</c:v>
                </c:pt>
                <c:pt idx="2">
                  <c:v>2017</c:v>
                </c:pt>
                <c:pt idx="3">
                  <c:v>2020</c:v>
                </c:pt>
                <c:pt idx="4">
                  <c:v>2025</c:v>
                </c:pt>
                <c:pt idx="5">
                  <c:v>2030</c:v>
                </c:pt>
                <c:pt idx="6">
                  <c:v>2040</c:v>
                </c:pt>
              </c:numCache>
            </c:numRef>
          </c:cat>
          <c:val>
            <c:numRef>
              <c:f>'nox Data'!$C$15:$I$15</c:f>
              <c:numCache>
                <c:formatCode>#,##0</c:formatCode>
                <c:ptCount val="7"/>
                <c:pt idx="5">
                  <c:v>23996</c:v>
                </c:pt>
                <c:pt idx="6">
                  <c:v>24623</c:v>
                </c:pt>
              </c:numCache>
            </c:numRef>
          </c:val>
        </c:ser>
        <c:dLbls>
          <c:showLegendKey val="0"/>
          <c:showVal val="0"/>
          <c:showCatName val="0"/>
          <c:showSerName val="0"/>
          <c:showPercent val="0"/>
          <c:showBubbleSize val="0"/>
        </c:dLbls>
        <c:gapWidth val="110"/>
        <c:axId val="134651264"/>
        <c:axId val="134776320"/>
      </c:barChart>
      <c:lineChart>
        <c:grouping val="standard"/>
        <c:varyColors val="0"/>
        <c:ser>
          <c:idx val="4"/>
          <c:order val="4"/>
          <c:tx>
            <c:strRef>
              <c:f>'nox Data'!$A$19</c:f>
              <c:strCache>
                <c:ptCount val="1"/>
                <c:pt idx="0">
                  <c:v>2002 N0x Level</c:v>
                </c:pt>
              </c:strCache>
            </c:strRef>
          </c:tx>
          <c:spPr>
            <a:ln w="38100">
              <a:solidFill>
                <a:srgbClr val="FF0000"/>
              </a:solidFill>
            </a:ln>
          </c:spPr>
          <c:marker>
            <c:symbol val="none"/>
          </c:marker>
          <c:val>
            <c:numRef>
              <c:f>'nox Data'!$C$19:$I$19</c:f>
              <c:numCache>
                <c:formatCode>#,##0</c:formatCode>
                <c:ptCount val="7"/>
                <c:pt idx="0">
                  <c:v>126953</c:v>
                </c:pt>
                <c:pt idx="1">
                  <c:v>126953</c:v>
                </c:pt>
                <c:pt idx="2">
                  <c:v>126953</c:v>
                </c:pt>
                <c:pt idx="3">
                  <c:v>126953</c:v>
                </c:pt>
                <c:pt idx="4">
                  <c:v>126953</c:v>
                </c:pt>
                <c:pt idx="5">
                  <c:v>126953</c:v>
                </c:pt>
                <c:pt idx="6">
                  <c:v>126953</c:v>
                </c:pt>
              </c:numCache>
            </c:numRef>
          </c:val>
          <c:smooth val="0"/>
        </c:ser>
        <c:ser>
          <c:idx val="5"/>
          <c:order val="5"/>
          <c:tx>
            <c:strRef>
              <c:f>'nox Data'!$A$21</c:f>
              <c:strCache>
                <c:ptCount val="1"/>
                <c:pt idx="0">
                  <c:v>Tier 1 Mobile Budgets</c:v>
                </c:pt>
              </c:strCache>
            </c:strRef>
          </c:tx>
          <c:spPr>
            <a:ln>
              <a:solidFill>
                <a:srgbClr val="00B050"/>
              </a:solidFill>
              <a:prstDash val="dash"/>
            </a:ln>
          </c:spPr>
          <c:marker>
            <c:symbol val="none"/>
          </c:marker>
          <c:dLbls>
            <c:dLbl>
              <c:idx val="2"/>
              <c:layout>
                <c:manualLayout>
                  <c:x val="2.3884791008078679E-2"/>
                  <c:y val="-1.0796221322537112E-2"/>
                </c:manualLayout>
              </c:layout>
              <c:dLblPos val="r"/>
              <c:showLegendKey val="0"/>
              <c:showVal val="1"/>
              <c:showCatName val="0"/>
              <c:showSerName val="0"/>
              <c:showPercent val="0"/>
              <c:showBubbleSize val="0"/>
            </c:dLbl>
            <c:dLbl>
              <c:idx val="3"/>
              <c:delete val="1"/>
            </c:dLbl>
            <c:txPr>
              <a:bodyPr/>
              <a:lstStyle/>
              <a:p>
                <a:pPr>
                  <a:defRPr sz="1100" b="1">
                    <a:latin typeface="Arial Narrow" pitchFamily="34" charset="0"/>
                  </a:defRPr>
                </a:pPr>
                <a:endParaRPr lang="en-US"/>
              </a:p>
            </c:txPr>
            <c:showLegendKey val="0"/>
            <c:showVal val="1"/>
            <c:showCatName val="0"/>
            <c:showSerName val="0"/>
            <c:showPercent val="0"/>
            <c:showBubbleSize val="0"/>
            <c:showLeaderLines val="0"/>
          </c:dLbls>
          <c:val>
            <c:numRef>
              <c:f>'nox Data'!$C$21:$I$21</c:f>
              <c:numCache>
                <c:formatCode>General</c:formatCode>
                <c:ptCount val="7"/>
              </c:numCache>
            </c:numRef>
          </c:val>
          <c:smooth val="0"/>
        </c:ser>
        <c:ser>
          <c:idx val="6"/>
          <c:order val="6"/>
          <c:tx>
            <c:strRef>
              <c:f>'nox Data'!$A$22</c:f>
              <c:strCache>
                <c:ptCount val="1"/>
                <c:pt idx="0">
                  <c:v>Tier 11 Budget</c:v>
                </c:pt>
              </c:strCache>
            </c:strRef>
          </c:tx>
          <c:spPr>
            <a:ln>
              <a:solidFill>
                <a:srgbClr val="00B050"/>
              </a:solidFill>
              <a:prstDash val="dash"/>
            </a:ln>
          </c:spPr>
          <c:marker>
            <c:symbol val="none"/>
          </c:marker>
          <c:dLbls>
            <c:dLbl>
              <c:idx val="4"/>
              <c:delete val="1"/>
            </c:dLbl>
            <c:dLbl>
              <c:idx val="5"/>
              <c:layout>
                <c:manualLayout>
                  <c:x val="-3.2314717246224096E-2"/>
                  <c:y val="-1.0796221322537112E-2"/>
                </c:manualLayout>
              </c:layout>
              <c:dLblPos val="r"/>
              <c:showLegendKey val="0"/>
              <c:showVal val="1"/>
              <c:showCatName val="0"/>
              <c:showSerName val="0"/>
              <c:showPercent val="0"/>
              <c:showBubbleSize val="0"/>
            </c:dLbl>
            <c:dLbl>
              <c:idx val="6"/>
              <c:delete val="1"/>
            </c:dLbl>
            <c:txPr>
              <a:bodyPr/>
              <a:lstStyle/>
              <a:p>
                <a:pPr>
                  <a:defRPr sz="1100" b="1">
                    <a:latin typeface="Arial Narrow" pitchFamily="34" charset="0"/>
                  </a:defRPr>
                </a:pPr>
                <a:endParaRPr lang="en-US"/>
              </a:p>
            </c:txPr>
            <c:showLegendKey val="0"/>
            <c:showVal val="1"/>
            <c:showCatName val="0"/>
            <c:showSerName val="0"/>
            <c:showPercent val="0"/>
            <c:showBubbleSize val="0"/>
            <c:showLeaderLines val="0"/>
          </c:dLbls>
          <c:val>
            <c:numRef>
              <c:f>'nox Data'!$C$22:$I$22</c:f>
              <c:numCache>
                <c:formatCode>General</c:formatCode>
                <c:ptCount val="7"/>
              </c:numCache>
            </c:numRef>
          </c:val>
          <c:smooth val="0"/>
        </c:ser>
        <c:ser>
          <c:idx val="8"/>
          <c:order val="7"/>
          <c:tx>
            <c:strRef>
              <c:f>'nox Data'!$A$24</c:f>
              <c:strCache>
                <c:ptCount val="1"/>
                <c:pt idx="0">
                  <c:v>Tier 22 Budget</c:v>
                </c:pt>
              </c:strCache>
            </c:strRef>
          </c:tx>
          <c:spPr>
            <a:ln>
              <a:solidFill>
                <a:schemeClr val="accent2">
                  <a:lumMod val="60000"/>
                  <a:lumOff val="40000"/>
                </a:schemeClr>
              </a:solidFill>
              <a:prstDash val="dash"/>
            </a:ln>
          </c:spPr>
          <c:marker>
            <c:symbol val="none"/>
          </c:marker>
          <c:dLbls>
            <c:dLbl>
              <c:idx val="4"/>
              <c:delete val="1"/>
            </c:dLbl>
            <c:dLbl>
              <c:idx val="5"/>
              <c:layout>
                <c:manualLayout>
                  <c:x val="-3.0909729539866527E-2"/>
                  <c:y val="-1.799370220422852E-2"/>
                </c:manualLayout>
              </c:layout>
              <c:dLblPos val="r"/>
              <c:showLegendKey val="0"/>
              <c:showVal val="1"/>
              <c:showCatName val="0"/>
              <c:showSerName val="0"/>
              <c:showPercent val="0"/>
              <c:showBubbleSize val="0"/>
            </c:dLbl>
            <c:dLbl>
              <c:idx val="6"/>
              <c:delete val="1"/>
            </c:dLbl>
            <c:txPr>
              <a:bodyPr/>
              <a:lstStyle/>
              <a:p>
                <a:pPr>
                  <a:defRPr sz="1100" b="1">
                    <a:latin typeface="Arial Narrow" pitchFamily="34" charset="0"/>
                  </a:defRPr>
                </a:pPr>
                <a:endParaRPr lang="en-US"/>
              </a:p>
            </c:txPr>
            <c:showLegendKey val="0"/>
            <c:showVal val="1"/>
            <c:showCatName val="0"/>
            <c:showSerName val="0"/>
            <c:showPercent val="0"/>
            <c:showBubbleSize val="0"/>
            <c:showLeaderLines val="0"/>
          </c:dLbls>
          <c:val>
            <c:numRef>
              <c:f>'nox Data'!$C$24:$I$24</c:f>
              <c:numCache>
                <c:formatCode>General</c:formatCode>
                <c:ptCount val="7"/>
              </c:numCache>
            </c:numRef>
          </c:val>
          <c:smooth val="0"/>
        </c:ser>
        <c:ser>
          <c:idx val="7"/>
          <c:order val="8"/>
          <c:tx>
            <c:strRef>
              <c:f>'nox Data'!$A$23</c:f>
              <c:strCache>
                <c:ptCount val="1"/>
                <c:pt idx="0">
                  <c:v>Tier 2 Mobile Budgets</c:v>
                </c:pt>
              </c:strCache>
            </c:strRef>
          </c:tx>
          <c:spPr>
            <a:ln>
              <a:solidFill>
                <a:srgbClr val="996633"/>
              </a:solidFill>
              <a:prstDash val="dash"/>
            </a:ln>
          </c:spPr>
          <c:marker>
            <c:symbol val="none"/>
          </c:marker>
          <c:dLbls>
            <c:dLbl>
              <c:idx val="2"/>
              <c:layout>
                <c:manualLayout>
                  <c:x val="2.3884791008078679E-2"/>
                  <c:y val="-1.2595591542959963E-2"/>
                </c:manualLayout>
              </c:layout>
              <c:spPr/>
              <c:txPr>
                <a:bodyPr/>
                <a:lstStyle/>
                <a:p>
                  <a:pPr>
                    <a:defRPr sz="1100" b="1">
                      <a:latin typeface="Arial Narrow" pitchFamily="34" charset="0"/>
                    </a:defRPr>
                  </a:pPr>
                  <a:endParaRPr lang="en-US"/>
                </a:p>
              </c:txPr>
              <c:dLblPos val="r"/>
              <c:showLegendKey val="0"/>
              <c:showVal val="1"/>
              <c:showCatName val="0"/>
              <c:showSerName val="0"/>
              <c:showPercent val="0"/>
              <c:showBubbleSize val="0"/>
            </c:dLbl>
            <c:dLbl>
              <c:idx val="3"/>
              <c:delete val="1"/>
            </c:dLbl>
            <c:showLegendKey val="0"/>
            <c:showVal val="1"/>
            <c:showCatName val="0"/>
            <c:showSerName val="0"/>
            <c:showPercent val="0"/>
            <c:showBubbleSize val="0"/>
            <c:showLeaderLines val="0"/>
          </c:dLbls>
          <c:val>
            <c:numRef>
              <c:f>'nox Data'!$C$23:$I$23</c:f>
              <c:numCache>
                <c:formatCode>General</c:formatCode>
                <c:ptCount val="7"/>
              </c:numCache>
            </c:numRef>
          </c:val>
          <c:smooth val="0"/>
        </c:ser>
        <c:dLbls>
          <c:showLegendKey val="0"/>
          <c:showVal val="0"/>
          <c:showCatName val="0"/>
          <c:showSerName val="0"/>
          <c:showPercent val="0"/>
          <c:showBubbleSize val="0"/>
        </c:dLbls>
        <c:marker val="1"/>
        <c:smooth val="0"/>
        <c:axId val="134799744"/>
        <c:axId val="134801280"/>
      </c:lineChart>
      <c:catAx>
        <c:axId val="134651264"/>
        <c:scaling>
          <c:orientation val="minMax"/>
        </c:scaling>
        <c:delete val="0"/>
        <c:axPos val="b"/>
        <c:title>
          <c:tx>
            <c:rich>
              <a:bodyPr/>
              <a:lstStyle/>
              <a:p>
                <a:pPr>
                  <a:defRPr/>
                </a:pPr>
                <a:r>
                  <a:rPr lang="en-US" b="1"/>
                  <a:t>Year</a:t>
                </a:r>
              </a:p>
            </c:rich>
          </c:tx>
          <c:layout>
            <c:manualLayout>
              <c:xMode val="edge"/>
              <c:yMode val="edge"/>
              <c:x val="0.46112338170584316"/>
              <c:y val="0.85328374439025079"/>
            </c:manualLayout>
          </c:layout>
          <c:overlay val="0"/>
        </c:title>
        <c:numFmt formatCode="General" sourceLinked="1"/>
        <c:majorTickMark val="out"/>
        <c:minorTickMark val="none"/>
        <c:tickLblPos val="nextTo"/>
        <c:spPr>
          <a:ln w="12700" cap="sq">
            <a:solidFill>
              <a:schemeClr val="tx1"/>
            </a:solidFill>
            <a:prstDash val="solid"/>
          </a:ln>
        </c:spPr>
        <c:txPr>
          <a:bodyPr rot="0" vert="horz"/>
          <a:lstStyle/>
          <a:p>
            <a:pPr>
              <a:defRPr sz="1675" b="1" i="0" u="none" strike="noStrike" baseline="0">
                <a:solidFill>
                  <a:srgbClr val="000000"/>
                </a:solidFill>
                <a:latin typeface="Arial"/>
                <a:ea typeface="Arial"/>
                <a:cs typeface="Arial"/>
              </a:defRPr>
            </a:pPr>
            <a:endParaRPr lang="en-US"/>
          </a:p>
        </c:txPr>
        <c:crossAx val="134776320"/>
        <c:crosses val="autoZero"/>
        <c:auto val="1"/>
        <c:lblAlgn val="ctr"/>
        <c:lblOffset val="100"/>
        <c:tickLblSkip val="1"/>
        <c:tickMarkSkip val="1"/>
        <c:noMultiLvlLbl val="0"/>
      </c:catAx>
      <c:valAx>
        <c:axId val="134776320"/>
        <c:scaling>
          <c:orientation val="minMax"/>
          <c:max val="140000"/>
          <c:min val="0"/>
        </c:scaling>
        <c:delete val="0"/>
        <c:axPos val="l"/>
        <c:title>
          <c:tx>
            <c:rich>
              <a:bodyPr rot="-5400000" vert="horz"/>
              <a:lstStyle/>
              <a:p>
                <a:pPr>
                  <a:defRPr/>
                </a:pPr>
                <a:r>
                  <a:rPr lang="en-US" b="1"/>
                  <a:t>Emissions Inventories   (tons/year)</a:t>
                </a:r>
              </a:p>
            </c:rich>
          </c:tx>
          <c:layout/>
          <c:overlay val="0"/>
        </c:title>
        <c:numFmt formatCode="#,##0;\-#,##0" sourceLinked="0"/>
        <c:majorTickMark val="out"/>
        <c:minorTickMark val="none"/>
        <c:tickLblPos val="nextTo"/>
        <c:spPr>
          <a:ln w="12700" cap="sq">
            <a:solidFill>
              <a:schemeClr val="tx1"/>
            </a:solidFill>
            <a:prstDash val="solid"/>
          </a:ln>
        </c:spPr>
        <c:txPr>
          <a:bodyPr rot="0" vert="horz"/>
          <a:lstStyle/>
          <a:p>
            <a:pPr>
              <a:defRPr sz="1100" b="0" i="0" u="none" strike="noStrike" baseline="0">
                <a:solidFill>
                  <a:srgbClr val="000000"/>
                </a:solidFill>
                <a:latin typeface="Arial"/>
                <a:ea typeface="Arial"/>
                <a:cs typeface="Arial"/>
              </a:defRPr>
            </a:pPr>
            <a:endParaRPr lang="en-US"/>
          </a:p>
        </c:txPr>
        <c:crossAx val="134651264"/>
        <c:crosses val="autoZero"/>
        <c:crossBetween val="between"/>
      </c:valAx>
      <c:catAx>
        <c:axId val="134799744"/>
        <c:scaling>
          <c:orientation val="minMax"/>
        </c:scaling>
        <c:delete val="1"/>
        <c:axPos val="b"/>
        <c:majorTickMark val="out"/>
        <c:minorTickMark val="none"/>
        <c:tickLblPos val="nextTo"/>
        <c:crossAx val="134801280"/>
        <c:crosses val="autoZero"/>
        <c:auto val="1"/>
        <c:lblAlgn val="ctr"/>
        <c:lblOffset val="100"/>
        <c:noMultiLvlLbl val="0"/>
      </c:catAx>
      <c:valAx>
        <c:axId val="134801280"/>
        <c:scaling>
          <c:orientation val="minMax"/>
        </c:scaling>
        <c:delete val="1"/>
        <c:axPos val="r"/>
        <c:numFmt formatCode="#,##0" sourceLinked="1"/>
        <c:majorTickMark val="out"/>
        <c:minorTickMark val="none"/>
        <c:tickLblPos val="nextTo"/>
        <c:crossAx val="134799744"/>
        <c:crosses val="max"/>
        <c:crossBetween val="between"/>
      </c:valAx>
      <c:spPr>
        <a:noFill/>
        <a:ln w="25400">
          <a:noFill/>
        </a:ln>
      </c:spPr>
    </c:plotArea>
    <c:legend>
      <c:legendPos val="r"/>
      <c:legendEntry>
        <c:idx val="0"/>
        <c:txPr>
          <a:bodyPr/>
          <a:lstStyle/>
          <a:p>
            <a:pPr>
              <a:defRPr sz="1100">
                <a:latin typeface="Arial Narrow" pitchFamily="34" charset="0"/>
              </a:defRPr>
            </a:pPr>
            <a:endParaRPr lang="en-US"/>
          </a:p>
        </c:txPr>
      </c:legendEntry>
      <c:legendEntry>
        <c:idx val="1"/>
        <c:txPr>
          <a:bodyPr/>
          <a:lstStyle/>
          <a:p>
            <a:pPr>
              <a:defRPr sz="1100">
                <a:latin typeface="Arial Narrow" pitchFamily="34" charset="0"/>
              </a:defRPr>
            </a:pPr>
            <a:endParaRPr lang="en-US"/>
          </a:p>
        </c:txPr>
      </c:legendEntry>
      <c:legendEntry>
        <c:idx val="2"/>
        <c:txPr>
          <a:bodyPr/>
          <a:lstStyle/>
          <a:p>
            <a:pPr>
              <a:defRPr sz="1100">
                <a:latin typeface="Arial Narrow" pitchFamily="34" charset="0"/>
              </a:defRPr>
            </a:pPr>
            <a:endParaRPr lang="en-US"/>
          </a:p>
        </c:txPr>
      </c:legendEntry>
      <c:legendEntry>
        <c:idx val="3"/>
        <c:txPr>
          <a:bodyPr/>
          <a:lstStyle/>
          <a:p>
            <a:pPr>
              <a:defRPr sz="1100">
                <a:latin typeface="Arial Narrow" pitchFamily="34" charset="0"/>
              </a:defRPr>
            </a:pPr>
            <a:endParaRPr lang="en-US"/>
          </a:p>
        </c:txPr>
      </c:legendEntry>
      <c:legendEntry>
        <c:idx val="4"/>
        <c:txPr>
          <a:bodyPr/>
          <a:lstStyle/>
          <a:p>
            <a:pPr>
              <a:defRPr sz="1100">
                <a:latin typeface="Arial Narrow" pitchFamily="34" charset="0"/>
              </a:defRPr>
            </a:pPr>
            <a:endParaRPr lang="en-US"/>
          </a:p>
        </c:txPr>
      </c:legendEntry>
      <c:legendEntry>
        <c:idx val="5"/>
        <c:txPr>
          <a:bodyPr/>
          <a:lstStyle/>
          <a:p>
            <a:pPr>
              <a:defRPr sz="1100">
                <a:latin typeface="Arial Narrow" pitchFamily="34" charset="0"/>
              </a:defRPr>
            </a:pPr>
            <a:endParaRPr lang="en-US"/>
          </a:p>
        </c:txPr>
      </c:legendEntry>
      <c:legendEntry>
        <c:idx val="6"/>
        <c:delete val="1"/>
      </c:legendEntry>
      <c:legendEntry>
        <c:idx val="7"/>
        <c:delete val="1"/>
      </c:legendEntry>
      <c:legendEntry>
        <c:idx val="8"/>
        <c:txPr>
          <a:bodyPr/>
          <a:lstStyle/>
          <a:p>
            <a:pPr>
              <a:defRPr sz="1100">
                <a:latin typeface="Arial Narrow" pitchFamily="34" charset="0"/>
              </a:defRPr>
            </a:pPr>
            <a:endParaRPr lang="en-US"/>
          </a:p>
        </c:txPr>
      </c:legendEntry>
      <c:layout>
        <c:manualLayout>
          <c:xMode val="edge"/>
          <c:yMode val="edge"/>
          <c:x val="0.71851403189985874"/>
          <c:y val="0.39187492251727646"/>
          <c:w val="0.23905190987059177"/>
          <c:h val="0.17726332791397026"/>
        </c:manualLayout>
      </c:layout>
      <c:overlay val="0"/>
      <c:spPr>
        <a:ln>
          <a:solidFill>
            <a:schemeClr val="tx1"/>
          </a:solidFill>
        </a:ln>
      </c:spPr>
    </c:legend>
    <c:plotVisOnly val="1"/>
    <c:dispBlanksAs val="gap"/>
    <c:showDLblsOverMax val="0"/>
  </c:chart>
  <c:spPr>
    <a:noFill/>
    <a:ln w="9525">
      <a:noFill/>
    </a:ln>
  </c:spPr>
  <c:txPr>
    <a:bodyPr/>
    <a:lstStyle/>
    <a:p>
      <a:pPr>
        <a:defRPr sz="1050" b="0" i="0" u="none" strike="noStrike" baseline="0">
          <a:solidFill>
            <a:srgbClr val="000000"/>
          </a:solidFill>
          <a:latin typeface="Arial"/>
          <a:ea typeface="Arial"/>
          <a:cs typeface="Arial"/>
        </a:defRPr>
      </a:pPr>
      <a:endParaRPr lang="en-US"/>
    </a:p>
  </c:txPr>
  <c:externalData r:id="rId3">
    <c:autoUpdate val="0"/>
  </c:externalData>
  <c:userShapes r:id="rId4"/>
</c:chartSpace>
</file>

<file path=ppt/charts/chart8.xml><?xml version="1.0" encoding="utf-8"?>
<c:chartSpace xmlns:c="http://schemas.openxmlformats.org/drawingml/2006/chart" xmlns:a="http://schemas.openxmlformats.org/drawingml/2006/main" xmlns:r="http://schemas.openxmlformats.org/officeDocument/2006/relationships">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autoTitleDeleted val="1"/>
    <c:plotArea>
      <c:layout>
        <c:manualLayout>
          <c:layoutTarget val="inner"/>
          <c:xMode val="edge"/>
          <c:yMode val="edge"/>
          <c:x val="0.11661529920270806"/>
          <c:y val="0.26829321833168773"/>
          <c:w val="0.78783834124156626"/>
          <c:h val="0.4567868083874278"/>
        </c:manualLayout>
      </c:layout>
      <c:barChart>
        <c:barDir val="col"/>
        <c:grouping val="clustered"/>
        <c:varyColors val="0"/>
        <c:ser>
          <c:idx val="0"/>
          <c:order val="0"/>
          <c:tx>
            <c:strRef>
              <c:f>'PM2.5 Data'!$A$3</c:f>
              <c:strCache>
                <c:ptCount val="1"/>
                <c:pt idx="0">
                  <c:v>No Dulles Access Improvements</c:v>
                </c:pt>
              </c:strCache>
            </c:strRef>
          </c:tx>
          <c:spPr>
            <a:blipFill dpi="0" rotWithShape="0">
              <a:blip xmlns:r="http://schemas.openxmlformats.org/officeDocument/2006/relationships" r:embed="rId2"/>
              <a:srcRect/>
              <a:tile tx="0" ty="0" sx="100000" sy="100000" flip="none" algn="tl"/>
            </a:blipFill>
            <a:ln w="12700">
              <a:solidFill>
                <a:srgbClr val="000000"/>
              </a:solidFill>
              <a:prstDash val="solid"/>
            </a:ln>
          </c:spPr>
          <c:invertIfNegative val="0"/>
          <c:dLbls>
            <c:numFmt formatCode="#,##0" sourceLinked="0"/>
            <c:txPr>
              <a:bodyPr rot="-5400000" vert="horz"/>
              <a:lstStyle/>
              <a:p>
                <a:pPr>
                  <a:defRPr sz="1100" b="1" i="0" baseline="0">
                    <a:solidFill>
                      <a:schemeClr val="bg1"/>
                    </a:solidFill>
                  </a:defRPr>
                </a:pPr>
                <a:endParaRPr lang="en-US"/>
              </a:p>
            </c:txPr>
            <c:dLblPos val="inEnd"/>
            <c:showLegendKey val="0"/>
            <c:showVal val="1"/>
            <c:showCatName val="0"/>
            <c:showSerName val="0"/>
            <c:showPercent val="0"/>
            <c:showBubbleSize val="0"/>
            <c:showLeaderLines val="0"/>
          </c:dLbls>
          <c:cat>
            <c:numRef>
              <c:f>'PM2.5 Data'!$C$2:$I$2</c:f>
              <c:numCache>
                <c:formatCode>General</c:formatCode>
                <c:ptCount val="7"/>
                <c:pt idx="0">
                  <c:v>2002</c:v>
                </c:pt>
                <c:pt idx="1">
                  <c:v>2015</c:v>
                </c:pt>
                <c:pt idx="2">
                  <c:v>2017</c:v>
                </c:pt>
                <c:pt idx="3">
                  <c:v>2020</c:v>
                </c:pt>
                <c:pt idx="4">
                  <c:v>2025</c:v>
                </c:pt>
                <c:pt idx="5">
                  <c:v>2030</c:v>
                </c:pt>
                <c:pt idx="6">
                  <c:v>2040</c:v>
                </c:pt>
              </c:numCache>
            </c:numRef>
          </c:cat>
          <c:val>
            <c:numRef>
              <c:f>'PM2.5 Data'!$C$3:$I$3</c:f>
              <c:numCache>
                <c:formatCode>0</c:formatCode>
                <c:ptCount val="7"/>
                <c:pt idx="0">
                  <c:v>3959</c:v>
                </c:pt>
                <c:pt idx="1">
                  <c:v>1884.9116163822325</c:v>
                </c:pt>
                <c:pt idx="2">
                  <c:v>1650</c:v>
                </c:pt>
                <c:pt idx="3">
                  <c:v>1384.5209646453916</c:v>
                </c:pt>
                <c:pt idx="4">
                  <c:v>1234</c:v>
                </c:pt>
                <c:pt idx="5">
                  <c:v>1211.3023953042878</c:v>
                </c:pt>
                <c:pt idx="6">
                  <c:v>1255.5492128509563</c:v>
                </c:pt>
              </c:numCache>
            </c:numRef>
          </c:val>
        </c:ser>
        <c:ser>
          <c:idx val="1"/>
          <c:order val="1"/>
          <c:tx>
            <c:strRef>
              <c:f>'PM2.5 Data'!$A$4</c:f>
              <c:strCache>
                <c:ptCount val="1"/>
                <c:pt idx="0">
                  <c:v>VDOT ALT A</c:v>
                </c:pt>
              </c:strCache>
            </c:strRef>
          </c:tx>
          <c:invertIfNegative val="0"/>
          <c:dLbls>
            <c:dLbl>
              <c:idx val="5"/>
              <c:numFmt formatCode="#,##0" sourceLinked="0"/>
              <c:spPr/>
              <c:txPr>
                <a:bodyPr rot="-5400000" vert="horz"/>
                <a:lstStyle/>
                <a:p>
                  <a:pPr>
                    <a:defRPr sz="1100" b="1" i="0" baseline="0">
                      <a:solidFill>
                        <a:schemeClr val="bg1"/>
                      </a:solidFill>
                    </a:defRPr>
                  </a:pPr>
                  <a:endParaRPr lang="en-US"/>
                </a:p>
              </c:txPr>
              <c:dLblPos val="inEnd"/>
              <c:showLegendKey val="0"/>
              <c:showVal val="1"/>
              <c:showCatName val="0"/>
              <c:showSerName val="0"/>
              <c:showPercent val="0"/>
              <c:showBubbleSize val="0"/>
            </c:dLbl>
            <c:dLbl>
              <c:idx val="6"/>
              <c:numFmt formatCode="#,##0" sourceLinked="0"/>
              <c:spPr/>
              <c:txPr>
                <a:bodyPr rot="-5400000" vert="horz"/>
                <a:lstStyle/>
                <a:p>
                  <a:pPr>
                    <a:defRPr sz="1100" b="1" i="0" baseline="0">
                      <a:solidFill>
                        <a:schemeClr val="bg1"/>
                      </a:solidFill>
                    </a:defRPr>
                  </a:pPr>
                  <a:endParaRPr lang="en-US"/>
                </a:p>
              </c:txPr>
              <c:dLblPos val="inEnd"/>
              <c:showLegendKey val="0"/>
              <c:showVal val="1"/>
              <c:showCatName val="0"/>
              <c:showSerName val="0"/>
              <c:showPercent val="0"/>
              <c:showBubbleSize val="0"/>
            </c:dLbl>
            <c:txPr>
              <a:bodyPr rot="-5400000" vert="horz"/>
              <a:lstStyle/>
              <a:p>
                <a:pPr>
                  <a:defRPr sz="1100" b="1" i="0" baseline="0">
                    <a:solidFill>
                      <a:schemeClr val="bg1"/>
                    </a:solidFill>
                  </a:defRPr>
                </a:pPr>
                <a:endParaRPr lang="en-US"/>
              </a:p>
            </c:txPr>
            <c:dLblPos val="inEnd"/>
            <c:showLegendKey val="0"/>
            <c:showVal val="1"/>
            <c:showCatName val="0"/>
            <c:showSerName val="0"/>
            <c:showPercent val="0"/>
            <c:showBubbleSize val="0"/>
            <c:showLeaderLines val="0"/>
          </c:dLbls>
          <c:val>
            <c:numRef>
              <c:f>'PM2.5 Data'!$C$4:$I$4</c:f>
              <c:numCache>
                <c:formatCode>0</c:formatCode>
                <c:ptCount val="7"/>
                <c:pt idx="5">
                  <c:v>1212</c:v>
                </c:pt>
                <c:pt idx="6">
                  <c:v>1256</c:v>
                </c:pt>
              </c:numCache>
            </c:numRef>
          </c:val>
        </c:ser>
        <c:ser>
          <c:idx val="2"/>
          <c:order val="2"/>
          <c:tx>
            <c:strRef>
              <c:f>'PM2.5 Data'!$A$5</c:f>
              <c:strCache>
                <c:ptCount val="1"/>
                <c:pt idx="0">
                  <c:v>VDOT ALT B</c:v>
                </c:pt>
              </c:strCache>
            </c:strRef>
          </c:tx>
          <c:invertIfNegative val="0"/>
          <c:dLbls>
            <c:dLbl>
              <c:idx val="5"/>
              <c:numFmt formatCode="#,##0" sourceLinked="0"/>
              <c:spPr/>
              <c:txPr>
                <a:bodyPr rot="-5400000" vert="horz"/>
                <a:lstStyle/>
                <a:p>
                  <a:pPr>
                    <a:defRPr sz="1100" b="1" i="0" baseline="0">
                      <a:solidFill>
                        <a:schemeClr val="bg1"/>
                      </a:solidFill>
                    </a:defRPr>
                  </a:pPr>
                  <a:endParaRPr lang="en-US"/>
                </a:p>
              </c:txPr>
              <c:dLblPos val="inEnd"/>
              <c:showLegendKey val="0"/>
              <c:showVal val="1"/>
              <c:showCatName val="0"/>
              <c:showSerName val="0"/>
              <c:showPercent val="0"/>
              <c:showBubbleSize val="0"/>
            </c:dLbl>
            <c:dLbl>
              <c:idx val="6"/>
              <c:numFmt formatCode="#,##0" sourceLinked="0"/>
              <c:spPr/>
              <c:txPr>
                <a:bodyPr rot="-5400000" vert="horz"/>
                <a:lstStyle/>
                <a:p>
                  <a:pPr>
                    <a:defRPr sz="1100" b="1" i="0" baseline="0">
                      <a:solidFill>
                        <a:schemeClr val="bg1"/>
                      </a:solidFill>
                    </a:defRPr>
                  </a:pPr>
                  <a:endParaRPr lang="en-US"/>
                </a:p>
              </c:txPr>
              <c:dLblPos val="inEnd"/>
              <c:showLegendKey val="0"/>
              <c:showVal val="1"/>
              <c:showCatName val="0"/>
              <c:showSerName val="0"/>
              <c:showPercent val="0"/>
              <c:showBubbleSize val="0"/>
            </c:dLbl>
            <c:numFmt formatCode="#,##0" sourceLinked="0"/>
            <c:txPr>
              <a:bodyPr rot="-5400000" vert="horz"/>
              <a:lstStyle/>
              <a:p>
                <a:pPr>
                  <a:defRPr/>
                </a:pPr>
                <a:endParaRPr lang="en-US"/>
              </a:p>
            </c:txPr>
            <c:dLblPos val="inEnd"/>
            <c:showLegendKey val="0"/>
            <c:showVal val="1"/>
            <c:showCatName val="0"/>
            <c:showSerName val="0"/>
            <c:showPercent val="0"/>
            <c:showBubbleSize val="0"/>
            <c:showLeaderLines val="0"/>
          </c:dLbls>
          <c:val>
            <c:numRef>
              <c:f>'PM2.5 Data'!$C$5:$I$5</c:f>
              <c:numCache>
                <c:formatCode>0</c:formatCode>
                <c:ptCount val="7"/>
                <c:pt idx="5">
                  <c:v>1212</c:v>
                </c:pt>
                <c:pt idx="6">
                  <c:v>1256</c:v>
                </c:pt>
              </c:numCache>
            </c:numRef>
          </c:val>
        </c:ser>
        <c:ser>
          <c:idx val="3"/>
          <c:order val="3"/>
          <c:tx>
            <c:strRef>
              <c:f>'PM2.5 Data'!$A$6</c:f>
              <c:strCache>
                <c:ptCount val="1"/>
                <c:pt idx="0">
                  <c:v>VDOT ALT C</c:v>
                </c:pt>
              </c:strCache>
            </c:strRef>
          </c:tx>
          <c:spPr>
            <a:solidFill>
              <a:schemeClr val="accent6"/>
            </a:solidFill>
          </c:spPr>
          <c:invertIfNegative val="0"/>
          <c:dLbls>
            <c:dLbl>
              <c:idx val="5"/>
              <c:numFmt formatCode="#,##0" sourceLinked="0"/>
              <c:spPr/>
              <c:txPr>
                <a:bodyPr rot="-5400000" vert="horz"/>
                <a:lstStyle/>
                <a:p>
                  <a:pPr>
                    <a:defRPr sz="1100" b="1" i="0" baseline="0">
                      <a:solidFill>
                        <a:schemeClr val="bg1"/>
                      </a:solidFill>
                    </a:defRPr>
                  </a:pPr>
                  <a:endParaRPr lang="en-US"/>
                </a:p>
              </c:txPr>
              <c:dLblPos val="inEnd"/>
              <c:showLegendKey val="0"/>
              <c:showVal val="1"/>
              <c:showCatName val="0"/>
              <c:showSerName val="0"/>
              <c:showPercent val="0"/>
              <c:showBubbleSize val="0"/>
            </c:dLbl>
            <c:dLbl>
              <c:idx val="6"/>
              <c:numFmt formatCode="#,##0" sourceLinked="0"/>
              <c:spPr/>
              <c:txPr>
                <a:bodyPr rot="-5400000" vert="horz"/>
                <a:lstStyle/>
                <a:p>
                  <a:pPr>
                    <a:defRPr sz="1100" b="1" i="0" baseline="0">
                      <a:solidFill>
                        <a:schemeClr val="bg1"/>
                      </a:solidFill>
                    </a:defRPr>
                  </a:pPr>
                  <a:endParaRPr lang="en-US"/>
                </a:p>
              </c:txPr>
              <c:dLblPos val="inEnd"/>
              <c:showLegendKey val="0"/>
              <c:showVal val="1"/>
              <c:showCatName val="0"/>
              <c:showSerName val="0"/>
              <c:showPercent val="0"/>
              <c:showBubbleSize val="0"/>
            </c:dLbl>
            <c:numFmt formatCode="#,##0" sourceLinked="0"/>
            <c:txPr>
              <a:bodyPr rot="-5400000" vert="horz"/>
              <a:lstStyle/>
              <a:p>
                <a:pPr>
                  <a:defRPr/>
                </a:pPr>
                <a:endParaRPr lang="en-US"/>
              </a:p>
            </c:txPr>
            <c:dLblPos val="inEnd"/>
            <c:showLegendKey val="0"/>
            <c:showVal val="1"/>
            <c:showCatName val="0"/>
            <c:showSerName val="0"/>
            <c:showPercent val="0"/>
            <c:showBubbleSize val="0"/>
            <c:showLeaderLines val="0"/>
          </c:dLbls>
          <c:val>
            <c:numRef>
              <c:f>'PM2.5 Data'!$C$6:$I$6</c:f>
              <c:numCache>
                <c:formatCode>0</c:formatCode>
                <c:ptCount val="7"/>
                <c:pt idx="5">
                  <c:v>1212</c:v>
                </c:pt>
                <c:pt idx="6">
                  <c:v>1256</c:v>
                </c:pt>
              </c:numCache>
            </c:numRef>
          </c:val>
        </c:ser>
        <c:dLbls>
          <c:showLegendKey val="0"/>
          <c:showVal val="0"/>
          <c:showCatName val="0"/>
          <c:showSerName val="0"/>
          <c:showPercent val="0"/>
          <c:showBubbleSize val="0"/>
        </c:dLbls>
        <c:gapWidth val="110"/>
        <c:axId val="133092480"/>
        <c:axId val="133094400"/>
      </c:barChart>
      <c:lineChart>
        <c:grouping val="standard"/>
        <c:varyColors val="0"/>
        <c:ser>
          <c:idx val="5"/>
          <c:order val="4"/>
          <c:tx>
            <c:strRef>
              <c:f>'PM2.5 Data'!$A$12</c:f>
              <c:strCache>
                <c:ptCount val="1"/>
                <c:pt idx="0">
                  <c:v>Tier 1 Mobile Budgets</c:v>
                </c:pt>
              </c:strCache>
            </c:strRef>
          </c:tx>
          <c:spPr>
            <a:ln w="28575">
              <a:solidFill>
                <a:srgbClr val="00B050"/>
              </a:solidFill>
              <a:prstDash val="dash"/>
            </a:ln>
          </c:spPr>
          <c:marker>
            <c:symbol val="none"/>
          </c:marker>
          <c:dLbls>
            <c:dLbl>
              <c:idx val="2"/>
              <c:layout>
                <c:manualLayout>
                  <c:x val="2.1076573681544145E-2"/>
                  <c:y val="-1.1779660977646935E-2"/>
                </c:manualLayout>
              </c:layout>
              <c:tx>
                <c:rich>
                  <a:bodyPr/>
                  <a:lstStyle/>
                  <a:p>
                    <a:pPr>
                      <a:defRPr/>
                    </a:pPr>
                    <a:r>
                      <a:rPr lang="en-US" sz="1050" b="1">
                        <a:latin typeface="Arial Narrow" pitchFamily="34" charset="0"/>
                      </a:rPr>
                      <a:t>1,787</a:t>
                    </a:r>
                  </a:p>
                </c:rich>
              </c:tx>
              <c:spPr/>
              <c:dLblPos val="r"/>
              <c:showLegendKey val="0"/>
              <c:showVal val="0"/>
              <c:showCatName val="0"/>
              <c:showSerName val="0"/>
              <c:showPercent val="0"/>
              <c:showBubbleSize val="0"/>
            </c:dLbl>
            <c:dLbl>
              <c:idx val="3"/>
              <c:delete val="1"/>
            </c:dLbl>
            <c:showLegendKey val="0"/>
            <c:showVal val="1"/>
            <c:showCatName val="0"/>
            <c:showSerName val="0"/>
            <c:showPercent val="0"/>
            <c:showBubbleSize val="0"/>
            <c:showLeaderLines val="0"/>
          </c:dLbls>
          <c:cat>
            <c:numRef>
              <c:f>'PM2.5 Data'!$C$2:$I$2</c:f>
              <c:numCache>
                <c:formatCode>General</c:formatCode>
                <c:ptCount val="7"/>
                <c:pt idx="0">
                  <c:v>2002</c:v>
                </c:pt>
                <c:pt idx="1">
                  <c:v>2015</c:v>
                </c:pt>
                <c:pt idx="2">
                  <c:v>2017</c:v>
                </c:pt>
                <c:pt idx="3">
                  <c:v>2020</c:v>
                </c:pt>
                <c:pt idx="4">
                  <c:v>2025</c:v>
                </c:pt>
                <c:pt idx="5">
                  <c:v>2030</c:v>
                </c:pt>
                <c:pt idx="6">
                  <c:v>2040</c:v>
                </c:pt>
              </c:numCache>
            </c:numRef>
          </c:cat>
          <c:val>
            <c:numRef>
              <c:f>'PM2.5 Data'!$C$12:$I$12</c:f>
              <c:numCache>
                <c:formatCode>#,##0</c:formatCode>
                <c:ptCount val="7"/>
              </c:numCache>
            </c:numRef>
          </c:val>
          <c:smooth val="0"/>
        </c:ser>
        <c:ser>
          <c:idx val="6"/>
          <c:order val="5"/>
          <c:tx>
            <c:strRef>
              <c:f>'PM2.5 Data'!$A$13</c:f>
              <c:strCache>
                <c:ptCount val="1"/>
                <c:pt idx="0">
                  <c:v>Tier 11 Mobile Budgets</c:v>
                </c:pt>
              </c:strCache>
            </c:strRef>
          </c:tx>
          <c:spPr>
            <a:ln>
              <a:solidFill>
                <a:srgbClr val="00B050"/>
              </a:solidFill>
              <a:prstDash val="dash"/>
            </a:ln>
          </c:spPr>
          <c:marker>
            <c:symbol val="none"/>
          </c:marker>
          <c:dLbls>
            <c:dLbl>
              <c:idx val="4"/>
              <c:delete val="1"/>
            </c:dLbl>
            <c:dLbl>
              <c:idx val="5"/>
              <c:layout>
                <c:manualLayout>
                  <c:x val="-3.3722517890470635E-2"/>
                  <c:y val="-7.8531073184312898E-3"/>
                </c:manualLayout>
              </c:layout>
              <c:spPr/>
              <c:txPr>
                <a:bodyPr/>
                <a:lstStyle/>
                <a:p>
                  <a:pPr>
                    <a:defRPr sz="1050" b="1">
                      <a:latin typeface="Arial Narrow" pitchFamily="34" charset="0"/>
                    </a:defRPr>
                  </a:pPr>
                  <a:endParaRPr lang="en-US"/>
                </a:p>
              </c:txPr>
              <c:dLblPos val="r"/>
              <c:showLegendKey val="0"/>
              <c:showVal val="1"/>
              <c:showCatName val="0"/>
              <c:showSerName val="0"/>
              <c:showPercent val="0"/>
              <c:showBubbleSize val="0"/>
            </c:dLbl>
            <c:dLbl>
              <c:idx val="6"/>
              <c:delete val="1"/>
            </c:dLbl>
            <c:showLegendKey val="0"/>
            <c:showVal val="1"/>
            <c:showCatName val="0"/>
            <c:showSerName val="0"/>
            <c:showPercent val="0"/>
            <c:showBubbleSize val="0"/>
            <c:showLeaderLines val="0"/>
          </c:dLbls>
          <c:cat>
            <c:numRef>
              <c:f>'PM2.5 Data'!$C$2:$I$2</c:f>
              <c:numCache>
                <c:formatCode>General</c:formatCode>
                <c:ptCount val="7"/>
                <c:pt idx="0">
                  <c:v>2002</c:v>
                </c:pt>
                <c:pt idx="1">
                  <c:v>2015</c:v>
                </c:pt>
                <c:pt idx="2">
                  <c:v>2017</c:v>
                </c:pt>
                <c:pt idx="3">
                  <c:v>2020</c:v>
                </c:pt>
                <c:pt idx="4">
                  <c:v>2025</c:v>
                </c:pt>
                <c:pt idx="5">
                  <c:v>2030</c:v>
                </c:pt>
                <c:pt idx="6">
                  <c:v>2040</c:v>
                </c:pt>
              </c:numCache>
            </c:numRef>
          </c:cat>
          <c:val>
            <c:numRef>
              <c:f>'PM2.5 Data'!$C$13:$I$13</c:f>
              <c:numCache>
                <c:formatCode>#,##0</c:formatCode>
                <c:ptCount val="7"/>
              </c:numCache>
            </c:numRef>
          </c:val>
          <c:smooth val="0"/>
        </c:ser>
        <c:ser>
          <c:idx val="7"/>
          <c:order val="6"/>
          <c:tx>
            <c:strRef>
              <c:f>'PM2.5 Data'!$A$14</c:f>
              <c:strCache>
                <c:ptCount val="1"/>
                <c:pt idx="0">
                  <c:v>Tier 2 Mobile Budgets</c:v>
                </c:pt>
              </c:strCache>
            </c:strRef>
          </c:tx>
          <c:spPr>
            <a:ln w="28575">
              <a:solidFill>
                <a:srgbClr val="996633"/>
              </a:solidFill>
              <a:prstDash val="dash"/>
            </a:ln>
          </c:spPr>
          <c:marker>
            <c:symbol val="none"/>
          </c:marker>
          <c:dLbls>
            <c:dLbl>
              <c:idx val="2"/>
              <c:layout>
                <c:manualLayout>
                  <c:x val="2.3886783505750034E-2"/>
                  <c:y val="-1.7669491466470399E-2"/>
                </c:manualLayout>
              </c:layout>
              <c:dLblPos val="r"/>
              <c:showLegendKey val="0"/>
              <c:showVal val="1"/>
              <c:showCatName val="0"/>
              <c:showSerName val="0"/>
              <c:showPercent val="0"/>
              <c:showBubbleSize val="0"/>
            </c:dLbl>
            <c:dLbl>
              <c:idx val="3"/>
              <c:delete val="1"/>
            </c:dLbl>
            <c:txPr>
              <a:bodyPr/>
              <a:lstStyle/>
              <a:p>
                <a:pPr>
                  <a:defRPr sz="1050" b="1">
                    <a:latin typeface="Arial Narrow" pitchFamily="34" charset="0"/>
                  </a:defRPr>
                </a:pPr>
                <a:endParaRPr lang="en-US"/>
              </a:p>
            </c:txPr>
            <c:showLegendKey val="0"/>
            <c:showVal val="1"/>
            <c:showCatName val="0"/>
            <c:showSerName val="0"/>
            <c:showPercent val="0"/>
            <c:showBubbleSize val="0"/>
            <c:showLeaderLines val="0"/>
          </c:dLbls>
          <c:cat>
            <c:numRef>
              <c:f>'PM2.5 Data'!$C$2:$I$2</c:f>
              <c:numCache>
                <c:formatCode>General</c:formatCode>
                <c:ptCount val="7"/>
                <c:pt idx="0">
                  <c:v>2002</c:v>
                </c:pt>
                <c:pt idx="1">
                  <c:v>2015</c:v>
                </c:pt>
                <c:pt idx="2">
                  <c:v>2017</c:v>
                </c:pt>
                <c:pt idx="3">
                  <c:v>2020</c:v>
                </c:pt>
                <c:pt idx="4">
                  <c:v>2025</c:v>
                </c:pt>
                <c:pt idx="5">
                  <c:v>2030</c:v>
                </c:pt>
                <c:pt idx="6">
                  <c:v>2040</c:v>
                </c:pt>
              </c:numCache>
            </c:numRef>
          </c:cat>
          <c:val>
            <c:numRef>
              <c:f>'PM2.5 Data'!$C$14:$I$14</c:f>
              <c:numCache>
                <c:formatCode>#,##0</c:formatCode>
                <c:ptCount val="7"/>
              </c:numCache>
            </c:numRef>
          </c:val>
          <c:smooth val="0"/>
        </c:ser>
        <c:ser>
          <c:idx val="4"/>
          <c:order val="7"/>
          <c:tx>
            <c:strRef>
              <c:f>'PM2.5 Data'!$A$15</c:f>
              <c:strCache>
                <c:ptCount val="1"/>
                <c:pt idx="0">
                  <c:v>Tier 22 Mobile Budgets</c:v>
                </c:pt>
              </c:strCache>
            </c:strRef>
          </c:tx>
          <c:spPr>
            <a:ln>
              <a:solidFill>
                <a:schemeClr val="accent2">
                  <a:lumMod val="60000"/>
                  <a:lumOff val="40000"/>
                </a:schemeClr>
              </a:solidFill>
              <a:prstDash val="dash"/>
            </a:ln>
          </c:spPr>
          <c:marker>
            <c:symbol val="none"/>
          </c:marker>
          <c:dLbls>
            <c:dLbl>
              <c:idx val="4"/>
              <c:delete val="1"/>
            </c:dLbl>
            <c:dLbl>
              <c:idx val="5"/>
              <c:layout>
                <c:manualLayout>
                  <c:x val="-3.3722517890470635E-2"/>
                  <c:y val="-1.7669491466470472E-2"/>
                </c:manualLayout>
              </c:layout>
              <c:dLblPos val="r"/>
              <c:showLegendKey val="0"/>
              <c:showVal val="1"/>
              <c:showCatName val="0"/>
              <c:showSerName val="0"/>
              <c:showPercent val="0"/>
              <c:showBubbleSize val="0"/>
            </c:dLbl>
            <c:dLbl>
              <c:idx val="6"/>
              <c:delete val="1"/>
            </c:dLbl>
            <c:txPr>
              <a:bodyPr/>
              <a:lstStyle/>
              <a:p>
                <a:pPr>
                  <a:defRPr sz="1050" b="1">
                    <a:latin typeface="Arial Narrow" pitchFamily="34" charset="0"/>
                  </a:defRPr>
                </a:pPr>
                <a:endParaRPr lang="en-US"/>
              </a:p>
            </c:txPr>
            <c:showLegendKey val="0"/>
            <c:showVal val="1"/>
            <c:showCatName val="0"/>
            <c:showSerName val="0"/>
            <c:showPercent val="0"/>
            <c:showBubbleSize val="0"/>
            <c:showLeaderLines val="0"/>
          </c:dLbls>
          <c:cat>
            <c:numRef>
              <c:f>'PM2.5 Data'!$C$2:$I$2</c:f>
              <c:numCache>
                <c:formatCode>General</c:formatCode>
                <c:ptCount val="7"/>
                <c:pt idx="0">
                  <c:v>2002</c:v>
                </c:pt>
                <c:pt idx="1">
                  <c:v>2015</c:v>
                </c:pt>
                <c:pt idx="2">
                  <c:v>2017</c:v>
                </c:pt>
                <c:pt idx="3">
                  <c:v>2020</c:v>
                </c:pt>
                <c:pt idx="4">
                  <c:v>2025</c:v>
                </c:pt>
                <c:pt idx="5">
                  <c:v>2030</c:v>
                </c:pt>
                <c:pt idx="6">
                  <c:v>2040</c:v>
                </c:pt>
              </c:numCache>
            </c:numRef>
          </c:cat>
          <c:val>
            <c:numRef>
              <c:f>'PM2.5 Data'!$C$15:$I$15</c:f>
              <c:numCache>
                <c:formatCode>#,##0</c:formatCode>
                <c:ptCount val="7"/>
              </c:numCache>
            </c:numRef>
          </c:val>
          <c:smooth val="0"/>
        </c:ser>
        <c:ser>
          <c:idx val="8"/>
          <c:order val="8"/>
          <c:tx>
            <c:strRef>
              <c:f>'PM2.5 Data'!$A$10</c:f>
              <c:strCache>
                <c:ptCount val="1"/>
                <c:pt idx="0">
                  <c:v>2002 Level</c:v>
                </c:pt>
              </c:strCache>
            </c:strRef>
          </c:tx>
          <c:spPr>
            <a:ln w="31750">
              <a:solidFill>
                <a:srgbClr val="FF0000"/>
              </a:solidFill>
            </a:ln>
          </c:spPr>
          <c:marker>
            <c:symbol val="none"/>
          </c:marker>
          <c:cat>
            <c:numRef>
              <c:f>'PM2.5 Data'!$C$2:$I$2</c:f>
              <c:numCache>
                <c:formatCode>General</c:formatCode>
                <c:ptCount val="7"/>
                <c:pt idx="0">
                  <c:v>2002</c:v>
                </c:pt>
                <c:pt idx="1">
                  <c:v>2015</c:v>
                </c:pt>
                <c:pt idx="2">
                  <c:v>2017</c:v>
                </c:pt>
                <c:pt idx="3">
                  <c:v>2020</c:v>
                </c:pt>
                <c:pt idx="4">
                  <c:v>2025</c:v>
                </c:pt>
                <c:pt idx="5">
                  <c:v>2030</c:v>
                </c:pt>
                <c:pt idx="6">
                  <c:v>2040</c:v>
                </c:pt>
              </c:numCache>
            </c:numRef>
          </c:cat>
          <c:val>
            <c:numRef>
              <c:f>'PM2.5 Data'!$C$10:$I$10</c:f>
              <c:numCache>
                <c:formatCode>#,##0</c:formatCode>
                <c:ptCount val="7"/>
                <c:pt idx="0">
                  <c:v>3959</c:v>
                </c:pt>
                <c:pt idx="1">
                  <c:v>3959</c:v>
                </c:pt>
                <c:pt idx="2">
                  <c:v>3959</c:v>
                </c:pt>
                <c:pt idx="3">
                  <c:v>3959</c:v>
                </c:pt>
                <c:pt idx="4">
                  <c:v>3959</c:v>
                </c:pt>
                <c:pt idx="5">
                  <c:v>3959</c:v>
                </c:pt>
                <c:pt idx="6">
                  <c:v>3959</c:v>
                </c:pt>
              </c:numCache>
            </c:numRef>
          </c:val>
          <c:smooth val="0"/>
        </c:ser>
        <c:dLbls>
          <c:showLegendKey val="0"/>
          <c:showVal val="0"/>
          <c:showCatName val="0"/>
          <c:showSerName val="0"/>
          <c:showPercent val="0"/>
          <c:showBubbleSize val="0"/>
        </c:dLbls>
        <c:marker val="1"/>
        <c:smooth val="0"/>
        <c:axId val="133092480"/>
        <c:axId val="133094400"/>
      </c:lineChart>
      <c:catAx>
        <c:axId val="133092480"/>
        <c:scaling>
          <c:orientation val="minMax"/>
        </c:scaling>
        <c:delete val="0"/>
        <c:axPos val="b"/>
        <c:title>
          <c:tx>
            <c:rich>
              <a:bodyPr/>
              <a:lstStyle/>
              <a:p>
                <a:pPr>
                  <a:defRPr/>
                </a:pPr>
                <a:r>
                  <a:rPr lang="en-US" b="1"/>
                  <a:t>Year</a:t>
                </a:r>
              </a:p>
            </c:rich>
          </c:tx>
          <c:layout/>
          <c:overlay val="0"/>
        </c:title>
        <c:numFmt formatCode="General" sourceLinked="1"/>
        <c:majorTickMark val="out"/>
        <c:minorTickMark val="none"/>
        <c:tickLblPos val="nextTo"/>
        <c:spPr>
          <a:ln w="12700" cap="sq">
            <a:solidFill>
              <a:schemeClr val="tx1"/>
            </a:solidFill>
            <a:prstDash val="solid"/>
          </a:ln>
        </c:spPr>
        <c:txPr>
          <a:bodyPr rot="0" vert="horz"/>
          <a:lstStyle/>
          <a:p>
            <a:pPr>
              <a:defRPr sz="1675" b="1" i="0" u="none" strike="noStrike" baseline="0">
                <a:solidFill>
                  <a:srgbClr val="000000"/>
                </a:solidFill>
                <a:latin typeface="Arial"/>
                <a:ea typeface="Arial"/>
                <a:cs typeface="Arial"/>
              </a:defRPr>
            </a:pPr>
            <a:endParaRPr lang="en-US"/>
          </a:p>
        </c:txPr>
        <c:crossAx val="133094400"/>
        <c:crosses val="autoZero"/>
        <c:auto val="1"/>
        <c:lblAlgn val="ctr"/>
        <c:lblOffset val="100"/>
        <c:tickLblSkip val="1"/>
        <c:tickMarkSkip val="1"/>
        <c:noMultiLvlLbl val="0"/>
      </c:catAx>
      <c:valAx>
        <c:axId val="133094400"/>
        <c:scaling>
          <c:orientation val="minMax"/>
          <c:max val="4500"/>
          <c:min val="0"/>
        </c:scaling>
        <c:delete val="0"/>
        <c:axPos val="l"/>
        <c:title>
          <c:tx>
            <c:rich>
              <a:bodyPr rot="-5400000" vert="horz"/>
              <a:lstStyle/>
              <a:p>
                <a:pPr>
                  <a:defRPr b="1"/>
                </a:pPr>
                <a:r>
                  <a:rPr lang="en-US" b="1"/>
                  <a:t>Emissions Inventories (tons/year)</a:t>
                </a:r>
              </a:p>
            </c:rich>
          </c:tx>
          <c:layout>
            <c:manualLayout>
              <c:xMode val="edge"/>
              <c:yMode val="edge"/>
              <c:x val="3.2472695391474377E-2"/>
              <c:y val="0.3258423109482449"/>
            </c:manualLayout>
          </c:layout>
          <c:overlay val="0"/>
        </c:title>
        <c:numFmt formatCode="#,##0" sourceLinked="0"/>
        <c:majorTickMark val="out"/>
        <c:minorTickMark val="none"/>
        <c:tickLblPos val="nextTo"/>
        <c:spPr>
          <a:ln w="12700" cap="sq">
            <a:solidFill>
              <a:schemeClr val="tx1"/>
            </a:solidFill>
            <a:prstDash val="solid"/>
          </a:ln>
        </c:spPr>
        <c:txPr>
          <a:bodyPr rot="0" vert="horz"/>
          <a:lstStyle/>
          <a:p>
            <a:pPr>
              <a:defRPr sz="1050" b="0" i="0" u="none" strike="noStrike" baseline="0">
                <a:solidFill>
                  <a:srgbClr val="000000"/>
                </a:solidFill>
                <a:latin typeface="Arial"/>
                <a:ea typeface="Arial"/>
                <a:cs typeface="Arial"/>
              </a:defRPr>
            </a:pPr>
            <a:endParaRPr lang="en-US"/>
          </a:p>
        </c:txPr>
        <c:crossAx val="133092480"/>
        <c:crosses val="autoZero"/>
        <c:crossBetween val="between"/>
        <c:majorUnit val="500"/>
        <c:minorUnit val="85"/>
      </c:valAx>
    </c:plotArea>
    <c:legend>
      <c:legendPos val="r"/>
      <c:legendEntry>
        <c:idx val="0"/>
        <c:txPr>
          <a:bodyPr/>
          <a:lstStyle/>
          <a:p>
            <a:pPr>
              <a:defRPr sz="1050">
                <a:latin typeface="Arial Narrow" pitchFamily="34" charset="0"/>
              </a:defRPr>
            </a:pPr>
            <a:endParaRPr lang="en-US"/>
          </a:p>
        </c:txPr>
      </c:legendEntry>
      <c:legendEntry>
        <c:idx val="1"/>
        <c:txPr>
          <a:bodyPr/>
          <a:lstStyle/>
          <a:p>
            <a:pPr>
              <a:defRPr sz="1050">
                <a:latin typeface="Arial Narrow" pitchFamily="34" charset="0"/>
              </a:defRPr>
            </a:pPr>
            <a:endParaRPr lang="en-US"/>
          </a:p>
        </c:txPr>
      </c:legendEntry>
      <c:legendEntry>
        <c:idx val="2"/>
        <c:txPr>
          <a:bodyPr/>
          <a:lstStyle/>
          <a:p>
            <a:pPr>
              <a:defRPr sz="1050">
                <a:latin typeface="Arial Narrow" pitchFamily="34" charset="0"/>
              </a:defRPr>
            </a:pPr>
            <a:endParaRPr lang="en-US"/>
          </a:p>
        </c:txPr>
      </c:legendEntry>
      <c:legendEntry>
        <c:idx val="3"/>
        <c:txPr>
          <a:bodyPr/>
          <a:lstStyle/>
          <a:p>
            <a:pPr>
              <a:defRPr sz="1050">
                <a:latin typeface="Arial Narrow" pitchFamily="34" charset="0"/>
              </a:defRPr>
            </a:pPr>
            <a:endParaRPr lang="en-US"/>
          </a:p>
        </c:txPr>
      </c:legendEntry>
      <c:legendEntry>
        <c:idx val="4"/>
        <c:txPr>
          <a:bodyPr/>
          <a:lstStyle/>
          <a:p>
            <a:pPr>
              <a:defRPr sz="1050">
                <a:latin typeface="Arial Narrow" pitchFamily="34" charset="0"/>
              </a:defRPr>
            </a:pPr>
            <a:endParaRPr lang="en-US"/>
          </a:p>
        </c:txPr>
      </c:legendEntry>
      <c:legendEntry>
        <c:idx val="5"/>
        <c:delete val="1"/>
      </c:legendEntry>
      <c:legendEntry>
        <c:idx val="6"/>
        <c:txPr>
          <a:bodyPr/>
          <a:lstStyle/>
          <a:p>
            <a:pPr>
              <a:defRPr sz="1050">
                <a:latin typeface="Arial Narrow" pitchFamily="34" charset="0"/>
              </a:defRPr>
            </a:pPr>
            <a:endParaRPr lang="en-US"/>
          </a:p>
        </c:txPr>
      </c:legendEntry>
      <c:legendEntry>
        <c:idx val="7"/>
        <c:delete val="1"/>
      </c:legendEntry>
      <c:legendEntry>
        <c:idx val="8"/>
        <c:txPr>
          <a:bodyPr/>
          <a:lstStyle/>
          <a:p>
            <a:pPr>
              <a:defRPr sz="1050">
                <a:latin typeface="Arial Narrow" pitchFamily="34" charset="0"/>
              </a:defRPr>
            </a:pPr>
            <a:endParaRPr lang="en-US"/>
          </a:p>
        </c:txPr>
      </c:legendEntry>
      <c:layout>
        <c:manualLayout>
          <c:xMode val="edge"/>
          <c:yMode val="edge"/>
          <c:x val="0.75414407761727353"/>
          <c:y val="0.33423523090541518"/>
          <c:w val="0.23039961943640075"/>
          <c:h val="0.21304326649890412"/>
        </c:manualLayout>
      </c:layout>
      <c:overlay val="0"/>
      <c:spPr>
        <a:ln>
          <a:solidFill>
            <a:schemeClr val="tx1"/>
          </a:solidFill>
        </a:ln>
      </c:spPr>
    </c:legend>
    <c:plotVisOnly val="1"/>
    <c:dispBlanksAs val="gap"/>
    <c:showDLblsOverMax val="0"/>
  </c:chart>
  <c:spPr>
    <a:noFill/>
    <a:ln w="9525">
      <a:noFill/>
    </a:ln>
  </c:spPr>
  <c:txPr>
    <a:bodyPr/>
    <a:lstStyle/>
    <a:p>
      <a:pPr>
        <a:defRPr sz="1050" b="0" i="0" u="none" strike="noStrike" baseline="0">
          <a:solidFill>
            <a:srgbClr val="000000"/>
          </a:solidFill>
          <a:latin typeface="Arial"/>
          <a:ea typeface="Arial"/>
          <a:cs typeface="Arial"/>
        </a:defRPr>
      </a:pPr>
      <a:endParaRPr lang="en-US"/>
    </a:p>
  </c:txPr>
  <c:externalData r:id="rId3">
    <c:autoUpdate val="0"/>
  </c:externalData>
  <c:userShapes r:id="rId4"/>
</c:chartSpace>
</file>

<file path=ppt/drawings/_rels/vmlDrawing1.vml.rels><?xml version="1.0" encoding="UTF-8" standalone="yes"?>
<Relationships xmlns="http://schemas.openxmlformats.org/package/2006/relationships"><Relationship Id="rId1" Type="http://schemas.openxmlformats.org/officeDocument/2006/relationships/image" Target="../media/image2.emf"/></Relationships>
</file>

<file path=ppt/drawings/drawing1.xml><?xml version="1.0" encoding="utf-8"?>
<c:userShapes xmlns:c="http://schemas.openxmlformats.org/drawingml/2006/chart">
  <cdr:relSizeAnchor xmlns:cdr="http://schemas.openxmlformats.org/drawingml/2006/chartDrawing">
    <cdr:from>
      <cdr:x>0.64227</cdr:x>
      <cdr:y>0.16523</cdr:y>
    </cdr:from>
    <cdr:to>
      <cdr:x>0.88398</cdr:x>
      <cdr:y>0.22445</cdr:y>
    </cdr:to>
    <cdr:sp macro="" textlink="">
      <cdr:nvSpPr>
        <cdr:cNvPr id="2" name="TextBox 1"/>
        <cdr:cNvSpPr txBox="1"/>
      </cdr:nvSpPr>
      <cdr:spPr>
        <a:xfrm xmlns:a="http://schemas.openxmlformats.org/drawingml/2006/main">
          <a:off x="4429125" y="823913"/>
          <a:ext cx="1666875" cy="295275"/>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US" sz="1100"/>
            <a:t>TPB</a:t>
          </a:r>
          <a:r>
            <a:rPr lang="en-US" sz="1100" baseline="0"/>
            <a:t> Planning Area</a:t>
          </a:r>
          <a:endParaRPr lang="en-US" sz="1100"/>
        </a:p>
      </cdr:txBody>
    </cdr:sp>
  </cdr:relSizeAnchor>
  <cdr:relSizeAnchor xmlns:cdr="http://schemas.openxmlformats.org/drawingml/2006/chartDrawing">
    <cdr:from>
      <cdr:x>0.56447</cdr:x>
      <cdr:y>0.37736</cdr:y>
    </cdr:from>
    <cdr:to>
      <cdr:x>0.80619</cdr:x>
      <cdr:y>0.43658</cdr:y>
    </cdr:to>
    <cdr:sp macro="" textlink="">
      <cdr:nvSpPr>
        <cdr:cNvPr id="3" name="TextBox 2"/>
        <cdr:cNvSpPr txBox="1"/>
      </cdr:nvSpPr>
      <cdr:spPr>
        <a:xfrm xmlns:a="http://schemas.openxmlformats.org/drawingml/2006/main">
          <a:off x="3558309" y="1524000"/>
          <a:ext cx="1523759" cy="239166"/>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US" sz="1100" dirty="0"/>
            <a:t>Suburban Jurisdictions </a:t>
          </a:r>
        </a:p>
      </cdr:txBody>
    </cdr:sp>
  </cdr:relSizeAnchor>
  <cdr:relSizeAnchor xmlns:cdr="http://schemas.openxmlformats.org/drawingml/2006/chartDrawing">
    <cdr:from>
      <cdr:x>0.52821</cdr:x>
      <cdr:y>0.64151</cdr:y>
    </cdr:from>
    <cdr:to>
      <cdr:x>0.76993</cdr:x>
      <cdr:y>0.70073</cdr:y>
    </cdr:to>
    <cdr:sp macro="" textlink="">
      <cdr:nvSpPr>
        <cdr:cNvPr id="4" name="TextBox 3"/>
        <cdr:cNvSpPr txBox="1"/>
      </cdr:nvSpPr>
      <cdr:spPr>
        <a:xfrm xmlns:a="http://schemas.openxmlformats.org/drawingml/2006/main">
          <a:off x="3329709" y="2590800"/>
          <a:ext cx="1523759" cy="239166"/>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US" sz="1100" dirty="0"/>
            <a:t>Outer Jurisdictions</a:t>
          </a:r>
        </a:p>
      </cdr:txBody>
    </cdr:sp>
  </cdr:relSizeAnchor>
  <cdr:relSizeAnchor xmlns:cdr="http://schemas.openxmlformats.org/drawingml/2006/chartDrawing">
    <cdr:from>
      <cdr:x>0.50552</cdr:x>
      <cdr:y>0.76313</cdr:y>
    </cdr:from>
    <cdr:to>
      <cdr:x>0.74724</cdr:x>
      <cdr:y>0.82235</cdr:y>
    </cdr:to>
    <cdr:sp macro="" textlink="">
      <cdr:nvSpPr>
        <cdr:cNvPr id="5" name="TextBox 4"/>
        <cdr:cNvSpPr txBox="1"/>
      </cdr:nvSpPr>
      <cdr:spPr>
        <a:xfrm xmlns:a="http://schemas.openxmlformats.org/drawingml/2006/main">
          <a:off x="3486150" y="3805238"/>
          <a:ext cx="1666875" cy="295275"/>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US" sz="1100"/>
            <a:t>Inner Jurisdictions</a:t>
          </a:r>
        </a:p>
      </cdr:txBody>
    </cdr:sp>
  </cdr:relSizeAnchor>
</c:userShapes>
</file>

<file path=ppt/drawings/drawing2.xml><?xml version="1.0" encoding="utf-8"?>
<c:userShapes xmlns:c="http://schemas.openxmlformats.org/drawingml/2006/chart">
  <cdr:relSizeAnchor xmlns:cdr="http://schemas.openxmlformats.org/drawingml/2006/chartDrawing">
    <cdr:from>
      <cdr:x>0.44444</cdr:x>
      <cdr:y>0.22222</cdr:y>
    </cdr:from>
    <cdr:to>
      <cdr:x>0.68615</cdr:x>
      <cdr:y>0.28144</cdr:y>
    </cdr:to>
    <cdr:sp macro="" textlink="">
      <cdr:nvSpPr>
        <cdr:cNvPr id="2" name="TextBox 1"/>
        <cdr:cNvSpPr txBox="1"/>
      </cdr:nvSpPr>
      <cdr:spPr>
        <a:xfrm xmlns:a="http://schemas.openxmlformats.org/drawingml/2006/main">
          <a:off x="2743200" y="914400"/>
          <a:ext cx="1491882" cy="243678"/>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US" sz="1100" dirty="0"/>
            <a:t>TPB</a:t>
          </a:r>
          <a:r>
            <a:rPr lang="en-US" sz="1100" baseline="0" dirty="0"/>
            <a:t> Planning Area</a:t>
          </a:r>
          <a:endParaRPr lang="en-US" sz="1100" dirty="0"/>
        </a:p>
      </cdr:txBody>
    </cdr:sp>
  </cdr:relSizeAnchor>
  <cdr:relSizeAnchor xmlns:cdr="http://schemas.openxmlformats.org/drawingml/2006/chartDrawing">
    <cdr:from>
      <cdr:x>0.45679</cdr:x>
      <cdr:y>0.42593</cdr:y>
    </cdr:from>
    <cdr:to>
      <cdr:x>0.69851</cdr:x>
      <cdr:y>0.48515</cdr:y>
    </cdr:to>
    <cdr:sp macro="" textlink="">
      <cdr:nvSpPr>
        <cdr:cNvPr id="3" name="TextBox 2"/>
        <cdr:cNvSpPr txBox="1"/>
      </cdr:nvSpPr>
      <cdr:spPr>
        <a:xfrm xmlns:a="http://schemas.openxmlformats.org/drawingml/2006/main">
          <a:off x="2819400" y="1752600"/>
          <a:ext cx="1491944" cy="243679"/>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US" sz="1100" dirty="0"/>
            <a:t>Suburban Jurisdictions </a:t>
          </a:r>
        </a:p>
      </cdr:txBody>
    </cdr:sp>
  </cdr:relSizeAnchor>
  <cdr:relSizeAnchor xmlns:cdr="http://schemas.openxmlformats.org/drawingml/2006/chartDrawing">
    <cdr:from>
      <cdr:x>0.47531</cdr:x>
      <cdr:y>0.64815</cdr:y>
    </cdr:from>
    <cdr:to>
      <cdr:x>0.71703</cdr:x>
      <cdr:y>0.70737</cdr:y>
    </cdr:to>
    <cdr:sp macro="" textlink="">
      <cdr:nvSpPr>
        <cdr:cNvPr id="4" name="TextBox 3"/>
        <cdr:cNvSpPr txBox="1"/>
      </cdr:nvSpPr>
      <cdr:spPr>
        <a:xfrm xmlns:a="http://schemas.openxmlformats.org/drawingml/2006/main">
          <a:off x="2933699" y="2667000"/>
          <a:ext cx="1491944" cy="243678"/>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US" sz="1100" dirty="0"/>
            <a:t>Outer Jurisdictions</a:t>
          </a:r>
        </a:p>
      </cdr:txBody>
    </cdr:sp>
  </cdr:relSizeAnchor>
  <cdr:relSizeAnchor xmlns:cdr="http://schemas.openxmlformats.org/drawingml/2006/chartDrawing">
    <cdr:from>
      <cdr:x>0.54321</cdr:x>
      <cdr:y>0.75926</cdr:y>
    </cdr:from>
    <cdr:to>
      <cdr:x>0.78493</cdr:x>
      <cdr:y>0.81848</cdr:y>
    </cdr:to>
    <cdr:sp macro="" textlink="">
      <cdr:nvSpPr>
        <cdr:cNvPr id="5" name="TextBox 4"/>
        <cdr:cNvSpPr txBox="1"/>
      </cdr:nvSpPr>
      <cdr:spPr>
        <a:xfrm xmlns:a="http://schemas.openxmlformats.org/drawingml/2006/main">
          <a:off x="3352800" y="3124200"/>
          <a:ext cx="1491944" cy="243678"/>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US" sz="1100" dirty="0"/>
            <a:t>Inner Jurisdictions</a:t>
          </a:r>
        </a:p>
      </cdr:txBody>
    </cdr:sp>
  </cdr:relSizeAnchor>
</c:userShapes>
</file>

<file path=ppt/drawings/drawing3.xml><?xml version="1.0" encoding="utf-8"?>
<c:userShapes xmlns:c="http://schemas.openxmlformats.org/drawingml/2006/chart">
  <cdr:relSizeAnchor xmlns:cdr="http://schemas.openxmlformats.org/drawingml/2006/chartDrawing">
    <cdr:from>
      <cdr:x>0.25282</cdr:x>
      <cdr:y>0.3823</cdr:y>
    </cdr:from>
    <cdr:to>
      <cdr:x>0.49453</cdr:x>
      <cdr:y>0.44152</cdr:y>
    </cdr:to>
    <cdr:sp macro="" textlink="">
      <cdr:nvSpPr>
        <cdr:cNvPr id="2" name="TextBox 1"/>
        <cdr:cNvSpPr txBox="1"/>
      </cdr:nvSpPr>
      <cdr:spPr>
        <a:xfrm xmlns:a="http://schemas.openxmlformats.org/drawingml/2006/main">
          <a:off x="1387064" y="1524000"/>
          <a:ext cx="1326118" cy="236072"/>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US" sz="1100" dirty="0"/>
            <a:t>TPB</a:t>
          </a:r>
          <a:r>
            <a:rPr lang="en-US" sz="1100" baseline="0" dirty="0"/>
            <a:t> Planning Area</a:t>
          </a:r>
          <a:endParaRPr lang="en-US" sz="1100" dirty="0"/>
        </a:p>
      </cdr:txBody>
    </cdr:sp>
  </cdr:relSizeAnchor>
  <cdr:relSizeAnchor xmlns:cdr="http://schemas.openxmlformats.org/drawingml/2006/chartDrawing">
    <cdr:from>
      <cdr:x>0.53299</cdr:x>
      <cdr:y>0.09991</cdr:y>
    </cdr:from>
    <cdr:to>
      <cdr:x>0.80503</cdr:x>
      <cdr:y>0.15913</cdr:y>
    </cdr:to>
    <cdr:sp macro="" textlink="">
      <cdr:nvSpPr>
        <cdr:cNvPr id="3" name="TextBox 2"/>
        <cdr:cNvSpPr txBox="1"/>
      </cdr:nvSpPr>
      <cdr:spPr>
        <a:xfrm xmlns:a="http://schemas.openxmlformats.org/drawingml/2006/main">
          <a:off x="2924175" y="398283"/>
          <a:ext cx="1492559" cy="236073"/>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US" sz="1100" dirty="0" smtClean="0"/>
            <a:t>Suburban Jurisdictions </a:t>
          </a:r>
          <a:r>
            <a:rPr lang="en-US" sz="1100" dirty="0"/>
            <a:t>Jurisdictions </a:t>
          </a:r>
        </a:p>
      </cdr:txBody>
    </cdr:sp>
  </cdr:relSizeAnchor>
  <cdr:relSizeAnchor xmlns:cdr="http://schemas.openxmlformats.org/drawingml/2006/chartDrawing">
    <cdr:from>
      <cdr:x>0.67188</cdr:x>
      <cdr:y>0.17204</cdr:y>
    </cdr:from>
    <cdr:to>
      <cdr:x>0.9136</cdr:x>
      <cdr:y>0.23126</cdr:y>
    </cdr:to>
    <cdr:sp macro="" textlink="">
      <cdr:nvSpPr>
        <cdr:cNvPr id="4" name="TextBox 3"/>
        <cdr:cNvSpPr txBox="1"/>
      </cdr:nvSpPr>
      <cdr:spPr>
        <a:xfrm xmlns:a="http://schemas.openxmlformats.org/drawingml/2006/main">
          <a:off x="3686175" y="685800"/>
          <a:ext cx="1326173" cy="236072"/>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US" sz="1100" dirty="0"/>
            <a:t>Outer Jurisdictions</a:t>
          </a:r>
        </a:p>
      </cdr:txBody>
    </cdr:sp>
  </cdr:relSizeAnchor>
  <cdr:relSizeAnchor xmlns:cdr="http://schemas.openxmlformats.org/drawingml/2006/chartDrawing">
    <cdr:from>
      <cdr:x>0.42966</cdr:x>
      <cdr:y>0.51611</cdr:y>
    </cdr:from>
    <cdr:to>
      <cdr:x>0.67138</cdr:x>
      <cdr:y>0.57533</cdr:y>
    </cdr:to>
    <cdr:sp macro="" textlink="">
      <cdr:nvSpPr>
        <cdr:cNvPr id="5" name="TextBox 4"/>
        <cdr:cNvSpPr txBox="1"/>
      </cdr:nvSpPr>
      <cdr:spPr>
        <a:xfrm xmlns:a="http://schemas.openxmlformats.org/drawingml/2006/main">
          <a:off x="2357293" y="2057400"/>
          <a:ext cx="1326172" cy="236072"/>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US" sz="1100" dirty="0"/>
            <a:t>Inner Jurisdictions</a:t>
          </a:r>
        </a:p>
      </cdr:txBody>
    </cdr:sp>
  </cdr:relSizeAnchor>
  <cdr:relSizeAnchor xmlns:cdr="http://schemas.openxmlformats.org/drawingml/2006/chartDrawing">
    <cdr:from>
      <cdr:x>0.75312</cdr:x>
      <cdr:y>0.22938</cdr:y>
    </cdr:from>
    <cdr:to>
      <cdr:x>0.78299</cdr:x>
      <cdr:y>0.34236</cdr:y>
    </cdr:to>
    <cdr:cxnSp macro="">
      <cdr:nvCxnSpPr>
        <cdr:cNvPr id="8" name="Straight Arrow Connector 7"/>
        <cdr:cNvCxnSpPr/>
      </cdr:nvCxnSpPr>
      <cdr:spPr>
        <a:xfrm xmlns:a="http://schemas.openxmlformats.org/drawingml/2006/main" flipH="1">
          <a:off x="4131919" y="914400"/>
          <a:ext cx="163856" cy="450369"/>
        </a:xfrm>
        <a:prstGeom xmlns:a="http://schemas.openxmlformats.org/drawingml/2006/main" prst="straightConnector1">
          <a:avLst/>
        </a:prstGeom>
        <a:ln xmlns:a="http://schemas.openxmlformats.org/drawingml/2006/main">
          <a:solidFill>
            <a:schemeClr val="tx1"/>
          </a:solidFill>
          <a:tailEnd type="triangle"/>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dr:relSizeAnchor xmlns:cdr="http://schemas.openxmlformats.org/drawingml/2006/chartDrawing">
    <cdr:from>
      <cdr:x>0.63021</cdr:x>
      <cdr:y>0.15913</cdr:y>
    </cdr:from>
    <cdr:to>
      <cdr:x>0.66901</cdr:x>
      <cdr:y>0.30499</cdr:y>
    </cdr:to>
    <cdr:cxnSp macro="">
      <cdr:nvCxnSpPr>
        <cdr:cNvPr id="9" name="Straight Arrow Connector 8"/>
        <cdr:cNvCxnSpPr>
          <a:stCxn xmlns:a="http://schemas.openxmlformats.org/drawingml/2006/main" id="3" idx="2"/>
        </cdr:cNvCxnSpPr>
      </cdr:nvCxnSpPr>
      <cdr:spPr>
        <a:xfrm xmlns:a="http://schemas.openxmlformats.org/drawingml/2006/main" flipH="1">
          <a:off x="3457575" y="634356"/>
          <a:ext cx="212880" cy="581428"/>
        </a:xfrm>
        <a:prstGeom xmlns:a="http://schemas.openxmlformats.org/drawingml/2006/main" prst="straightConnector1">
          <a:avLst/>
        </a:prstGeom>
        <a:ln xmlns:a="http://schemas.openxmlformats.org/drawingml/2006/main">
          <a:solidFill>
            <a:schemeClr val="tx1"/>
          </a:solidFill>
          <a:tailEnd type="triangle"/>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dr:relSizeAnchor xmlns:cdr="http://schemas.openxmlformats.org/drawingml/2006/chartDrawing">
    <cdr:from>
      <cdr:x>0.44965</cdr:x>
      <cdr:y>0.34407</cdr:y>
    </cdr:from>
    <cdr:to>
      <cdr:x>0.46354</cdr:x>
      <cdr:y>0.40142</cdr:y>
    </cdr:to>
    <cdr:cxnSp macro="">
      <cdr:nvCxnSpPr>
        <cdr:cNvPr id="11" name="Straight Arrow Connector 10"/>
        <cdr:cNvCxnSpPr/>
      </cdr:nvCxnSpPr>
      <cdr:spPr>
        <a:xfrm xmlns:a="http://schemas.openxmlformats.org/drawingml/2006/main" flipV="1">
          <a:off x="2466975" y="1371600"/>
          <a:ext cx="76200" cy="228600"/>
        </a:xfrm>
        <a:prstGeom xmlns:a="http://schemas.openxmlformats.org/drawingml/2006/main" prst="straightConnector1">
          <a:avLst/>
        </a:prstGeom>
        <a:ln xmlns:a="http://schemas.openxmlformats.org/drawingml/2006/main">
          <a:solidFill>
            <a:schemeClr val="tx1"/>
          </a:solidFill>
          <a:tailEnd type="triangle"/>
        </a:ln>
      </cdr:spPr>
      <cdr:style>
        <a:lnRef xmlns:a="http://schemas.openxmlformats.org/drawingml/2006/main" idx="1">
          <a:schemeClr val="accent1"/>
        </a:lnRef>
        <a:fillRef xmlns:a="http://schemas.openxmlformats.org/drawingml/2006/main" idx="0">
          <a:schemeClr val="accent1"/>
        </a:fillRef>
        <a:effectRef xmlns:a="http://schemas.openxmlformats.org/drawingml/2006/main" idx="0">
          <a:schemeClr val="accent1"/>
        </a:effectRef>
        <a:fontRef xmlns:a="http://schemas.openxmlformats.org/drawingml/2006/main" idx="minor">
          <a:schemeClr val="tx1"/>
        </a:fontRef>
      </cdr:style>
    </cdr:cxnSp>
  </cdr:relSizeAnchor>
</c:userShapes>
</file>

<file path=ppt/drawings/drawing4.xml><?xml version="1.0" encoding="utf-8"?>
<c:userShapes xmlns:c="http://schemas.openxmlformats.org/drawingml/2006/chart">
  <cdr:relSizeAnchor xmlns:cdr="http://schemas.openxmlformats.org/drawingml/2006/chartDrawing">
    <cdr:from>
      <cdr:x>0.10092</cdr:x>
      <cdr:y>0.27131</cdr:y>
    </cdr:from>
    <cdr:to>
      <cdr:x>0.3744</cdr:x>
      <cdr:y>0.30616</cdr:y>
    </cdr:to>
    <cdr:sp macro="" textlink="">
      <cdr:nvSpPr>
        <cdr:cNvPr id="107559" name="Text Box 39"/>
        <cdr:cNvSpPr txBox="1">
          <a:spLocks xmlns:a="http://schemas.openxmlformats.org/drawingml/2006/main" noChangeArrowheads="1"/>
        </cdr:cNvSpPr>
      </cdr:nvSpPr>
      <cdr:spPr bwMode="auto">
        <a:xfrm xmlns:a="http://schemas.openxmlformats.org/drawingml/2006/main">
          <a:off x="911441" y="1752600"/>
          <a:ext cx="2469916" cy="225120"/>
        </a:xfrm>
        <a:prstGeom xmlns:a="http://schemas.openxmlformats.org/drawingml/2006/main" prst="rect">
          <a:avLst/>
        </a:prstGeom>
        <a:noFill xmlns:a="http://schemas.openxmlformats.org/drawingml/2006/main"/>
        <a:ln xmlns:a="http://schemas.openxmlformats.org/drawingml/2006/main" w="9525">
          <a:noFill/>
          <a:miter lim="800000"/>
          <a:headEnd/>
          <a:tailEnd/>
        </a:ln>
      </cdr:spPr>
      <cdr:txBody>
        <a:bodyPr xmlns:a="http://schemas.openxmlformats.org/drawingml/2006/main" vertOverflow="clip" wrap="square" lIns="27432" tIns="27432" rIns="0" bIns="0" anchor="t" upright="1"/>
        <a:lstStyle xmlns:a="http://schemas.openxmlformats.org/drawingml/2006/main"/>
        <a:p xmlns:a="http://schemas.openxmlformats.org/drawingml/2006/main">
          <a:pPr algn="l" rtl="0">
            <a:defRPr sz="1000"/>
          </a:pPr>
          <a:r>
            <a:rPr lang="en-US" sz="1050" b="1" i="0" u="none" strike="noStrike" baseline="0" dirty="0">
              <a:solidFill>
                <a:srgbClr val="FF0000"/>
              </a:solidFill>
              <a:latin typeface="+mn-lt"/>
              <a:cs typeface="Arial"/>
            </a:rPr>
            <a:t>2009 Attainment Budget :  66.5 tons/day</a:t>
          </a:r>
        </a:p>
      </cdr:txBody>
    </cdr:sp>
  </cdr:relSizeAnchor>
  <cdr:relSizeAnchor xmlns:cdr="http://schemas.openxmlformats.org/drawingml/2006/chartDrawing">
    <cdr:from>
      <cdr:x>0.0479</cdr:x>
      <cdr:y>0.89246</cdr:y>
    </cdr:from>
    <cdr:to>
      <cdr:x>0.97717</cdr:x>
      <cdr:y>0.98478</cdr:y>
    </cdr:to>
    <cdr:sp macro="" textlink="">
      <cdr:nvSpPr>
        <cdr:cNvPr id="3" name="TextBox 2"/>
        <cdr:cNvSpPr txBox="1"/>
      </cdr:nvSpPr>
      <cdr:spPr>
        <a:xfrm xmlns:a="http://schemas.openxmlformats.org/drawingml/2006/main">
          <a:off x="432955" y="5775614"/>
          <a:ext cx="8399318" cy="597477"/>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endParaRPr lang="en-US"/>
        </a:p>
      </cdr:txBody>
    </cdr:sp>
  </cdr:relSizeAnchor>
  <cdr:relSizeAnchor xmlns:cdr="http://schemas.openxmlformats.org/drawingml/2006/chartDrawing">
    <cdr:from>
      <cdr:x>0.08808</cdr:x>
      <cdr:y>0.31349</cdr:y>
    </cdr:from>
    <cdr:to>
      <cdr:x>0.9515</cdr:x>
      <cdr:y>0.31475</cdr:y>
    </cdr:to>
    <cdr:sp macro="" textlink="">
      <cdr:nvSpPr>
        <cdr:cNvPr id="6" name="Line 38"/>
        <cdr:cNvSpPr>
          <a:spLocks xmlns:a="http://schemas.openxmlformats.org/drawingml/2006/main" noChangeShapeType="1"/>
        </cdr:cNvSpPr>
      </cdr:nvSpPr>
      <cdr:spPr bwMode="auto">
        <a:xfrm xmlns:a="http://schemas.openxmlformats.org/drawingml/2006/main">
          <a:off x="795482" y="2025073"/>
          <a:ext cx="7797919" cy="8139"/>
        </a:xfrm>
        <a:prstGeom xmlns:a="http://schemas.openxmlformats.org/drawingml/2006/main" prst="line">
          <a:avLst/>
        </a:prstGeom>
        <a:noFill xmlns:a="http://schemas.openxmlformats.org/drawingml/2006/main"/>
        <a:ln xmlns:a="http://schemas.openxmlformats.org/drawingml/2006/main" w="31750">
          <a:solidFill>
            <a:srgbClr val="FF0000"/>
          </a:solidFill>
          <a:round/>
          <a:headEnd/>
          <a:tailEnd/>
        </a:ln>
      </cdr:spPr>
      <cdr:txBody>
        <a:bodyPr xmlns:a="http://schemas.openxmlformats.org/drawingml/2006/main"/>
        <a:lstStyle xmlns:a="http://schemas.openxmlformats.org/drawingml/2006/main"/>
        <a:p xmlns:a="http://schemas.openxmlformats.org/drawingml/2006/main">
          <a:endParaRPr lang="en-US"/>
        </a:p>
      </cdr:txBody>
    </cdr:sp>
  </cdr:relSizeAnchor>
</c:userShapes>
</file>

<file path=ppt/drawings/drawing5.xml><?xml version="1.0" encoding="utf-8"?>
<c:userShapes xmlns:c="http://schemas.openxmlformats.org/drawingml/2006/chart">
  <cdr:relSizeAnchor xmlns:cdr="http://schemas.openxmlformats.org/drawingml/2006/chartDrawing">
    <cdr:from>
      <cdr:x>0.77504</cdr:x>
      <cdr:y>0.75052</cdr:y>
    </cdr:from>
    <cdr:to>
      <cdr:x>0.8762</cdr:x>
      <cdr:y>0.89182</cdr:y>
    </cdr:to>
    <cdr:sp macro="" textlink="">
      <cdr:nvSpPr>
        <cdr:cNvPr id="4" name="TextBox 3"/>
        <cdr:cNvSpPr txBox="1"/>
      </cdr:nvSpPr>
      <cdr:spPr>
        <a:xfrm xmlns:a="http://schemas.openxmlformats.org/drawingml/2006/main">
          <a:off x="7005266" y="4857074"/>
          <a:ext cx="914400" cy="91440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en-US"/>
        </a:p>
      </cdr:txBody>
    </cdr:sp>
  </cdr:relSizeAnchor>
  <cdr:relSizeAnchor xmlns:cdr="http://schemas.openxmlformats.org/drawingml/2006/chartDrawing">
    <cdr:from>
      <cdr:x>0.17053</cdr:x>
      <cdr:y>0.77337</cdr:y>
    </cdr:from>
    <cdr:to>
      <cdr:x>0.24525</cdr:x>
      <cdr:y>0.82556</cdr:y>
    </cdr:to>
    <cdr:sp macro="" textlink="">
      <cdr:nvSpPr>
        <cdr:cNvPr id="11" name="TextBox 10"/>
        <cdr:cNvSpPr txBox="1"/>
      </cdr:nvSpPr>
      <cdr:spPr>
        <a:xfrm xmlns:a="http://schemas.openxmlformats.org/drawingml/2006/main">
          <a:off x="1541318" y="5004955"/>
          <a:ext cx="675409" cy="337704"/>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endParaRPr lang="en-US"/>
        </a:p>
      </cdr:txBody>
    </cdr:sp>
  </cdr:relSizeAnchor>
  <cdr:relSizeAnchor xmlns:cdr="http://schemas.openxmlformats.org/drawingml/2006/chartDrawing">
    <cdr:from>
      <cdr:x>0.09671</cdr:x>
      <cdr:y>0.26926</cdr:y>
    </cdr:from>
    <cdr:to>
      <cdr:x>0.96013</cdr:x>
      <cdr:y>0.27052</cdr:y>
    </cdr:to>
    <cdr:sp macro="" textlink="">
      <cdr:nvSpPr>
        <cdr:cNvPr id="6" name="Line 38"/>
        <cdr:cNvSpPr>
          <a:spLocks xmlns:a="http://schemas.openxmlformats.org/drawingml/2006/main" noChangeShapeType="1"/>
        </cdr:cNvSpPr>
      </cdr:nvSpPr>
      <cdr:spPr bwMode="auto">
        <a:xfrm xmlns:a="http://schemas.openxmlformats.org/drawingml/2006/main">
          <a:off x="873414" y="1739322"/>
          <a:ext cx="7797977" cy="8154"/>
        </a:xfrm>
        <a:prstGeom xmlns:a="http://schemas.openxmlformats.org/drawingml/2006/main" prst="line">
          <a:avLst/>
        </a:prstGeom>
        <a:noFill xmlns:a="http://schemas.openxmlformats.org/drawingml/2006/main"/>
        <a:ln xmlns:a="http://schemas.openxmlformats.org/drawingml/2006/main" w="31750">
          <a:solidFill>
            <a:srgbClr val="FF0000"/>
          </a:solidFill>
          <a:round/>
          <a:headEnd/>
          <a:tailEnd/>
        </a:ln>
      </cdr:spPr>
      <cdr:txBody>
        <a:bodyPr xmlns:a="http://schemas.openxmlformats.org/drawingml/2006/main"/>
        <a:lstStyle xmlns:a="http://schemas.openxmlformats.org/drawingml/2006/main"/>
        <a:p xmlns:a="http://schemas.openxmlformats.org/drawingml/2006/main">
          <a:endParaRPr lang="en-US"/>
        </a:p>
      </cdr:txBody>
    </cdr:sp>
  </cdr:relSizeAnchor>
  <cdr:relSizeAnchor xmlns:cdr="http://schemas.openxmlformats.org/drawingml/2006/chartDrawing">
    <cdr:from>
      <cdr:x>0.77504</cdr:x>
      <cdr:y>0.75052</cdr:y>
    </cdr:from>
    <cdr:to>
      <cdr:x>0.8762</cdr:x>
      <cdr:y>0.89182</cdr:y>
    </cdr:to>
    <cdr:sp macro="" textlink="">
      <cdr:nvSpPr>
        <cdr:cNvPr id="18" name="TextBox 3"/>
        <cdr:cNvSpPr txBox="1"/>
      </cdr:nvSpPr>
      <cdr:spPr>
        <a:xfrm xmlns:a="http://schemas.openxmlformats.org/drawingml/2006/main">
          <a:off x="7005266" y="4857074"/>
          <a:ext cx="914400" cy="91440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en-US"/>
        </a:p>
      </cdr:txBody>
    </cdr:sp>
  </cdr:relSizeAnchor>
  <cdr:relSizeAnchor xmlns:cdr="http://schemas.openxmlformats.org/drawingml/2006/chartDrawing">
    <cdr:from>
      <cdr:x>0.17053</cdr:x>
      <cdr:y>0.77337</cdr:y>
    </cdr:from>
    <cdr:to>
      <cdr:x>0.24525</cdr:x>
      <cdr:y>0.82556</cdr:y>
    </cdr:to>
    <cdr:sp macro="" textlink="">
      <cdr:nvSpPr>
        <cdr:cNvPr id="19" name="TextBox 10"/>
        <cdr:cNvSpPr txBox="1"/>
      </cdr:nvSpPr>
      <cdr:spPr>
        <a:xfrm xmlns:a="http://schemas.openxmlformats.org/drawingml/2006/main">
          <a:off x="1541318" y="5004955"/>
          <a:ext cx="675409" cy="337704"/>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endParaRPr lang="en-US"/>
        </a:p>
      </cdr:txBody>
    </cdr:sp>
  </cdr:relSizeAnchor>
  <cdr:relSizeAnchor xmlns:cdr="http://schemas.openxmlformats.org/drawingml/2006/chartDrawing">
    <cdr:from>
      <cdr:x>0.09671</cdr:x>
      <cdr:y>0.26926</cdr:y>
    </cdr:from>
    <cdr:to>
      <cdr:x>0.96013</cdr:x>
      <cdr:y>0.27052</cdr:y>
    </cdr:to>
    <cdr:sp macro="" textlink="">
      <cdr:nvSpPr>
        <cdr:cNvPr id="20" name="Line 38"/>
        <cdr:cNvSpPr>
          <a:spLocks xmlns:a="http://schemas.openxmlformats.org/drawingml/2006/main" noChangeShapeType="1"/>
        </cdr:cNvSpPr>
      </cdr:nvSpPr>
      <cdr:spPr bwMode="auto">
        <a:xfrm xmlns:a="http://schemas.openxmlformats.org/drawingml/2006/main">
          <a:off x="873414" y="1739322"/>
          <a:ext cx="7797977" cy="8154"/>
        </a:xfrm>
        <a:prstGeom xmlns:a="http://schemas.openxmlformats.org/drawingml/2006/main" prst="line">
          <a:avLst/>
        </a:prstGeom>
        <a:noFill xmlns:a="http://schemas.openxmlformats.org/drawingml/2006/main"/>
        <a:ln xmlns:a="http://schemas.openxmlformats.org/drawingml/2006/main" w="31750">
          <a:solidFill>
            <a:srgbClr val="FF0000"/>
          </a:solidFill>
          <a:round/>
          <a:headEnd/>
          <a:tailEnd/>
        </a:ln>
      </cdr:spPr>
      <cdr:txBody>
        <a:bodyPr xmlns:a="http://schemas.openxmlformats.org/drawingml/2006/main"/>
        <a:lstStyle xmlns:a="http://schemas.openxmlformats.org/drawingml/2006/main"/>
        <a:p xmlns:a="http://schemas.openxmlformats.org/drawingml/2006/main">
          <a:endParaRPr lang="en-US"/>
        </a:p>
      </cdr:txBody>
    </cdr:sp>
  </cdr:relSizeAnchor>
  <cdr:relSizeAnchor xmlns:cdr="http://schemas.openxmlformats.org/drawingml/2006/chartDrawing">
    <cdr:from>
      <cdr:x>0.11013</cdr:x>
      <cdr:y>0.2773</cdr:y>
    </cdr:from>
    <cdr:to>
      <cdr:x>0.96261</cdr:x>
      <cdr:y>0.28016</cdr:y>
    </cdr:to>
    <cdr:sp macro="" textlink="">
      <cdr:nvSpPr>
        <cdr:cNvPr id="21" name="Line 38"/>
        <cdr:cNvSpPr>
          <a:spLocks xmlns:a="http://schemas.openxmlformats.org/drawingml/2006/main" noChangeShapeType="1"/>
        </cdr:cNvSpPr>
      </cdr:nvSpPr>
      <cdr:spPr bwMode="auto">
        <a:xfrm xmlns:a="http://schemas.openxmlformats.org/drawingml/2006/main">
          <a:off x="994602" y="1791270"/>
          <a:ext cx="7699115" cy="18475"/>
        </a:xfrm>
        <a:prstGeom xmlns:a="http://schemas.openxmlformats.org/drawingml/2006/main" prst="line">
          <a:avLst/>
        </a:prstGeom>
        <a:noFill xmlns:a="http://schemas.openxmlformats.org/drawingml/2006/main"/>
        <a:ln xmlns:a="http://schemas.openxmlformats.org/drawingml/2006/main" w="31750">
          <a:solidFill>
            <a:srgbClr val="FF0000"/>
          </a:solidFill>
          <a:prstDash val="sysDash"/>
          <a:round/>
          <a:headEnd/>
          <a:tailEnd/>
        </a:ln>
      </cdr:spPr>
      <cdr:txBody>
        <a:bodyPr xmlns:a="http://schemas.openxmlformats.org/drawingml/2006/main"/>
        <a:lstStyle xmlns:a="http://schemas.openxmlformats.org/drawingml/2006/main"/>
        <a:p xmlns:a="http://schemas.openxmlformats.org/drawingml/2006/main">
          <a:endParaRPr lang="en-US"/>
        </a:p>
      </cdr:txBody>
    </cdr:sp>
  </cdr:relSizeAnchor>
  <cdr:relSizeAnchor xmlns:cdr="http://schemas.openxmlformats.org/drawingml/2006/chartDrawing">
    <cdr:from>
      <cdr:x>0.09017</cdr:x>
      <cdr:y>0.22145</cdr:y>
    </cdr:from>
    <cdr:to>
      <cdr:x>0.39998</cdr:x>
      <cdr:y>0.25782</cdr:y>
    </cdr:to>
    <cdr:sp macro="" textlink="">
      <cdr:nvSpPr>
        <cdr:cNvPr id="22" name="TextBox 1"/>
        <cdr:cNvSpPr txBox="1"/>
      </cdr:nvSpPr>
      <cdr:spPr>
        <a:xfrm xmlns:a="http://schemas.openxmlformats.org/drawingml/2006/main">
          <a:off x="814409" y="1430482"/>
          <a:ext cx="2798028" cy="234939"/>
        </a:xfrm>
        <a:prstGeom xmlns:a="http://schemas.openxmlformats.org/drawingml/2006/main" prst="rect">
          <a:avLst/>
        </a:prstGeom>
      </cdr:spPr>
      <cdr:txBody>
        <a:bodyPr xmlns:a="http://schemas.openxmlformats.org/drawingml/2006/main" wrap="squar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050" b="1" dirty="0">
              <a:solidFill>
                <a:srgbClr val="FF0000"/>
              </a:solidFill>
              <a:latin typeface="Arial" pitchFamily="34" charset="0"/>
              <a:cs typeface="Arial" pitchFamily="34" charset="0"/>
            </a:rPr>
            <a:t>2009 Attainment Budget: 146.1 tons/day</a:t>
          </a:r>
        </a:p>
      </cdr:txBody>
    </cdr:sp>
  </cdr:relSizeAnchor>
  <cdr:relSizeAnchor xmlns:cdr="http://schemas.openxmlformats.org/drawingml/2006/chartDrawing">
    <cdr:from>
      <cdr:x>0.37704</cdr:x>
      <cdr:y>0.24504</cdr:y>
    </cdr:from>
    <cdr:to>
      <cdr:x>0.41132</cdr:x>
      <cdr:y>0.26139</cdr:y>
    </cdr:to>
    <cdr:cxnSp macro="">
      <cdr:nvCxnSpPr>
        <cdr:cNvPr id="23" name="Straight Arrow Connector 15"/>
        <cdr:cNvCxnSpPr/>
      </cdr:nvCxnSpPr>
      <cdr:spPr bwMode="auto">
        <a:xfrm xmlns:a="http://schemas.openxmlformats.org/drawingml/2006/main">
          <a:off x="3405209" y="1582882"/>
          <a:ext cx="309600" cy="105614"/>
        </a:xfrm>
        <a:prstGeom xmlns:a="http://schemas.openxmlformats.org/drawingml/2006/main" prst="straightConnector1">
          <a:avLst/>
        </a:prstGeom>
        <a:solidFill xmlns:a="http://schemas.openxmlformats.org/drawingml/2006/main">
          <a:srgbClr val="FFFFFF"/>
        </a:solidFill>
        <a:ln xmlns:a="http://schemas.openxmlformats.org/drawingml/2006/main" w="12700" cap="flat" cmpd="sng" algn="ctr">
          <a:solidFill>
            <a:srgbClr val="FF0000"/>
          </a:solidFill>
          <a:prstDash val="solid"/>
          <a:round/>
          <a:headEnd type="none" w="med" len="med"/>
          <a:tailEnd type="arrow"/>
        </a:ln>
        <a:effectLst xmlns:a="http://schemas.openxmlformats.org/drawingml/2006/main"/>
      </cdr:spPr>
    </cdr:cxnSp>
  </cdr:relSizeAnchor>
  <cdr:relSizeAnchor xmlns:cdr="http://schemas.openxmlformats.org/drawingml/2006/chartDrawing">
    <cdr:from>
      <cdr:x>0.4457</cdr:x>
      <cdr:y>0.30545</cdr:y>
    </cdr:from>
    <cdr:to>
      <cdr:x>0.77852</cdr:x>
      <cdr:y>0.34182</cdr:y>
    </cdr:to>
    <cdr:sp macro="" textlink="">
      <cdr:nvSpPr>
        <cdr:cNvPr id="24" name="TextBox 1"/>
        <cdr:cNvSpPr txBox="1"/>
      </cdr:nvSpPr>
      <cdr:spPr>
        <a:xfrm xmlns:a="http://schemas.openxmlformats.org/drawingml/2006/main">
          <a:off x="4025309" y="1973110"/>
          <a:ext cx="3005873" cy="234939"/>
        </a:xfrm>
        <a:prstGeom xmlns:a="http://schemas.openxmlformats.org/drawingml/2006/main" prst="rect">
          <a:avLst/>
        </a:prstGeom>
      </cdr:spPr>
      <cdr:txBody>
        <a:bodyPr xmlns:a="http://schemas.openxmlformats.org/drawingml/2006/main" wrap="squar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050" b="1">
              <a:solidFill>
                <a:srgbClr val="FF0000"/>
              </a:solidFill>
              <a:latin typeface="Arial" pitchFamily="34" charset="0"/>
              <a:cs typeface="Arial" pitchFamily="34" charset="0"/>
            </a:rPr>
            <a:t>2010 Contingency Budget: 144.3 tons/day</a:t>
          </a:r>
        </a:p>
      </cdr:txBody>
    </cdr:sp>
  </cdr:relSizeAnchor>
  <cdr:relSizeAnchor xmlns:cdr="http://schemas.openxmlformats.org/drawingml/2006/chartDrawing">
    <cdr:from>
      <cdr:x>0.41707</cdr:x>
      <cdr:y>0.28552</cdr:y>
    </cdr:from>
    <cdr:to>
      <cdr:x>0.45062</cdr:x>
      <cdr:y>0.32306</cdr:y>
    </cdr:to>
    <cdr:cxnSp macro="">
      <cdr:nvCxnSpPr>
        <cdr:cNvPr id="25" name="Straight Arrow Connector 24"/>
        <cdr:cNvCxnSpPr/>
      </cdr:nvCxnSpPr>
      <cdr:spPr bwMode="auto">
        <a:xfrm xmlns:a="http://schemas.openxmlformats.org/drawingml/2006/main" flipH="1" flipV="1">
          <a:off x="3766739" y="1844370"/>
          <a:ext cx="303034" cy="242471"/>
        </a:xfrm>
        <a:prstGeom xmlns:a="http://schemas.openxmlformats.org/drawingml/2006/main" prst="straightConnector1">
          <a:avLst/>
        </a:prstGeom>
        <a:solidFill xmlns:a="http://schemas.openxmlformats.org/drawingml/2006/main">
          <a:srgbClr val="FFFFFF"/>
        </a:solidFill>
        <a:ln xmlns:a="http://schemas.openxmlformats.org/drawingml/2006/main" w="12700" cap="flat" cmpd="sng" algn="ctr">
          <a:solidFill>
            <a:srgbClr val="FF0000"/>
          </a:solidFill>
          <a:prstDash val="solid"/>
          <a:round/>
          <a:headEnd type="none" w="med" len="med"/>
          <a:tailEnd type="arrow"/>
        </a:ln>
        <a:effectLst xmlns:a="http://schemas.openxmlformats.org/drawingml/2006/main"/>
      </cdr:spPr>
    </cdr:cxnSp>
  </cdr:relSizeAnchor>
</c:userShapes>
</file>

<file path=ppt/drawings/drawing6.xml><?xml version="1.0" encoding="utf-8"?>
<c:userShapes xmlns:c="http://schemas.openxmlformats.org/drawingml/2006/chart">
  <cdr:relSizeAnchor xmlns:cdr="http://schemas.openxmlformats.org/drawingml/2006/chartDrawing">
    <cdr:from>
      <cdr:x>0.59431</cdr:x>
      <cdr:y>0.92941</cdr:y>
    </cdr:from>
    <cdr:to>
      <cdr:x>0.69547</cdr:x>
      <cdr:y>1</cdr:y>
    </cdr:to>
    <cdr:sp macro="" textlink="">
      <cdr:nvSpPr>
        <cdr:cNvPr id="6" name="TextBox 5"/>
        <cdr:cNvSpPr txBox="1"/>
      </cdr:nvSpPr>
      <cdr:spPr>
        <a:xfrm xmlns:a="http://schemas.openxmlformats.org/drawingml/2006/main">
          <a:off x="5372100" y="6019800"/>
          <a:ext cx="914400" cy="45720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en-US"/>
        </a:p>
      </cdr:txBody>
    </cdr:sp>
  </cdr:relSizeAnchor>
  <cdr:relSizeAnchor xmlns:cdr="http://schemas.openxmlformats.org/drawingml/2006/chartDrawing">
    <cdr:from>
      <cdr:x>0.51627</cdr:x>
      <cdr:y>0.96618</cdr:y>
    </cdr:from>
    <cdr:to>
      <cdr:x>0.5795</cdr:x>
      <cdr:y>1</cdr:y>
    </cdr:to>
    <cdr:sp macro="" textlink="">
      <cdr:nvSpPr>
        <cdr:cNvPr id="7" name="TextBox 6"/>
        <cdr:cNvSpPr txBox="1"/>
      </cdr:nvSpPr>
      <cdr:spPr>
        <a:xfrm xmlns:a="http://schemas.openxmlformats.org/drawingml/2006/main">
          <a:off x="4696216" y="6453118"/>
          <a:ext cx="575114" cy="223907"/>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US" baseline="0"/>
            <a:t> </a:t>
          </a:r>
          <a:endParaRPr lang="en-US"/>
        </a:p>
      </cdr:txBody>
    </cdr:sp>
  </cdr:relSizeAnchor>
  <cdr:relSizeAnchor xmlns:cdr="http://schemas.openxmlformats.org/drawingml/2006/chartDrawing">
    <cdr:from>
      <cdr:x>0.59431</cdr:x>
      <cdr:y>0.92941</cdr:y>
    </cdr:from>
    <cdr:to>
      <cdr:x>0.69547</cdr:x>
      <cdr:y>1</cdr:y>
    </cdr:to>
    <cdr:sp macro="" textlink="">
      <cdr:nvSpPr>
        <cdr:cNvPr id="11" name="TextBox 5"/>
        <cdr:cNvSpPr txBox="1"/>
      </cdr:nvSpPr>
      <cdr:spPr>
        <a:xfrm xmlns:a="http://schemas.openxmlformats.org/drawingml/2006/main">
          <a:off x="5372100" y="6019800"/>
          <a:ext cx="914400" cy="45720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en-US"/>
        </a:p>
      </cdr:txBody>
    </cdr:sp>
  </cdr:relSizeAnchor>
  <cdr:relSizeAnchor xmlns:cdr="http://schemas.openxmlformats.org/drawingml/2006/chartDrawing">
    <cdr:from>
      <cdr:x>0.51627</cdr:x>
      <cdr:y>0.96618</cdr:y>
    </cdr:from>
    <cdr:to>
      <cdr:x>0.5795</cdr:x>
      <cdr:y>1</cdr:y>
    </cdr:to>
    <cdr:sp macro="" textlink="">
      <cdr:nvSpPr>
        <cdr:cNvPr id="13" name="TextBox 6"/>
        <cdr:cNvSpPr txBox="1"/>
      </cdr:nvSpPr>
      <cdr:spPr>
        <a:xfrm xmlns:a="http://schemas.openxmlformats.org/drawingml/2006/main">
          <a:off x="4696216" y="6453118"/>
          <a:ext cx="575114" cy="223907"/>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endParaRPr lang="en-US"/>
        </a:p>
      </cdr:txBody>
    </cdr:sp>
  </cdr:relSizeAnchor>
  <cdr:relSizeAnchor xmlns:cdr="http://schemas.openxmlformats.org/drawingml/2006/chartDrawing">
    <cdr:from>
      <cdr:x>0.56375</cdr:x>
      <cdr:y>0.37203</cdr:y>
    </cdr:from>
    <cdr:to>
      <cdr:x>0.81033</cdr:x>
      <cdr:y>0.51054</cdr:y>
    </cdr:to>
    <cdr:sp macro="" textlink="">
      <cdr:nvSpPr>
        <cdr:cNvPr id="14" name="TextBox 7"/>
        <cdr:cNvSpPr txBox="1"/>
      </cdr:nvSpPr>
      <cdr:spPr>
        <a:xfrm xmlns:a="http://schemas.openxmlformats.org/drawingml/2006/main">
          <a:off x="5095875" y="2409825"/>
          <a:ext cx="2228850" cy="933450"/>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endParaRPr lang="en-US"/>
        </a:p>
      </cdr:txBody>
    </cdr:sp>
  </cdr:relSizeAnchor>
  <cdr:relSizeAnchor xmlns:cdr="http://schemas.openxmlformats.org/drawingml/2006/chartDrawing">
    <cdr:from>
      <cdr:x>0.59431</cdr:x>
      <cdr:y>0.92941</cdr:y>
    </cdr:from>
    <cdr:to>
      <cdr:x>0.69547</cdr:x>
      <cdr:y>1</cdr:y>
    </cdr:to>
    <cdr:sp macro="" textlink="">
      <cdr:nvSpPr>
        <cdr:cNvPr id="18" name="TextBox 5"/>
        <cdr:cNvSpPr txBox="1"/>
      </cdr:nvSpPr>
      <cdr:spPr>
        <a:xfrm xmlns:a="http://schemas.openxmlformats.org/drawingml/2006/main">
          <a:off x="5372100" y="6019800"/>
          <a:ext cx="914400" cy="45720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en-US"/>
        </a:p>
      </cdr:txBody>
    </cdr:sp>
  </cdr:relSizeAnchor>
  <cdr:relSizeAnchor xmlns:cdr="http://schemas.openxmlformats.org/drawingml/2006/chartDrawing">
    <cdr:from>
      <cdr:x>0.51627</cdr:x>
      <cdr:y>0.96618</cdr:y>
    </cdr:from>
    <cdr:to>
      <cdr:x>0.5795</cdr:x>
      <cdr:y>1</cdr:y>
    </cdr:to>
    <cdr:sp macro="" textlink="">
      <cdr:nvSpPr>
        <cdr:cNvPr id="19" name="TextBox 6"/>
        <cdr:cNvSpPr txBox="1"/>
      </cdr:nvSpPr>
      <cdr:spPr>
        <a:xfrm xmlns:a="http://schemas.openxmlformats.org/drawingml/2006/main">
          <a:off x="4696216" y="6453118"/>
          <a:ext cx="575114" cy="223907"/>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endParaRPr lang="en-US"/>
        </a:p>
      </cdr:txBody>
    </cdr:sp>
  </cdr:relSizeAnchor>
  <cdr:relSizeAnchor xmlns:cdr="http://schemas.openxmlformats.org/drawingml/2006/chartDrawing">
    <cdr:from>
      <cdr:x>0.56375</cdr:x>
      <cdr:y>0.37203</cdr:y>
    </cdr:from>
    <cdr:to>
      <cdr:x>0.81033</cdr:x>
      <cdr:y>0.51054</cdr:y>
    </cdr:to>
    <cdr:sp macro="" textlink="">
      <cdr:nvSpPr>
        <cdr:cNvPr id="21" name="TextBox 7"/>
        <cdr:cNvSpPr txBox="1"/>
      </cdr:nvSpPr>
      <cdr:spPr>
        <a:xfrm xmlns:a="http://schemas.openxmlformats.org/drawingml/2006/main">
          <a:off x="5095875" y="2409825"/>
          <a:ext cx="2228850" cy="933450"/>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endParaRPr lang="en-US"/>
        </a:p>
      </cdr:txBody>
    </cdr:sp>
  </cdr:relSizeAnchor>
  <cdr:relSizeAnchor xmlns:cdr="http://schemas.openxmlformats.org/drawingml/2006/chartDrawing">
    <cdr:from>
      <cdr:x>0.59431</cdr:x>
      <cdr:y>0.92941</cdr:y>
    </cdr:from>
    <cdr:to>
      <cdr:x>0.69547</cdr:x>
      <cdr:y>1</cdr:y>
    </cdr:to>
    <cdr:sp macro="" textlink="">
      <cdr:nvSpPr>
        <cdr:cNvPr id="28" name="TextBox 5"/>
        <cdr:cNvSpPr txBox="1"/>
      </cdr:nvSpPr>
      <cdr:spPr>
        <a:xfrm xmlns:a="http://schemas.openxmlformats.org/drawingml/2006/main">
          <a:off x="5372100" y="6019800"/>
          <a:ext cx="914400" cy="45720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en-US"/>
        </a:p>
      </cdr:txBody>
    </cdr:sp>
  </cdr:relSizeAnchor>
  <cdr:relSizeAnchor xmlns:cdr="http://schemas.openxmlformats.org/drawingml/2006/chartDrawing">
    <cdr:from>
      <cdr:x>0.51627</cdr:x>
      <cdr:y>0.96618</cdr:y>
    </cdr:from>
    <cdr:to>
      <cdr:x>0.5795</cdr:x>
      <cdr:y>1</cdr:y>
    </cdr:to>
    <cdr:sp macro="" textlink="">
      <cdr:nvSpPr>
        <cdr:cNvPr id="30" name="TextBox 6"/>
        <cdr:cNvSpPr txBox="1"/>
      </cdr:nvSpPr>
      <cdr:spPr>
        <a:xfrm xmlns:a="http://schemas.openxmlformats.org/drawingml/2006/main">
          <a:off x="4696216" y="6453118"/>
          <a:ext cx="575114" cy="223907"/>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endParaRPr lang="en-US"/>
        </a:p>
      </cdr:txBody>
    </cdr:sp>
  </cdr:relSizeAnchor>
  <cdr:relSizeAnchor xmlns:cdr="http://schemas.openxmlformats.org/drawingml/2006/chartDrawing">
    <cdr:from>
      <cdr:x>0.56375</cdr:x>
      <cdr:y>0.37203</cdr:y>
    </cdr:from>
    <cdr:to>
      <cdr:x>0.81033</cdr:x>
      <cdr:y>0.51054</cdr:y>
    </cdr:to>
    <cdr:sp macro="" textlink="">
      <cdr:nvSpPr>
        <cdr:cNvPr id="31" name="TextBox 7"/>
        <cdr:cNvSpPr txBox="1"/>
      </cdr:nvSpPr>
      <cdr:spPr>
        <a:xfrm xmlns:a="http://schemas.openxmlformats.org/drawingml/2006/main">
          <a:off x="5095875" y="2409825"/>
          <a:ext cx="2228850" cy="933450"/>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endParaRPr lang="en-US"/>
        </a:p>
      </cdr:txBody>
    </cdr:sp>
  </cdr:relSizeAnchor>
  <cdr:relSizeAnchor xmlns:cdr="http://schemas.openxmlformats.org/drawingml/2006/chartDrawing">
    <cdr:from>
      <cdr:x>0.02527</cdr:x>
      <cdr:y>0.90138</cdr:y>
    </cdr:from>
    <cdr:to>
      <cdr:x>0.97408</cdr:x>
      <cdr:y>0.98639</cdr:y>
    </cdr:to>
    <cdr:sp macro="" textlink="">
      <cdr:nvSpPr>
        <cdr:cNvPr id="107552" name="TextBox 8"/>
        <cdr:cNvSpPr txBox="1"/>
      </cdr:nvSpPr>
      <cdr:spPr>
        <a:xfrm xmlns:a="http://schemas.openxmlformats.org/drawingml/2006/main">
          <a:off x="228601" y="6362699"/>
          <a:ext cx="8582024" cy="600076"/>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pPr marL="0" marR="0" indent="0" algn="l" defTabSz="914400" eaLnBrk="1" fontAlgn="auto" latinLnBrk="0" hangingPunct="1">
            <a:lnSpc>
              <a:spcPct val="100000"/>
            </a:lnSpc>
            <a:spcBef>
              <a:spcPts val="0"/>
            </a:spcBef>
            <a:spcAft>
              <a:spcPts val="0"/>
            </a:spcAft>
            <a:buClrTx/>
            <a:buSzTx/>
            <a:buFontTx/>
            <a:buNone/>
            <a:tabLst/>
            <a:defRPr/>
          </a:pPr>
          <a:r>
            <a:rPr lang="en-US" sz="1050" i="1">
              <a:latin typeface="+mn-lt"/>
              <a:ea typeface="+mn-ea"/>
              <a:cs typeface="+mn-cs"/>
            </a:rPr>
            <a:t>NOTE:  MWAQC</a:t>
          </a:r>
          <a:r>
            <a:rPr lang="en-US" sz="1050" i="1" baseline="0">
              <a:latin typeface="+mn-lt"/>
              <a:ea typeface="+mn-ea"/>
              <a:cs typeface="+mn-cs"/>
            </a:rPr>
            <a:t> approved a PM</a:t>
          </a:r>
          <a:r>
            <a:rPr lang="en-US" sz="1050" i="1" baseline="-25000">
              <a:latin typeface="+mn-lt"/>
              <a:ea typeface="+mn-ea"/>
              <a:cs typeface="+mn-cs"/>
            </a:rPr>
            <a:t>2.5</a:t>
          </a:r>
          <a:r>
            <a:rPr lang="en-US" sz="1050" i="1" baseline="0">
              <a:latin typeface="+mn-lt"/>
              <a:ea typeface="+mn-ea"/>
              <a:cs typeface="+mn-cs"/>
            </a:rPr>
            <a:t> Maintenance Plan on 5/22/2013. The Plan contains mobile budgets for years 2017 and 2025, which are shown in this graph for informational purposes only. When they are approved by EPA they will be used for conformity.  In the meantime, without approved mobile budgets,  it is required that Forecast Year emissions do not exceed Base Year 2002 emissions.  </a:t>
          </a:r>
          <a:endParaRPr lang="en-US" sz="1050" i="1">
            <a:latin typeface="+mn-lt"/>
            <a:ea typeface="+mn-ea"/>
            <a:cs typeface="+mn-cs"/>
          </a:endParaRPr>
        </a:p>
        <a:p xmlns:a="http://schemas.openxmlformats.org/drawingml/2006/main">
          <a:endParaRPr lang="en-US" sz="1050"/>
        </a:p>
      </cdr:txBody>
    </cdr:sp>
  </cdr:relSizeAnchor>
  <cdr:relSizeAnchor xmlns:cdr="http://schemas.openxmlformats.org/drawingml/2006/chartDrawing">
    <cdr:from>
      <cdr:x>0.13751</cdr:x>
      <cdr:y>0.31646</cdr:y>
    </cdr:from>
    <cdr:to>
      <cdr:x>0.32451</cdr:x>
      <cdr:y>0.35964</cdr:y>
    </cdr:to>
    <cdr:sp macro="" textlink="">
      <cdr:nvSpPr>
        <cdr:cNvPr id="3" name="TextBox 2"/>
        <cdr:cNvSpPr txBox="1"/>
      </cdr:nvSpPr>
      <cdr:spPr>
        <a:xfrm xmlns:a="http://schemas.openxmlformats.org/drawingml/2006/main">
          <a:off x="1243013" y="2233612"/>
          <a:ext cx="1690335" cy="304765"/>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pPr algn="r"/>
          <a:r>
            <a:rPr lang="en-US" sz="1100" b="1" dirty="0">
              <a:solidFill>
                <a:srgbClr val="FF0000"/>
              </a:solidFill>
            </a:rPr>
            <a:t>126,953 tons/year</a:t>
          </a:r>
        </a:p>
      </cdr:txBody>
    </cdr:sp>
  </cdr:relSizeAnchor>
  <cdr:relSizeAnchor xmlns:cdr="http://schemas.openxmlformats.org/drawingml/2006/chartDrawing">
    <cdr:from>
      <cdr:x>0.58904</cdr:x>
      <cdr:y>0.70175</cdr:y>
    </cdr:from>
    <cdr:to>
      <cdr:x>0.89568</cdr:x>
      <cdr:y>0.7058</cdr:y>
    </cdr:to>
    <cdr:cxnSp macro="">
      <cdr:nvCxnSpPr>
        <cdr:cNvPr id="20" name="Straight Connector 19"/>
        <cdr:cNvCxnSpPr/>
      </cdr:nvCxnSpPr>
      <cdr:spPr bwMode="auto">
        <a:xfrm xmlns:a="http://schemas.openxmlformats.org/drawingml/2006/main" flipV="1">
          <a:off x="5324475" y="4953000"/>
          <a:ext cx="2771775" cy="28575"/>
        </a:xfrm>
        <a:prstGeom xmlns:a="http://schemas.openxmlformats.org/drawingml/2006/main" prst="line">
          <a:avLst/>
        </a:prstGeom>
        <a:solidFill xmlns:a="http://schemas.openxmlformats.org/drawingml/2006/main">
          <a:srgbClr val="FFFFFF"/>
        </a:solidFill>
        <a:ln xmlns:a="http://schemas.openxmlformats.org/drawingml/2006/main" w="25400" cap="flat" cmpd="sng" algn="ctr">
          <a:solidFill>
            <a:srgbClr val="00B050"/>
          </a:solidFill>
          <a:prstDash val="sysDash"/>
          <a:round/>
          <a:headEnd type="none" w="med" len="med"/>
          <a:tailEnd type="none" w="med" len="med"/>
        </a:ln>
        <a:effectLst xmlns:a="http://schemas.openxmlformats.org/drawingml/2006/main"/>
      </cdr:spPr>
    </cdr:cxnSp>
  </cdr:relSizeAnchor>
  <cdr:relSizeAnchor xmlns:cdr="http://schemas.openxmlformats.org/drawingml/2006/chartDrawing">
    <cdr:from>
      <cdr:x>0.36705</cdr:x>
      <cdr:y>0.62348</cdr:y>
    </cdr:from>
    <cdr:to>
      <cdr:x>0.58377</cdr:x>
      <cdr:y>0.62602</cdr:y>
    </cdr:to>
    <cdr:cxnSp macro="">
      <cdr:nvCxnSpPr>
        <cdr:cNvPr id="22" name="Straight Connector 21"/>
        <cdr:cNvCxnSpPr/>
      </cdr:nvCxnSpPr>
      <cdr:spPr bwMode="auto">
        <a:xfrm xmlns:a="http://schemas.openxmlformats.org/drawingml/2006/main" flipV="1">
          <a:off x="3317875" y="4400550"/>
          <a:ext cx="1958975" cy="17929"/>
        </a:xfrm>
        <a:prstGeom xmlns:a="http://schemas.openxmlformats.org/drawingml/2006/main" prst="line">
          <a:avLst/>
        </a:prstGeom>
        <a:solidFill xmlns:a="http://schemas.openxmlformats.org/drawingml/2006/main">
          <a:srgbClr val="FFFFFF"/>
        </a:solidFill>
        <a:ln xmlns:a="http://schemas.openxmlformats.org/drawingml/2006/main" w="25400" cap="flat" cmpd="sng" algn="ctr">
          <a:solidFill>
            <a:srgbClr val="996633"/>
          </a:solidFill>
          <a:prstDash val="sysDash"/>
          <a:round/>
          <a:headEnd type="none" w="med" len="med"/>
          <a:tailEnd type="none" w="med" len="med"/>
        </a:ln>
        <a:effectLst xmlns:a="http://schemas.openxmlformats.org/drawingml/2006/main"/>
      </cdr:spPr>
    </cdr:cxnSp>
  </cdr:relSizeAnchor>
  <cdr:relSizeAnchor xmlns:cdr="http://schemas.openxmlformats.org/drawingml/2006/chartDrawing">
    <cdr:from>
      <cdr:x>0.58904</cdr:x>
      <cdr:y>0.68151</cdr:y>
    </cdr:from>
    <cdr:to>
      <cdr:x>0.89673</cdr:x>
      <cdr:y>0.68421</cdr:y>
    </cdr:to>
    <cdr:cxnSp macro="">
      <cdr:nvCxnSpPr>
        <cdr:cNvPr id="23" name="Straight Connector 22"/>
        <cdr:cNvCxnSpPr/>
      </cdr:nvCxnSpPr>
      <cdr:spPr bwMode="auto">
        <a:xfrm xmlns:a="http://schemas.openxmlformats.org/drawingml/2006/main" flipV="1">
          <a:off x="5324475" y="4810125"/>
          <a:ext cx="2781300" cy="19050"/>
        </a:xfrm>
        <a:prstGeom xmlns:a="http://schemas.openxmlformats.org/drawingml/2006/main" prst="line">
          <a:avLst/>
        </a:prstGeom>
        <a:solidFill xmlns:a="http://schemas.openxmlformats.org/drawingml/2006/main">
          <a:srgbClr val="FFFFFF"/>
        </a:solidFill>
        <a:ln xmlns:a="http://schemas.openxmlformats.org/drawingml/2006/main" w="25400" cap="flat" cmpd="sng" algn="ctr">
          <a:solidFill>
            <a:srgbClr val="996633"/>
          </a:solidFill>
          <a:prstDash val="sysDash"/>
          <a:round/>
          <a:headEnd type="none" w="med" len="med"/>
          <a:tailEnd type="none" w="med" len="med"/>
        </a:ln>
        <a:effectLst xmlns:a="http://schemas.openxmlformats.org/drawingml/2006/main"/>
      </cdr:spPr>
    </cdr:cxnSp>
  </cdr:relSizeAnchor>
  <cdr:relSizeAnchor xmlns:cdr="http://schemas.openxmlformats.org/drawingml/2006/chartDrawing">
    <cdr:from>
      <cdr:x>0.3667</cdr:x>
      <cdr:y>0.65182</cdr:y>
    </cdr:from>
    <cdr:to>
      <cdr:x>0.58061</cdr:x>
      <cdr:y>0.65452</cdr:y>
    </cdr:to>
    <cdr:cxnSp macro="">
      <cdr:nvCxnSpPr>
        <cdr:cNvPr id="25" name="Straight Connector 24"/>
        <cdr:cNvCxnSpPr/>
      </cdr:nvCxnSpPr>
      <cdr:spPr bwMode="auto">
        <a:xfrm xmlns:a="http://schemas.openxmlformats.org/drawingml/2006/main" flipV="1">
          <a:off x="3314700" y="4600575"/>
          <a:ext cx="1933575" cy="19050"/>
        </a:xfrm>
        <a:prstGeom xmlns:a="http://schemas.openxmlformats.org/drawingml/2006/main" prst="line">
          <a:avLst/>
        </a:prstGeom>
        <a:solidFill xmlns:a="http://schemas.openxmlformats.org/drawingml/2006/main">
          <a:srgbClr val="FFFFFF"/>
        </a:solidFill>
        <a:ln xmlns:a="http://schemas.openxmlformats.org/drawingml/2006/main" w="25400" cap="flat" cmpd="sng" algn="ctr">
          <a:solidFill>
            <a:srgbClr val="00B050"/>
          </a:solidFill>
          <a:prstDash val="sysDash"/>
          <a:round/>
          <a:headEnd type="none" w="med" len="med"/>
          <a:tailEnd type="none" w="med" len="med"/>
        </a:ln>
        <a:effectLst xmlns:a="http://schemas.openxmlformats.org/drawingml/2006/main"/>
      </cdr:spPr>
    </cdr:cxnSp>
  </cdr:relSizeAnchor>
  <cdr:relSizeAnchor xmlns:cdr="http://schemas.openxmlformats.org/drawingml/2006/chartDrawing">
    <cdr:from>
      <cdr:x>0.42993</cdr:x>
      <cdr:y>0.59109</cdr:y>
    </cdr:from>
    <cdr:to>
      <cdr:x>0.50263</cdr:x>
      <cdr:y>0.62213</cdr:y>
    </cdr:to>
    <cdr:sp macro="" textlink="">
      <cdr:nvSpPr>
        <cdr:cNvPr id="27" name="TextBox 26"/>
        <cdr:cNvSpPr txBox="1"/>
      </cdr:nvSpPr>
      <cdr:spPr>
        <a:xfrm xmlns:a="http://schemas.openxmlformats.org/drawingml/2006/main">
          <a:off x="3886200" y="4171950"/>
          <a:ext cx="657225" cy="219075"/>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US" sz="1100" b="1">
              <a:solidFill>
                <a:srgbClr val="996633"/>
              </a:solidFill>
              <a:latin typeface="Arial" pitchFamily="34" charset="0"/>
              <a:cs typeface="Arial" pitchFamily="34" charset="0"/>
            </a:rPr>
            <a:t>50,051</a:t>
          </a:r>
        </a:p>
      </cdr:txBody>
    </cdr:sp>
  </cdr:relSizeAnchor>
  <cdr:relSizeAnchor xmlns:cdr="http://schemas.openxmlformats.org/drawingml/2006/chartDrawing">
    <cdr:from>
      <cdr:x>0.7053</cdr:x>
      <cdr:y>0.64957</cdr:y>
    </cdr:from>
    <cdr:to>
      <cdr:x>0.77801</cdr:x>
      <cdr:y>0.68061</cdr:y>
    </cdr:to>
    <cdr:sp macro="" textlink="">
      <cdr:nvSpPr>
        <cdr:cNvPr id="33" name="TextBox 1"/>
        <cdr:cNvSpPr txBox="1"/>
      </cdr:nvSpPr>
      <cdr:spPr>
        <a:xfrm xmlns:a="http://schemas.openxmlformats.org/drawingml/2006/main">
          <a:off x="6375400" y="4584700"/>
          <a:ext cx="657225" cy="219075"/>
        </a:xfrm>
        <a:prstGeom xmlns:a="http://schemas.openxmlformats.org/drawingml/2006/main" prst="rect">
          <a:avLst/>
        </a:prstGeom>
      </cdr:spPr>
      <cdr:txBody>
        <a:bodyPr xmlns:a="http://schemas.openxmlformats.org/drawingml/2006/main" wrap="squar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100" b="1">
              <a:solidFill>
                <a:srgbClr val="996633"/>
              </a:solidFill>
              <a:latin typeface="Arial" pitchFamily="34" charset="0"/>
              <a:cs typeface="Arial" pitchFamily="34" charset="0"/>
            </a:rPr>
            <a:t>32,880</a:t>
          </a:r>
        </a:p>
      </cdr:txBody>
    </cdr:sp>
  </cdr:relSizeAnchor>
  <cdr:relSizeAnchor xmlns:cdr="http://schemas.openxmlformats.org/drawingml/2006/chartDrawing">
    <cdr:from>
      <cdr:x>0.43344</cdr:x>
      <cdr:y>0.62528</cdr:y>
    </cdr:from>
    <cdr:to>
      <cdr:x>0.50615</cdr:x>
      <cdr:y>0.65632</cdr:y>
    </cdr:to>
    <cdr:sp macro="" textlink="">
      <cdr:nvSpPr>
        <cdr:cNvPr id="34" name="TextBox 1"/>
        <cdr:cNvSpPr txBox="1"/>
      </cdr:nvSpPr>
      <cdr:spPr>
        <a:xfrm xmlns:a="http://schemas.openxmlformats.org/drawingml/2006/main">
          <a:off x="3917950" y="4413250"/>
          <a:ext cx="657225" cy="219075"/>
        </a:xfrm>
        <a:prstGeom xmlns:a="http://schemas.openxmlformats.org/drawingml/2006/main" prst="rect">
          <a:avLst/>
        </a:prstGeom>
      </cdr:spPr>
      <cdr:txBody>
        <a:bodyPr xmlns:a="http://schemas.openxmlformats.org/drawingml/2006/main" wrap="squar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100" b="1">
              <a:solidFill>
                <a:srgbClr val="00B050"/>
              </a:solidFill>
              <a:latin typeface="Arial" pitchFamily="34" charset="0"/>
              <a:cs typeface="Arial" pitchFamily="34" charset="0"/>
            </a:rPr>
            <a:t>41,709</a:t>
          </a:r>
        </a:p>
      </cdr:txBody>
    </cdr:sp>
  </cdr:relSizeAnchor>
  <cdr:relSizeAnchor xmlns:cdr="http://schemas.openxmlformats.org/drawingml/2006/chartDrawing">
    <cdr:from>
      <cdr:x>0.70425</cdr:x>
      <cdr:y>0.67656</cdr:y>
    </cdr:from>
    <cdr:to>
      <cdr:x>0.77696</cdr:x>
      <cdr:y>0.7076</cdr:y>
    </cdr:to>
    <cdr:sp macro="" textlink="">
      <cdr:nvSpPr>
        <cdr:cNvPr id="35" name="TextBox 1"/>
        <cdr:cNvSpPr txBox="1"/>
      </cdr:nvSpPr>
      <cdr:spPr>
        <a:xfrm xmlns:a="http://schemas.openxmlformats.org/drawingml/2006/main">
          <a:off x="6365875" y="4775200"/>
          <a:ext cx="657225" cy="219075"/>
        </a:xfrm>
        <a:prstGeom xmlns:a="http://schemas.openxmlformats.org/drawingml/2006/main" prst="rect">
          <a:avLst/>
        </a:prstGeom>
      </cdr:spPr>
      <cdr:txBody>
        <a:bodyPr xmlns:a="http://schemas.openxmlformats.org/drawingml/2006/main" wrap="squar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100" b="1">
              <a:solidFill>
                <a:srgbClr val="00B050"/>
              </a:solidFill>
              <a:latin typeface="Arial" pitchFamily="34" charset="0"/>
              <a:cs typeface="Arial" pitchFamily="34" charset="0"/>
            </a:rPr>
            <a:t>27,400</a:t>
          </a:r>
        </a:p>
      </cdr:txBody>
    </cdr:sp>
  </cdr:relSizeAnchor>
</c:userShapes>
</file>

<file path=ppt/drawings/drawing7.xml><?xml version="1.0" encoding="utf-8"?>
<c:userShapes xmlns:c="http://schemas.openxmlformats.org/drawingml/2006/chart">
  <cdr:relSizeAnchor xmlns:cdr="http://schemas.openxmlformats.org/drawingml/2006/chartDrawing">
    <cdr:from>
      <cdr:x>0.59431</cdr:x>
      <cdr:y>0.92941</cdr:y>
    </cdr:from>
    <cdr:to>
      <cdr:x>0.69547</cdr:x>
      <cdr:y>1</cdr:y>
    </cdr:to>
    <cdr:sp macro="" textlink="">
      <cdr:nvSpPr>
        <cdr:cNvPr id="6" name="TextBox 5"/>
        <cdr:cNvSpPr txBox="1"/>
      </cdr:nvSpPr>
      <cdr:spPr>
        <a:xfrm xmlns:a="http://schemas.openxmlformats.org/drawingml/2006/main">
          <a:off x="5372100" y="6019800"/>
          <a:ext cx="914400" cy="45720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en-US"/>
        </a:p>
      </cdr:txBody>
    </cdr:sp>
  </cdr:relSizeAnchor>
  <cdr:relSizeAnchor xmlns:cdr="http://schemas.openxmlformats.org/drawingml/2006/chartDrawing">
    <cdr:from>
      <cdr:x>0.51627</cdr:x>
      <cdr:y>0.96618</cdr:y>
    </cdr:from>
    <cdr:to>
      <cdr:x>0.5795</cdr:x>
      <cdr:y>1</cdr:y>
    </cdr:to>
    <cdr:sp macro="" textlink="">
      <cdr:nvSpPr>
        <cdr:cNvPr id="7" name="TextBox 6"/>
        <cdr:cNvSpPr txBox="1"/>
      </cdr:nvSpPr>
      <cdr:spPr>
        <a:xfrm xmlns:a="http://schemas.openxmlformats.org/drawingml/2006/main">
          <a:off x="4696216" y="6453118"/>
          <a:ext cx="575114" cy="223907"/>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endParaRPr lang="en-US"/>
        </a:p>
      </cdr:txBody>
    </cdr:sp>
  </cdr:relSizeAnchor>
  <cdr:relSizeAnchor xmlns:cdr="http://schemas.openxmlformats.org/drawingml/2006/chartDrawing">
    <cdr:from>
      <cdr:x>0.56375</cdr:x>
      <cdr:y>0.36703</cdr:y>
    </cdr:from>
    <cdr:to>
      <cdr:x>0.81033</cdr:x>
      <cdr:y>0.50679</cdr:y>
    </cdr:to>
    <cdr:sp macro="" textlink="">
      <cdr:nvSpPr>
        <cdr:cNvPr id="8" name="TextBox 7"/>
        <cdr:cNvSpPr txBox="1"/>
      </cdr:nvSpPr>
      <cdr:spPr>
        <a:xfrm xmlns:a="http://schemas.openxmlformats.org/drawingml/2006/main">
          <a:off x="5095875" y="2409825"/>
          <a:ext cx="2228850" cy="933450"/>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endParaRPr lang="en-US"/>
        </a:p>
      </cdr:txBody>
    </cdr:sp>
  </cdr:relSizeAnchor>
  <cdr:relSizeAnchor xmlns:cdr="http://schemas.openxmlformats.org/drawingml/2006/chartDrawing">
    <cdr:from>
      <cdr:x>0.59431</cdr:x>
      <cdr:y>0.92941</cdr:y>
    </cdr:from>
    <cdr:to>
      <cdr:x>0.69547</cdr:x>
      <cdr:y>1</cdr:y>
    </cdr:to>
    <cdr:sp macro="" textlink="">
      <cdr:nvSpPr>
        <cdr:cNvPr id="5" name="TextBox 5"/>
        <cdr:cNvSpPr txBox="1"/>
      </cdr:nvSpPr>
      <cdr:spPr>
        <a:xfrm xmlns:a="http://schemas.openxmlformats.org/drawingml/2006/main">
          <a:off x="5372100" y="6019800"/>
          <a:ext cx="914400" cy="45720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en-US"/>
        </a:p>
      </cdr:txBody>
    </cdr:sp>
  </cdr:relSizeAnchor>
  <cdr:relSizeAnchor xmlns:cdr="http://schemas.openxmlformats.org/drawingml/2006/chartDrawing">
    <cdr:from>
      <cdr:x>0.51627</cdr:x>
      <cdr:y>0.96618</cdr:y>
    </cdr:from>
    <cdr:to>
      <cdr:x>0.5795</cdr:x>
      <cdr:y>1</cdr:y>
    </cdr:to>
    <cdr:sp macro="" textlink="">
      <cdr:nvSpPr>
        <cdr:cNvPr id="12" name="TextBox 6"/>
        <cdr:cNvSpPr txBox="1"/>
      </cdr:nvSpPr>
      <cdr:spPr>
        <a:xfrm xmlns:a="http://schemas.openxmlformats.org/drawingml/2006/main">
          <a:off x="4696216" y="6453118"/>
          <a:ext cx="575114" cy="223907"/>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endParaRPr lang="en-US"/>
        </a:p>
      </cdr:txBody>
    </cdr:sp>
  </cdr:relSizeAnchor>
  <cdr:relSizeAnchor xmlns:cdr="http://schemas.openxmlformats.org/drawingml/2006/chartDrawing">
    <cdr:from>
      <cdr:x>0.56375</cdr:x>
      <cdr:y>0.36703</cdr:y>
    </cdr:from>
    <cdr:to>
      <cdr:x>0.81033</cdr:x>
      <cdr:y>0.50679</cdr:y>
    </cdr:to>
    <cdr:sp macro="" textlink="">
      <cdr:nvSpPr>
        <cdr:cNvPr id="13" name="TextBox 7"/>
        <cdr:cNvSpPr txBox="1"/>
      </cdr:nvSpPr>
      <cdr:spPr>
        <a:xfrm xmlns:a="http://schemas.openxmlformats.org/drawingml/2006/main">
          <a:off x="5095875" y="2409825"/>
          <a:ext cx="2228850" cy="933450"/>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endParaRPr lang="en-US"/>
        </a:p>
      </cdr:txBody>
    </cdr:sp>
  </cdr:relSizeAnchor>
  <cdr:relSizeAnchor xmlns:cdr="http://schemas.openxmlformats.org/drawingml/2006/chartDrawing">
    <cdr:from>
      <cdr:x>0.1823</cdr:x>
      <cdr:y>0.2813</cdr:y>
    </cdr:from>
    <cdr:to>
      <cdr:x>0.35617</cdr:x>
      <cdr:y>0.31987</cdr:y>
    </cdr:to>
    <cdr:sp macro="" textlink="">
      <cdr:nvSpPr>
        <cdr:cNvPr id="16" name="TextBox 9"/>
        <cdr:cNvSpPr txBox="1"/>
      </cdr:nvSpPr>
      <cdr:spPr>
        <a:xfrm xmlns:a="http://schemas.openxmlformats.org/drawingml/2006/main">
          <a:off x="1647825" y="1819275"/>
          <a:ext cx="1571650" cy="249450"/>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US" sz="1100" b="1" baseline="0" dirty="0">
              <a:solidFill>
                <a:srgbClr val="FF0000"/>
              </a:solidFill>
              <a:latin typeface="+mn-lt"/>
              <a:cs typeface="Arial" pitchFamily="34" charset="0"/>
            </a:rPr>
            <a:t>3,959 tons/year</a:t>
          </a:r>
          <a:endParaRPr lang="en-US" sz="1100" b="1" dirty="0">
            <a:solidFill>
              <a:srgbClr val="FF0000"/>
            </a:solidFill>
            <a:latin typeface="+mn-lt"/>
            <a:cs typeface="Arial" pitchFamily="34" charset="0"/>
          </a:endParaRPr>
        </a:p>
      </cdr:txBody>
    </cdr:sp>
  </cdr:relSizeAnchor>
  <cdr:relSizeAnchor xmlns:cdr="http://schemas.openxmlformats.org/drawingml/2006/chartDrawing">
    <cdr:from>
      <cdr:x>0.59431</cdr:x>
      <cdr:y>0.92941</cdr:y>
    </cdr:from>
    <cdr:to>
      <cdr:x>0.69547</cdr:x>
      <cdr:y>1</cdr:y>
    </cdr:to>
    <cdr:sp macro="" textlink="">
      <cdr:nvSpPr>
        <cdr:cNvPr id="20" name="TextBox 5"/>
        <cdr:cNvSpPr txBox="1"/>
      </cdr:nvSpPr>
      <cdr:spPr>
        <a:xfrm xmlns:a="http://schemas.openxmlformats.org/drawingml/2006/main">
          <a:off x="5372100" y="6019800"/>
          <a:ext cx="914400" cy="457200"/>
        </a:xfrm>
        <a:prstGeom xmlns:a="http://schemas.openxmlformats.org/drawingml/2006/main" prst="rect">
          <a:avLst/>
        </a:prstGeom>
      </cdr:spPr>
      <cdr:txBody>
        <a:bodyPr xmlns:a="http://schemas.openxmlformats.org/drawingml/2006/main" vertOverflow="clip" wrap="none" rtlCol="0"/>
        <a:lstStyle xmlns:a="http://schemas.openxmlformats.org/drawingml/2006/main"/>
        <a:p xmlns:a="http://schemas.openxmlformats.org/drawingml/2006/main">
          <a:endParaRPr lang="en-US"/>
        </a:p>
      </cdr:txBody>
    </cdr:sp>
  </cdr:relSizeAnchor>
  <cdr:relSizeAnchor xmlns:cdr="http://schemas.openxmlformats.org/drawingml/2006/chartDrawing">
    <cdr:from>
      <cdr:x>0.51627</cdr:x>
      <cdr:y>0.96618</cdr:y>
    </cdr:from>
    <cdr:to>
      <cdr:x>0.5795</cdr:x>
      <cdr:y>1</cdr:y>
    </cdr:to>
    <cdr:sp macro="" textlink="">
      <cdr:nvSpPr>
        <cdr:cNvPr id="21" name="TextBox 6"/>
        <cdr:cNvSpPr txBox="1"/>
      </cdr:nvSpPr>
      <cdr:spPr>
        <a:xfrm xmlns:a="http://schemas.openxmlformats.org/drawingml/2006/main">
          <a:off x="4696216" y="6453118"/>
          <a:ext cx="575114" cy="223907"/>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endParaRPr lang="en-US"/>
        </a:p>
      </cdr:txBody>
    </cdr:sp>
  </cdr:relSizeAnchor>
  <cdr:relSizeAnchor xmlns:cdr="http://schemas.openxmlformats.org/drawingml/2006/chartDrawing">
    <cdr:from>
      <cdr:x>0.01897</cdr:x>
      <cdr:y>0.86875</cdr:y>
    </cdr:from>
    <cdr:to>
      <cdr:x>0.9769</cdr:x>
      <cdr:y>0.98078</cdr:y>
    </cdr:to>
    <cdr:sp macro="" textlink="">
      <cdr:nvSpPr>
        <cdr:cNvPr id="23" name="TextBox 8"/>
        <cdr:cNvSpPr txBox="1"/>
      </cdr:nvSpPr>
      <cdr:spPr>
        <a:xfrm xmlns:a="http://schemas.openxmlformats.org/drawingml/2006/main">
          <a:off x="171451" y="5619750"/>
          <a:ext cx="8658224" cy="724704"/>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pPr marL="0" marR="0" indent="0" defTabSz="914400" eaLnBrk="1" fontAlgn="auto" latinLnBrk="0" hangingPunct="1">
            <a:lnSpc>
              <a:spcPct val="100000"/>
            </a:lnSpc>
            <a:spcBef>
              <a:spcPts val="0"/>
            </a:spcBef>
            <a:spcAft>
              <a:spcPts val="0"/>
            </a:spcAft>
            <a:buClrTx/>
            <a:buSzTx/>
            <a:buFontTx/>
            <a:buNone/>
            <a:tabLst/>
            <a:defRPr/>
          </a:pPr>
          <a:r>
            <a:rPr lang="en-US" sz="1050" i="1">
              <a:latin typeface="+mn-lt"/>
              <a:ea typeface="+mn-ea"/>
              <a:cs typeface="+mn-cs"/>
            </a:rPr>
            <a:t>NOTE:  MWAQC</a:t>
          </a:r>
          <a:r>
            <a:rPr lang="en-US" sz="1050" i="1" baseline="0">
              <a:latin typeface="+mn-lt"/>
              <a:ea typeface="+mn-ea"/>
              <a:cs typeface="+mn-cs"/>
            </a:rPr>
            <a:t> approved a PM</a:t>
          </a:r>
          <a:r>
            <a:rPr lang="en-US" sz="1050" i="1" baseline="-25000">
              <a:latin typeface="+mn-lt"/>
              <a:ea typeface="+mn-ea"/>
              <a:cs typeface="+mn-cs"/>
            </a:rPr>
            <a:t>2.5</a:t>
          </a:r>
          <a:r>
            <a:rPr lang="en-US" sz="1050" i="1" baseline="0">
              <a:latin typeface="+mn-lt"/>
              <a:ea typeface="+mn-ea"/>
              <a:cs typeface="+mn-cs"/>
            </a:rPr>
            <a:t> Maintenance Plan  on 5/22/2013. The Plan contains mobile budgets for years  2017 and 2025, which are shown in this graph for informational purposes only. When they are approved by EPA  they will be used for conformity. In the meantime, without  approved mobile budgets, it is required that Forecast Year emissions do not exceed Base Year 2002 emissions.  </a:t>
          </a:r>
          <a:endParaRPr lang="en-US" sz="1050" i="1">
            <a:latin typeface="+mn-lt"/>
            <a:ea typeface="+mn-ea"/>
            <a:cs typeface="+mn-cs"/>
          </a:endParaRPr>
        </a:p>
        <a:p xmlns:a="http://schemas.openxmlformats.org/drawingml/2006/main">
          <a:endParaRPr lang="en-US" sz="1100"/>
        </a:p>
      </cdr:txBody>
    </cdr:sp>
  </cdr:relSizeAnchor>
  <cdr:relSizeAnchor xmlns:cdr="http://schemas.openxmlformats.org/drawingml/2006/chartDrawing">
    <cdr:from>
      <cdr:x>0.77331</cdr:x>
      <cdr:y>0.71548</cdr:y>
    </cdr:from>
    <cdr:to>
      <cdr:x>0.85396</cdr:x>
      <cdr:y>0.86397</cdr:y>
    </cdr:to>
    <cdr:sp macro="" textlink="">
      <cdr:nvSpPr>
        <cdr:cNvPr id="30" name="TextBox 1"/>
        <cdr:cNvSpPr txBox="1"/>
      </cdr:nvSpPr>
      <cdr:spPr>
        <a:xfrm xmlns:a="http://schemas.openxmlformats.org/drawingml/2006/main">
          <a:off x="6989573" y="4628281"/>
          <a:ext cx="728953" cy="960548"/>
        </a:xfrm>
        <a:prstGeom xmlns:a="http://schemas.openxmlformats.org/drawingml/2006/main" prst="rect">
          <a:avLst/>
        </a:prstGeom>
      </cdr:spPr>
      <cdr:txBody>
        <a:bodyPr xmlns:a="http://schemas.openxmlformats.org/drawingml/2006/main" wrap="squar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100">
              <a:solidFill>
                <a:schemeClr val="bg1"/>
              </a:solidFill>
              <a:latin typeface="Arial" pitchFamily="34" charset="0"/>
              <a:cs typeface="Arial" pitchFamily="34" charset="0"/>
            </a:rPr>
            <a:t>1,212</a:t>
          </a:r>
        </a:p>
        <a:p xmlns:a="http://schemas.openxmlformats.org/drawingml/2006/main">
          <a:r>
            <a:rPr lang="en-US" sz="1100">
              <a:solidFill>
                <a:schemeClr val="bg1"/>
              </a:solidFill>
              <a:latin typeface="Arial" pitchFamily="34" charset="0"/>
              <a:cs typeface="Arial" pitchFamily="34" charset="0"/>
            </a:rPr>
            <a:t>1,212</a:t>
          </a:r>
        </a:p>
        <a:p xmlns:a="http://schemas.openxmlformats.org/drawingml/2006/main">
          <a:r>
            <a:rPr lang="en-US" sz="1100">
              <a:solidFill>
                <a:schemeClr val="bg1"/>
              </a:solidFill>
              <a:latin typeface="Arial" pitchFamily="34" charset="0"/>
              <a:cs typeface="Arial" pitchFamily="34" charset="0"/>
            </a:rPr>
            <a:t>1,212</a:t>
          </a:r>
        </a:p>
      </cdr:txBody>
    </cdr:sp>
  </cdr:relSizeAnchor>
  <cdr:relSizeAnchor xmlns:cdr="http://schemas.openxmlformats.org/drawingml/2006/chartDrawing">
    <cdr:from>
      <cdr:x>0.35335</cdr:x>
      <cdr:y>0.50417</cdr:y>
    </cdr:from>
    <cdr:to>
      <cdr:x>0.57007</cdr:x>
      <cdr:y>0.50694</cdr:y>
    </cdr:to>
    <cdr:cxnSp macro="">
      <cdr:nvCxnSpPr>
        <cdr:cNvPr id="14" name="Straight Connector 13"/>
        <cdr:cNvCxnSpPr/>
      </cdr:nvCxnSpPr>
      <cdr:spPr bwMode="auto">
        <a:xfrm xmlns:a="http://schemas.openxmlformats.org/drawingml/2006/main" flipV="1">
          <a:off x="3194050" y="3260725"/>
          <a:ext cx="1958980" cy="17928"/>
        </a:xfrm>
        <a:prstGeom xmlns:a="http://schemas.openxmlformats.org/drawingml/2006/main" prst="line">
          <a:avLst/>
        </a:prstGeom>
        <a:solidFill xmlns:a="http://schemas.openxmlformats.org/drawingml/2006/main">
          <a:srgbClr val="FFFFFF"/>
        </a:solidFill>
        <a:ln xmlns:a="http://schemas.openxmlformats.org/drawingml/2006/main" w="25400" cap="flat" cmpd="sng" algn="ctr">
          <a:solidFill>
            <a:srgbClr val="996633"/>
          </a:solidFill>
          <a:prstDash val="sysDash"/>
          <a:round/>
          <a:headEnd type="none" w="med" len="med"/>
          <a:tailEnd type="none" w="med" len="med"/>
        </a:ln>
        <a:effectLst xmlns:a="http://schemas.openxmlformats.org/drawingml/2006/main"/>
      </cdr:spPr>
    </cdr:cxnSp>
  </cdr:relSizeAnchor>
  <cdr:relSizeAnchor xmlns:cdr="http://schemas.openxmlformats.org/drawingml/2006/chartDrawing">
    <cdr:from>
      <cdr:x>0.57464</cdr:x>
      <cdr:y>0.56259</cdr:y>
    </cdr:from>
    <cdr:to>
      <cdr:x>0.89357</cdr:x>
      <cdr:y>0.56586</cdr:y>
    </cdr:to>
    <cdr:cxnSp macro="">
      <cdr:nvCxnSpPr>
        <cdr:cNvPr id="15" name="Straight Connector 14"/>
        <cdr:cNvCxnSpPr/>
      </cdr:nvCxnSpPr>
      <cdr:spPr bwMode="auto">
        <a:xfrm xmlns:a="http://schemas.openxmlformats.org/drawingml/2006/main" flipV="1">
          <a:off x="5194300" y="3638550"/>
          <a:ext cx="2882900" cy="21106"/>
        </a:xfrm>
        <a:prstGeom xmlns:a="http://schemas.openxmlformats.org/drawingml/2006/main" prst="line">
          <a:avLst/>
        </a:prstGeom>
        <a:solidFill xmlns:a="http://schemas.openxmlformats.org/drawingml/2006/main">
          <a:srgbClr val="FFFFFF"/>
        </a:solidFill>
        <a:ln xmlns:a="http://schemas.openxmlformats.org/drawingml/2006/main" w="25400" cap="flat" cmpd="sng" algn="ctr">
          <a:solidFill>
            <a:srgbClr val="996633"/>
          </a:solidFill>
          <a:prstDash val="sysDash"/>
          <a:round/>
          <a:headEnd type="none" w="med" len="med"/>
          <a:tailEnd type="none" w="med" len="med"/>
        </a:ln>
        <a:effectLst xmlns:a="http://schemas.openxmlformats.org/drawingml/2006/main"/>
      </cdr:spPr>
    </cdr:cxnSp>
  </cdr:relSizeAnchor>
  <cdr:relSizeAnchor xmlns:cdr="http://schemas.openxmlformats.org/drawingml/2006/chartDrawing">
    <cdr:from>
      <cdr:x>0.35335</cdr:x>
      <cdr:y>0.54394</cdr:y>
    </cdr:from>
    <cdr:to>
      <cdr:x>0.57007</cdr:x>
      <cdr:y>0.54671</cdr:y>
    </cdr:to>
    <cdr:cxnSp macro="">
      <cdr:nvCxnSpPr>
        <cdr:cNvPr id="17" name="Straight Connector 16"/>
        <cdr:cNvCxnSpPr/>
      </cdr:nvCxnSpPr>
      <cdr:spPr bwMode="auto">
        <a:xfrm xmlns:a="http://schemas.openxmlformats.org/drawingml/2006/main" flipV="1">
          <a:off x="3194050" y="3517900"/>
          <a:ext cx="1958980" cy="17928"/>
        </a:xfrm>
        <a:prstGeom xmlns:a="http://schemas.openxmlformats.org/drawingml/2006/main" prst="line">
          <a:avLst/>
        </a:prstGeom>
        <a:solidFill xmlns:a="http://schemas.openxmlformats.org/drawingml/2006/main">
          <a:srgbClr val="FFFFFF"/>
        </a:solidFill>
        <a:ln xmlns:a="http://schemas.openxmlformats.org/drawingml/2006/main" w="25400" cap="flat" cmpd="sng" algn="ctr">
          <a:solidFill>
            <a:srgbClr val="00B050"/>
          </a:solidFill>
          <a:prstDash val="sysDash"/>
          <a:round/>
          <a:headEnd type="none" w="med" len="med"/>
          <a:tailEnd type="none" w="med" len="med"/>
        </a:ln>
        <a:effectLst xmlns:a="http://schemas.openxmlformats.org/drawingml/2006/main"/>
      </cdr:spPr>
    </cdr:cxnSp>
  </cdr:relSizeAnchor>
  <cdr:relSizeAnchor xmlns:cdr="http://schemas.openxmlformats.org/drawingml/2006/chartDrawing">
    <cdr:from>
      <cdr:x>0.57464</cdr:x>
      <cdr:y>0.58468</cdr:y>
    </cdr:from>
    <cdr:to>
      <cdr:x>0.89357</cdr:x>
      <cdr:y>0.58647</cdr:y>
    </cdr:to>
    <cdr:cxnSp macro="">
      <cdr:nvCxnSpPr>
        <cdr:cNvPr id="18" name="Straight Connector 17"/>
        <cdr:cNvCxnSpPr/>
      </cdr:nvCxnSpPr>
      <cdr:spPr bwMode="auto">
        <a:xfrm xmlns:a="http://schemas.openxmlformats.org/drawingml/2006/main" flipV="1">
          <a:off x="5194300" y="3781425"/>
          <a:ext cx="2882900" cy="11579"/>
        </a:xfrm>
        <a:prstGeom xmlns:a="http://schemas.openxmlformats.org/drawingml/2006/main" prst="line">
          <a:avLst/>
        </a:prstGeom>
        <a:solidFill xmlns:a="http://schemas.openxmlformats.org/drawingml/2006/main">
          <a:srgbClr val="FFFFFF"/>
        </a:solidFill>
        <a:ln xmlns:a="http://schemas.openxmlformats.org/drawingml/2006/main" w="25400" cap="flat" cmpd="sng" algn="ctr">
          <a:solidFill>
            <a:srgbClr val="00B050"/>
          </a:solidFill>
          <a:prstDash val="sysDash"/>
          <a:round/>
          <a:headEnd type="none" w="med" len="med"/>
          <a:tailEnd type="none" w="med" len="med"/>
        </a:ln>
        <a:effectLst xmlns:a="http://schemas.openxmlformats.org/drawingml/2006/main"/>
      </cdr:spPr>
    </cdr:cxnSp>
  </cdr:relSizeAnchor>
  <cdr:relSizeAnchor xmlns:cdr="http://schemas.openxmlformats.org/drawingml/2006/chartDrawing">
    <cdr:from>
      <cdr:x>0.42255</cdr:x>
      <cdr:y>0.46834</cdr:y>
    </cdr:from>
    <cdr:to>
      <cdr:x>0.48156</cdr:x>
      <cdr:y>0.49779</cdr:y>
    </cdr:to>
    <cdr:sp macro="" textlink="">
      <cdr:nvSpPr>
        <cdr:cNvPr id="19" name="TextBox 18"/>
        <cdr:cNvSpPr txBox="1"/>
      </cdr:nvSpPr>
      <cdr:spPr>
        <a:xfrm xmlns:a="http://schemas.openxmlformats.org/drawingml/2006/main">
          <a:off x="3819525" y="3028950"/>
          <a:ext cx="533400" cy="190500"/>
        </a:xfrm>
        <a:prstGeom xmlns:a="http://schemas.openxmlformats.org/drawingml/2006/main" prst="rect">
          <a:avLst/>
        </a:prstGeom>
      </cdr:spPr>
      <cdr:txBody>
        <a:bodyPr xmlns:a="http://schemas.openxmlformats.org/drawingml/2006/main" vertOverflow="clip" wrap="square" rtlCol="0"/>
        <a:lstStyle xmlns:a="http://schemas.openxmlformats.org/drawingml/2006/main"/>
        <a:p xmlns:a="http://schemas.openxmlformats.org/drawingml/2006/main">
          <a:r>
            <a:rPr lang="en-US" sz="1100" b="1">
              <a:solidFill>
                <a:srgbClr val="996633"/>
              </a:solidFill>
              <a:latin typeface="Arial" pitchFamily="34" charset="0"/>
              <a:cs typeface="Arial" pitchFamily="34" charset="0"/>
            </a:rPr>
            <a:t>2,144</a:t>
          </a:r>
        </a:p>
      </cdr:txBody>
    </cdr:sp>
  </cdr:relSizeAnchor>
  <cdr:relSizeAnchor xmlns:cdr="http://schemas.openxmlformats.org/drawingml/2006/chartDrawing">
    <cdr:from>
      <cdr:x>0.70004</cdr:x>
      <cdr:y>0.52921</cdr:y>
    </cdr:from>
    <cdr:to>
      <cdr:x>0.75904</cdr:x>
      <cdr:y>0.55866</cdr:y>
    </cdr:to>
    <cdr:sp macro="" textlink="">
      <cdr:nvSpPr>
        <cdr:cNvPr id="24" name="TextBox 1"/>
        <cdr:cNvSpPr txBox="1"/>
      </cdr:nvSpPr>
      <cdr:spPr>
        <a:xfrm xmlns:a="http://schemas.openxmlformats.org/drawingml/2006/main">
          <a:off x="6327775" y="3422650"/>
          <a:ext cx="533400" cy="190500"/>
        </a:xfrm>
        <a:prstGeom xmlns:a="http://schemas.openxmlformats.org/drawingml/2006/main" prst="rect">
          <a:avLst/>
        </a:prstGeom>
      </cdr:spPr>
      <cdr:txBody>
        <a:bodyPr xmlns:a="http://schemas.openxmlformats.org/drawingml/2006/main" wrap="squar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100" b="1">
              <a:solidFill>
                <a:srgbClr val="996633"/>
              </a:solidFill>
              <a:latin typeface="Arial" pitchFamily="34" charset="0"/>
              <a:cs typeface="Arial" pitchFamily="34" charset="0"/>
            </a:rPr>
            <a:t>1,587</a:t>
          </a:r>
        </a:p>
      </cdr:txBody>
    </cdr:sp>
  </cdr:relSizeAnchor>
  <cdr:relSizeAnchor xmlns:cdr="http://schemas.openxmlformats.org/drawingml/2006/chartDrawing">
    <cdr:from>
      <cdr:x>0.42501</cdr:x>
      <cdr:y>0.51301</cdr:y>
    </cdr:from>
    <cdr:to>
      <cdr:x>0.48402</cdr:x>
      <cdr:y>0.54246</cdr:y>
    </cdr:to>
    <cdr:sp macro="" textlink="">
      <cdr:nvSpPr>
        <cdr:cNvPr id="25" name="TextBox 1"/>
        <cdr:cNvSpPr txBox="1"/>
      </cdr:nvSpPr>
      <cdr:spPr>
        <a:xfrm xmlns:a="http://schemas.openxmlformats.org/drawingml/2006/main">
          <a:off x="3841750" y="3317875"/>
          <a:ext cx="533400" cy="190500"/>
        </a:xfrm>
        <a:prstGeom xmlns:a="http://schemas.openxmlformats.org/drawingml/2006/main" prst="rect">
          <a:avLst/>
        </a:prstGeom>
      </cdr:spPr>
      <cdr:txBody>
        <a:bodyPr xmlns:a="http://schemas.openxmlformats.org/drawingml/2006/main" wrap="squar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100" b="1">
              <a:solidFill>
                <a:srgbClr val="00B050"/>
              </a:solidFill>
              <a:latin typeface="Arial" pitchFamily="34" charset="0"/>
              <a:cs typeface="Arial" pitchFamily="34" charset="0"/>
            </a:rPr>
            <a:t>1,787</a:t>
          </a:r>
        </a:p>
      </cdr:txBody>
    </cdr:sp>
  </cdr:relSizeAnchor>
  <cdr:relSizeAnchor xmlns:cdr="http://schemas.openxmlformats.org/drawingml/2006/chartDrawing">
    <cdr:from>
      <cdr:x>0.70109</cdr:x>
      <cdr:y>0.55866</cdr:y>
    </cdr:from>
    <cdr:to>
      <cdr:x>0.7601</cdr:x>
      <cdr:y>0.58812</cdr:y>
    </cdr:to>
    <cdr:sp macro="" textlink="">
      <cdr:nvSpPr>
        <cdr:cNvPr id="27" name="TextBox 1"/>
        <cdr:cNvSpPr txBox="1"/>
      </cdr:nvSpPr>
      <cdr:spPr>
        <a:xfrm xmlns:a="http://schemas.openxmlformats.org/drawingml/2006/main">
          <a:off x="6337300" y="3613150"/>
          <a:ext cx="533400" cy="190500"/>
        </a:xfrm>
        <a:prstGeom xmlns:a="http://schemas.openxmlformats.org/drawingml/2006/main" prst="rect">
          <a:avLst/>
        </a:prstGeom>
      </cdr:spPr>
      <cdr:txBody>
        <a:bodyPr xmlns:a="http://schemas.openxmlformats.org/drawingml/2006/main" wrap="square" rtlCol="0"/>
        <a:lstStyle xmlns:a="http://schemas.openxmlformats.org/drawingml/2006/main">
          <a:lvl1pPr marL="0" indent="0">
            <a:defRPr sz="1100">
              <a:latin typeface="+mn-lt"/>
              <a:ea typeface="+mn-ea"/>
              <a:cs typeface="+mn-cs"/>
            </a:defRPr>
          </a:lvl1pPr>
          <a:lvl2pPr marL="457200" indent="0">
            <a:defRPr sz="1100">
              <a:latin typeface="+mn-lt"/>
              <a:ea typeface="+mn-ea"/>
              <a:cs typeface="+mn-cs"/>
            </a:defRPr>
          </a:lvl2pPr>
          <a:lvl3pPr marL="914400" indent="0">
            <a:defRPr sz="1100">
              <a:latin typeface="+mn-lt"/>
              <a:ea typeface="+mn-ea"/>
              <a:cs typeface="+mn-cs"/>
            </a:defRPr>
          </a:lvl3pPr>
          <a:lvl4pPr marL="1371600" indent="0">
            <a:defRPr sz="1100">
              <a:latin typeface="+mn-lt"/>
              <a:ea typeface="+mn-ea"/>
              <a:cs typeface="+mn-cs"/>
            </a:defRPr>
          </a:lvl4pPr>
          <a:lvl5pPr marL="1828800" indent="0">
            <a:defRPr sz="1100">
              <a:latin typeface="+mn-lt"/>
              <a:ea typeface="+mn-ea"/>
              <a:cs typeface="+mn-cs"/>
            </a:defRPr>
          </a:lvl5pPr>
          <a:lvl6pPr marL="2286000" indent="0">
            <a:defRPr sz="1100">
              <a:latin typeface="+mn-lt"/>
              <a:ea typeface="+mn-ea"/>
              <a:cs typeface="+mn-cs"/>
            </a:defRPr>
          </a:lvl6pPr>
          <a:lvl7pPr marL="2743200" indent="0">
            <a:defRPr sz="1100">
              <a:latin typeface="+mn-lt"/>
              <a:ea typeface="+mn-ea"/>
              <a:cs typeface="+mn-cs"/>
            </a:defRPr>
          </a:lvl7pPr>
          <a:lvl8pPr marL="3200400" indent="0">
            <a:defRPr sz="1100">
              <a:latin typeface="+mn-lt"/>
              <a:ea typeface="+mn-ea"/>
              <a:cs typeface="+mn-cs"/>
            </a:defRPr>
          </a:lvl8pPr>
          <a:lvl9pPr marL="3657600" indent="0">
            <a:defRPr sz="1100">
              <a:latin typeface="+mn-lt"/>
              <a:ea typeface="+mn-ea"/>
              <a:cs typeface="+mn-cs"/>
            </a:defRPr>
          </a:lvl9pPr>
        </a:lstStyle>
        <a:p xmlns:a="http://schemas.openxmlformats.org/drawingml/2006/main">
          <a:r>
            <a:rPr lang="en-US" sz="1100" b="1">
              <a:solidFill>
                <a:srgbClr val="00B050"/>
              </a:solidFill>
              <a:latin typeface="Arial" pitchFamily="34" charset="0"/>
              <a:cs typeface="Arial" pitchFamily="34" charset="0"/>
            </a:rPr>
            <a:t>1,350</a:t>
          </a:r>
        </a:p>
      </cdr:txBody>
    </cdr:sp>
  </cdr:relSizeAnchor>
</c:userShape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8475" cy="46513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970338" y="0"/>
            <a:ext cx="3038475" cy="465138"/>
          </a:xfrm>
          <a:prstGeom prst="rect">
            <a:avLst/>
          </a:prstGeom>
        </p:spPr>
        <p:txBody>
          <a:bodyPr vert="horz" lIns="91440" tIns="45720" rIns="91440" bIns="45720" rtlCol="0"/>
          <a:lstStyle>
            <a:lvl1pPr algn="r">
              <a:defRPr sz="1200"/>
            </a:lvl1pPr>
          </a:lstStyle>
          <a:p>
            <a:fld id="{64DDB4AC-5C88-4BA8-BE39-C17EEB537BC6}" type="datetimeFigureOut">
              <a:rPr lang="en-US" smtClean="0"/>
              <a:t>6/6/2013</a:t>
            </a:fld>
            <a:endParaRPr lang="en-US"/>
          </a:p>
        </p:txBody>
      </p:sp>
      <p:sp>
        <p:nvSpPr>
          <p:cNvPr id="4" name="Footer Placeholder 3"/>
          <p:cNvSpPr>
            <a:spLocks noGrp="1"/>
          </p:cNvSpPr>
          <p:nvPr>
            <p:ph type="ftr" sz="quarter" idx="2"/>
          </p:nvPr>
        </p:nvSpPr>
        <p:spPr>
          <a:xfrm>
            <a:off x="0" y="8829675"/>
            <a:ext cx="3038475" cy="465138"/>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970338" y="8829675"/>
            <a:ext cx="3038475" cy="465138"/>
          </a:xfrm>
          <a:prstGeom prst="rect">
            <a:avLst/>
          </a:prstGeom>
        </p:spPr>
        <p:txBody>
          <a:bodyPr vert="horz" lIns="91440" tIns="45720" rIns="91440" bIns="45720" rtlCol="0" anchor="b"/>
          <a:lstStyle>
            <a:lvl1pPr algn="r">
              <a:defRPr sz="1200"/>
            </a:lvl1pPr>
          </a:lstStyle>
          <a:p>
            <a:fld id="{EC64BB0F-2928-40DF-915B-A151A81A1F5A}" type="slidenum">
              <a:rPr lang="en-US" smtClean="0"/>
              <a:t>‹#›</a:t>
            </a:fld>
            <a:endParaRPr lang="en-US"/>
          </a:p>
        </p:txBody>
      </p:sp>
    </p:spTree>
    <p:extLst>
      <p:ext uri="{BB962C8B-B14F-4D97-AF65-F5344CB8AC3E}">
        <p14:creationId xmlns:p14="http://schemas.microsoft.com/office/powerpoint/2010/main" val="39135990"/>
      </p:ext>
    </p:extLst>
  </p:cSld>
  <p:clrMap bg1="lt1" tx1="dk1" bg2="lt2" tx2="dk2" accent1="accent1" accent2="accent2" accent3="accent3" accent4="accent4" accent5="accent5" accent6="accent6" hlink="hlink" folHlink="folHlink"/>
  <p:hf sldNum="0" hdr="0" ftr="0" dt="0"/>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4820"/>
          </a:xfrm>
          <a:prstGeom prst="rect">
            <a:avLst/>
          </a:prstGeom>
        </p:spPr>
        <p:txBody>
          <a:bodyPr vert="horz" lIns="93177" tIns="46589" rIns="93177" bIns="46589" rtlCol="0"/>
          <a:lstStyle>
            <a:lvl1pPr algn="r">
              <a:defRPr sz="1200"/>
            </a:lvl1pPr>
          </a:lstStyle>
          <a:p>
            <a:fld id="{126ACA98-4F98-4EB2-B5C2-07B8A8195DF4}" type="datetimeFigureOut">
              <a:rPr lang="en-US" smtClean="0"/>
              <a:t>6/6/2013</a:t>
            </a:fld>
            <a:endParaRPr lang="en-US"/>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15790"/>
            <a:ext cx="5608320" cy="4183380"/>
          </a:xfrm>
          <a:prstGeom prst="rect">
            <a:avLst/>
          </a:prstGeom>
        </p:spPr>
        <p:txBody>
          <a:bodyPr vert="horz" lIns="93177" tIns="46589" rIns="93177" bIns="46589"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29967"/>
            <a:ext cx="3037840" cy="464820"/>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4820"/>
          </a:xfrm>
          <a:prstGeom prst="rect">
            <a:avLst/>
          </a:prstGeom>
        </p:spPr>
        <p:txBody>
          <a:bodyPr vert="horz" lIns="93177" tIns="46589" rIns="93177" bIns="46589" rtlCol="0" anchor="b"/>
          <a:lstStyle>
            <a:lvl1pPr algn="r">
              <a:defRPr sz="1200"/>
            </a:lvl1pPr>
          </a:lstStyle>
          <a:p>
            <a:fld id="{DE850EBB-1932-4D28-9356-632FAE1E1F58}" type="slidenum">
              <a:rPr lang="en-US" smtClean="0"/>
              <a:t>‹#›</a:t>
            </a:fld>
            <a:endParaRPr lang="en-US"/>
          </a:p>
        </p:txBody>
      </p:sp>
    </p:spTree>
    <p:extLst>
      <p:ext uri="{BB962C8B-B14F-4D97-AF65-F5344CB8AC3E}">
        <p14:creationId xmlns:p14="http://schemas.microsoft.com/office/powerpoint/2010/main" val="3544972807"/>
      </p:ext>
    </p:extLst>
  </p:cSld>
  <p:clrMap bg1="lt1" tx1="dk1" bg2="lt2" tx2="dk2" accent1="accent1" accent2="accent2" accent3="accent3" accent4="accent4" accent5="accent5" accent6="accent6" hlink="hlink" folHlink="folHlink"/>
  <p:hf sldNum="0" hdr="0" ftr="0" dt="0"/>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13277524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Tree>
    <p:extLst>
      <p:ext uri="{BB962C8B-B14F-4D97-AF65-F5344CB8AC3E}">
        <p14:creationId xmlns:p14="http://schemas.microsoft.com/office/powerpoint/2010/main" val="200586518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mtClean="0"/>
              <a:t>"I:\ateam\meetings_conf\techComm\2013-06-07\Copy of 12jantvt.xls"</a:t>
            </a:r>
            <a:endParaRPr lang="en-US"/>
          </a:p>
        </p:txBody>
      </p:sp>
    </p:spTree>
    <p:extLst>
      <p:ext uri="{BB962C8B-B14F-4D97-AF65-F5344CB8AC3E}">
        <p14:creationId xmlns:p14="http://schemas.microsoft.com/office/powerpoint/2010/main" val="250183285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6" name="Rounded Rectangle 15"/>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7" name="Group 9"/>
          <p:cNvGrpSpPr>
            <a:grpSpLocks noChangeAspect="1"/>
          </p:cNvGrpSpPr>
          <p:nvPr/>
        </p:nvGrpSpPr>
        <p:grpSpPr bwMode="hidden">
          <a:xfrm>
            <a:off x="211665" y="5353963"/>
            <a:ext cx="8723376" cy="1331580"/>
            <a:chOff x="-3905250" y="4294188"/>
            <a:chExt cx="13011150" cy="1892300"/>
          </a:xfrm>
        </p:grpSpPr>
        <p:sp>
          <p:nvSpPr>
            <p:cNvPr id="11"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4"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5"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ctrTitle"/>
          </p:nvPr>
        </p:nvSpPr>
        <p:spPr>
          <a:xfrm>
            <a:off x="685800" y="1600200"/>
            <a:ext cx="7772400" cy="1780108"/>
          </a:xfrm>
        </p:spPr>
        <p:txBody>
          <a:bodyPr anchor="b">
            <a:normAutofit/>
          </a:bodyPr>
          <a:lstStyle>
            <a:lvl1pPr>
              <a:defRPr sz="4400">
                <a:solidFill>
                  <a:srgbClr val="FFFFFF"/>
                </a:solidFill>
              </a:defRPr>
            </a:lvl1pPr>
          </a:lstStyle>
          <a:p>
            <a:r>
              <a:rPr lang="en-US" smtClean="0"/>
              <a:t>Click to edit Master title style</a:t>
            </a:r>
            <a:endParaRPr lang="en-US" dirty="0"/>
          </a:p>
        </p:txBody>
      </p:sp>
      <p:sp>
        <p:nvSpPr>
          <p:cNvPr id="3" name="Subtitle 2"/>
          <p:cNvSpPr>
            <a:spLocks noGrp="1"/>
          </p:cNvSpPr>
          <p:nvPr>
            <p:ph type="subTitle" idx="1"/>
          </p:nvPr>
        </p:nvSpPr>
        <p:spPr>
          <a:xfrm>
            <a:off x="1371600" y="3556001"/>
            <a:ext cx="6400800" cy="1473200"/>
          </a:xfrm>
        </p:spPr>
        <p:txBody>
          <a:bodyPr>
            <a:normAutofit/>
          </a:bodyPr>
          <a:lstStyle>
            <a:lvl1pPr marL="0" indent="0" algn="ctr">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p:txBody>
          <a:bodyPr/>
          <a:lstStyle/>
          <a:p>
            <a:fld id="{B14C5817-D3E6-4619-AE45-CEEFC7E7BE7D}" type="datetime1">
              <a:rPr lang="en-US" smtClean="0"/>
              <a:t>6/6/2013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FA933FB-6653-497A-99BD-5546DA48E1CA}"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E41E6A2-7B7D-4F11-BCC1-7B72C96504D4}" type="datetime1">
              <a:rPr lang="en-US" smtClean="0"/>
              <a:t>6/6/2013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FA933FB-6653-497A-99BD-5546DA48E1CA}" type="slidenum">
              <a:rPr lang="en-US" smtClean="0"/>
              <a:t>‹#›</a:t>
            </a:fld>
            <a:endParaRPr lang="en-US"/>
          </a:p>
        </p:txBody>
      </p:sp>
      <p:sp>
        <p:nvSpPr>
          <p:cNvPr id="7" name="Title 6"/>
          <p:cNvSpPr>
            <a:spLocks noGrp="1"/>
          </p:cNvSpPr>
          <p:nvPr>
            <p:ph type="title"/>
          </p:nvPr>
        </p:nvSpPr>
        <p:spPr/>
        <p:txBody>
          <a:bodyPr/>
          <a:lstStyle/>
          <a:p>
            <a:r>
              <a:rPr lang="en-US" smtClean="0"/>
              <a:t>Click to edit Master title style</a:t>
            </a:r>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14" name="Rounded Rectangle 13"/>
          <p:cNvSpPr/>
          <p:nvPr/>
        </p:nvSpPr>
        <p:spPr>
          <a:xfrm>
            <a:off x="228600" y="228600"/>
            <a:ext cx="8695944" cy="4736592"/>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Freeform 14"/>
          <p:cNvSpPr>
            <a:spLocks/>
          </p:cNvSpPr>
          <p:nvPr/>
        </p:nvSpPr>
        <p:spPr bwMode="hidden">
          <a:xfrm>
            <a:off x="6047438" y="4203592"/>
            <a:ext cx="2876429" cy="714026"/>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18"/>
          <p:cNvSpPr>
            <a:spLocks/>
          </p:cNvSpPr>
          <p:nvPr/>
        </p:nvSpPr>
        <p:spPr bwMode="hidden">
          <a:xfrm>
            <a:off x="2619320" y="4075290"/>
            <a:ext cx="5544515" cy="850138"/>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22"/>
          <p:cNvSpPr>
            <a:spLocks/>
          </p:cNvSpPr>
          <p:nvPr/>
        </p:nvSpPr>
        <p:spPr bwMode="hidden">
          <a:xfrm>
            <a:off x="2828728" y="4087562"/>
            <a:ext cx="5467980" cy="774272"/>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6"/>
          <p:cNvSpPr>
            <a:spLocks/>
          </p:cNvSpPr>
          <p:nvPr/>
        </p:nvSpPr>
        <p:spPr bwMode="hidden">
          <a:xfrm>
            <a:off x="5609489" y="4074174"/>
            <a:ext cx="3308000" cy="651549"/>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3" name="Freeform 10"/>
          <p:cNvSpPr>
            <a:spLocks/>
          </p:cNvSpPr>
          <p:nvPr/>
        </p:nvSpPr>
        <p:spPr bwMode="hidden">
          <a:xfrm>
            <a:off x="211665" y="4058555"/>
            <a:ext cx="8723376" cy="1329874"/>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 name="Title 1"/>
          <p:cNvSpPr>
            <a:spLocks noGrp="1"/>
          </p:cNvSpPr>
          <p:nvPr>
            <p:ph type="title"/>
          </p:nvPr>
        </p:nvSpPr>
        <p:spPr>
          <a:xfrm>
            <a:off x="690032" y="2463560"/>
            <a:ext cx="7772400" cy="1524000"/>
          </a:xfrm>
        </p:spPr>
        <p:txBody>
          <a:bodyPr anchor="t">
            <a:normAutofit/>
          </a:bodyPr>
          <a:lstStyle>
            <a:lvl1pPr algn="ctr">
              <a:defRPr sz="4400" b="0" cap="none"/>
            </a:lvl1pPr>
          </a:lstStyle>
          <a:p>
            <a:r>
              <a:rPr lang="en-US" smtClean="0"/>
              <a:t>Click to edit Master title style</a:t>
            </a:r>
            <a:endParaRPr lang="en-US" dirty="0"/>
          </a:p>
        </p:txBody>
      </p:sp>
      <p:sp>
        <p:nvSpPr>
          <p:cNvPr id="3" name="Text Placeholder 2"/>
          <p:cNvSpPr>
            <a:spLocks noGrp="1"/>
          </p:cNvSpPr>
          <p:nvPr>
            <p:ph type="body" idx="1"/>
          </p:nvPr>
        </p:nvSpPr>
        <p:spPr>
          <a:xfrm>
            <a:off x="1367365" y="1437448"/>
            <a:ext cx="6417734" cy="939801"/>
          </a:xfrm>
        </p:spPr>
        <p:txBody>
          <a:bodyPr anchor="b">
            <a:normAutofit/>
          </a:bodyPr>
          <a:lstStyle>
            <a:lvl1pPr marL="0" indent="0" algn="ctr">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9660DDC-6064-4A60-9A8C-95FC631113CA}" type="datetime1">
              <a:rPr lang="en-US" smtClean="0"/>
              <a:t>6/6/2013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FA933FB-6653-497A-99BD-5546DA48E1CA}"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Date Placeholder 4"/>
          <p:cNvSpPr>
            <a:spLocks noGrp="1"/>
          </p:cNvSpPr>
          <p:nvPr>
            <p:ph type="dt" sz="half" idx="10"/>
          </p:nvPr>
        </p:nvSpPr>
        <p:spPr/>
        <p:txBody>
          <a:bodyPr/>
          <a:lstStyle/>
          <a:p>
            <a:fld id="{181B337A-0C9A-4C81-BFAC-D3612BCFC1F2}" type="datetime1">
              <a:rPr lang="en-US" smtClean="0"/>
              <a:t>6/6/2013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FA933FB-6653-497A-99BD-5546DA48E1CA}" type="slidenum">
              <a:rPr lang="en-US" smtClean="0"/>
              <a:t>‹#›</a:t>
            </a:fld>
            <a:endParaRPr lang="en-US"/>
          </a:p>
        </p:txBody>
      </p:sp>
      <p:sp>
        <p:nvSpPr>
          <p:cNvPr id="9" name="Content Placeholder 8"/>
          <p:cNvSpPr>
            <a:spLocks noGrp="1"/>
          </p:cNvSpPr>
          <p:nvPr>
            <p:ph sz="quarter" idx="13"/>
          </p:nvPr>
        </p:nvSpPr>
        <p:spPr>
          <a:xfrm>
            <a:off x="676655" y="2679192"/>
            <a:ext cx="3822192" cy="34472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14"/>
          </p:nvPr>
        </p:nvSpPr>
        <p:spPr>
          <a:xfrm>
            <a:off x="4645152" y="2679192"/>
            <a:ext cx="3822192" cy="34472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676656" y="2678114"/>
            <a:ext cx="3822192" cy="639762"/>
          </a:xfrm>
        </p:spPr>
        <p:txBody>
          <a:bodyPr anchor="ctr"/>
          <a:lstStyle>
            <a:lvl1pPr marL="0" indent="0" algn="ctr">
              <a:buNone/>
              <a:defRPr sz="2400" b="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77332" y="3429000"/>
            <a:ext cx="3820055"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8200" y="2678113"/>
            <a:ext cx="3822192" cy="639762"/>
          </a:xfrm>
        </p:spPr>
        <p:txBody>
          <a:bodyPr anchor="ctr"/>
          <a:lstStyle>
            <a:lvl1pPr marL="0" indent="0" algn="ctr">
              <a:buNone/>
              <a:defRPr sz="2400" b="0" i="0">
                <a:solidFill>
                  <a:schemeClr val="tx2"/>
                </a:solidFill>
                <a:latin typeface="+mj-lt"/>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3429000"/>
            <a:ext cx="3822192" cy="2697163"/>
          </a:xfrm>
        </p:spPr>
        <p:txBody>
          <a:bodyPr/>
          <a:lstStyle>
            <a:lvl1pPr>
              <a:defRPr sz="2000"/>
            </a:lvl1pPr>
            <a:lvl2pPr>
              <a:defRPr sz="1800"/>
            </a:lvl2pPr>
            <a:lvl3pPr>
              <a:defRPr sz="1600"/>
            </a:lvl3pPr>
            <a:lvl4pPr>
              <a:defRPr sz="1400"/>
            </a:lvl4pPr>
            <a:lvl5pPr>
              <a:defRPr sz="14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Date Placeholder 6"/>
          <p:cNvSpPr>
            <a:spLocks noGrp="1"/>
          </p:cNvSpPr>
          <p:nvPr>
            <p:ph type="dt" sz="half" idx="10"/>
          </p:nvPr>
        </p:nvSpPr>
        <p:spPr/>
        <p:txBody>
          <a:bodyPr/>
          <a:lstStyle/>
          <a:p>
            <a:fld id="{D5CE35F9-0D8E-46D5-BA16-F51AE687BE5D}" type="datetime1">
              <a:rPr lang="en-US" smtClean="0"/>
              <a:t>6/6/2013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CFA933FB-6653-497A-99BD-5546DA48E1CA}"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75E89CC9-AC05-4E9F-A876-14019EA297F4}" type="datetime1">
              <a:rPr lang="en-US" smtClean="0"/>
              <a:t>6/6/2013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CFA933FB-6653-497A-99BD-5546DA48E1CA}"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12" name="Rounded Rectangle 11"/>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6" name="Group 5"/>
          <p:cNvGrpSpPr>
            <a:grpSpLocks noChangeAspect="1"/>
          </p:cNvGrpSpPr>
          <p:nvPr/>
        </p:nvGrpSpPr>
        <p:grpSpPr bwMode="hidden">
          <a:xfrm>
            <a:off x="211665" y="714191"/>
            <a:ext cx="8723376" cy="1329874"/>
            <a:chOff x="-3905251" y="4294188"/>
            <a:chExt cx="13027839" cy="1892300"/>
          </a:xfrm>
        </p:grpSpPr>
        <p:sp>
          <p:nvSpPr>
            <p:cNvPr id="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Date Placeholder 1"/>
          <p:cNvSpPr>
            <a:spLocks noGrp="1"/>
          </p:cNvSpPr>
          <p:nvPr>
            <p:ph type="dt" sz="half" idx="10"/>
          </p:nvPr>
        </p:nvSpPr>
        <p:spPr/>
        <p:txBody>
          <a:bodyPr/>
          <a:lstStyle/>
          <a:p>
            <a:fld id="{F0F464CE-E094-4272-AF56-E65524B59D0D}" type="datetime1">
              <a:rPr lang="en-US" smtClean="0"/>
              <a:t>6/6/2013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CFA933FB-6653-497A-99BD-5546DA48E1CA}"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5" name="Rounded Rectangle 14"/>
          <p:cNvSpPr/>
          <p:nvPr/>
        </p:nvSpPr>
        <p:spPr>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5" name="Date Placeholder 4"/>
          <p:cNvSpPr>
            <a:spLocks noGrp="1"/>
          </p:cNvSpPr>
          <p:nvPr>
            <p:ph type="dt" sz="half" idx="10"/>
          </p:nvPr>
        </p:nvSpPr>
        <p:spPr/>
        <p:txBody>
          <a:bodyPr/>
          <a:lstStyle/>
          <a:p>
            <a:fld id="{D1272FBA-A66B-4156-81A6-E10E9DBA3BDA}" type="datetime1">
              <a:rPr lang="en-US" smtClean="0"/>
              <a:t>6/6/2013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FA933FB-6653-497A-99BD-5546DA48E1CA}" type="slidenum">
              <a:rPr lang="en-US" smtClean="0"/>
              <a:t>‹#›</a:t>
            </a:fld>
            <a:endParaRPr lang="en-US"/>
          </a:p>
        </p:txBody>
      </p:sp>
      <p:sp>
        <p:nvSpPr>
          <p:cNvPr id="4" name="Text Placeholder 3"/>
          <p:cNvSpPr>
            <a:spLocks noGrp="1"/>
          </p:cNvSpPr>
          <p:nvPr>
            <p:ph type="body" sz="half" idx="2"/>
          </p:nvPr>
        </p:nvSpPr>
        <p:spPr>
          <a:xfrm>
            <a:off x="914400" y="3581400"/>
            <a:ext cx="3352800" cy="1905001"/>
          </a:xfrm>
        </p:spPr>
        <p:txBody>
          <a:bodyPr anchor="t">
            <a:normAutofit/>
          </a:bodyPr>
          <a:lstStyle>
            <a:lvl1pPr marL="0" indent="0">
              <a:spcBef>
                <a:spcPts val="0"/>
              </a:spcBef>
              <a:spcAft>
                <a:spcPts val="600"/>
              </a:spcAft>
              <a:buNone/>
              <a:defRPr sz="18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grpSp>
        <p:nvGrpSpPr>
          <p:cNvPr id="2" name="Group 23"/>
          <p:cNvGrpSpPr>
            <a:grpSpLocks noChangeAspect="1"/>
          </p:cNvGrpSpPr>
          <p:nvPr/>
        </p:nvGrpSpPr>
        <p:grpSpPr bwMode="hidden">
          <a:xfrm>
            <a:off x="211665" y="714191"/>
            <a:ext cx="8723376" cy="1331580"/>
            <a:chOff x="-3905250" y="4294188"/>
            <a:chExt cx="13011150" cy="1892300"/>
          </a:xfrm>
        </p:grpSpPr>
        <p:sp>
          <p:nvSpPr>
            <p:cNvPr id="25"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6"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27"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8"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9" name="Freeform 28"/>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2" name="Title 21"/>
          <p:cNvSpPr>
            <a:spLocks noGrp="1"/>
          </p:cNvSpPr>
          <p:nvPr>
            <p:ph type="title"/>
          </p:nvPr>
        </p:nvSpPr>
        <p:spPr>
          <a:xfrm>
            <a:off x="914400" y="2286000"/>
            <a:ext cx="3352800" cy="1252728"/>
          </a:xfrm>
        </p:spPr>
        <p:txBody>
          <a:bodyPr anchor="b">
            <a:noAutofit/>
          </a:bodyPr>
          <a:lstStyle>
            <a:lvl1pPr algn="l">
              <a:defRPr sz="3200">
                <a:solidFill>
                  <a:schemeClr val="tx2"/>
                </a:solidFill>
              </a:defRPr>
            </a:lvl1pPr>
          </a:lstStyle>
          <a:p>
            <a:r>
              <a:rPr lang="en-US" smtClean="0"/>
              <a:t>Click to edit Master title style</a:t>
            </a:r>
            <a:endParaRPr lang="en-US" dirty="0"/>
          </a:p>
        </p:txBody>
      </p:sp>
      <p:sp>
        <p:nvSpPr>
          <p:cNvPr id="3" name="Content Placeholder 2"/>
          <p:cNvSpPr>
            <a:spLocks noGrp="1"/>
          </p:cNvSpPr>
          <p:nvPr>
            <p:ph idx="1"/>
          </p:nvPr>
        </p:nvSpPr>
        <p:spPr>
          <a:xfrm>
            <a:off x="4651962" y="1828800"/>
            <a:ext cx="3904076" cy="3810000"/>
          </a:xfrm>
        </p:spPr>
        <p:txBody>
          <a:bodyPr anchor="ctr"/>
          <a:lstStyle>
            <a:lvl1pPr>
              <a:buClr>
                <a:schemeClr val="bg1"/>
              </a:buClr>
              <a:defRPr sz="2200">
                <a:solidFill>
                  <a:schemeClr val="tx2"/>
                </a:solidFill>
              </a:defRPr>
            </a:lvl1pPr>
            <a:lvl2pPr>
              <a:buClr>
                <a:schemeClr val="bg1"/>
              </a:buClr>
              <a:defRPr sz="2000">
                <a:solidFill>
                  <a:schemeClr val="tx2"/>
                </a:solidFill>
              </a:defRPr>
            </a:lvl2pPr>
            <a:lvl3pPr>
              <a:buClr>
                <a:schemeClr val="bg1"/>
              </a:buClr>
              <a:defRPr sz="1800">
                <a:solidFill>
                  <a:schemeClr val="tx2"/>
                </a:solidFill>
              </a:defRPr>
            </a:lvl3pPr>
            <a:lvl4pPr>
              <a:buClr>
                <a:schemeClr val="bg1"/>
              </a:buClr>
              <a:defRPr sz="1600">
                <a:solidFill>
                  <a:schemeClr val="tx2"/>
                </a:solidFill>
              </a:defRPr>
            </a:lvl4pPr>
            <a:lvl5pPr>
              <a:buClr>
                <a:schemeClr val="bg1"/>
              </a:buClr>
              <a:defRPr sz="1600">
                <a:solidFill>
                  <a:schemeClr val="tx2"/>
                </a:solidFill>
              </a:defRPr>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5" name="Rounded Rectangle 14"/>
          <p:cNvSpPr/>
          <p:nvPr/>
        </p:nvSpPr>
        <p:spPr>
          <a:xfrm>
            <a:off x="228600" y="228600"/>
            <a:ext cx="8695944" cy="6035040"/>
          </a:xfrm>
          <a:prstGeom prst="roundRect">
            <a:avLst>
              <a:gd name="adj" fmla="val 1272"/>
            </a:avLst>
          </a:prstGeom>
          <a:gradFill>
            <a:gsLst>
              <a:gs pos="0">
                <a:schemeClr val="accent1">
                  <a:lumMod val="75000"/>
                </a:schemeClr>
              </a:gs>
              <a:gs pos="10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9" name="Group 8"/>
          <p:cNvGrpSpPr>
            <a:grpSpLocks noChangeAspect="1"/>
          </p:cNvGrpSpPr>
          <p:nvPr/>
        </p:nvGrpSpPr>
        <p:grpSpPr bwMode="hidden">
          <a:xfrm>
            <a:off x="211665" y="5353963"/>
            <a:ext cx="8723376" cy="1331580"/>
            <a:chOff x="-3905250" y="4294188"/>
            <a:chExt cx="13011150" cy="1892300"/>
          </a:xfrm>
        </p:grpSpPr>
        <p:sp>
          <p:nvSpPr>
            <p:cNvPr id="10"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1"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2"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3"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14" name="Freeform 10"/>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1"/>
          <p:cNvSpPr>
            <a:spLocks noGrp="1"/>
          </p:cNvSpPr>
          <p:nvPr>
            <p:ph type="title"/>
          </p:nvPr>
        </p:nvSpPr>
        <p:spPr>
          <a:xfrm>
            <a:off x="4874155" y="338667"/>
            <a:ext cx="3812645" cy="2429934"/>
          </a:xfrm>
        </p:spPr>
        <p:txBody>
          <a:bodyPr anchor="b">
            <a:normAutofit/>
          </a:bodyPr>
          <a:lstStyle>
            <a:lvl1pPr algn="l">
              <a:defRPr sz="2800" b="0">
                <a:solidFill>
                  <a:srgbClr val="FFFFFF"/>
                </a:solidFill>
              </a:defRPr>
            </a:lvl1pPr>
          </a:lstStyle>
          <a:p>
            <a:r>
              <a:rPr lang="en-US" smtClean="0"/>
              <a:t>Click to edit Master title style</a:t>
            </a:r>
            <a:endParaRPr lang="en-US" dirty="0"/>
          </a:p>
        </p:txBody>
      </p:sp>
      <p:sp>
        <p:nvSpPr>
          <p:cNvPr id="4" name="Text Placeholder 3"/>
          <p:cNvSpPr>
            <a:spLocks noGrp="1"/>
          </p:cNvSpPr>
          <p:nvPr>
            <p:ph type="body" sz="half" idx="2"/>
          </p:nvPr>
        </p:nvSpPr>
        <p:spPr>
          <a:xfrm>
            <a:off x="4868333" y="2785533"/>
            <a:ext cx="3818467" cy="2421467"/>
          </a:xfrm>
        </p:spPr>
        <p:txBody>
          <a:bodyPr>
            <a:normAutofit/>
          </a:bodyPr>
          <a:lstStyle>
            <a:lvl1pPr marL="0" indent="0">
              <a:buNone/>
              <a:defRPr sz="18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FC4E3A1-4AE2-469A-9E78-FD1CA2746F86}" type="datetime1">
              <a:rPr lang="en-US" smtClean="0"/>
              <a:t>6/6/2013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CFA933FB-6653-497A-99BD-5546DA48E1CA}" type="slidenum">
              <a:rPr lang="en-US" smtClean="0"/>
              <a:t>‹#›</a:t>
            </a:fld>
            <a:endParaRPr lang="en-US"/>
          </a:p>
        </p:txBody>
      </p:sp>
      <p:sp>
        <p:nvSpPr>
          <p:cNvPr id="3" name="Picture Placeholder 2"/>
          <p:cNvSpPr>
            <a:spLocks noGrp="1"/>
          </p:cNvSpPr>
          <p:nvPr>
            <p:ph type="pic" idx="1"/>
          </p:nvPr>
        </p:nvSpPr>
        <p:spPr>
          <a:xfrm>
            <a:off x="838200" y="1371600"/>
            <a:ext cx="3566160" cy="2926080"/>
          </a:xfrm>
          <a:prstGeom prst="roundRect">
            <a:avLst>
              <a:gd name="adj" fmla="val 3924"/>
            </a:avLst>
          </a:prstGeom>
          <a:solidFill>
            <a:schemeClr val="accent1"/>
          </a:solidFill>
          <a:ln>
            <a:noFill/>
          </a:ln>
          <a:effectLst>
            <a:reflection blurRad="12700" stA="30000" endPos="30000" dist="5000" dir="5400000" sy="-100000" algn="bl" rotWithShape="0"/>
          </a:effectLst>
          <a:scene3d>
            <a:camera prst="perspectiveContrastingLeftFacing" fov="600000">
              <a:rot lat="240000" lon="19799999" rev="0"/>
            </a:camera>
            <a:lightRig rig="threePt" dir="t">
              <a:rot lat="0" lon="0" rev="2700000"/>
            </a:lightRig>
          </a:scene3d>
          <a:sp3d>
            <a:bevelT w="44450" h="31750"/>
          </a:sp3d>
        </p:spPr>
        <p:txBody>
          <a:bodyPr/>
          <a:lstStyle>
            <a:lvl1pPr marL="0" indent="0" algn="ctr">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nchor="ctr"/>
          <a:lstStyle>
            <a:lvl1pPr algn="l">
              <a:defRPr/>
            </a:lvl1pPr>
            <a:lvl2pPr algn="l">
              <a:defRPr/>
            </a:lvl2pPr>
            <a:lvl3pPr algn="l">
              <a:defRPr/>
            </a:lvl3pPr>
            <a:lvl4pPr algn="l">
              <a:defRPr/>
            </a:lvl4pPr>
            <a:lvl5pPr algn="l">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32E49C62-2E72-4102-A594-17D53882D5BE}" type="datetime1">
              <a:rPr lang="en-US" smtClean="0"/>
              <a:t>6/6/2013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FA933FB-6653-497A-99BD-5546DA48E1CA}"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1" name="Rounded Rectangle 20"/>
          <p:cNvSpPr/>
          <p:nvPr/>
        </p:nvSpPr>
        <p:spPr bwMode="hidden">
          <a:xfrm>
            <a:off x="228600" y="228600"/>
            <a:ext cx="8695944" cy="1426464"/>
          </a:xfrm>
          <a:prstGeom prst="roundRect">
            <a:avLst>
              <a:gd name="adj" fmla="val 7136"/>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Date Placeholder 3"/>
          <p:cNvSpPr>
            <a:spLocks noGrp="1"/>
          </p:cNvSpPr>
          <p:nvPr>
            <p:ph type="dt" sz="half" idx="10"/>
          </p:nvPr>
        </p:nvSpPr>
        <p:spPr/>
        <p:txBody>
          <a:bodyPr/>
          <a:lstStyle/>
          <a:p>
            <a:fld id="{51AAFFC1-82D6-485A-8F92-4E0E17110168}" type="datetime1">
              <a:rPr lang="en-US" smtClean="0"/>
              <a:t>6/6/2013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CFA933FB-6653-497A-99BD-5546DA48E1CA}" type="slidenum">
              <a:rPr lang="en-US" smtClean="0"/>
              <a:t>‹#›</a:t>
            </a:fld>
            <a:endParaRPr lang="en-US"/>
          </a:p>
        </p:txBody>
      </p:sp>
      <p:grpSp>
        <p:nvGrpSpPr>
          <p:cNvPr id="15" name="Group 14"/>
          <p:cNvGrpSpPr>
            <a:grpSpLocks noChangeAspect="1"/>
          </p:cNvGrpSpPr>
          <p:nvPr/>
        </p:nvGrpSpPr>
        <p:grpSpPr bwMode="hidden">
          <a:xfrm>
            <a:off x="211665" y="714191"/>
            <a:ext cx="8723376" cy="1331580"/>
            <a:chOff x="-3905250" y="4294188"/>
            <a:chExt cx="13011150" cy="1892300"/>
          </a:xfrm>
        </p:grpSpPr>
        <p:sp>
          <p:nvSpPr>
            <p:cNvPr id="16"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7"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0" name="Freeform 19"/>
            <p:cNvSpPr>
              <a:spLocks/>
            </p:cNvSpPr>
            <p:nvPr/>
          </p:nvSpPr>
          <p:spPr bwMode="hidden">
            <a:xfrm>
              <a:off x="-3905250" y="4294188"/>
              <a:ext cx="13011150"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Vertical Title 1"/>
          <p:cNvSpPr>
            <a:spLocks noGrp="1"/>
          </p:cNvSpPr>
          <p:nvPr>
            <p:ph type="title" orient="vert"/>
          </p:nvPr>
        </p:nvSpPr>
        <p:spPr>
          <a:xfrm>
            <a:off x="6629400" y="1447800"/>
            <a:ext cx="2057400" cy="4487333"/>
          </a:xfrm>
        </p:spPr>
        <p:txBody>
          <a:bodyPr vert="eaVert" anchor="ctr"/>
          <a:lstStyle>
            <a:lvl1pPr algn="l">
              <a:defRPr>
                <a:solidFill>
                  <a:schemeClr val="tx2"/>
                </a:solidFill>
              </a:defRPr>
            </a:lvl1pPr>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457200" y="1447800"/>
            <a:ext cx="6019800" cy="4487334"/>
          </a:xfrm>
        </p:spPr>
        <p:txBody>
          <a:bodyPr vert="eaVert"/>
          <a:lstStyle>
            <a:lvl1pPr>
              <a:buClr>
                <a:schemeClr val="accent1"/>
              </a:buClr>
              <a:defRPr/>
            </a:lvl1pPr>
            <a:lvl2pPr>
              <a:buClr>
                <a:schemeClr val="accent1"/>
              </a:buClr>
              <a:defRPr/>
            </a:lvl2pPr>
            <a:lvl3pPr>
              <a:buClr>
                <a:schemeClr val="accent1"/>
              </a:buClr>
              <a:defRPr/>
            </a:lvl3pPr>
            <a:lvl4pPr>
              <a:buClr>
                <a:schemeClr val="accent1"/>
              </a:buClr>
              <a:defRPr/>
            </a:lvl4pPr>
            <a:lvl5pPr>
              <a:buClr>
                <a:schemeClr val="accent1"/>
              </a:buClr>
              <a:defRPr/>
            </a:lvl5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4" name="Rounded Rectangle 13"/>
          <p:cNvSpPr/>
          <p:nvPr/>
        </p:nvSpPr>
        <p:spPr>
          <a:xfrm>
            <a:off x="228600" y="228600"/>
            <a:ext cx="8695944" cy="2468880"/>
          </a:xfrm>
          <a:prstGeom prst="roundRect">
            <a:avLst>
              <a:gd name="adj" fmla="val 3362"/>
            </a:avLst>
          </a:prstGeom>
          <a:gradFill>
            <a:gsLst>
              <a:gs pos="0">
                <a:schemeClr val="accent1">
                  <a:lumMod val="75000"/>
                </a:schemeClr>
              </a:gs>
              <a:gs pos="90000">
                <a:schemeClr val="accent1">
                  <a:lumMod val="60000"/>
                  <a:lumOff val="40000"/>
                </a:schemeClr>
              </a:gs>
            </a:gsLst>
            <a:lin ang="5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nvGrpSpPr>
          <p:cNvPr id="8" name="Group 15"/>
          <p:cNvGrpSpPr>
            <a:grpSpLocks noChangeAspect="1"/>
          </p:cNvGrpSpPr>
          <p:nvPr/>
        </p:nvGrpSpPr>
        <p:grpSpPr bwMode="hidden">
          <a:xfrm>
            <a:off x="211665" y="1679429"/>
            <a:ext cx="8723376" cy="1329874"/>
            <a:chOff x="-3905251" y="4294188"/>
            <a:chExt cx="13027839" cy="1892300"/>
          </a:xfrm>
        </p:grpSpPr>
        <p:sp>
          <p:nvSpPr>
            <p:cNvPr id="17" name="Freeform 14"/>
            <p:cNvSpPr>
              <a:spLocks/>
            </p:cNvSpPr>
            <p:nvPr/>
          </p:nvSpPr>
          <p:spPr bwMode="hidden">
            <a:xfrm>
              <a:off x="4810125" y="4500563"/>
              <a:ext cx="4295775" cy="1016000"/>
            </a:xfrm>
            <a:custGeom>
              <a:avLst/>
              <a:gdLst/>
              <a:ahLst/>
              <a:cxnLst>
                <a:cxn ang="0">
                  <a:pos x="2700" y="0"/>
                </a:cxn>
                <a:cxn ang="0">
                  <a:pos x="2700" y="0"/>
                </a:cxn>
                <a:cxn ang="0">
                  <a:pos x="2586" y="18"/>
                </a:cxn>
                <a:cxn ang="0">
                  <a:pos x="2470" y="38"/>
                </a:cxn>
                <a:cxn ang="0">
                  <a:pos x="2352" y="60"/>
                </a:cxn>
                <a:cxn ang="0">
                  <a:pos x="2230" y="82"/>
                </a:cxn>
                <a:cxn ang="0">
                  <a:pos x="2106" y="108"/>
                </a:cxn>
                <a:cxn ang="0">
                  <a:pos x="1978" y="134"/>
                </a:cxn>
                <a:cxn ang="0">
                  <a:pos x="1848" y="164"/>
                </a:cxn>
                <a:cxn ang="0">
                  <a:pos x="1714" y="194"/>
                </a:cxn>
                <a:cxn ang="0">
                  <a:pos x="1714" y="194"/>
                </a:cxn>
                <a:cxn ang="0">
                  <a:pos x="1472" y="252"/>
                </a:cxn>
                <a:cxn ang="0">
                  <a:pos x="1236" y="304"/>
                </a:cxn>
                <a:cxn ang="0">
                  <a:pos x="1010" y="352"/>
                </a:cxn>
                <a:cxn ang="0">
                  <a:pos x="792" y="398"/>
                </a:cxn>
                <a:cxn ang="0">
                  <a:pos x="584" y="438"/>
                </a:cxn>
                <a:cxn ang="0">
                  <a:pos x="382" y="474"/>
                </a:cxn>
                <a:cxn ang="0">
                  <a:pos x="188" y="508"/>
                </a:cxn>
                <a:cxn ang="0">
                  <a:pos x="0" y="538"/>
                </a:cxn>
                <a:cxn ang="0">
                  <a:pos x="0" y="538"/>
                </a:cxn>
                <a:cxn ang="0">
                  <a:pos x="130" y="556"/>
                </a:cxn>
                <a:cxn ang="0">
                  <a:pos x="254" y="572"/>
                </a:cxn>
                <a:cxn ang="0">
                  <a:pos x="374" y="586"/>
                </a:cxn>
                <a:cxn ang="0">
                  <a:pos x="492" y="598"/>
                </a:cxn>
                <a:cxn ang="0">
                  <a:pos x="606" y="610"/>
                </a:cxn>
                <a:cxn ang="0">
                  <a:pos x="716" y="618"/>
                </a:cxn>
                <a:cxn ang="0">
                  <a:pos x="822" y="626"/>
                </a:cxn>
                <a:cxn ang="0">
                  <a:pos x="926" y="632"/>
                </a:cxn>
                <a:cxn ang="0">
                  <a:pos x="1028" y="636"/>
                </a:cxn>
                <a:cxn ang="0">
                  <a:pos x="1126" y="638"/>
                </a:cxn>
                <a:cxn ang="0">
                  <a:pos x="1220" y="640"/>
                </a:cxn>
                <a:cxn ang="0">
                  <a:pos x="1312" y="640"/>
                </a:cxn>
                <a:cxn ang="0">
                  <a:pos x="1402" y="638"/>
                </a:cxn>
                <a:cxn ang="0">
                  <a:pos x="1490" y="636"/>
                </a:cxn>
                <a:cxn ang="0">
                  <a:pos x="1574" y="632"/>
                </a:cxn>
                <a:cxn ang="0">
                  <a:pos x="1656" y="626"/>
                </a:cxn>
                <a:cxn ang="0">
                  <a:pos x="1734" y="620"/>
                </a:cxn>
                <a:cxn ang="0">
                  <a:pos x="1812" y="612"/>
                </a:cxn>
                <a:cxn ang="0">
                  <a:pos x="1886" y="602"/>
                </a:cxn>
                <a:cxn ang="0">
                  <a:pos x="1960" y="592"/>
                </a:cxn>
                <a:cxn ang="0">
                  <a:pos x="2030" y="580"/>
                </a:cxn>
                <a:cxn ang="0">
                  <a:pos x="2100" y="568"/>
                </a:cxn>
                <a:cxn ang="0">
                  <a:pos x="2166" y="554"/>
                </a:cxn>
                <a:cxn ang="0">
                  <a:pos x="2232" y="540"/>
                </a:cxn>
                <a:cxn ang="0">
                  <a:pos x="2296" y="524"/>
                </a:cxn>
                <a:cxn ang="0">
                  <a:pos x="2358" y="508"/>
                </a:cxn>
                <a:cxn ang="0">
                  <a:pos x="2418" y="490"/>
                </a:cxn>
                <a:cxn ang="0">
                  <a:pos x="2478" y="472"/>
                </a:cxn>
                <a:cxn ang="0">
                  <a:pos x="2592" y="432"/>
                </a:cxn>
                <a:cxn ang="0">
                  <a:pos x="2702" y="390"/>
                </a:cxn>
                <a:cxn ang="0">
                  <a:pos x="2702" y="390"/>
                </a:cxn>
                <a:cxn ang="0">
                  <a:pos x="2706" y="388"/>
                </a:cxn>
                <a:cxn ang="0">
                  <a:pos x="2706" y="388"/>
                </a:cxn>
                <a:cxn ang="0">
                  <a:pos x="2706" y="0"/>
                </a:cxn>
                <a:cxn ang="0">
                  <a:pos x="2706" y="0"/>
                </a:cxn>
                <a:cxn ang="0">
                  <a:pos x="2700" y="0"/>
                </a:cxn>
                <a:cxn ang="0">
                  <a:pos x="2700" y="0"/>
                </a:cxn>
              </a:cxnLst>
              <a:rect l="0" t="0" r="r" b="b"/>
              <a:pathLst>
                <a:path w="2706" h="640">
                  <a:moveTo>
                    <a:pt x="2700" y="0"/>
                  </a:moveTo>
                  <a:lnTo>
                    <a:pt x="2700" y="0"/>
                  </a:lnTo>
                  <a:lnTo>
                    <a:pt x="2586" y="18"/>
                  </a:lnTo>
                  <a:lnTo>
                    <a:pt x="2470" y="38"/>
                  </a:lnTo>
                  <a:lnTo>
                    <a:pt x="2352" y="60"/>
                  </a:lnTo>
                  <a:lnTo>
                    <a:pt x="2230" y="82"/>
                  </a:lnTo>
                  <a:lnTo>
                    <a:pt x="2106" y="108"/>
                  </a:lnTo>
                  <a:lnTo>
                    <a:pt x="1978" y="134"/>
                  </a:lnTo>
                  <a:lnTo>
                    <a:pt x="1848" y="164"/>
                  </a:lnTo>
                  <a:lnTo>
                    <a:pt x="1714" y="194"/>
                  </a:lnTo>
                  <a:lnTo>
                    <a:pt x="1714" y="194"/>
                  </a:lnTo>
                  <a:lnTo>
                    <a:pt x="1472" y="252"/>
                  </a:lnTo>
                  <a:lnTo>
                    <a:pt x="1236" y="304"/>
                  </a:lnTo>
                  <a:lnTo>
                    <a:pt x="1010" y="352"/>
                  </a:lnTo>
                  <a:lnTo>
                    <a:pt x="792" y="398"/>
                  </a:lnTo>
                  <a:lnTo>
                    <a:pt x="584" y="438"/>
                  </a:lnTo>
                  <a:lnTo>
                    <a:pt x="382" y="474"/>
                  </a:lnTo>
                  <a:lnTo>
                    <a:pt x="188" y="508"/>
                  </a:lnTo>
                  <a:lnTo>
                    <a:pt x="0" y="538"/>
                  </a:lnTo>
                  <a:lnTo>
                    <a:pt x="0" y="538"/>
                  </a:lnTo>
                  <a:lnTo>
                    <a:pt x="130" y="556"/>
                  </a:lnTo>
                  <a:lnTo>
                    <a:pt x="254" y="572"/>
                  </a:lnTo>
                  <a:lnTo>
                    <a:pt x="374" y="586"/>
                  </a:lnTo>
                  <a:lnTo>
                    <a:pt x="492" y="598"/>
                  </a:lnTo>
                  <a:lnTo>
                    <a:pt x="606" y="610"/>
                  </a:lnTo>
                  <a:lnTo>
                    <a:pt x="716" y="618"/>
                  </a:lnTo>
                  <a:lnTo>
                    <a:pt x="822" y="626"/>
                  </a:lnTo>
                  <a:lnTo>
                    <a:pt x="926" y="632"/>
                  </a:lnTo>
                  <a:lnTo>
                    <a:pt x="1028" y="636"/>
                  </a:lnTo>
                  <a:lnTo>
                    <a:pt x="1126" y="638"/>
                  </a:lnTo>
                  <a:lnTo>
                    <a:pt x="1220" y="640"/>
                  </a:lnTo>
                  <a:lnTo>
                    <a:pt x="1312" y="640"/>
                  </a:lnTo>
                  <a:lnTo>
                    <a:pt x="1402" y="638"/>
                  </a:lnTo>
                  <a:lnTo>
                    <a:pt x="1490" y="636"/>
                  </a:lnTo>
                  <a:lnTo>
                    <a:pt x="1574" y="632"/>
                  </a:lnTo>
                  <a:lnTo>
                    <a:pt x="1656" y="626"/>
                  </a:lnTo>
                  <a:lnTo>
                    <a:pt x="1734" y="620"/>
                  </a:lnTo>
                  <a:lnTo>
                    <a:pt x="1812" y="612"/>
                  </a:lnTo>
                  <a:lnTo>
                    <a:pt x="1886" y="602"/>
                  </a:lnTo>
                  <a:lnTo>
                    <a:pt x="1960" y="592"/>
                  </a:lnTo>
                  <a:lnTo>
                    <a:pt x="2030" y="580"/>
                  </a:lnTo>
                  <a:lnTo>
                    <a:pt x="2100" y="568"/>
                  </a:lnTo>
                  <a:lnTo>
                    <a:pt x="2166" y="554"/>
                  </a:lnTo>
                  <a:lnTo>
                    <a:pt x="2232" y="540"/>
                  </a:lnTo>
                  <a:lnTo>
                    <a:pt x="2296" y="524"/>
                  </a:lnTo>
                  <a:lnTo>
                    <a:pt x="2358" y="508"/>
                  </a:lnTo>
                  <a:lnTo>
                    <a:pt x="2418" y="490"/>
                  </a:lnTo>
                  <a:lnTo>
                    <a:pt x="2478" y="472"/>
                  </a:lnTo>
                  <a:lnTo>
                    <a:pt x="2592" y="432"/>
                  </a:lnTo>
                  <a:lnTo>
                    <a:pt x="2702" y="390"/>
                  </a:lnTo>
                  <a:lnTo>
                    <a:pt x="2702" y="390"/>
                  </a:lnTo>
                  <a:lnTo>
                    <a:pt x="2706" y="388"/>
                  </a:lnTo>
                  <a:lnTo>
                    <a:pt x="2706" y="388"/>
                  </a:lnTo>
                  <a:lnTo>
                    <a:pt x="2706" y="0"/>
                  </a:lnTo>
                  <a:lnTo>
                    <a:pt x="2706" y="0"/>
                  </a:lnTo>
                  <a:lnTo>
                    <a:pt x="2700" y="0"/>
                  </a:lnTo>
                  <a:lnTo>
                    <a:pt x="2700" y="0"/>
                  </a:lnTo>
                  <a:close/>
                </a:path>
              </a:pathLst>
            </a:custGeom>
            <a:solidFill>
              <a:schemeClr val="bg2">
                <a:alpha val="29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8" name="Freeform 18"/>
            <p:cNvSpPr>
              <a:spLocks/>
            </p:cNvSpPr>
            <p:nvPr/>
          </p:nvSpPr>
          <p:spPr bwMode="hidden">
            <a:xfrm>
              <a:off x="-309563" y="4318000"/>
              <a:ext cx="8280401" cy="1209675"/>
            </a:xfrm>
            <a:custGeom>
              <a:avLst/>
              <a:gdLst/>
              <a:ahLst/>
              <a:cxnLst>
                <a:cxn ang="0">
                  <a:pos x="5216" y="714"/>
                </a:cxn>
                <a:cxn ang="0">
                  <a:pos x="4984" y="686"/>
                </a:cxn>
                <a:cxn ang="0">
                  <a:pos x="4478" y="610"/>
                </a:cxn>
                <a:cxn ang="0">
                  <a:pos x="3914" y="508"/>
                </a:cxn>
                <a:cxn ang="0">
                  <a:pos x="3286" y="374"/>
                </a:cxn>
                <a:cxn ang="0">
                  <a:pos x="2946" y="296"/>
                </a:cxn>
                <a:cxn ang="0">
                  <a:pos x="2682" y="236"/>
                </a:cxn>
                <a:cxn ang="0">
                  <a:pos x="2430" y="184"/>
                </a:cxn>
                <a:cxn ang="0">
                  <a:pos x="2190" y="140"/>
                </a:cxn>
                <a:cxn ang="0">
                  <a:pos x="1960" y="102"/>
                </a:cxn>
                <a:cxn ang="0">
                  <a:pos x="1740" y="72"/>
                </a:cxn>
                <a:cxn ang="0">
                  <a:pos x="1334" y="28"/>
                </a:cxn>
                <a:cxn ang="0">
                  <a:pos x="970" y="4"/>
                </a:cxn>
                <a:cxn ang="0">
                  <a:pos x="644" y="0"/>
                </a:cxn>
                <a:cxn ang="0">
                  <a:pos x="358" y="10"/>
                </a:cxn>
                <a:cxn ang="0">
                  <a:pos x="110" y="32"/>
                </a:cxn>
                <a:cxn ang="0">
                  <a:pos x="0" y="48"/>
                </a:cxn>
                <a:cxn ang="0">
                  <a:pos x="314" y="86"/>
                </a:cxn>
                <a:cxn ang="0">
                  <a:pos x="652" y="140"/>
                </a:cxn>
                <a:cxn ang="0">
                  <a:pos x="1014" y="210"/>
                </a:cxn>
                <a:cxn ang="0">
                  <a:pos x="1402" y="296"/>
                </a:cxn>
                <a:cxn ang="0">
                  <a:pos x="1756" y="378"/>
                </a:cxn>
                <a:cxn ang="0">
                  <a:pos x="2408" y="516"/>
                </a:cxn>
                <a:cxn ang="0">
                  <a:pos x="2708" y="572"/>
                </a:cxn>
                <a:cxn ang="0">
                  <a:pos x="2992" y="620"/>
                </a:cxn>
                <a:cxn ang="0">
                  <a:pos x="3260" y="662"/>
                </a:cxn>
                <a:cxn ang="0">
                  <a:pos x="3512" y="694"/>
                </a:cxn>
                <a:cxn ang="0">
                  <a:pos x="3750" y="722"/>
                </a:cxn>
                <a:cxn ang="0">
                  <a:pos x="3974" y="740"/>
                </a:cxn>
                <a:cxn ang="0">
                  <a:pos x="4184" y="754"/>
                </a:cxn>
                <a:cxn ang="0">
                  <a:pos x="4384" y="762"/>
                </a:cxn>
                <a:cxn ang="0">
                  <a:pos x="4570" y="762"/>
                </a:cxn>
                <a:cxn ang="0">
                  <a:pos x="4746" y="758"/>
                </a:cxn>
                <a:cxn ang="0">
                  <a:pos x="4912" y="748"/>
                </a:cxn>
                <a:cxn ang="0">
                  <a:pos x="5068" y="732"/>
                </a:cxn>
                <a:cxn ang="0">
                  <a:pos x="5216" y="714"/>
                </a:cxn>
              </a:cxnLst>
              <a:rect l="0" t="0" r="r" b="b"/>
              <a:pathLst>
                <a:path w="5216" h="762">
                  <a:moveTo>
                    <a:pt x="5216" y="714"/>
                  </a:moveTo>
                  <a:lnTo>
                    <a:pt x="5216" y="714"/>
                  </a:lnTo>
                  <a:lnTo>
                    <a:pt x="5102" y="700"/>
                  </a:lnTo>
                  <a:lnTo>
                    <a:pt x="4984" y="686"/>
                  </a:lnTo>
                  <a:lnTo>
                    <a:pt x="4738" y="652"/>
                  </a:lnTo>
                  <a:lnTo>
                    <a:pt x="4478" y="610"/>
                  </a:lnTo>
                  <a:lnTo>
                    <a:pt x="4204" y="564"/>
                  </a:lnTo>
                  <a:lnTo>
                    <a:pt x="3914" y="508"/>
                  </a:lnTo>
                  <a:lnTo>
                    <a:pt x="3608" y="446"/>
                  </a:lnTo>
                  <a:lnTo>
                    <a:pt x="3286" y="374"/>
                  </a:lnTo>
                  <a:lnTo>
                    <a:pt x="2946" y="296"/>
                  </a:lnTo>
                  <a:lnTo>
                    <a:pt x="2946" y="296"/>
                  </a:lnTo>
                  <a:lnTo>
                    <a:pt x="2812" y="266"/>
                  </a:lnTo>
                  <a:lnTo>
                    <a:pt x="2682" y="236"/>
                  </a:lnTo>
                  <a:lnTo>
                    <a:pt x="2556" y="210"/>
                  </a:lnTo>
                  <a:lnTo>
                    <a:pt x="2430" y="184"/>
                  </a:lnTo>
                  <a:lnTo>
                    <a:pt x="2308" y="162"/>
                  </a:lnTo>
                  <a:lnTo>
                    <a:pt x="2190" y="140"/>
                  </a:lnTo>
                  <a:lnTo>
                    <a:pt x="2074" y="120"/>
                  </a:lnTo>
                  <a:lnTo>
                    <a:pt x="1960" y="102"/>
                  </a:lnTo>
                  <a:lnTo>
                    <a:pt x="1850" y="86"/>
                  </a:lnTo>
                  <a:lnTo>
                    <a:pt x="1740" y="72"/>
                  </a:lnTo>
                  <a:lnTo>
                    <a:pt x="1532" y="46"/>
                  </a:lnTo>
                  <a:lnTo>
                    <a:pt x="1334" y="28"/>
                  </a:lnTo>
                  <a:lnTo>
                    <a:pt x="1148" y="14"/>
                  </a:lnTo>
                  <a:lnTo>
                    <a:pt x="970" y="4"/>
                  </a:lnTo>
                  <a:lnTo>
                    <a:pt x="802" y="0"/>
                  </a:lnTo>
                  <a:lnTo>
                    <a:pt x="644" y="0"/>
                  </a:lnTo>
                  <a:lnTo>
                    <a:pt x="496" y="4"/>
                  </a:lnTo>
                  <a:lnTo>
                    <a:pt x="358" y="10"/>
                  </a:lnTo>
                  <a:lnTo>
                    <a:pt x="230" y="20"/>
                  </a:lnTo>
                  <a:lnTo>
                    <a:pt x="110" y="32"/>
                  </a:lnTo>
                  <a:lnTo>
                    <a:pt x="0" y="48"/>
                  </a:lnTo>
                  <a:lnTo>
                    <a:pt x="0" y="48"/>
                  </a:lnTo>
                  <a:lnTo>
                    <a:pt x="154" y="66"/>
                  </a:lnTo>
                  <a:lnTo>
                    <a:pt x="314" y="86"/>
                  </a:lnTo>
                  <a:lnTo>
                    <a:pt x="480" y="112"/>
                  </a:lnTo>
                  <a:lnTo>
                    <a:pt x="652" y="140"/>
                  </a:lnTo>
                  <a:lnTo>
                    <a:pt x="830" y="174"/>
                  </a:lnTo>
                  <a:lnTo>
                    <a:pt x="1014" y="210"/>
                  </a:lnTo>
                  <a:lnTo>
                    <a:pt x="1206" y="250"/>
                  </a:lnTo>
                  <a:lnTo>
                    <a:pt x="1402" y="296"/>
                  </a:lnTo>
                  <a:lnTo>
                    <a:pt x="1402" y="296"/>
                  </a:lnTo>
                  <a:lnTo>
                    <a:pt x="1756" y="378"/>
                  </a:lnTo>
                  <a:lnTo>
                    <a:pt x="2092" y="450"/>
                  </a:lnTo>
                  <a:lnTo>
                    <a:pt x="2408" y="516"/>
                  </a:lnTo>
                  <a:lnTo>
                    <a:pt x="2562" y="544"/>
                  </a:lnTo>
                  <a:lnTo>
                    <a:pt x="2708" y="572"/>
                  </a:lnTo>
                  <a:lnTo>
                    <a:pt x="2852" y="598"/>
                  </a:lnTo>
                  <a:lnTo>
                    <a:pt x="2992" y="620"/>
                  </a:lnTo>
                  <a:lnTo>
                    <a:pt x="3128" y="642"/>
                  </a:lnTo>
                  <a:lnTo>
                    <a:pt x="3260" y="662"/>
                  </a:lnTo>
                  <a:lnTo>
                    <a:pt x="3388" y="678"/>
                  </a:lnTo>
                  <a:lnTo>
                    <a:pt x="3512" y="694"/>
                  </a:lnTo>
                  <a:lnTo>
                    <a:pt x="3632" y="708"/>
                  </a:lnTo>
                  <a:lnTo>
                    <a:pt x="3750" y="722"/>
                  </a:lnTo>
                  <a:lnTo>
                    <a:pt x="3864" y="732"/>
                  </a:lnTo>
                  <a:lnTo>
                    <a:pt x="3974" y="740"/>
                  </a:lnTo>
                  <a:lnTo>
                    <a:pt x="4080" y="748"/>
                  </a:lnTo>
                  <a:lnTo>
                    <a:pt x="4184" y="754"/>
                  </a:lnTo>
                  <a:lnTo>
                    <a:pt x="4286" y="758"/>
                  </a:lnTo>
                  <a:lnTo>
                    <a:pt x="4384" y="762"/>
                  </a:lnTo>
                  <a:lnTo>
                    <a:pt x="4478" y="762"/>
                  </a:lnTo>
                  <a:lnTo>
                    <a:pt x="4570" y="762"/>
                  </a:lnTo>
                  <a:lnTo>
                    <a:pt x="4660" y="760"/>
                  </a:lnTo>
                  <a:lnTo>
                    <a:pt x="4746" y="758"/>
                  </a:lnTo>
                  <a:lnTo>
                    <a:pt x="4830" y="754"/>
                  </a:lnTo>
                  <a:lnTo>
                    <a:pt x="4912" y="748"/>
                  </a:lnTo>
                  <a:lnTo>
                    <a:pt x="4992" y="740"/>
                  </a:lnTo>
                  <a:lnTo>
                    <a:pt x="5068" y="732"/>
                  </a:lnTo>
                  <a:lnTo>
                    <a:pt x="5144" y="724"/>
                  </a:lnTo>
                  <a:lnTo>
                    <a:pt x="5216" y="714"/>
                  </a:lnTo>
                  <a:lnTo>
                    <a:pt x="5216" y="714"/>
                  </a:lnTo>
                  <a:close/>
                </a:path>
              </a:pathLst>
            </a:custGeom>
            <a:solidFill>
              <a:schemeClr val="bg2">
                <a:alpha val="40000"/>
              </a:schemeClr>
            </a:solidFill>
            <a:ln w="9525">
              <a:noFill/>
              <a:round/>
              <a:headEnd/>
              <a:tailEnd/>
            </a:ln>
          </p:spPr>
          <p:txBody>
            <a:bodyPr vert="horz" wrap="square" lIns="91440" tIns="45720" rIns="91440" bIns="45720" numCol="1" anchor="t" anchorCtr="0" compatLnSpc="1">
              <a:prstTxWarp prst="textNoShape">
                <a:avLst/>
              </a:prstTxWarp>
            </a:bodyPr>
            <a:lstStyle/>
            <a:p>
              <a:endParaRPr lang="en-US"/>
            </a:p>
          </p:txBody>
        </p:sp>
        <p:sp>
          <p:nvSpPr>
            <p:cNvPr id="19" name="Freeform 22"/>
            <p:cNvSpPr>
              <a:spLocks/>
            </p:cNvSpPr>
            <p:nvPr/>
          </p:nvSpPr>
          <p:spPr bwMode="hidden">
            <a:xfrm>
              <a:off x="3175" y="4335463"/>
              <a:ext cx="8166100" cy="1101725"/>
            </a:xfrm>
            <a:custGeom>
              <a:avLst/>
              <a:gdLst/>
              <a:ahLst/>
              <a:cxnLst>
                <a:cxn ang="0">
                  <a:pos x="0" y="70"/>
                </a:cxn>
                <a:cxn ang="0">
                  <a:pos x="0" y="70"/>
                </a:cxn>
                <a:cxn ang="0">
                  <a:pos x="18" y="66"/>
                </a:cxn>
                <a:cxn ang="0">
                  <a:pos x="72" y="56"/>
                </a:cxn>
                <a:cxn ang="0">
                  <a:pos x="164" y="42"/>
                </a:cxn>
                <a:cxn ang="0">
                  <a:pos x="224" y="34"/>
                </a:cxn>
                <a:cxn ang="0">
                  <a:pos x="294" y="26"/>
                </a:cxn>
                <a:cxn ang="0">
                  <a:pos x="372" y="20"/>
                </a:cxn>
                <a:cxn ang="0">
                  <a:pos x="462" y="14"/>
                </a:cxn>
                <a:cxn ang="0">
                  <a:pos x="560" y="8"/>
                </a:cxn>
                <a:cxn ang="0">
                  <a:pos x="670" y="4"/>
                </a:cxn>
                <a:cxn ang="0">
                  <a:pos x="790" y="2"/>
                </a:cxn>
                <a:cxn ang="0">
                  <a:pos x="920" y="0"/>
                </a:cxn>
                <a:cxn ang="0">
                  <a:pos x="1060" y="2"/>
                </a:cxn>
                <a:cxn ang="0">
                  <a:pos x="1210" y="6"/>
                </a:cxn>
                <a:cxn ang="0">
                  <a:pos x="1372" y="14"/>
                </a:cxn>
                <a:cxn ang="0">
                  <a:pos x="1544" y="24"/>
                </a:cxn>
                <a:cxn ang="0">
                  <a:pos x="1726" y="40"/>
                </a:cxn>
                <a:cxn ang="0">
                  <a:pos x="1920" y="58"/>
                </a:cxn>
                <a:cxn ang="0">
                  <a:pos x="2126" y="80"/>
                </a:cxn>
                <a:cxn ang="0">
                  <a:pos x="2342" y="106"/>
                </a:cxn>
                <a:cxn ang="0">
                  <a:pos x="2570" y="138"/>
                </a:cxn>
                <a:cxn ang="0">
                  <a:pos x="2808" y="174"/>
                </a:cxn>
                <a:cxn ang="0">
                  <a:pos x="3058" y="216"/>
                </a:cxn>
                <a:cxn ang="0">
                  <a:pos x="3320" y="266"/>
                </a:cxn>
                <a:cxn ang="0">
                  <a:pos x="3594" y="320"/>
                </a:cxn>
                <a:cxn ang="0">
                  <a:pos x="3880" y="380"/>
                </a:cxn>
                <a:cxn ang="0">
                  <a:pos x="4178" y="448"/>
                </a:cxn>
                <a:cxn ang="0">
                  <a:pos x="4488" y="522"/>
                </a:cxn>
                <a:cxn ang="0">
                  <a:pos x="4810" y="604"/>
                </a:cxn>
                <a:cxn ang="0">
                  <a:pos x="5144" y="694"/>
                </a:cxn>
              </a:cxnLst>
              <a:rect l="0" t="0" r="r" b="b"/>
              <a:pathLst>
                <a:path w="5144" h="694">
                  <a:moveTo>
                    <a:pt x="0" y="70"/>
                  </a:moveTo>
                  <a:lnTo>
                    <a:pt x="0" y="70"/>
                  </a:lnTo>
                  <a:lnTo>
                    <a:pt x="18" y="66"/>
                  </a:lnTo>
                  <a:lnTo>
                    <a:pt x="72" y="56"/>
                  </a:lnTo>
                  <a:lnTo>
                    <a:pt x="164" y="42"/>
                  </a:lnTo>
                  <a:lnTo>
                    <a:pt x="224" y="34"/>
                  </a:lnTo>
                  <a:lnTo>
                    <a:pt x="294" y="26"/>
                  </a:lnTo>
                  <a:lnTo>
                    <a:pt x="372" y="20"/>
                  </a:lnTo>
                  <a:lnTo>
                    <a:pt x="462" y="14"/>
                  </a:lnTo>
                  <a:lnTo>
                    <a:pt x="560" y="8"/>
                  </a:lnTo>
                  <a:lnTo>
                    <a:pt x="670" y="4"/>
                  </a:lnTo>
                  <a:lnTo>
                    <a:pt x="790" y="2"/>
                  </a:lnTo>
                  <a:lnTo>
                    <a:pt x="920" y="0"/>
                  </a:lnTo>
                  <a:lnTo>
                    <a:pt x="1060" y="2"/>
                  </a:lnTo>
                  <a:lnTo>
                    <a:pt x="1210" y="6"/>
                  </a:lnTo>
                  <a:lnTo>
                    <a:pt x="1372" y="14"/>
                  </a:lnTo>
                  <a:lnTo>
                    <a:pt x="1544" y="24"/>
                  </a:lnTo>
                  <a:lnTo>
                    <a:pt x="1726" y="40"/>
                  </a:lnTo>
                  <a:lnTo>
                    <a:pt x="1920" y="58"/>
                  </a:lnTo>
                  <a:lnTo>
                    <a:pt x="2126" y="80"/>
                  </a:lnTo>
                  <a:lnTo>
                    <a:pt x="2342" y="106"/>
                  </a:lnTo>
                  <a:lnTo>
                    <a:pt x="2570" y="138"/>
                  </a:lnTo>
                  <a:lnTo>
                    <a:pt x="2808" y="174"/>
                  </a:lnTo>
                  <a:lnTo>
                    <a:pt x="3058" y="216"/>
                  </a:lnTo>
                  <a:lnTo>
                    <a:pt x="3320" y="266"/>
                  </a:lnTo>
                  <a:lnTo>
                    <a:pt x="3594" y="320"/>
                  </a:lnTo>
                  <a:lnTo>
                    <a:pt x="3880" y="380"/>
                  </a:lnTo>
                  <a:lnTo>
                    <a:pt x="4178" y="448"/>
                  </a:lnTo>
                  <a:lnTo>
                    <a:pt x="4488" y="522"/>
                  </a:lnTo>
                  <a:lnTo>
                    <a:pt x="4810" y="604"/>
                  </a:lnTo>
                  <a:lnTo>
                    <a:pt x="5144" y="694"/>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p:nvSpPr>
            <p:cNvPr id="20" name="Freeform 26"/>
            <p:cNvSpPr>
              <a:spLocks/>
            </p:cNvSpPr>
            <p:nvPr/>
          </p:nvSpPr>
          <p:spPr bwMode="hidden">
            <a:xfrm>
              <a:off x="4156075" y="4316413"/>
              <a:ext cx="4940300" cy="927100"/>
            </a:xfrm>
            <a:custGeom>
              <a:avLst/>
              <a:gdLst/>
              <a:ahLst/>
              <a:cxnLst>
                <a:cxn ang="0">
                  <a:pos x="0" y="584"/>
                </a:cxn>
                <a:cxn ang="0">
                  <a:pos x="0" y="584"/>
                </a:cxn>
                <a:cxn ang="0">
                  <a:pos x="90" y="560"/>
                </a:cxn>
                <a:cxn ang="0">
                  <a:pos x="336" y="498"/>
                </a:cxn>
                <a:cxn ang="0">
                  <a:pos x="506" y="456"/>
                </a:cxn>
                <a:cxn ang="0">
                  <a:pos x="702" y="410"/>
                </a:cxn>
                <a:cxn ang="0">
                  <a:pos x="920" y="360"/>
                </a:cxn>
                <a:cxn ang="0">
                  <a:pos x="1154" y="306"/>
                </a:cxn>
                <a:cxn ang="0">
                  <a:pos x="1402" y="254"/>
                </a:cxn>
                <a:cxn ang="0">
                  <a:pos x="1656" y="202"/>
                </a:cxn>
                <a:cxn ang="0">
                  <a:pos x="1916" y="154"/>
                </a:cxn>
                <a:cxn ang="0">
                  <a:pos x="2174" y="108"/>
                </a:cxn>
                <a:cxn ang="0">
                  <a:pos x="2302" y="88"/>
                </a:cxn>
                <a:cxn ang="0">
                  <a:pos x="2426" y="68"/>
                </a:cxn>
                <a:cxn ang="0">
                  <a:pos x="2550" y="52"/>
                </a:cxn>
                <a:cxn ang="0">
                  <a:pos x="2670" y="36"/>
                </a:cxn>
                <a:cxn ang="0">
                  <a:pos x="2788" y="24"/>
                </a:cxn>
                <a:cxn ang="0">
                  <a:pos x="2900" y="14"/>
                </a:cxn>
                <a:cxn ang="0">
                  <a:pos x="3008" y="6"/>
                </a:cxn>
                <a:cxn ang="0">
                  <a:pos x="3112" y="0"/>
                </a:cxn>
              </a:cxnLst>
              <a:rect l="0" t="0" r="r" b="b"/>
              <a:pathLst>
                <a:path w="3112" h="584">
                  <a:moveTo>
                    <a:pt x="0" y="584"/>
                  </a:moveTo>
                  <a:lnTo>
                    <a:pt x="0" y="584"/>
                  </a:lnTo>
                  <a:lnTo>
                    <a:pt x="90" y="560"/>
                  </a:lnTo>
                  <a:lnTo>
                    <a:pt x="336" y="498"/>
                  </a:lnTo>
                  <a:lnTo>
                    <a:pt x="506" y="456"/>
                  </a:lnTo>
                  <a:lnTo>
                    <a:pt x="702" y="410"/>
                  </a:lnTo>
                  <a:lnTo>
                    <a:pt x="920" y="360"/>
                  </a:lnTo>
                  <a:lnTo>
                    <a:pt x="1154" y="306"/>
                  </a:lnTo>
                  <a:lnTo>
                    <a:pt x="1402" y="254"/>
                  </a:lnTo>
                  <a:lnTo>
                    <a:pt x="1656" y="202"/>
                  </a:lnTo>
                  <a:lnTo>
                    <a:pt x="1916" y="154"/>
                  </a:lnTo>
                  <a:lnTo>
                    <a:pt x="2174" y="108"/>
                  </a:lnTo>
                  <a:lnTo>
                    <a:pt x="2302" y="88"/>
                  </a:lnTo>
                  <a:lnTo>
                    <a:pt x="2426" y="68"/>
                  </a:lnTo>
                  <a:lnTo>
                    <a:pt x="2550" y="52"/>
                  </a:lnTo>
                  <a:lnTo>
                    <a:pt x="2670" y="36"/>
                  </a:lnTo>
                  <a:lnTo>
                    <a:pt x="2788" y="24"/>
                  </a:lnTo>
                  <a:lnTo>
                    <a:pt x="2900" y="14"/>
                  </a:lnTo>
                  <a:lnTo>
                    <a:pt x="3008" y="6"/>
                  </a:lnTo>
                  <a:lnTo>
                    <a:pt x="3112" y="0"/>
                  </a:lnTo>
                </a:path>
              </a:pathLst>
            </a:custGeom>
            <a:noFill/>
            <a:ln w="12">
              <a:solidFill>
                <a:srgbClr val="FFFFFF"/>
              </a:solidFill>
              <a:prstDash val="solid"/>
              <a:round/>
              <a:headEnd/>
              <a:tailEnd/>
            </a:ln>
          </p:spPr>
          <p:txBody>
            <a:bodyPr vert="horz" wrap="square" lIns="91440" tIns="45720" rIns="91440" bIns="45720" numCol="1" anchor="t" anchorCtr="0" compatLnSpc="1">
              <a:prstTxWarp prst="textNoShape">
                <a:avLst/>
              </a:prstTxWarp>
            </a:bodyPr>
            <a:lstStyle/>
            <a:p>
              <a:endParaRPr lang="en-US"/>
            </a:p>
          </p:txBody>
        </p:sp>
        <p:sp useBgFill="1">
          <p:nvSpPr>
            <p:cNvPr id="21" name="Freeform 10"/>
            <p:cNvSpPr>
              <a:spLocks/>
            </p:cNvSpPr>
            <p:nvPr/>
          </p:nvSpPr>
          <p:spPr bwMode="hidden">
            <a:xfrm>
              <a:off x="-3905251" y="4294188"/>
              <a:ext cx="13027839" cy="1892300"/>
            </a:xfrm>
            <a:custGeom>
              <a:avLst/>
              <a:gdLst/>
              <a:ahLst/>
              <a:cxnLst>
                <a:cxn ang="0">
                  <a:pos x="8192" y="512"/>
                </a:cxn>
                <a:cxn ang="0">
                  <a:pos x="8040" y="570"/>
                </a:cxn>
                <a:cxn ang="0">
                  <a:pos x="7878" y="620"/>
                </a:cxn>
                <a:cxn ang="0">
                  <a:pos x="7706" y="666"/>
                </a:cxn>
                <a:cxn ang="0">
                  <a:pos x="7522" y="702"/>
                </a:cxn>
                <a:cxn ang="0">
                  <a:pos x="7322" y="730"/>
                </a:cxn>
                <a:cxn ang="0">
                  <a:pos x="7106" y="750"/>
                </a:cxn>
                <a:cxn ang="0">
                  <a:pos x="6872" y="762"/>
                </a:cxn>
                <a:cxn ang="0">
                  <a:pos x="6618" y="760"/>
                </a:cxn>
                <a:cxn ang="0">
                  <a:pos x="6342" y="750"/>
                </a:cxn>
                <a:cxn ang="0">
                  <a:pos x="6042" y="726"/>
                </a:cxn>
                <a:cxn ang="0">
                  <a:pos x="5716" y="690"/>
                </a:cxn>
                <a:cxn ang="0">
                  <a:pos x="5364" y="642"/>
                </a:cxn>
                <a:cxn ang="0">
                  <a:pos x="4982" y="578"/>
                </a:cxn>
                <a:cxn ang="0">
                  <a:pos x="4568" y="500"/>
                </a:cxn>
                <a:cxn ang="0">
                  <a:pos x="4122" y="406"/>
                </a:cxn>
                <a:cxn ang="0">
                  <a:pos x="3640" y="296"/>
                </a:cxn>
                <a:cxn ang="0">
                  <a:pos x="3396" y="240"/>
                </a:cxn>
                <a:cxn ang="0">
                  <a:pos x="2934" y="148"/>
                </a:cxn>
                <a:cxn ang="0">
                  <a:pos x="2512" y="82"/>
                </a:cxn>
                <a:cxn ang="0">
                  <a:pos x="2126" y="36"/>
                </a:cxn>
                <a:cxn ang="0">
                  <a:pos x="1776" y="10"/>
                </a:cxn>
                <a:cxn ang="0">
                  <a:pos x="1462" y="0"/>
                </a:cxn>
                <a:cxn ang="0">
                  <a:pos x="1182" y="4"/>
                </a:cxn>
                <a:cxn ang="0">
                  <a:pos x="934" y="20"/>
                </a:cxn>
                <a:cxn ang="0">
                  <a:pos x="716" y="44"/>
                </a:cxn>
                <a:cxn ang="0">
                  <a:pos x="530" y="74"/>
                </a:cxn>
                <a:cxn ang="0">
                  <a:pos x="374" y="108"/>
                </a:cxn>
                <a:cxn ang="0">
                  <a:pos x="248" y="144"/>
                </a:cxn>
                <a:cxn ang="0">
                  <a:pos x="148" y="176"/>
                </a:cxn>
                <a:cxn ang="0">
                  <a:pos x="48" y="216"/>
                </a:cxn>
                <a:cxn ang="0">
                  <a:pos x="0" y="240"/>
                </a:cxn>
                <a:cxn ang="0">
                  <a:pos x="8192" y="1192"/>
                </a:cxn>
                <a:cxn ang="0">
                  <a:pos x="8196" y="1186"/>
                </a:cxn>
                <a:cxn ang="0">
                  <a:pos x="8196" y="510"/>
                </a:cxn>
                <a:cxn ang="0">
                  <a:pos x="8192" y="512"/>
                </a:cxn>
              </a:cxnLst>
              <a:rect l="0" t="0" r="r" b="b"/>
              <a:pathLst>
                <a:path w="8196" h="1192">
                  <a:moveTo>
                    <a:pt x="8192" y="512"/>
                  </a:moveTo>
                  <a:lnTo>
                    <a:pt x="8192" y="512"/>
                  </a:lnTo>
                  <a:lnTo>
                    <a:pt x="8116" y="542"/>
                  </a:lnTo>
                  <a:lnTo>
                    <a:pt x="8040" y="570"/>
                  </a:lnTo>
                  <a:lnTo>
                    <a:pt x="7960" y="596"/>
                  </a:lnTo>
                  <a:lnTo>
                    <a:pt x="7878" y="620"/>
                  </a:lnTo>
                  <a:lnTo>
                    <a:pt x="7794" y="644"/>
                  </a:lnTo>
                  <a:lnTo>
                    <a:pt x="7706" y="666"/>
                  </a:lnTo>
                  <a:lnTo>
                    <a:pt x="7616" y="684"/>
                  </a:lnTo>
                  <a:lnTo>
                    <a:pt x="7522" y="702"/>
                  </a:lnTo>
                  <a:lnTo>
                    <a:pt x="7424" y="718"/>
                  </a:lnTo>
                  <a:lnTo>
                    <a:pt x="7322" y="730"/>
                  </a:lnTo>
                  <a:lnTo>
                    <a:pt x="7216" y="742"/>
                  </a:lnTo>
                  <a:lnTo>
                    <a:pt x="7106" y="750"/>
                  </a:lnTo>
                  <a:lnTo>
                    <a:pt x="6992" y="758"/>
                  </a:lnTo>
                  <a:lnTo>
                    <a:pt x="6872" y="762"/>
                  </a:lnTo>
                  <a:lnTo>
                    <a:pt x="6748" y="762"/>
                  </a:lnTo>
                  <a:lnTo>
                    <a:pt x="6618" y="760"/>
                  </a:lnTo>
                  <a:lnTo>
                    <a:pt x="6482" y="756"/>
                  </a:lnTo>
                  <a:lnTo>
                    <a:pt x="6342" y="750"/>
                  </a:lnTo>
                  <a:lnTo>
                    <a:pt x="6196" y="740"/>
                  </a:lnTo>
                  <a:lnTo>
                    <a:pt x="6042" y="726"/>
                  </a:lnTo>
                  <a:lnTo>
                    <a:pt x="5882" y="710"/>
                  </a:lnTo>
                  <a:lnTo>
                    <a:pt x="5716" y="690"/>
                  </a:lnTo>
                  <a:lnTo>
                    <a:pt x="5544" y="668"/>
                  </a:lnTo>
                  <a:lnTo>
                    <a:pt x="5364" y="642"/>
                  </a:lnTo>
                  <a:lnTo>
                    <a:pt x="5176" y="612"/>
                  </a:lnTo>
                  <a:lnTo>
                    <a:pt x="4982" y="578"/>
                  </a:lnTo>
                  <a:lnTo>
                    <a:pt x="4778" y="540"/>
                  </a:lnTo>
                  <a:lnTo>
                    <a:pt x="4568" y="500"/>
                  </a:lnTo>
                  <a:lnTo>
                    <a:pt x="4348" y="454"/>
                  </a:lnTo>
                  <a:lnTo>
                    <a:pt x="4122" y="406"/>
                  </a:lnTo>
                  <a:lnTo>
                    <a:pt x="3886" y="354"/>
                  </a:lnTo>
                  <a:lnTo>
                    <a:pt x="3640" y="296"/>
                  </a:lnTo>
                  <a:lnTo>
                    <a:pt x="3640" y="296"/>
                  </a:lnTo>
                  <a:lnTo>
                    <a:pt x="3396" y="240"/>
                  </a:lnTo>
                  <a:lnTo>
                    <a:pt x="3160" y="192"/>
                  </a:lnTo>
                  <a:lnTo>
                    <a:pt x="2934" y="148"/>
                  </a:lnTo>
                  <a:lnTo>
                    <a:pt x="2718" y="112"/>
                  </a:lnTo>
                  <a:lnTo>
                    <a:pt x="2512" y="82"/>
                  </a:lnTo>
                  <a:lnTo>
                    <a:pt x="2314" y="56"/>
                  </a:lnTo>
                  <a:lnTo>
                    <a:pt x="2126" y="36"/>
                  </a:lnTo>
                  <a:lnTo>
                    <a:pt x="1948" y="20"/>
                  </a:lnTo>
                  <a:lnTo>
                    <a:pt x="1776" y="10"/>
                  </a:lnTo>
                  <a:lnTo>
                    <a:pt x="1616" y="2"/>
                  </a:lnTo>
                  <a:lnTo>
                    <a:pt x="1462" y="0"/>
                  </a:lnTo>
                  <a:lnTo>
                    <a:pt x="1318" y="0"/>
                  </a:lnTo>
                  <a:lnTo>
                    <a:pt x="1182" y="4"/>
                  </a:lnTo>
                  <a:lnTo>
                    <a:pt x="1054" y="10"/>
                  </a:lnTo>
                  <a:lnTo>
                    <a:pt x="934" y="20"/>
                  </a:lnTo>
                  <a:lnTo>
                    <a:pt x="822" y="30"/>
                  </a:lnTo>
                  <a:lnTo>
                    <a:pt x="716" y="44"/>
                  </a:lnTo>
                  <a:lnTo>
                    <a:pt x="620" y="58"/>
                  </a:lnTo>
                  <a:lnTo>
                    <a:pt x="530" y="74"/>
                  </a:lnTo>
                  <a:lnTo>
                    <a:pt x="450" y="92"/>
                  </a:lnTo>
                  <a:lnTo>
                    <a:pt x="374" y="108"/>
                  </a:lnTo>
                  <a:lnTo>
                    <a:pt x="308" y="126"/>
                  </a:lnTo>
                  <a:lnTo>
                    <a:pt x="248" y="144"/>
                  </a:lnTo>
                  <a:lnTo>
                    <a:pt x="194" y="160"/>
                  </a:lnTo>
                  <a:lnTo>
                    <a:pt x="148" y="176"/>
                  </a:lnTo>
                  <a:lnTo>
                    <a:pt x="108" y="192"/>
                  </a:lnTo>
                  <a:lnTo>
                    <a:pt x="48" y="216"/>
                  </a:lnTo>
                  <a:lnTo>
                    <a:pt x="12" y="234"/>
                  </a:lnTo>
                  <a:lnTo>
                    <a:pt x="0" y="240"/>
                  </a:lnTo>
                  <a:lnTo>
                    <a:pt x="0" y="1192"/>
                  </a:lnTo>
                  <a:lnTo>
                    <a:pt x="8192" y="1192"/>
                  </a:lnTo>
                  <a:lnTo>
                    <a:pt x="8192" y="1192"/>
                  </a:lnTo>
                  <a:lnTo>
                    <a:pt x="8196" y="1186"/>
                  </a:lnTo>
                  <a:lnTo>
                    <a:pt x="8196" y="1186"/>
                  </a:lnTo>
                  <a:lnTo>
                    <a:pt x="8196" y="510"/>
                  </a:lnTo>
                  <a:lnTo>
                    <a:pt x="8196" y="510"/>
                  </a:lnTo>
                  <a:lnTo>
                    <a:pt x="8192" y="512"/>
                  </a:lnTo>
                  <a:lnTo>
                    <a:pt x="8192" y="512"/>
                  </a:lnTo>
                  <a:close/>
                </a:path>
              </a:pathLst>
            </a:custGeom>
            <a:ln w="9525">
              <a:noFill/>
              <a:round/>
              <a:headEnd/>
              <a:tailEnd/>
            </a:ln>
          </p:spPr>
          <p:txBody>
            <a:bodyPr vert="horz" wrap="square" lIns="91440" tIns="45720" rIns="91440" bIns="45720" numCol="1" anchor="t" anchorCtr="0" compatLnSpc="1">
              <a:prstTxWarp prst="textNoShape">
                <a:avLst/>
              </a:prstTxWarp>
            </a:bodyPr>
            <a:lstStyle/>
            <a:p>
              <a:endParaRPr lang="en-US"/>
            </a:p>
          </p:txBody>
        </p:sp>
      </p:grpSp>
      <p:sp>
        <p:nvSpPr>
          <p:cNvPr id="2" name="Title Placeholder 1"/>
          <p:cNvSpPr>
            <a:spLocks noGrp="1"/>
          </p:cNvSpPr>
          <p:nvPr>
            <p:ph type="title"/>
          </p:nvPr>
        </p:nvSpPr>
        <p:spPr>
          <a:xfrm>
            <a:off x="457200" y="338328"/>
            <a:ext cx="8229600" cy="1252728"/>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4" name="Date Placeholder 3"/>
          <p:cNvSpPr>
            <a:spLocks noGrp="1"/>
          </p:cNvSpPr>
          <p:nvPr>
            <p:ph type="dt" sz="half" idx="2"/>
          </p:nvPr>
        </p:nvSpPr>
        <p:spPr>
          <a:xfrm>
            <a:off x="5163672" y="6250164"/>
            <a:ext cx="3786690" cy="365125"/>
          </a:xfrm>
          <a:prstGeom prst="rect">
            <a:avLst/>
          </a:prstGeom>
        </p:spPr>
        <p:txBody>
          <a:bodyPr vert="horz" lIns="91440" tIns="45720" rIns="91440" bIns="45720" rtlCol="0" anchor="ctr"/>
          <a:lstStyle>
            <a:lvl1pPr algn="r">
              <a:defRPr sz="1000">
                <a:solidFill>
                  <a:schemeClr val="tx2"/>
                </a:solidFill>
              </a:defRPr>
            </a:lvl1pPr>
          </a:lstStyle>
          <a:p>
            <a:fld id="{ABBD5202-27DD-4194-9192-5B32959F74D2}" type="datetime1">
              <a:rPr lang="en-US" smtClean="0"/>
              <a:t>6/6/2013</a:t>
            </a:fld>
            <a:endParaRPr lang="en-US"/>
          </a:p>
        </p:txBody>
      </p:sp>
      <p:sp>
        <p:nvSpPr>
          <p:cNvPr id="5" name="Footer Placeholder 4"/>
          <p:cNvSpPr>
            <a:spLocks noGrp="1"/>
          </p:cNvSpPr>
          <p:nvPr>
            <p:ph type="ftr" sz="quarter" idx="3"/>
          </p:nvPr>
        </p:nvSpPr>
        <p:spPr>
          <a:xfrm>
            <a:off x="193638" y="6250164"/>
            <a:ext cx="3786691" cy="365125"/>
          </a:xfrm>
          <a:prstGeom prst="rect">
            <a:avLst/>
          </a:prstGeom>
        </p:spPr>
        <p:txBody>
          <a:bodyPr vert="horz" lIns="91440" tIns="45720" rIns="91440" bIns="45720" rtlCol="0" anchor="ctr"/>
          <a:lstStyle>
            <a:lvl1pPr algn="l">
              <a:defRPr sz="1000">
                <a:solidFill>
                  <a:schemeClr val="tx2"/>
                </a:solidFill>
              </a:defRPr>
            </a:lvl1pPr>
          </a:lstStyle>
          <a:p>
            <a:endParaRPr lang="en-US"/>
          </a:p>
        </p:txBody>
      </p:sp>
      <p:sp>
        <p:nvSpPr>
          <p:cNvPr id="6" name="Slide Number Placeholder 5"/>
          <p:cNvSpPr>
            <a:spLocks noGrp="1"/>
          </p:cNvSpPr>
          <p:nvPr>
            <p:ph type="sldNum" sz="quarter" idx="4"/>
          </p:nvPr>
        </p:nvSpPr>
        <p:spPr>
          <a:xfrm>
            <a:off x="3991088" y="6250163"/>
            <a:ext cx="1161826" cy="365125"/>
          </a:xfrm>
          <a:prstGeom prst="rect">
            <a:avLst/>
          </a:prstGeom>
        </p:spPr>
        <p:txBody>
          <a:bodyPr vert="horz" lIns="91440" tIns="45720" rIns="91440" bIns="45720" rtlCol="0" anchor="ctr"/>
          <a:lstStyle>
            <a:lvl1pPr algn="ctr">
              <a:defRPr sz="1000">
                <a:solidFill>
                  <a:schemeClr val="tx2"/>
                </a:solidFill>
              </a:defRPr>
            </a:lvl1pPr>
          </a:lstStyle>
          <a:p>
            <a:fld id="{CFA933FB-6653-497A-99BD-5546DA48E1CA}" type="slidenum">
              <a:rPr lang="en-US" smtClean="0"/>
              <a:t>‹#›</a:t>
            </a:fld>
            <a:endParaRPr lang="en-US"/>
          </a:p>
        </p:txBody>
      </p:sp>
      <p:sp>
        <p:nvSpPr>
          <p:cNvPr id="3" name="Text Placeholder 2"/>
          <p:cNvSpPr>
            <a:spLocks noGrp="1"/>
          </p:cNvSpPr>
          <p:nvPr>
            <p:ph type="body" idx="1"/>
          </p:nvPr>
        </p:nvSpPr>
        <p:spPr>
          <a:xfrm>
            <a:off x="872067" y="2675467"/>
            <a:ext cx="7408333" cy="3450696"/>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 bg1="lt1" tx1="dk1" bg2="lt2" tx2="dk2" accent1="accent1" accent2="accent2" accent3="accent3" accent4="accent4" accent5="accent5" accent6="accent6" hlink="hlink" folHlink="folHlink"/>
  <p:sldLayoutIdLst>
    <p:sldLayoutId id="2147483733" r:id="rId1"/>
    <p:sldLayoutId id="2147483734" r:id="rId2"/>
    <p:sldLayoutId id="2147483735" r:id="rId3"/>
    <p:sldLayoutId id="2147483736" r:id="rId4"/>
    <p:sldLayoutId id="2147483737" r:id="rId5"/>
    <p:sldLayoutId id="2147483738" r:id="rId6"/>
    <p:sldLayoutId id="2147483739" r:id="rId7"/>
    <p:sldLayoutId id="2147483740" r:id="rId8"/>
    <p:sldLayoutId id="2147483741" r:id="rId9"/>
    <p:sldLayoutId id="2147483742" r:id="rId10"/>
    <p:sldLayoutId id="2147483743" r:id="rId11"/>
  </p:sldLayoutIdLst>
  <p:hf hdr="0" ftr="0" dt="0"/>
  <p:txStyles>
    <p:titleStyle>
      <a:lvl1pPr algn="ctr" defTabSz="914400" rtl="0" eaLnBrk="1" latinLnBrk="0" hangingPunct="1">
        <a:spcBef>
          <a:spcPct val="0"/>
        </a:spcBef>
        <a:buNone/>
        <a:defRPr sz="4400" kern="1200">
          <a:solidFill>
            <a:srgbClr val="FFFFFF"/>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274320" indent="-274320" algn="l" defTabSz="914400" rtl="0" eaLnBrk="1" latinLnBrk="0" hangingPunct="1">
        <a:spcBef>
          <a:spcPct val="20000"/>
        </a:spcBef>
        <a:buClr>
          <a:schemeClr val="accent1"/>
        </a:buClr>
        <a:buSzPct val="100000"/>
        <a:buFont typeface="Symbol" pitchFamily="18" charset="2"/>
        <a:buChar char=""/>
        <a:defRPr sz="2400" kern="1200">
          <a:solidFill>
            <a:schemeClr val="tx2"/>
          </a:solidFill>
          <a:latin typeface="+mn-lt"/>
          <a:ea typeface="+mn-ea"/>
          <a:cs typeface="+mn-cs"/>
        </a:defRPr>
      </a:lvl1pPr>
      <a:lvl2pPr marL="576263" indent="-274320" algn="l" defTabSz="914400" rtl="0" eaLnBrk="1" latinLnBrk="0" hangingPunct="1">
        <a:spcBef>
          <a:spcPct val="20000"/>
        </a:spcBef>
        <a:buClr>
          <a:schemeClr val="accent1"/>
        </a:buClr>
        <a:buSzPct val="100000"/>
        <a:buFont typeface="Symbol" pitchFamily="18" charset="2"/>
        <a:buChar char=""/>
        <a:defRPr sz="2200" kern="1200">
          <a:solidFill>
            <a:schemeClr val="tx2"/>
          </a:solidFill>
          <a:latin typeface="+mn-lt"/>
          <a:ea typeface="+mn-ea"/>
          <a:cs typeface="+mn-cs"/>
        </a:defRPr>
      </a:lvl2pPr>
      <a:lvl3pPr marL="855663" indent="-228600" algn="l" defTabSz="914400" rtl="0" eaLnBrk="1" latinLnBrk="0" hangingPunct="1">
        <a:spcBef>
          <a:spcPct val="20000"/>
        </a:spcBef>
        <a:buClr>
          <a:schemeClr val="accent1"/>
        </a:buClr>
        <a:buSzPct val="100000"/>
        <a:buFont typeface="Symbol" pitchFamily="18" charset="2"/>
        <a:buChar char=""/>
        <a:defRPr sz="2000" kern="1200">
          <a:solidFill>
            <a:schemeClr val="tx2"/>
          </a:solidFill>
          <a:latin typeface="+mn-lt"/>
          <a:ea typeface="+mn-ea"/>
          <a:cs typeface="+mn-cs"/>
        </a:defRPr>
      </a:lvl3pPr>
      <a:lvl4pPr marL="1143000" indent="-228600" algn="l" defTabSz="914400" rtl="0" eaLnBrk="1" latinLnBrk="0" hangingPunct="1">
        <a:spcBef>
          <a:spcPct val="20000"/>
        </a:spcBef>
        <a:buClr>
          <a:schemeClr val="accent1"/>
        </a:buClr>
        <a:buSzPct val="100000"/>
        <a:buFont typeface="Symbol" pitchFamily="18" charset="2"/>
        <a:buChar char=""/>
        <a:defRPr sz="1800" kern="1200">
          <a:solidFill>
            <a:schemeClr val="tx2"/>
          </a:solidFill>
          <a:latin typeface="+mn-lt"/>
          <a:ea typeface="+mn-ea"/>
          <a:cs typeface="+mn-cs"/>
        </a:defRPr>
      </a:lvl4pPr>
      <a:lvl5pPr marL="1463040" indent="-228600" algn="l" defTabSz="914400" rtl="0" eaLnBrk="1" latinLnBrk="0" hangingPunct="1">
        <a:spcBef>
          <a:spcPct val="20000"/>
        </a:spcBef>
        <a:buClr>
          <a:schemeClr val="accent1"/>
        </a:buClr>
        <a:buSzPct val="100000"/>
        <a:buFont typeface="Symbol" pitchFamily="18" charset="2"/>
        <a:buChar char=""/>
        <a:defRPr sz="1600" kern="1200">
          <a:solidFill>
            <a:schemeClr val="tx2"/>
          </a:solidFill>
          <a:latin typeface="+mn-lt"/>
          <a:ea typeface="+mn-ea"/>
          <a:cs typeface="+mn-cs"/>
        </a:defRPr>
      </a:lvl5pPr>
      <a:lvl6pPr marL="178308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6pPr>
      <a:lvl7pPr marL="210312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7pPr>
      <a:lvl8pPr marL="242316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8pPr>
      <a:lvl9pPr marL="2743200" indent="-228600" algn="l" defTabSz="914400" rtl="0" eaLnBrk="1" latinLnBrk="0" hangingPunct="1">
        <a:spcBef>
          <a:spcPts val="384"/>
        </a:spcBef>
        <a:buClr>
          <a:schemeClr val="accent1"/>
        </a:buClr>
        <a:buFont typeface="Symbol" pitchFamily="18" charset="2"/>
        <a:buChar char="*"/>
        <a:defRPr sz="1400" kern="1200">
          <a:solidFill>
            <a:schemeClr val="tx2"/>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notesSlide" Target="../notesSlides/notesSlide2.xml"/><Relationship Id="rId2" Type="http://schemas.openxmlformats.org/officeDocument/2006/relationships/slideLayout" Target="../slideLayouts/slideLayout7.xml"/><Relationship Id="rId1" Type="http://schemas.openxmlformats.org/officeDocument/2006/relationships/vmlDrawing" Target="../drawings/vmlDrawing1.vml"/><Relationship Id="rId5" Type="http://schemas.openxmlformats.org/officeDocument/2006/relationships/image" Target="../media/image2.emf"/><Relationship Id="rId4" Type="http://schemas.openxmlformats.org/officeDocument/2006/relationships/oleObject" Target="../embeddings/oleObject1.bin"/></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image" Target="../media/image3.em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image" Target="../media/image4.emf"/><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chart" Target="../charts/chart4.xml"/><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emf"/><Relationship Id="rId2" Type="http://schemas.openxmlformats.org/officeDocument/2006/relationships/image" Target="../media/image6.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2" Type="http://schemas.openxmlformats.org/officeDocument/2006/relationships/chart" Target="../charts/chart5.xml"/><Relationship Id="rId1" Type="http://schemas.openxmlformats.org/officeDocument/2006/relationships/slideLayout" Target="../slideLayouts/slideLayout6.xml"/></Relationships>
</file>

<file path=ppt/slides/_rels/slide13.xml.rels><?xml version="1.0" encoding="UTF-8" standalone="yes"?>
<Relationships xmlns="http://schemas.openxmlformats.org/package/2006/relationships"><Relationship Id="rId2" Type="http://schemas.openxmlformats.org/officeDocument/2006/relationships/chart" Target="../charts/chart6.xml"/><Relationship Id="rId1" Type="http://schemas.openxmlformats.org/officeDocument/2006/relationships/slideLayout" Target="../slideLayouts/slideLayout6.xml"/></Relationships>
</file>

<file path=ppt/slides/_rels/slide14.xml.rels><?xml version="1.0" encoding="UTF-8" standalone="yes"?>
<Relationships xmlns="http://schemas.openxmlformats.org/package/2006/relationships"><Relationship Id="rId2" Type="http://schemas.openxmlformats.org/officeDocument/2006/relationships/chart" Target="../charts/chart7.xml"/><Relationship Id="rId1" Type="http://schemas.openxmlformats.org/officeDocument/2006/relationships/slideLayout" Target="../slideLayouts/slideLayout6.xml"/></Relationships>
</file>

<file path=ppt/slides/_rels/slide15.xml.rels><?xml version="1.0" encoding="UTF-8" standalone="yes"?>
<Relationships xmlns="http://schemas.openxmlformats.org/package/2006/relationships"><Relationship Id="rId2" Type="http://schemas.openxmlformats.org/officeDocument/2006/relationships/chart" Target="../charts/chart8.xml"/><Relationship Id="rId1" Type="http://schemas.openxmlformats.org/officeDocument/2006/relationships/slideLayout" Target="../slideLayouts/slideLayout6.xml"/></Relationships>
</file>

<file path=ppt/slides/_rels/slide16.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533400" y="2819400"/>
            <a:ext cx="8153400" cy="3733800"/>
          </a:xfrm>
        </p:spPr>
        <p:txBody>
          <a:bodyPr>
            <a:normAutofit fontScale="77500" lnSpcReduction="20000"/>
          </a:bodyPr>
          <a:lstStyle/>
          <a:p>
            <a:pPr marL="0" indent="0" algn="ctr">
              <a:buNone/>
            </a:pPr>
            <a:r>
              <a:rPr lang="en-US" sz="4100" b="1" dirty="0" smtClean="0">
                <a:effectLst>
                  <a:outerShdw blurRad="38100" dist="38100" dir="2700000" algn="tl">
                    <a:srgbClr val="000000">
                      <a:alpha val="43137"/>
                    </a:srgbClr>
                  </a:outerShdw>
                </a:effectLst>
                <a:latin typeface="+mj-lt"/>
              </a:rPr>
              <a:t>AIR QUALITY CONFORMITY ANALYSIS</a:t>
            </a:r>
          </a:p>
          <a:p>
            <a:pPr marL="0" indent="0" algn="ctr">
              <a:buNone/>
            </a:pPr>
            <a:r>
              <a:rPr lang="en-US" sz="4100" b="1" dirty="0" smtClean="0">
                <a:effectLst>
                  <a:outerShdw blurRad="38100" dist="38100" dir="2700000" algn="tl">
                    <a:srgbClr val="000000">
                      <a:alpha val="43137"/>
                    </a:srgbClr>
                  </a:outerShdw>
                </a:effectLst>
                <a:latin typeface="+mj-lt"/>
              </a:rPr>
              <a:t>OF THE </a:t>
            </a:r>
          </a:p>
          <a:p>
            <a:pPr marL="0" indent="0" algn="ctr">
              <a:buNone/>
            </a:pPr>
            <a:r>
              <a:rPr lang="en-US" sz="4100" b="1" dirty="0" smtClean="0">
                <a:effectLst>
                  <a:outerShdw blurRad="38100" dist="38100" dir="2700000" algn="tl">
                    <a:srgbClr val="000000">
                      <a:alpha val="43137"/>
                    </a:srgbClr>
                  </a:outerShdw>
                </a:effectLst>
                <a:latin typeface="+mj-lt"/>
              </a:rPr>
              <a:t>2013 CONSTRAINED LONG RANGE PLAN &amp; </a:t>
            </a:r>
          </a:p>
          <a:p>
            <a:pPr marL="0" indent="0" algn="ctr">
              <a:buNone/>
            </a:pPr>
            <a:r>
              <a:rPr lang="en-US" sz="4100" b="1" dirty="0" err="1" smtClean="0">
                <a:effectLst>
                  <a:outerShdw blurRad="38100" dist="38100" dir="2700000" algn="tl">
                    <a:srgbClr val="000000">
                      <a:alpha val="43137"/>
                    </a:srgbClr>
                  </a:outerShdw>
                </a:effectLst>
                <a:latin typeface="+mj-lt"/>
              </a:rPr>
              <a:t>FY2013</a:t>
            </a:r>
            <a:r>
              <a:rPr lang="en-US" sz="4100" b="1" dirty="0" smtClean="0">
                <a:effectLst>
                  <a:outerShdw blurRad="38100" dist="38100" dir="2700000" algn="tl">
                    <a:srgbClr val="000000">
                      <a:alpha val="43137"/>
                    </a:srgbClr>
                  </a:outerShdw>
                </a:effectLst>
                <a:latin typeface="+mj-lt"/>
              </a:rPr>
              <a:t>-2018 TRANSPORTATION IMPROVEMENT PROGRAM</a:t>
            </a:r>
          </a:p>
          <a:p>
            <a:pPr marL="0" indent="0" algn="ctr">
              <a:buNone/>
            </a:pPr>
            <a:endParaRPr lang="en-US" dirty="0" smtClean="0"/>
          </a:p>
          <a:p>
            <a:pPr marL="0" indent="0" algn="ctr">
              <a:buNone/>
            </a:pPr>
            <a:endParaRPr lang="en-US" dirty="0"/>
          </a:p>
          <a:p>
            <a:pPr marL="0" indent="0" algn="ctr">
              <a:buNone/>
            </a:pPr>
            <a:r>
              <a:rPr lang="en-US" dirty="0" smtClean="0"/>
              <a:t>DRAFT</a:t>
            </a:r>
          </a:p>
          <a:p>
            <a:pPr marL="0" indent="0" algn="ctr">
              <a:buNone/>
            </a:pPr>
            <a:r>
              <a:rPr lang="en-US" dirty="0" smtClean="0"/>
              <a:t>June 13, 2013</a:t>
            </a:r>
            <a:endParaRPr lang="en-US" dirty="0"/>
          </a:p>
        </p:txBody>
      </p:sp>
      <p:sp>
        <p:nvSpPr>
          <p:cNvPr id="3" name="Title 2"/>
          <p:cNvSpPr>
            <a:spLocks noGrp="1"/>
          </p:cNvSpPr>
          <p:nvPr>
            <p:ph type="title"/>
          </p:nvPr>
        </p:nvSpPr>
        <p:spPr>
          <a:xfrm>
            <a:off x="304800" y="338328"/>
            <a:ext cx="8610600" cy="1252728"/>
          </a:xfrm>
        </p:spPr>
        <p:txBody>
          <a:bodyPr>
            <a:normAutofit/>
          </a:bodyPr>
          <a:lstStyle/>
          <a:p>
            <a:r>
              <a:rPr lang="en-US" dirty="0" smtClean="0"/>
              <a:t>Transportation Planning Board</a:t>
            </a:r>
            <a:endParaRPr lang="en-US" sz="1800" dirty="0"/>
          </a:p>
        </p:txBody>
      </p:sp>
      <p:sp>
        <p:nvSpPr>
          <p:cNvPr id="4" name="TextBox 3"/>
          <p:cNvSpPr txBox="1"/>
          <p:nvPr/>
        </p:nvSpPr>
        <p:spPr>
          <a:xfrm>
            <a:off x="5715000" y="184666"/>
            <a:ext cx="3200400" cy="369332"/>
          </a:xfrm>
          <a:prstGeom prst="rect">
            <a:avLst/>
          </a:prstGeom>
          <a:noFill/>
        </p:spPr>
        <p:txBody>
          <a:bodyPr wrap="square" rtlCol="0">
            <a:spAutoFit/>
          </a:bodyPr>
          <a:lstStyle/>
          <a:p>
            <a:r>
              <a:rPr lang="en-US" dirty="0" smtClean="0"/>
              <a:t>Technical Committee Item #3</a:t>
            </a:r>
            <a:endParaRPr lang="en-US" dirty="0"/>
          </a:p>
        </p:txBody>
      </p:sp>
      <p:sp>
        <p:nvSpPr>
          <p:cNvPr id="6" name="Slide Number Placeholder 5"/>
          <p:cNvSpPr>
            <a:spLocks noGrp="1"/>
          </p:cNvSpPr>
          <p:nvPr>
            <p:ph type="sldNum" sz="quarter" idx="12"/>
          </p:nvPr>
        </p:nvSpPr>
        <p:spPr/>
        <p:txBody>
          <a:bodyPr/>
          <a:lstStyle/>
          <a:p>
            <a:endParaRPr lang="en-US" dirty="0"/>
          </a:p>
        </p:txBody>
      </p:sp>
    </p:spTree>
    <p:extLst>
      <p:ext uri="{BB962C8B-B14F-4D97-AF65-F5344CB8AC3E}">
        <p14:creationId xmlns:p14="http://schemas.microsoft.com/office/powerpoint/2010/main" val="1478734467"/>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spTree>
      <p:nvGrpSpPr>
        <p:cNvPr id="1" name=""/>
        <p:cNvGrpSpPr/>
        <p:nvPr/>
      </p:nvGrpSpPr>
      <p:grpSpPr>
        <a:xfrm>
          <a:off x="0" y="0"/>
          <a:ext cx="0" cy="0"/>
          <a:chOff x="0" y="0"/>
          <a:chExt cx="0" cy="0"/>
        </a:xfrm>
      </p:grpSpPr>
      <p:graphicFrame>
        <p:nvGraphicFramePr>
          <p:cNvPr id="3" name="Object 2"/>
          <p:cNvGraphicFramePr>
            <a:graphicFrameLocks noChangeAspect="1"/>
          </p:cNvGraphicFramePr>
          <p:nvPr>
            <p:extLst>
              <p:ext uri="{D42A27DB-BD31-4B8C-83A1-F6EECF244321}">
                <p14:modId xmlns:p14="http://schemas.microsoft.com/office/powerpoint/2010/main" val="201442948"/>
              </p:ext>
            </p:extLst>
          </p:nvPr>
        </p:nvGraphicFramePr>
        <p:xfrm>
          <a:off x="1596808" y="0"/>
          <a:ext cx="5489792" cy="6504121"/>
        </p:xfrm>
        <a:graphic>
          <a:graphicData uri="http://schemas.openxmlformats.org/presentationml/2006/ole">
            <mc:AlternateContent xmlns:mc="http://schemas.openxmlformats.org/markup-compatibility/2006">
              <mc:Choice xmlns:v="urn:schemas-microsoft-com:vml" Requires="v">
                <p:oleObj spid="_x0000_s1036" name="Acrobat Document" r:id="rId4" imgW="5829199" imgH="7543800" progId="AcroExch.Document.7">
                  <p:embed/>
                </p:oleObj>
              </mc:Choice>
              <mc:Fallback>
                <p:oleObj name="Acrobat Document" r:id="rId4" imgW="5829199" imgH="7543800" progId="AcroExch.Document.7">
                  <p:embed/>
                  <p:pic>
                    <p:nvPicPr>
                      <p:cNvPr id="0" name=""/>
                      <p:cNvPicPr/>
                      <p:nvPr/>
                    </p:nvPicPr>
                    <p:blipFill>
                      <a:blip r:embed="rId5"/>
                      <a:stretch>
                        <a:fillRect/>
                      </a:stretch>
                    </p:blipFill>
                    <p:spPr>
                      <a:xfrm>
                        <a:off x="1596808" y="0"/>
                        <a:ext cx="5489792" cy="6504121"/>
                      </a:xfrm>
                      <a:prstGeom prst="rect">
                        <a:avLst/>
                      </a:prstGeom>
                    </p:spPr>
                  </p:pic>
                </p:oleObj>
              </mc:Fallback>
            </mc:AlternateContent>
          </a:graphicData>
        </a:graphic>
      </p:graphicFrame>
      <p:sp>
        <p:nvSpPr>
          <p:cNvPr id="5" name="Slide Number Placeholder 4"/>
          <p:cNvSpPr>
            <a:spLocks noGrp="1"/>
          </p:cNvSpPr>
          <p:nvPr>
            <p:ph type="sldNum" sz="quarter" idx="12"/>
          </p:nvPr>
        </p:nvSpPr>
        <p:spPr/>
        <p:txBody>
          <a:bodyPr/>
          <a:lstStyle/>
          <a:p>
            <a:fld id="{CFA933FB-6653-497A-99BD-5546DA48E1CA}" type="slidenum">
              <a:rPr lang="en-US" sz="1600" smtClean="0"/>
              <a:t>2</a:t>
            </a:fld>
            <a:endParaRPr lang="en-US" sz="1600" dirty="0"/>
          </a:p>
        </p:txBody>
      </p:sp>
    </p:spTree>
    <p:extLst>
      <p:ext uri="{BB962C8B-B14F-4D97-AF65-F5344CB8AC3E}">
        <p14:creationId xmlns:p14="http://schemas.microsoft.com/office/powerpoint/2010/main" val="9466334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Content Placeholder 4"/>
          <p:cNvSpPr>
            <a:spLocks noGrp="1"/>
          </p:cNvSpPr>
          <p:nvPr>
            <p:ph idx="1"/>
          </p:nvPr>
        </p:nvSpPr>
        <p:spPr>
          <a:xfrm>
            <a:off x="1524000" y="2438400"/>
            <a:ext cx="6400800" cy="3474720"/>
          </a:xfrm>
        </p:spPr>
        <p:txBody>
          <a:bodyPr>
            <a:normAutofit fontScale="70000" lnSpcReduction="20000"/>
          </a:bodyPr>
          <a:lstStyle/>
          <a:p>
            <a:r>
              <a:rPr lang="en-US" dirty="0" smtClean="0"/>
              <a:t>Travel Model Adopted in 2012: </a:t>
            </a:r>
            <a:r>
              <a:rPr lang="en-US" u="sng" dirty="0" smtClean="0"/>
              <a:t>Version 2.3.39</a:t>
            </a:r>
          </a:p>
          <a:p>
            <a:pPr lvl="1"/>
            <a:r>
              <a:rPr lang="en-US" dirty="0" smtClean="0"/>
              <a:t>Calibrated primarily with 2007 information:</a:t>
            </a:r>
          </a:p>
          <a:p>
            <a:pPr lvl="2"/>
            <a:r>
              <a:rPr lang="en-US" dirty="0"/>
              <a:t>2007/08 Household Travel Survey</a:t>
            </a:r>
          </a:p>
          <a:p>
            <a:pPr lvl="2"/>
            <a:r>
              <a:rPr lang="en-US" dirty="0" smtClean="0"/>
              <a:t>2007 American Community Survey</a:t>
            </a:r>
          </a:p>
          <a:p>
            <a:pPr lvl="2"/>
            <a:r>
              <a:rPr lang="en-US" dirty="0"/>
              <a:t>2007 traffic counts</a:t>
            </a:r>
            <a:endParaRPr lang="en-US" dirty="0" smtClean="0"/>
          </a:p>
          <a:p>
            <a:pPr lvl="2"/>
            <a:r>
              <a:rPr lang="en-US" dirty="0" smtClean="0"/>
              <a:t>Transit on-board surveys </a:t>
            </a:r>
          </a:p>
          <a:p>
            <a:r>
              <a:rPr lang="en-US" dirty="0" smtClean="0"/>
              <a:t>2010 model validation objectives: </a:t>
            </a:r>
          </a:p>
          <a:p>
            <a:pPr marL="971550" lvl="1" indent="-514350">
              <a:buFont typeface="+mj-lt"/>
              <a:buAutoNum type="arabicPeriod"/>
            </a:pPr>
            <a:r>
              <a:rPr lang="en-US" dirty="0" smtClean="0"/>
              <a:t>To evaluate calibrated model results against recent travel data:</a:t>
            </a:r>
          </a:p>
          <a:p>
            <a:pPr lvl="2"/>
            <a:r>
              <a:rPr lang="en-US" dirty="0" smtClean="0"/>
              <a:t>2010 traffic counts</a:t>
            </a:r>
          </a:p>
          <a:p>
            <a:pPr lvl="2"/>
            <a:r>
              <a:rPr lang="en-US" dirty="0" smtClean="0"/>
              <a:t>2010 American Community Survey</a:t>
            </a:r>
          </a:p>
          <a:p>
            <a:pPr lvl="2"/>
            <a:r>
              <a:rPr lang="en-US" dirty="0" smtClean="0"/>
              <a:t>2010 Metrorail electronic counts</a:t>
            </a:r>
          </a:p>
          <a:p>
            <a:pPr lvl="2"/>
            <a:r>
              <a:rPr lang="en-US" dirty="0" smtClean="0"/>
              <a:t>2010 Geographically Focused Household Travel Survey </a:t>
            </a:r>
          </a:p>
          <a:p>
            <a:pPr marL="971550" lvl="1" indent="-514350">
              <a:buFont typeface="+mj-lt"/>
              <a:buAutoNum type="arabicPeriod"/>
            </a:pPr>
            <a:r>
              <a:rPr lang="en-US" dirty="0" smtClean="0"/>
              <a:t>To refine the model to improve performance and forecasting ability  </a:t>
            </a:r>
          </a:p>
          <a:p>
            <a:r>
              <a:rPr lang="en-US" dirty="0" smtClean="0"/>
              <a:t>Validated travel model used in 2013 </a:t>
            </a:r>
            <a:r>
              <a:rPr lang="en-US" dirty="0" err="1" smtClean="0"/>
              <a:t>CLRP</a:t>
            </a:r>
            <a:r>
              <a:rPr lang="en-US" dirty="0" smtClean="0"/>
              <a:t> Analysis:  </a:t>
            </a:r>
            <a:r>
              <a:rPr lang="en-US" u="sng" dirty="0" smtClean="0"/>
              <a:t>Version 2.3.52  </a:t>
            </a:r>
            <a:endParaRPr lang="en-US" u="sng" dirty="0"/>
          </a:p>
        </p:txBody>
      </p:sp>
      <p:sp>
        <p:nvSpPr>
          <p:cNvPr id="4" name="Title 3"/>
          <p:cNvSpPr>
            <a:spLocks noGrp="1"/>
          </p:cNvSpPr>
          <p:nvPr>
            <p:ph type="title"/>
          </p:nvPr>
        </p:nvSpPr>
        <p:spPr>
          <a:xfrm>
            <a:off x="0" y="381000"/>
            <a:ext cx="8991600" cy="1143000"/>
          </a:xfrm>
        </p:spPr>
        <p:txBody>
          <a:bodyPr>
            <a:normAutofit fontScale="90000"/>
          </a:bodyPr>
          <a:lstStyle/>
          <a:p>
            <a:r>
              <a:rPr lang="en-US" dirty="0" smtClean="0"/>
              <a:t>Travel model validation:</a:t>
            </a:r>
            <a:br>
              <a:rPr lang="en-US" dirty="0" smtClean="0"/>
            </a:br>
            <a:r>
              <a:rPr lang="en-US" dirty="0" smtClean="0"/>
              <a:t> background</a:t>
            </a:r>
            <a:endParaRPr lang="en-US" dirty="0"/>
          </a:p>
        </p:txBody>
      </p:sp>
      <p:sp>
        <p:nvSpPr>
          <p:cNvPr id="3" name="Slide Number Placeholder 2"/>
          <p:cNvSpPr>
            <a:spLocks noGrp="1"/>
          </p:cNvSpPr>
          <p:nvPr>
            <p:ph type="sldNum" sz="quarter" idx="12"/>
          </p:nvPr>
        </p:nvSpPr>
        <p:spPr/>
        <p:txBody>
          <a:bodyPr/>
          <a:lstStyle/>
          <a:p>
            <a:fld id="{CFA933FB-6653-497A-99BD-5546DA48E1CA}" type="slidenum">
              <a:rPr lang="en-US" sz="1600" smtClean="0"/>
              <a:t>3</a:t>
            </a:fld>
            <a:endParaRPr lang="en-US" sz="1600" dirty="0"/>
          </a:p>
        </p:txBody>
      </p:sp>
    </p:spTree>
    <p:extLst>
      <p:ext uri="{BB962C8B-B14F-4D97-AF65-F5344CB8AC3E}">
        <p14:creationId xmlns:p14="http://schemas.microsoft.com/office/powerpoint/2010/main" val="127691948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fontScale="92500"/>
          </a:bodyPr>
          <a:lstStyle/>
          <a:p>
            <a:r>
              <a:rPr lang="en-US" dirty="0" err="1" smtClean="0"/>
              <a:t>VMT</a:t>
            </a:r>
            <a:r>
              <a:rPr lang="en-US" dirty="0" smtClean="0"/>
              <a:t> and </a:t>
            </a:r>
            <a:r>
              <a:rPr lang="en-US" dirty="0" err="1" smtClean="0"/>
              <a:t>VMT</a:t>
            </a:r>
            <a:r>
              <a:rPr lang="en-US" dirty="0" smtClean="0"/>
              <a:t> per capita have not followed historic trends since 2007</a:t>
            </a:r>
            <a:endParaRPr lang="en-US" dirty="0"/>
          </a:p>
          <a:p>
            <a:pPr lvl="1"/>
            <a:endParaRPr lang="en-US" dirty="0" smtClean="0"/>
          </a:p>
          <a:p>
            <a:r>
              <a:rPr lang="en-US" dirty="0" smtClean="0"/>
              <a:t>Potential Reasons	</a:t>
            </a:r>
          </a:p>
          <a:p>
            <a:pPr lvl="1"/>
            <a:r>
              <a:rPr lang="en-US" dirty="0" smtClean="0"/>
              <a:t>Effect of Recession</a:t>
            </a:r>
          </a:p>
          <a:p>
            <a:pPr lvl="1"/>
            <a:r>
              <a:rPr lang="en-US" dirty="0" smtClean="0"/>
              <a:t>Fuel Price Volatility</a:t>
            </a:r>
          </a:p>
          <a:p>
            <a:pPr lvl="1"/>
            <a:r>
              <a:rPr lang="en-US" dirty="0" smtClean="0"/>
              <a:t>Growing Internet-based Commerce and Communications</a:t>
            </a:r>
          </a:p>
          <a:p>
            <a:pPr lvl="1"/>
            <a:r>
              <a:rPr lang="en-US" dirty="0" smtClean="0"/>
              <a:t>Telecommuting</a:t>
            </a:r>
          </a:p>
          <a:p>
            <a:pPr lvl="1"/>
            <a:r>
              <a:rPr lang="en-US" dirty="0" smtClean="0"/>
              <a:t>Changing Travel Preferences of the “</a:t>
            </a:r>
            <a:r>
              <a:rPr lang="en-US" dirty="0" err="1" smtClean="0"/>
              <a:t>Millennials</a:t>
            </a:r>
            <a:r>
              <a:rPr lang="en-US" dirty="0" smtClean="0"/>
              <a:t>” (ages 13-30)</a:t>
            </a:r>
          </a:p>
        </p:txBody>
      </p:sp>
      <p:sp>
        <p:nvSpPr>
          <p:cNvPr id="2" name="Title 1"/>
          <p:cNvSpPr>
            <a:spLocks noGrp="1"/>
          </p:cNvSpPr>
          <p:nvPr>
            <p:ph type="title"/>
          </p:nvPr>
        </p:nvSpPr>
        <p:spPr/>
        <p:txBody>
          <a:bodyPr>
            <a:normAutofit fontScale="90000"/>
          </a:bodyPr>
          <a:lstStyle/>
          <a:p>
            <a:r>
              <a:rPr lang="en-US" dirty="0" smtClean="0"/>
              <a:t>Why is 2010 an Important </a:t>
            </a:r>
            <a:br>
              <a:rPr lang="en-US" dirty="0" smtClean="0"/>
            </a:br>
            <a:r>
              <a:rPr lang="en-US" dirty="0" smtClean="0"/>
              <a:t>Validation Year?</a:t>
            </a:r>
            <a:endParaRPr lang="en-US" dirty="0"/>
          </a:p>
        </p:txBody>
      </p:sp>
      <p:sp>
        <p:nvSpPr>
          <p:cNvPr id="5" name="Slide Number Placeholder 4"/>
          <p:cNvSpPr>
            <a:spLocks noGrp="1"/>
          </p:cNvSpPr>
          <p:nvPr>
            <p:ph type="sldNum" sz="quarter" idx="12"/>
          </p:nvPr>
        </p:nvSpPr>
        <p:spPr/>
        <p:txBody>
          <a:bodyPr/>
          <a:lstStyle/>
          <a:p>
            <a:fld id="{CFA933FB-6653-497A-99BD-5546DA48E1CA}" type="slidenum">
              <a:rPr lang="en-US" sz="1600" smtClean="0"/>
              <a:t>4</a:t>
            </a:fld>
            <a:endParaRPr lang="en-US" sz="1600" dirty="0"/>
          </a:p>
        </p:txBody>
      </p:sp>
    </p:spTree>
    <p:extLst>
      <p:ext uri="{BB962C8B-B14F-4D97-AF65-F5344CB8AC3E}">
        <p14:creationId xmlns:p14="http://schemas.microsoft.com/office/powerpoint/2010/main" val="348265712"/>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TextBox 19"/>
          <p:cNvSpPr txBox="1"/>
          <p:nvPr/>
        </p:nvSpPr>
        <p:spPr>
          <a:xfrm>
            <a:off x="3699" y="6603958"/>
            <a:ext cx="3276600" cy="253916"/>
          </a:xfrm>
          <a:prstGeom prst="rect">
            <a:avLst/>
          </a:prstGeom>
          <a:noFill/>
        </p:spPr>
        <p:txBody>
          <a:bodyPr wrap="square" rtlCol="0">
            <a:spAutoFit/>
          </a:bodyPr>
          <a:lstStyle/>
          <a:p>
            <a:r>
              <a:rPr lang="en-US" sz="1050" i="1" dirty="0" smtClean="0"/>
              <a:t>Source:  US DOT/FHWA and US Census Bureau</a:t>
            </a:r>
            <a:endParaRPr lang="en-US" sz="1050" i="1" dirty="0"/>
          </a:p>
        </p:txBody>
      </p:sp>
      <p:graphicFrame>
        <p:nvGraphicFramePr>
          <p:cNvPr id="16" name="Chart 15"/>
          <p:cNvGraphicFramePr>
            <a:graphicFrameLocks/>
          </p:cNvGraphicFramePr>
          <p:nvPr>
            <p:extLst>
              <p:ext uri="{D42A27DB-BD31-4B8C-83A1-F6EECF244321}">
                <p14:modId xmlns:p14="http://schemas.microsoft.com/office/powerpoint/2010/main" val="2847264518"/>
              </p:ext>
            </p:extLst>
          </p:nvPr>
        </p:nvGraphicFramePr>
        <p:xfrm>
          <a:off x="1898712" y="1329142"/>
          <a:ext cx="5029200" cy="5257800"/>
        </p:xfrm>
        <a:graphic>
          <a:graphicData uri="http://schemas.openxmlformats.org/drawingml/2006/chart">
            <c:chart xmlns:c="http://schemas.openxmlformats.org/drawingml/2006/chart" xmlns:r="http://schemas.openxmlformats.org/officeDocument/2006/relationships" r:id="rId3"/>
          </a:graphicData>
        </a:graphic>
      </p:graphicFrame>
      <p:sp>
        <p:nvSpPr>
          <p:cNvPr id="2" name="TextBox 1"/>
          <p:cNvSpPr txBox="1"/>
          <p:nvPr/>
        </p:nvSpPr>
        <p:spPr>
          <a:xfrm>
            <a:off x="914400" y="298087"/>
            <a:ext cx="7968673" cy="830997"/>
          </a:xfrm>
          <a:prstGeom prst="rect">
            <a:avLst/>
          </a:prstGeom>
          <a:noFill/>
        </p:spPr>
        <p:txBody>
          <a:bodyPr wrap="square" rtlCol="0">
            <a:spAutoFit/>
          </a:bodyPr>
          <a:lstStyle/>
          <a:p>
            <a:pPr algn="ctr"/>
            <a:r>
              <a:rPr lang="en-US" sz="2400" b="1" dirty="0" smtClean="0">
                <a:solidFill>
                  <a:schemeClr val="bg1"/>
                </a:solidFill>
                <a:latin typeface="+mj-lt"/>
              </a:rPr>
              <a:t>Total US Vehicle-Miles and Vehicle-Miles per Capita</a:t>
            </a:r>
          </a:p>
          <a:p>
            <a:pPr algn="ctr"/>
            <a:r>
              <a:rPr lang="en-US" sz="2400" b="1" dirty="0" smtClean="0">
                <a:solidFill>
                  <a:schemeClr val="bg1"/>
                </a:solidFill>
                <a:latin typeface="+mj-lt"/>
              </a:rPr>
              <a:t>1987-2012</a:t>
            </a:r>
            <a:endParaRPr lang="en-US" sz="2400" b="1" dirty="0">
              <a:solidFill>
                <a:schemeClr val="bg1"/>
              </a:solidFill>
              <a:latin typeface="+mj-lt"/>
            </a:endParaRPr>
          </a:p>
        </p:txBody>
      </p:sp>
      <p:sp>
        <p:nvSpPr>
          <p:cNvPr id="4" name="Slide Number Placeholder 3"/>
          <p:cNvSpPr>
            <a:spLocks noGrp="1"/>
          </p:cNvSpPr>
          <p:nvPr>
            <p:ph type="sldNum" sz="quarter" idx="12"/>
          </p:nvPr>
        </p:nvSpPr>
        <p:spPr>
          <a:xfrm>
            <a:off x="3962400" y="6483871"/>
            <a:ext cx="1161826" cy="365125"/>
          </a:xfrm>
        </p:spPr>
        <p:txBody>
          <a:bodyPr/>
          <a:lstStyle/>
          <a:p>
            <a:fld id="{CFA933FB-6653-497A-99BD-5546DA48E1CA}" type="slidenum">
              <a:rPr lang="en-US" sz="1600" smtClean="0"/>
              <a:t>5</a:t>
            </a:fld>
            <a:endParaRPr lang="en-US" sz="1600" dirty="0"/>
          </a:p>
        </p:txBody>
      </p:sp>
    </p:spTree>
    <p:extLst>
      <p:ext uri="{BB962C8B-B14F-4D97-AF65-F5344CB8AC3E}">
        <p14:creationId xmlns:p14="http://schemas.microsoft.com/office/powerpoint/2010/main" val="372576063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97837" y="5505232"/>
            <a:ext cx="6324600" cy="111249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5" name="TextBox 4"/>
          <p:cNvSpPr txBox="1"/>
          <p:nvPr/>
        </p:nvSpPr>
        <p:spPr>
          <a:xfrm>
            <a:off x="533400" y="304798"/>
            <a:ext cx="8210550" cy="461665"/>
          </a:xfrm>
          <a:prstGeom prst="rect">
            <a:avLst/>
          </a:prstGeom>
          <a:noFill/>
        </p:spPr>
        <p:txBody>
          <a:bodyPr wrap="square" rtlCol="0">
            <a:spAutoFit/>
          </a:bodyPr>
          <a:lstStyle/>
          <a:p>
            <a:pPr algn="ctr"/>
            <a:r>
              <a:rPr lang="en-US" sz="2400" b="1" dirty="0" err="1" smtClean="0">
                <a:solidFill>
                  <a:schemeClr val="bg1"/>
                </a:solidFill>
                <a:latin typeface="+mj-lt"/>
              </a:rPr>
              <a:t>VMT</a:t>
            </a:r>
            <a:r>
              <a:rPr lang="en-US" sz="2400" b="1" dirty="0" smtClean="0">
                <a:solidFill>
                  <a:schemeClr val="bg1"/>
                </a:solidFill>
                <a:latin typeface="+mj-lt"/>
              </a:rPr>
              <a:t> for the TPB Planning Area 2005–2011</a:t>
            </a:r>
            <a:endParaRPr lang="en-US" sz="2400" b="1" dirty="0">
              <a:solidFill>
                <a:schemeClr val="bg1"/>
              </a:solidFill>
              <a:latin typeface="+mj-lt"/>
            </a:endParaRPr>
          </a:p>
        </p:txBody>
      </p:sp>
      <p:sp>
        <p:nvSpPr>
          <p:cNvPr id="6" name="TextBox 5"/>
          <p:cNvSpPr txBox="1"/>
          <p:nvPr/>
        </p:nvSpPr>
        <p:spPr>
          <a:xfrm>
            <a:off x="7143750" y="2209800"/>
            <a:ext cx="1600200" cy="1938992"/>
          </a:xfrm>
          <a:prstGeom prst="rect">
            <a:avLst/>
          </a:prstGeom>
          <a:noFill/>
          <a:ln w="12700">
            <a:solidFill>
              <a:schemeClr val="tx1"/>
            </a:solidFill>
          </a:ln>
        </p:spPr>
        <p:txBody>
          <a:bodyPr wrap="square" rtlCol="0">
            <a:spAutoFit/>
          </a:bodyPr>
          <a:lstStyle/>
          <a:p>
            <a:r>
              <a:rPr lang="en-US" sz="1000" b="1" u="sng" dirty="0" smtClean="0"/>
              <a:t>Legend:</a:t>
            </a:r>
          </a:p>
          <a:p>
            <a:endParaRPr lang="en-US" sz="1000" dirty="0"/>
          </a:p>
          <a:p>
            <a:r>
              <a:rPr lang="en-US" sz="1000" dirty="0" smtClean="0"/>
              <a:t>Inner Jurisdictions:</a:t>
            </a:r>
          </a:p>
          <a:p>
            <a:r>
              <a:rPr lang="en-US" sz="1000" dirty="0" smtClean="0"/>
              <a:t>DC, Arlington, Alexandria</a:t>
            </a:r>
          </a:p>
          <a:p>
            <a:endParaRPr lang="en-US" sz="1000" dirty="0"/>
          </a:p>
          <a:p>
            <a:r>
              <a:rPr lang="en-US" sz="1000" dirty="0" smtClean="0"/>
              <a:t>Suburban Jurisdictions:</a:t>
            </a:r>
          </a:p>
          <a:p>
            <a:r>
              <a:rPr lang="en-US" sz="1000" dirty="0" smtClean="0"/>
              <a:t>Montgomery, Prince George’s, Fairfax</a:t>
            </a:r>
          </a:p>
          <a:p>
            <a:endParaRPr lang="en-US" sz="1000" dirty="0"/>
          </a:p>
          <a:p>
            <a:r>
              <a:rPr lang="en-US" sz="1000" dirty="0" smtClean="0"/>
              <a:t>Outer Jurisdictions:</a:t>
            </a:r>
          </a:p>
          <a:p>
            <a:r>
              <a:rPr lang="en-US" sz="1000" dirty="0" smtClean="0"/>
              <a:t>Loudoun, Prince William, Frederick, Charles</a:t>
            </a:r>
            <a:endParaRPr lang="en-US" sz="1000" dirty="0"/>
          </a:p>
        </p:txBody>
      </p:sp>
      <p:sp>
        <p:nvSpPr>
          <p:cNvPr id="2" name="Rectangle 1"/>
          <p:cNvSpPr/>
          <p:nvPr/>
        </p:nvSpPr>
        <p:spPr>
          <a:xfrm>
            <a:off x="152399" y="6607946"/>
            <a:ext cx="3884397" cy="246221"/>
          </a:xfrm>
          <a:prstGeom prst="rect">
            <a:avLst/>
          </a:prstGeom>
        </p:spPr>
        <p:txBody>
          <a:bodyPr wrap="none">
            <a:spAutoFit/>
          </a:bodyPr>
          <a:lstStyle/>
          <a:p>
            <a:r>
              <a:rPr lang="en-US" sz="1000" i="1" dirty="0"/>
              <a:t>Source:  </a:t>
            </a:r>
            <a:r>
              <a:rPr lang="en-US" sz="1000" i="1" dirty="0" smtClean="0"/>
              <a:t>VDOT, MDOT, DDOT </a:t>
            </a:r>
            <a:r>
              <a:rPr lang="en-US" sz="1000" i="1" dirty="0" err="1" smtClean="0"/>
              <a:t>HPMS</a:t>
            </a:r>
            <a:r>
              <a:rPr lang="en-US" sz="1000" i="1" dirty="0" smtClean="0"/>
              <a:t>  data (does not include local roads)  </a:t>
            </a:r>
            <a:endParaRPr lang="en-US" sz="1000" i="1" dirty="0"/>
          </a:p>
        </p:txBody>
      </p:sp>
      <p:graphicFrame>
        <p:nvGraphicFramePr>
          <p:cNvPr id="7" name="Chart 6"/>
          <p:cNvGraphicFramePr>
            <a:graphicFrameLocks/>
          </p:cNvGraphicFramePr>
          <p:nvPr>
            <p:extLst>
              <p:ext uri="{D42A27DB-BD31-4B8C-83A1-F6EECF244321}">
                <p14:modId xmlns:p14="http://schemas.microsoft.com/office/powerpoint/2010/main" val="1546959321"/>
              </p:ext>
            </p:extLst>
          </p:nvPr>
        </p:nvGraphicFramePr>
        <p:xfrm>
          <a:off x="304800" y="1219200"/>
          <a:ext cx="6303818" cy="4145301"/>
        </p:xfrm>
        <a:graphic>
          <a:graphicData uri="http://schemas.openxmlformats.org/drawingml/2006/chart">
            <c:chart xmlns:c="http://schemas.openxmlformats.org/drawingml/2006/chart" xmlns:r="http://schemas.openxmlformats.org/officeDocument/2006/relationships" r:id="rId3"/>
          </a:graphicData>
        </a:graphic>
      </p:graphicFrame>
      <p:sp>
        <p:nvSpPr>
          <p:cNvPr id="4" name="Slide Number Placeholder 3"/>
          <p:cNvSpPr>
            <a:spLocks noGrp="1"/>
          </p:cNvSpPr>
          <p:nvPr>
            <p:ph type="sldNum" sz="quarter" idx="12"/>
          </p:nvPr>
        </p:nvSpPr>
        <p:spPr>
          <a:xfrm>
            <a:off x="4036796" y="6548493"/>
            <a:ext cx="1161826" cy="365125"/>
          </a:xfrm>
        </p:spPr>
        <p:txBody>
          <a:bodyPr/>
          <a:lstStyle/>
          <a:p>
            <a:fld id="{CFA933FB-6653-497A-99BD-5546DA48E1CA}" type="slidenum">
              <a:rPr lang="en-US" sz="1600" smtClean="0"/>
              <a:t>6</a:t>
            </a:fld>
            <a:endParaRPr lang="en-US" sz="1600" dirty="0"/>
          </a:p>
        </p:txBody>
      </p:sp>
    </p:spTree>
    <p:extLst>
      <p:ext uri="{BB962C8B-B14F-4D97-AF65-F5344CB8AC3E}">
        <p14:creationId xmlns:p14="http://schemas.microsoft.com/office/powerpoint/2010/main" val="3937215803"/>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1028700" y="318064"/>
            <a:ext cx="6858000" cy="461665"/>
          </a:xfrm>
          <a:prstGeom prst="rect">
            <a:avLst/>
          </a:prstGeom>
          <a:noFill/>
        </p:spPr>
        <p:txBody>
          <a:bodyPr wrap="square" rtlCol="0">
            <a:spAutoFit/>
          </a:bodyPr>
          <a:lstStyle/>
          <a:p>
            <a:pPr algn="ctr"/>
            <a:r>
              <a:rPr lang="en-US" sz="2400" b="1" dirty="0" smtClean="0">
                <a:solidFill>
                  <a:schemeClr val="bg1"/>
                </a:solidFill>
                <a:latin typeface="+mj-lt"/>
              </a:rPr>
              <a:t>Population for the TPB Planning Area 2005-2011</a:t>
            </a:r>
            <a:endParaRPr lang="en-US" sz="2400" b="1" dirty="0">
              <a:solidFill>
                <a:schemeClr val="bg1"/>
              </a:solidFill>
              <a:latin typeface="+mj-lt"/>
            </a:endParaRPr>
          </a:p>
        </p:txBody>
      </p:sp>
      <p:sp>
        <p:nvSpPr>
          <p:cNvPr id="6" name="TextBox 5"/>
          <p:cNvSpPr txBox="1"/>
          <p:nvPr/>
        </p:nvSpPr>
        <p:spPr>
          <a:xfrm>
            <a:off x="7086600" y="2362200"/>
            <a:ext cx="1600200" cy="1938992"/>
          </a:xfrm>
          <a:prstGeom prst="rect">
            <a:avLst/>
          </a:prstGeom>
          <a:noFill/>
          <a:ln w="12700">
            <a:solidFill>
              <a:schemeClr val="tx1"/>
            </a:solidFill>
          </a:ln>
        </p:spPr>
        <p:txBody>
          <a:bodyPr wrap="square" rtlCol="0">
            <a:spAutoFit/>
          </a:bodyPr>
          <a:lstStyle/>
          <a:p>
            <a:r>
              <a:rPr lang="en-US" sz="1000" b="1" u="sng" dirty="0" smtClean="0"/>
              <a:t>Legend:</a:t>
            </a:r>
          </a:p>
          <a:p>
            <a:endParaRPr lang="en-US" sz="1000" dirty="0"/>
          </a:p>
          <a:p>
            <a:r>
              <a:rPr lang="en-US" sz="1000" dirty="0" smtClean="0"/>
              <a:t>Inner Jurisdictions:</a:t>
            </a:r>
          </a:p>
          <a:p>
            <a:r>
              <a:rPr lang="en-US" sz="1000" dirty="0" smtClean="0"/>
              <a:t>DC, Arlington, Alexandria</a:t>
            </a:r>
          </a:p>
          <a:p>
            <a:endParaRPr lang="en-US" sz="1000" dirty="0"/>
          </a:p>
          <a:p>
            <a:r>
              <a:rPr lang="en-US" sz="1000" dirty="0" smtClean="0"/>
              <a:t>Suburban Jurisdictions:</a:t>
            </a:r>
          </a:p>
          <a:p>
            <a:r>
              <a:rPr lang="en-US" sz="1000" dirty="0" smtClean="0"/>
              <a:t>Montgomery, Prince George’s, Fairfax</a:t>
            </a:r>
          </a:p>
          <a:p>
            <a:endParaRPr lang="en-US" sz="1000" dirty="0"/>
          </a:p>
          <a:p>
            <a:r>
              <a:rPr lang="en-US" sz="1000" dirty="0" smtClean="0"/>
              <a:t>Outer Jurisdictions:</a:t>
            </a:r>
          </a:p>
          <a:p>
            <a:r>
              <a:rPr lang="en-US" sz="1000" dirty="0" smtClean="0"/>
              <a:t>Loudoun, Prince William, Frederick, Charles</a:t>
            </a:r>
            <a:endParaRPr lang="en-US" sz="1000"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19400" y="5490426"/>
            <a:ext cx="6172200" cy="118588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Rectangle 1"/>
          <p:cNvSpPr/>
          <p:nvPr/>
        </p:nvSpPr>
        <p:spPr>
          <a:xfrm>
            <a:off x="74720" y="6457890"/>
            <a:ext cx="2476960" cy="400110"/>
          </a:xfrm>
          <a:prstGeom prst="rect">
            <a:avLst/>
          </a:prstGeom>
        </p:spPr>
        <p:txBody>
          <a:bodyPr wrap="none">
            <a:spAutoFit/>
          </a:bodyPr>
          <a:lstStyle/>
          <a:p>
            <a:r>
              <a:rPr lang="en-US" sz="1000" i="1" dirty="0"/>
              <a:t>Source:  </a:t>
            </a:r>
            <a:r>
              <a:rPr lang="en-US" sz="1000" i="1" dirty="0" smtClean="0"/>
              <a:t>Round 8.2 Cooperative Forecasts-</a:t>
            </a:r>
          </a:p>
          <a:p>
            <a:r>
              <a:rPr lang="en-US" sz="1000" i="1" dirty="0" smtClean="0"/>
              <a:t>2007 &amp; 2011 figures are linearly interpolated </a:t>
            </a:r>
            <a:endParaRPr lang="en-US" sz="1000" i="1" dirty="0"/>
          </a:p>
        </p:txBody>
      </p:sp>
      <p:graphicFrame>
        <p:nvGraphicFramePr>
          <p:cNvPr id="7" name="Chart 6"/>
          <p:cNvGraphicFramePr>
            <a:graphicFrameLocks/>
          </p:cNvGraphicFramePr>
          <p:nvPr>
            <p:extLst>
              <p:ext uri="{D42A27DB-BD31-4B8C-83A1-F6EECF244321}">
                <p14:modId xmlns:p14="http://schemas.microsoft.com/office/powerpoint/2010/main" val="3792120158"/>
              </p:ext>
            </p:extLst>
          </p:nvPr>
        </p:nvGraphicFramePr>
        <p:xfrm>
          <a:off x="304800" y="1274296"/>
          <a:ext cx="6172200" cy="4114800"/>
        </p:xfrm>
        <a:graphic>
          <a:graphicData uri="http://schemas.openxmlformats.org/drawingml/2006/chart">
            <c:chart xmlns:c="http://schemas.openxmlformats.org/drawingml/2006/chart" xmlns:r="http://schemas.openxmlformats.org/officeDocument/2006/relationships" r:id="rId3"/>
          </a:graphicData>
        </a:graphic>
      </p:graphicFrame>
      <p:sp>
        <p:nvSpPr>
          <p:cNvPr id="4" name="Slide Number Placeholder 3"/>
          <p:cNvSpPr>
            <a:spLocks noGrp="1"/>
          </p:cNvSpPr>
          <p:nvPr>
            <p:ph type="sldNum" sz="quarter" idx="12"/>
          </p:nvPr>
        </p:nvSpPr>
        <p:spPr>
          <a:xfrm>
            <a:off x="4038600" y="6553200"/>
            <a:ext cx="1161826" cy="365125"/>
          </a:xfrm>
        </p:spPr>
        <p:txBody>
          <a:bodyPr/>
          <a:lstStyle/>
          <a:p>
            <a:fld id="{CFA933FB-6653-497A-99BD-5546DA48E1CA}" type="slidenum">
              <a:rPr lang="en-US" sz="1600" smtClean="0"/>
              <a:t>7</a:t>
            </a:fld>
            <a:endParaRPr lang="en-US" sz="1600" dirty="0"/>
          </a:p>
        </p:txBody>
      </p:sp>
    </p:spTree>
    <p:extLst>
      <p:ext uri="{BB962C8B-B14F-4D97-AF65-F5344CB8AC3E}">
        <p14:creationId xmlns:p14="http://schemas.microsoft.com/office/powerpoint/2010/main" val="160260866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914400" y="323270"/>
            <a:ext cx="7543800" cy="461665"/>
          </a:xfrm>
          <a:prstGeom prst="rect">
            <a:avLst/>
          </a:prstGeom>
          <a:noFill/>
        </p:spPr>
        <p:txBody>
          <a:bodyPr wrap="square" rtlCol="0">
            <a:spAutoFit/>
          </a:bodyPr>
          <a:lstStyle/>
          <a:p>
            <a:r>
              <a:rPr lang="en-US" sz="2400" b="1" dirty="0" smtClean="0">
                <a:solidFill>
                  <a:schemeClr val="bg1"/>
                </a:solidFill>
                <a:latin typeface="+mj-lt"/>
              </a:rPr>
              <a:t>VMT per Capita for the TPB Planning Area 2005-2011</a:t>
            </a:r>
            <a:endParaRPr lang="en-US" sz="2400" b="1" dirty="0">
              <a:solidFill>
                <a:schemeClr val="bg1"/>
              </a:solidFill>
              <a:latin typeface="+mj-lt"/>
            </a:endParaRPr>
          </a:p>
        </p:txBody>
      </p:sp>
      <p:sp>
        <p:nvSpPr>
          <p:cNvPr id="6" name="TextBox 5"/>
          <p:cNvSpPr txBox="1"/>
          <p:nvPr/>
        </p:nvSpPr>
        <p:spPr>
          <a:xfrm>
            <a:off x="6934200" y="2743200"/>
            <a:ext cx="1600200" cy="1938992"/>
          </a:xfrm>
          <a:prstGeom prst="rect">
            <a:avLst/>
          </a:prstGeom>
          <a:noFill/>
          <a:ln w="12700">
            <a:solidFill>
              <a:schemeClr val="tx1"/>
            </a:solidFill>
          </a:ln>
        </p:spPr>
        <p:txBody>
          <a:bodyPr wrap="square" rtlCol="0">
            <a:spAutoFit/>
          </a:bodyPr>
          <a:lstStyle/>
          <a:p>
            <a:r>
              <a:rPr lang="en-US" sz="1000" b="1" u="sng" dirty="0" smtClean="0"/>
              <a:t>Legend:</a:t>
            </a:r>
          </a:p>
          <a:p>
            <a:endParaRPr lang="en-US" sz="1000" dirty="0"/>
          </a:p>
          <a:p>
            <a:r>
              <a:rPr lang="en-US" sz="1000" dirty="0" smtClean="0"/>
              <a:t>Inner Jurisdictions:</a:t>
            </a:r>
          </a:p>
          <a:p>
            <a:r>
              <a:rPr lang="en-US" sz="1000" dirty="0" smtClean="0"/>
              <a:t>DC, Arlington, Alexandria</a:t>
            </a:r>
          </a:p>
          <a:p>
            <a:endParaRPr lang="en-US" sz="1000" dirty="0"/>
          </a:p>
          <a:p>
            <a:r>
              <a:rPr lang="en-US" sz="1000" dirty="0" smtClean="0"/>
              <a:t>Suburban Jurisdictions:</a:t>
            </a:r>
          </a:p>
          <a:p>
            <a:r>
              <a:rPr lang="en-US" sz="1000" dirty="0" smtClean="0"/>
              <a:t>Montgomery, Prince George’s, Fairfax</a:t>
            </a:r>
          </a:p>
          <a:p>
            <a:endParaRPr lang="en-US" sz="1000" dirty="0"/>
          </a:p>
          <a:p>
            <a:r>
              <a:rPr lang="en-US" sz="1000" dirty="0" smtClean="0"/>
              <a:t>Outer Jurisdictions:</a:t>
            </a:r>
          </a:p>
          <a:p>
            <a:r>
              <a:rPr lang="en-US" sz="1000" dirty="0" smtClean="0"/>
              <a:t>Loudoun, Prince William, Frederick, Charles</a:t>
            </a:r>
            <a:endParaRPr lang="en-US" sz="1000" dirty="0"/>
          </a:p>
        </p:txBody>
      </p:sp>
      <p:pic>
        <p:nvPicPr>
          <p:cNvPr id="512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99299" y="5410200"/>
            <a:ext cx="5734050" cy="1209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graphicFrame>
        <p:nvGraphicFramePr>
          <p:cNvPr id="8" name="Chart 7"/>
          <p:cNvGraphicFramePr>
            <a:graphicFrameLocks/>
          </p:cNvGraphicFramePr>
          <p:nvPr>
            <p:extLst>
              <p:ext uri="{D42A27DB-BD31-4B8C-83A1-F6EECF244321}">
                <p14:modId xmlns:p14="http://schemas.microsoft.com/office/powerpoint/2010/main" val="1157143680"/>
              </p:ext>
            </p:extLst>
          </p:nvPr>
        </p:nvGraphicFramePr>
        <p:xfrm>
          <a:off x="457200" y="1295400"/>
          <a:ext cx="5734050" cy="4038600"/>
        </p:xfrm>
        <a:graphic>
          <a:graphicData uri="http://schemas.openxmlformats.org/drawingml/2006/chart">
            <c:chart xmlns:c="http://schemas.openxmlformats.org/drawingml/2006/chart" xmlns:r="http://schemas.openxmlformats.org/officeDocument/2006/relationships" r:id="rId3"/>
          </a:graphicData>
        </a:graphic>
      </p:graphicFrame>
      <p:sp>
        <p:nvSpPr>
          <p:cNvPr id="3" name="Slide Number Placeholder 2"/>
          <p:cNvSpPr>
            <a:spLocks noGrp="1"/>
          </p:cNvSpPr>
          <p:nvPr>
            <p:ph type="sldNum" sz="quarter" idx="12"/>
          </p:nvPr>
        </p:nvSpPr>
        <p:spPr>
          <a:xfrm>
            <a:off x="3962400" y="6553200"/>
            <a:ext cx="1161826" cy="365125"/>
          </a:xfrm>
        </p:spPr>
        <p:txBody>
          <a:bodyPr/>
          <a:lstStyle/>
          <a:p>
            <a:fld id="{CFA933FB-6653-497A-99BD-5546DA48E1CA}" type="slidenum">
              <a:rPr lang="en-US" sz="1600" smtClean="0"/>
              <a:t>8</a:t>
            </a:fld>
            <a:endParaRPr lang="en-US" sz="1600" dirty="0"/>
          </a:p>
        </p:txBody>
      </p:sp>
    </p:spTree>
    <p:extLst>
      <p:ext uri="{BB962C8B-B14F-4D97-AF65-F5344CB8AC3E}">
        <p14:creationId xmlns:p14="http://schemas.microsoft.com/office/powerpoint/2010/main" val="39448782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14400" y="2514600"/>
            <a:ext cx="7772400" cy="4114800"/>
          </a:xfrm>
        </p:spPr>
        <p:txBody>
          <a:bodyPr>
            <a:normAutofit fontScale="77500" lnSpcReduction="20000"/>
          </a:bodyPr>
          <a:lstStyle/>
          <a:p>
            <a:r>
              <a:rPr lang="en-US" dirty="0" smtClean="0"/>
              <a:t>Increased non-motorized trip shares in dense-mixed use areas (Area Types 1 and 2)</a:t>
            </a:r>
          </a:p>
          <a:p>
            <a:pPr marL="301943" lvl="1" indent="0">
              <a:buNone/>
            </a:pPr>
            <a:r>
              <a:rPr lang="en-US" dirty="0" smtClean="0"/>
              <a:t>	Based on comparisons with non-motorized trip shares observed in 	geographically focused household travel survey</a:t>
            </a:r>
          </a:p>
          <a:p>
            <a:pPr marL="301943" lvl="1" indent="0">
              <a:buNone/>
            </a:pPr>
            <a:r>
              <a:rPr lang="en-US" dirty="0" smtClean="0"/>
              <a:t>	</a:t>
            </a:r>
          </a:p>
          <a:p>
            <a:pPr marL="301943" lvl="1" indent="0">
              <a:buNone/>
            </a:pPr>
            <a:r>
              <a:rPr lang="en-US" dirty="0"/>
              <a:t>	</a:t>
            </a:r>
            <a:r>
              <a:rPr lang="en-US" dirty="0" smtClean="0"/>
              <a:t>Applies </a:t>
            </a:r>
            <a:r>
              <a:rPr lang="en-US" dirty="0"/>
              <a:t>to non-work purposes </a:t>
            </a:r>
            <a:r>
              <a:rPr lang="en-US" dirty="0" smtClean="0"/>
              <a:t>only (i.e. did not change work trips)</a:t>
            </a:r>
            <a:endParaRPr lang="en-US" dirty="0"/>
          </a:p>
          <a:p>
            <a:pPr lvl="1"/>
            <a:endParaRPr lang="en-US" dirty="0" smtClean="0"/>
          </a:p>
          <a:p>
            <a:r>
              <a:rPr lang="en-US" dirty="0" smtClean="0"/>
              <a:t>Refined highway </a:t>
            </a:r>
            <a:r>
              <a:rPr lang="en-US" dirty="0"/>
              <a:t>network </a:t>
            </a:r>
            <a:r>
              <a:rPr lang="en-US" dirty="0" smtClean="0"/>
              <a:t>facility type coding</a:t>
            </a:r>
          </a:p>
          <a:p>
            <a:pPr marL="0" indent="0">
              <a:buNone/>
            </a:pPr>
            <a:endParaRPr lang="en-US" dirty="0" smtClean="0"/>
          </a:p>
          <a:p>
            <a:r>
              <a:rPr lang="en-US" dirty="0" smtClean="0"/>
              <a:t>Improved estimated to observed </a:t>
            </a:r>
            <a:r>
              <a:rPr lang="en-US" dirty="0" err="1" smtClean="0"/>
              <a:t>VMT</a:t>
            </a:r>
            <a:endParaRPr lang="en-US" dirty="0" smtClean="0"/>
          </a:p>
          <a:p>
            <a:pPr marL="627063" lvl="2" indent="0">
              <a:buNone/>
            </a:pPr>
            <a:r>
              <a:rPr lang="en-US" dirty="0" smtClean="0"/>
              <a:t>	2012 model: 1.04</a:t>
            </a:r>
          </a:p>
          <a:p>
            <a:pPr marL="627063" lvl="2" indent="0">
              <a:buNone/>
            </a:pPr>
            <a:r>
              <a:rPr lang="en-US" dirty="0" smtClean="0"/>
              <a:t>	2013 model: 1.00</a:t>
            </a:r>
          </a:p>
          <a:p>
            <a:pPr marL="0" indent="0">
              <a:buNone/>
            </a:pPr>
            <a:endParaRPr lang="en-US" dirty="0" smtClean="0"/>
          </a:p>
          <a:p>
            <a:r>
              <a:rPr lang="en-US" dirty="0" smtClean="0"/>
              <a:t>Implemented several other technical adjustments to improve the performance or internal consistency of individual modeling steps  </a:t>
            </a:r>
            <a:endParaRPr lang="en-US" dirty="0"/>
          </a:p>
        </p:txBody>
      </p:sp>
      <p:sp>
        <p:nvSpPr>
          <p:cNvPr id="2" name="Title 1"/>
          <p:cNvSpPr>
            <a:spLocks noGrp="1"/>
          </p:cNvSpPr>
          <p:nvPr>
            <p:ph type="title"/>
          </p:nvPr>
        </p:nvSpPr>
        <p:spPr/>
        <p:txBody>
          <a:bodyPr>
            <a:normAutofit fontScale="90000"/>
          </a:bodyPr>
          <a:lstStyle/>
          <a:p>
            <a:r>
              <a:rPr lang="en-US" dirty="0" smtClean="0"/>
              <a:t>Validation-related Changes to the Travel Demand Model</a:t>
            </a:r>
            <a:endParaRPr lang="en-US" dirty="0"/>
          </a:p>
        </p:txBody>
      </p:sp>
      <p:sp>
        <p:nvSpPr>
          <p:cNvPr id="5" name="Slide Number Placeholder 4"/>
          <p:cNvSpPr>
            <a:spLocks noGrp="1"/>
          </p:cNvSpPr>
          <p:nvPr>
            <p:ph type="sldNum" sz="quarter" idx="12"/>
          </p:nvPr>
        </p:nvSpPr>
        <p:spPr>
          <a:xfrm>
            <a:off x="3886200" y="6400800"/>
            <a:ext cx="1161826" cy="365125"/>
          </a:xfrm>
        </p:spPr>
        <p:txBody>
          <a:bodyPr/>
          <a:lstStyle/>
          <a:p>
            <a:fld id="{CFA933FB-6653-497A-99BD-5546DA48E1CA}" type="slidenum">
              <a:rPr lang="en-US" sz="1600" smtClean="0"/>
              <a:t>9</a:t>
            </a:fld>
            <a:endParaRPr lang="en-US" sz="1600" dirty="0"/>
          </a:p>
        </p:txBody>
      </p:sp>
    </p:spTree>
    <p:extLst>
      <p:ext uri="{BB962C8B-B14F-4D97-AF65-F5344CB8AC3E}">
        <p14:creationId xmlns:p14="http://schemas.microsoft.com/office/powerpoint/2010/main" val="238528087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533400" y="323270"/>
            <a:ext cx="8458200" cy="461665"/>
          </a:xfrm>
          <a:prstGeom prst="rect">
            <a:avLst/>
          </a:prstGeom>
          <a:noFill/>
        </p:spPr>
        <p:txBody>
          <a:bodyPr wrap="square" rtlCol="0">
            <a:spAutoFit/>
          </a:bodyPr>
          <a:lstStyle/>
          <a:p>
            <a:r>
              <a:rPr lang="en-US" sz="2400" b="1" dirty="0" smtClean="0">
                <a:solidFill>
                  <a:schemeClr val="bg1"/>
                </a:solidFill>
                <a:latin typeface="+mj-lt"/>
              </a:rPr>
              <a:t>Non-motorized Trip Adjustment in the Travel Demand Model</a:t>
            </a:r>
            <a:endParaRPr lang="en-US" sz="2400" b="1" dirty="0">
              <a:solidFill>
                <a:schemeClr val="bg1"/>
              </a:solidFill>
              <a:latin typeface="+mj-lt"/>
            </a:endParaRPr>
          </a:p>
        </p:txBody>
      </p:sp>
      <p:pic>
        <p:nvPicPr>
          <p:cNvPr id="8" name="Content Placeholder 3"/>
          <p:cNvPicPr>
            <a:picLocks/>
          </p:cNvPicPr>
          <p:nvPr/>
        </p:nvPicPr>
        <p:blipFill>
          <a:blip r:embed="rId2"/>
          <a:stretch>
            <a:fillRect/>
          </a:stretch>
        </p:blipFill>
        <p:spPr>
          <a:xfrm>
            <a:off x="3215196" y="1170943"/>
            <a:ext cx="5479742" cy="5503247"/>
          </a:xfrm>
          <a:prstGeom prst="rect">
            <a:avLst/>
          </a:prstGeom>
        </p:spPr>
      </p:pic>
      <p:sp>
        <p:nvSpPr>
          <p:cNvPr id="9" name="TextBox 8"/>
          <p:cNvSpPr txBox="1"/>
          <p:nvPr/>
        </p:nvSpPr>
        <p:spPr>
          <a:xfrm>
            <a:off x="381000" y="1643062"/>
            <a:ext cx="2667000" cy="4893647"/>
          </a:xfrm>
          <a:prstGeom prst="rect">
            <a:avLst/>
          </a:prstGeom>
          <a:noFill/>
          <a:ln>
            <a:solidFill>
              <a:schemeClr val="bg1">
                <a:lumMod val="65000"/>
              </a:schemeClr>
            </a:solidFill>
          </a:ln>
        </p:spPr>
        <p:txBody>
          <a:bodyPr wrap="square" rtlCol="0">
            <a:spAutoFit/>
          </a:bodyPr>
          <a:lstStyle/>
          <a:p>
            <a:r>
              <a:rPr lang="en-US" sz="2400" dirty="0" smtClean="0"/>
              <a:t> </a:t>
            </a:r>
          </a:p>
          <a:p>
            <a:pPr marL="342900" indent="-342900">
              <a:buFont typeface="Arial" pitchFamily="34" charset="0"/>
              <a:buChar char="•"/>
            </a:pPr>
            <a:r>
              <a:rPr lang="en-US" sz="2400" dirty="0" smtClean="0"/>
              <a:t>The share of non-work,    non-motorized trips in dense mixed use areas has been adjusted upward </a:t>
            </a:r>
          </a:p>
          <a:p>
            <a:pPr marL="342900" indent="-342900">
              <a:buFont typeface="Arial" pitchFamily="34" charset="0"/>
              <a:buChar char="•"/>
            </a:pPr>
            <a:endParaRPr lang="en-US" sz="2400" dirty="0" smtClean="0"/>
          </a:p>
          <a:p>
            <a:pPr marL="342900" indent="-342900">
              <a:buFont typeface="Arial" pitchFamily="34" charset="0"/>
              <a:buChar char="•"/>
            </a:pPr>
            <a:r>
              <a:rPr lang="en-US" sz="2400" dirty="0" smtClean="0"/>
              <a:t>map represents   the year 2010 </a:t>
            </a:r>
          </a:p>
          <a:p>
            <a:pPr marL="342900" indent="-342900">
              <a:buFont typeface="Arial" pitchFamily="34" charset="0"/>
              <a:buChar char="•"/>
            </a:pPr>
            <a:endParaRPr lang="en-US" sz="2400" dirty="0"/>
          </a:p>
        </p:txBody>
      </p:sp>
      <p:sp>
        <p:nvSpPr>
          <p:cNvPr id="10" name="Text Box 14"/>
          <p:cNvSpPr txBox="1"/>
          <p:nvPr/>
        </p:nvSpPr>
        <p:spPr>
          <a:xfrm>
            <a:off x="6400800" y="1240382"/>
            <a:ext cx="1971675" cy="657225"/>
          </a:xfrm>
          <a:prstGeom prst="rect">
            <a:avLst/>
          </a:prstGeom>
          <a:solidFill>
            <a:schemeClr val="bg1"/>
          </a:solidFill>
          <a:ln w="22225">
            <a:solidFill>
              <a:prstClr val="black"/>
            </a:solidFill>
          </a:ln>
          <a:effectLst/>
        </p:spPr>
        <p:style>
          <a:lnRef idx="0">
            <a:schemeClr val="accent1"/>
          </a:lnRef>
          <a:fillRef idx="0">
            <a:schemeClr val="accent1"/>
          </a:fillRef>
          <a:effectRef idx="0">
            <a:schemeClr val="accent1"/>
          </a:effectRef>
          <a:fontRef idx="minor">
            <a:schemeClr val="dk1"/>
          </a:fontRef>
        </p:style>
        <p:txBody>
          <a:bodyPr rot="0" spcFirstLastPara="0" vert="horz" wrap="square" lIns="91440" tIns="45720" rIns="91440" bIns="45720" numCol="1" spcCol="0" rtlCol="0" fromWordArt="0" anchor="t" anchorCtr="0" forceAA="0" compatLnSpc="1">
            <a:prstTxWarp prst="textNoShape">
              <a:avLst/>
            </a:prstTxWarp>
            <a:noAutofit/>
          </a:bodyPr>
          <a:lstStyle/>
          <a:p>
            <a:pPr marL="457200" marR="0" indent="457200">
              <a:lnSpc>
                <a:spcPct val="115000"/>
              </a:lnSpc>
              <a:spcBef>
                <a:spcPts val="0"/>
              </a:spcBef>
              <a:spcAft>
                <a:spcPts val="0"/>
              </a:spcAft>
            </a:pPr>
            <a:r>
              <a:rPr lang="en-US" sz="1400" dirty="0" smtClean="0">
                <a:effectLst/>
                <a:ea typeface="Calibri"/>
                <a:cs typeface="Times New Roman"/>
              </a:rPr>
              <a:t>Area </a:t>
            </a:r>
            <a:r>
              <a:rPr lang="en-US" sz="1400" dirty="0">
                <a:effectLst/>
                <a:ea typeface="Calibri"/>
                <a:cs typeface="Times New Roman"/>
              </a:rPr>
              <a:t>Type 1</a:t>
            </a:r>
            <a:endParaRPr lang="en-US" sz="1100" dirty="0">
              <a:effectLst/>
              <a:ea typeface="Calibri"/>
              <a:cs typeface="Times New Roman"/>
            </a:endParaRPr>
          </a:p>
          <a:p>
            <a:pPr marL="457200" marR="0" indent="457200">
              <a:lnSpc>
                <a:spcPct val="115000"/>
              </a:lnSpc>
              <a:spcBef>
                <a:spcPts val="0"/>
              </a:spcBef>
              <a:spcAft>
                <a:spcPts val="0"/>
              </a:spcAft>
            </a:pPr>
            <a:r>
              <a:rPr lang="en-US" sz="400" dirty="0">
                <a:effectLst/>
                <a:ea typeface="Calibri"/>
                <a:cs typeface="Times New Roman"/>
              </a:rPr>
              <a:t> </a:t>
            </a:r>
            <a:endParaRPr lang="en-US" sz="1100" dirty="0">
              <a:effectLst/>
              <a:ea typeface="Calibri"/>
              <a:cs typeface="Times New Roman"/>
            </a:endParaRPr>
          </a:p>
          <a:p>
            <a:pPr marL="457200" marR="0" indent="457200">
              <a:lnSpc>
                <a:spcPct val="115000"/>
              </a:lnSpc>
              <a:spcBef>
                <a:spcPts val="0"/>
              </a:spcBef>
              <a:spcAft>
                <a:spcPts val="0"/>
              </a:spcAft>
            </a:pPr>
            <a:r>
              <a:rPr lang="en-US" sz="1400" dirty="0" smtClean="0">
                <a:effectLst/>
                <a:ea typeface="Calibri"/>
                <a:cs typeface="Times New Roman"/>
              </a:rPr>
              <a:t>Area Type 2</a:t>
            </a:r>
            <a:endParaRPr lang="en-US" sz="1100" dirty="0">
              <a:effectLst/>
              <a:ea typeface="Calibri"/>
              <a:cs typeface="Times New Roman"/>
            </a:endParaRPr>
          </a:p>
        </p:txBody>
      </p:sp>
      <p:sp>
        <p:nvSpPr>
          <p:cNvPr id="11" name="Rectangle 10"/>
          <p:cNvSpPr/>
          <p:nvPr/>
        </p:nvSpPr>
        <p:spPr>
          <a:xfrm>
            <a:off x="6765472" y="1319469"/>
            <a:ext cx="533400" cy="219075"/>
          </a:xfrm>
          <a:prstGeom prst="rect">
            <a:avLst/>
          </a:prstGeom>
          <a:solidFill>
            <a:srgbClr val="C00000"/>
          </a:solidFill>
          <a:ln w="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sp>
        <p:nvSpPr>
          <p:cNvPr id="12" name="Rectangle 11"/>
          <p:cNvSpPr/>
          <p:nvPr/>
        </p:nvSpPr>
        <p:spPr>
          <a:xfrm>
            <a:off x="6765472" y="1643754"/>
            <a:ext cx="533400" cy="219075"/>
          </a:xfrm>
          <a:prstGeom prst="rect">
            <a:avLst/>
          </a:prstGeom>
          <a:solidFill>
            <a:srgbClr val="FFC000"/>
          </a:solidFill>
          <a:ln w="0">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US"/>
          </a:p>
        </p:txBody>
      </p:sp>
      <p:pic>
        <p:nvPicPr>
          <p:cNvPr id="13"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15196" y="5503246"/>
            <a:ext cx="3565072" cy="1143000"/>
          </a:xfrm>
          <a:prstGeom prst="rect">
            <a:avLst/>
          </a:prstGeom>
          <a:solidFill>
            <a:schemeClr val="bg1"/>
          </a:solidFill>
          <a:ln>
            <a:noFill/>
          </a:ln>
          <a:effectLst/>
        </p:spPr>
      </p:pic>
      <p:cxnSp>
        <p:nvCxnSpPr>
          <p:cNvPr id="14" name="Straight Arrow Connector 13"/>
          <p:cNvCxnSpPr/>
          <p:nvPr/>
        </p:nvCxnSpPr>
        <p:spPr>
          <a:xfrm>
            <a:off x="1898342" y="4876799"/>
            <a:ext cx="1302058" cy="626447"/>
          </a:xfrm>
          <a:prstGeom prst="straightConnector1">
            <a:avLst/>
          </a:prstGeom>
          <a:ln w="25400">
            <a:solidFill>
              <a:schemeClr val="tx1"/>
            </a:solidFill>
            <a:tailEnd type="arrow"/>
          </a:ln>
        </p:spPr>
        <p:style>
          <a:lnRef idx="1">
            <a:schemeClr val="accent1"/>
          </a:lnRef>
          <a:fillRef idx="0">
            <a:schemeClr val="accent1"/>
          </a:fillRef>
          <a:effectRef idx="0">
            <a:schemeClr val="accent1"/>
          </a:effectRef>
          <a:fontRef idx="minor">
            <a:schemeClr val="tx1"/>
          </a:fontRef>
        </p:style>
      </p:cxnSp>
      <p:sp>
        <p:nvSpPr>
          <p:cNvPr id="3" name="Slide Number Placeholder 2"/>
          <p:cNvSpPr>
            <a:spLocks noGrp="1"/>
          </p:cNvSpPr>
          <p:nvPr>
            <p:ph type="sldNum" sz="quarter" idx="12"/>
          </p:nvPr>
        </p:nvSpPr>
        <p:spPr>
          <a:xfrm>
            <a:off x="3835906" y="6583841"/>
            <a:ext cx="1161826" cy="365125"/>
          </a:xfrm>
        </p:spPr>
        <p:txBody>
          <a:bodyPr/>
          <a:lstStyle/>
          <a:p>
            <a:fld id="{CFA933FB-6653-497A-99BD-5546DA48E1CA}" type="slidenum">
              <a:rPr lang="en-US" sz="1600" smtClean="0"/>
              <a:t>10</a:t>
            </a:fld>
            <a:endParaRPr lang="en-US" sz="1600" dirty="0"/>
          </a:p>
        </p:txBody>
      </p:sp>
    </p:spTree>
    <p:extLst>
      <p:ext uri="{BB962C8B-B14F-4D97-AF65-F5344CB8AC3E}">
        <p14:creationId xmlns:p14="http://schemas.microsoft.com/office/powerpoint/2010/main" val="94708588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2" name="Table 1"/>
          <p:cNvGraphicFramePr>
            <a:graphicFrameLocks noGrp="1"/>
          </p:cNvGraphicFramePr>
          <p:nvPr>
            <p:extLst>
              <p:ext uri="{D42A27DB-BD31-4B8C-83A1-F6EECF244321}">
                <p14:modId xmlns:p14="http://schemas.microsoft.com/office/powerpoint/2010/main" val="752693557"/>
              </p:ext>
            </p:extLst>
          </p:nvPr>
        </p:nvGraphicFramePr>
        <p:xfrm>
          <a:off x="838200" y="1600200"/>
          <a:ext cx="7408862" cy="2567156"/>
        </p:xfrm>
        <a:graphic>
          <a:graphicData uri="http://schemas.openxmlformats.org/drawingml/2006/table">
            <a:tbl>
              <a:tblPr/>
              <a:tblGrid>
                <a:gridCol w="1301929"/>
                <a:gridCol w="1547421"/>
                <a:gridCol w="1547421"/>
                <a:gridCol w="1632928"/>
                <a:gridCol w="1379163"/>
              </a:tblGrid>
              <a:tr h="215310">
                <a:tc>
                  <a:txBody>
                    <a:bodyPr/>
                    <a:lstStyle/>
                    <a:p>
                      <a:pPr algn="l" fontAlgn="b"/>
                      <a:r>
                        <a:rPr lang="en-US" sz="1000" b="0" i="0" u="none" strike="noStrike" dirty="0">
                          <a:solidFill>
                            <a:srgbClr val="000000"/>
                          </a:solidFill>
                          <a:effectLst/>
                          <a:latin typeface="Calibri"/>
                        </a:rPr>
                        <a:t> </a:t>
                      </a:r>
                    </a:p>
                  </a:txBody>
                  <a:tcPr marL="8281" marR="8281" marT="8281" marB="0" anchor="b">
                    <a:lnL>
                      <a:noFill/>
                    </a:lnL>
                    <a:lnR w="25400" cap="flat" cmpd="dbl" algn="ctr">
                      <a:solidFill>
                        <a:srgbClr val="000000"/>
                      </a:solidFill>
                      <a:prstDash val="solid"/>
                      <a:round/>
                      <a:headEnd type="none" w="med" len="med"/>
                      <a:tailEnd type="none" w="med" len="med"/>
                    </a:lnR>
                    <a:lnT>
                      <a:noFill/>
                    </a:lnT>
                    <a:lnB>
                      <a:noFill/>
                    </a:lnB>
                  </a:tcPr>
                </a:tc>
                <a:tc>
                  <a:txBody>
                    <a:bodyPr/>
                    <a:lstStyle/>
                    <a:p>
                      <a:pPr algn="ctr" fontAlgn="b"/>
                      <a:r>
                        <a:rPr lang="en-US" sz="1200" b="1" i="0" u="none" strike="noStrike">
                          <a:solidFill>
                            <a:srgbClr val="000000"/>
                          </a:solidFill>
                          <a:effectLst/>
                          <a:latin typeface="Calibri"/>
                        </a:rPr>
                        <a:t>US 50</a:t>
                      </a:r>
                    </a:p>
                  </a:txBody>
                  <a:tcPr marL="8281" marR="8281" marT="8281" marB="0" anchor="b">
                    <a:lnL w="25400" cap="flat" cmpd="dbl"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25400" cap="flat" cmpd="dbl"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gridSpan="2">
                  <a:txBody>
                    <a:bodyPr/>
                    <a:lstStyle/>
                    <a:p>
                      <a:pPr algn="ctr" fontAlgn="b"/>
                      <a:r>
                        <a:rPr lang="en-US" sz="1200" b="1" i="0" u="none" strike="noStrike" dirty="0">
                          <a:solidFill>
                            <a:srgbClr val="000000"/>
                          </a:solidFill>
                          <a:effectLst/>
                          <a:latin typeface="Calibri"/>
                        </a:rPr>
                        <a:t>VA 606 (Loudoun County Pkwy)</a:t>
                      </a:r>
                    </a:p>
                  </a:txBody>
                  <a:tcPr marL="8281" marR="8281" marT="8281"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25400" cap="flat" cmpd="dbl"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c hMerge="1">
                  <a:txBody>
                    <a:bodyPr/>
                    <a:lstStyle/>
                    <a:p>
                      <a:endParaRPr lang="en-US"/>
                    </a:p>
                  </a:txBody>
                  <a:tcPr/>
                </a:tc>
                <a:tc>
                  <a:txBody>
                    <a:bodyPr/>
                    <a:lstStyle/>
                    <a:p>
                      <a:pPr algn="ctr" fontAlgn="b"/>
                      <a:r>
                        <a:rPr lang="en-US" sz="1200" b="1" i="0" u="none" strike="noStrike">
                          <a:solidFill>
                            <a:srgbClr val="000000"/>
                          </a:solidFill>
                          <a:effectLst/>
                          <a:latin typeface="Calibri"/>
                        </a:rPr>
                        <a:t>Northstar Blvd.</a:t>
                      </a:r>
                    </a:p>
                  </a:txBody>
                  <a:tcPr marL="8281" marR="8281" marT="8281" marB="0" anchor="b">
                    <a:lnL w="19050" cap="flat" cmpd="sng"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25400" cap="flat" cmpd="dbl" algn="ctr">
                      <a:solidFill>
                        <a:srgbClr val="000000"/>
                      </a:solidFill>
                      <a:prstDash val="solid"/>
                      <a:round/>
                      <a:headEnd type="none" w="med" len="med"/>
                      <a:tailEnd type="none" w="med" len="med"/>
                    </a:lnT>
                    <a:lnB w="6350" cap="flat" cmpd="sng" algn="ctr">
                      <a:solidFill>
                        <a:srgbClr val="000000"/>
                      </a:solidFill>
                      <a:prstDash val="solid"/>
                      <a:round/>
                      <a:headEnd type="none" w="med" len="med"/>
                      <a:tailEnd type="none" w="med" len="med"/>
                    </a:lnB>
                  </a:tcPr>
                </a:tc>
              </a:tr>
              <a:tr h="505150">
                <a:tc>
                  <a:txBody>
                    <a:bodyPr/>
                    <a:lstStyle/>
                    <a:p>
                      <a:pPr algn="l" fontAlgn="b"/>
                      <a:r>
                        <a:rPr lang="en-US" sz="1000" b="0" i="0" u="none" strike="noStrike">
                          <a:solidFill>
                            <a:srgbClr val="000000"/>
                          </a:solidFill>
                          <a:effectLst/>
                          <a:latin typeface="Calibri"/>
                        </a:rPr>
                        <a:t> </a:t>
                      </a:r>
                    </a:p>
                  </a:txBody>
                  <a:tcPr marL="8281" marR="8281" marT="8281" marB="0" anchor="b">
                    <a:lnL>
                      <a:noFill/>
                    </a:lnL>
                    <a:lnR w="25400" cap="flat" cmpd="dbl" algn="ctr">
                      <a:solidFill>
                        <a:srgbClr val="000000"/>
                      </a:solidFill>
                      <a:prstDash val="solid"/>
                      <a:round/>
                      <a:headEnd type="none" w="med" len="med"/>
                      <a:tailEnd type="none" w="med" len="med"/>
                    </a:lnR>
                    <a:lnT>
                      <a:noFill/>
                    </a:lnT>
                    <a:lnB w="25400" cap="flat" cmpd="dbl" algn="ctr">
                      <a:solidFill>
                        <a:srgbClr val="000000"/>
                      </a:solidFill>
                      <a:prstDash val="solid"/>
                      <a:round/>
                      <a:headEnd type="none" w="med" len="med"/>
                      <a:tailEnd type="none" w="med" len="med"/>
                    </a:lnB>
                  </a:tcPr>
                </a:tc>
                <a:tc>
                  <a:txBody>
                    <a:bodyPr/>
                    <a:lstStyle/>
                    <a:p>
                      <a:pPr algn="ctr" fontAlgn="b"/>
                      <a:r>
                        <a:rPr lang="en-US" sz="1000" b="1" i="0" u="none" strike="noStrike" dirty="0" err="1">
                          <a:solidFill>
                            <a:srgbClr val="000000"/>
                          </a:solidFill>
                          <a:effectLst/>
                          <a:latin typeface="Calibri"/>
                        </a:rPr>
                        <a:t>Northstar</a:t>
                      </a:r>
                      <a:r>
                        <a:rPr lang="en-US" sz="1000" b="1" i="0" u="none" strike="noStrike" dirty="0">
                          <a:solidFill>
                            <a:srgbClr val="000000"/>
                          </a:solidFill>
                          <a:effectLst/>
                          <a:latin typeface="Calibri"/>
                        </a:rPr>
                        <a:t> Blvd.  To VA 606 </a:t>
                      </a:r>
                    </a:p>
                  </a:txBody>
                  <a:tcPr marL="8281" marR="8281" marT="8281" marB="0" anchor="b">
                    <a:lnL w="25400" cap="flat" cmpd="dbl"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a:rPr>
                        <a:t>US 50 to 1.5 miles                             north of US 50</a:t>
                      </a:r>
                    </a:p>
                  </a:txBody>
                  <a:tcPr marL="8281" marR="8281" marT="8281"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a:rPr>
                        <a:t>1.5 miles north of US 50 to Dulles Greenway</a:t>
                      </a:r>
                    </a:p>
                  </a:txBody>
                  <a:tcPr marL="8281" marR="8281" marT="8281"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c>
                  <a:txBody>
                    <a:bodyPr/>
                    <a:lstStyle/>
                    <a:p>
                      <a:pPr algn="ctr" fontAlgn="b"/>
                      <a:r>
                        <a:rPr lang="en-US" sz="1000" b="1" i="0" u="none" strike="noStrike">
                          <a:solidFill>
                            <a:srgbClr val="000000"/>
                          </a:solidFill>
                          <a:effectLst/>
                          <a:latin typeface="Calibri"/>
                        </a:rPr>
                        <a:t>US 50 (at Northstar Blvd.) to VA 606 (at 1.5 miles north of US 50)</a:t>
                      </a:r>
                    </a:p>
                  </a:txBody>
                  <a:tcPr marL="8281" marR="8281" marT="8281" marB="0" anchor="b">
                    <a:lnL w="19050" cap="flat" cmpd="sng"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6350" cap="flat" cmpd="sng" algn="ctr">
                      <a:solidFill>
                        <a:srgbClr val="000000"/>
                      </a:solidFill>
                      <a:prstDash val="solid"/>
                      <a:round/>
                      <a:headEnd type="none" w="med" len="med"/>
                      <a:tailEnd type="none" w="med" len="med"/>
                    </a:lnT>
                    <a:lnB w="19050" cap="flat" cmpd="sng" algn="ctr">
                      <a:solidFill>
                        <a:srgbClr val="000000"/>
                      </a:solidFill>
                      <a:prstDash val="solid"/>
                      <a:round/>
                      <a:headEnd type="none" w="med" len="med"/>
                      <a:tailEnd type="none" w="med" len="med"/>
                    </a:lnB>
                  </a:tcPr>
                </a:tc>
              </a:tr>
              <a:tr h="331246">
                <a:tc>
                  <a:txBody>
                    <a:bodyPr/>
                    <a:lstStyle/>
                    <a:p>
                      <a:pPr algn="l" fontAlgn="b"/>
                      <a:r>
                        <a:rPr lang="en-US" sz="1000" b="1" i="0" u="none" strike="noStrike">
                          <a:solidFill>
                            <a:srgbClr val="000000"/>
                          </a:solidFill>
                          <a:effectLst/>
                          <a:latin typeface="Calibri"/>
                        </a:rPr>
                        <a:t>Current Conditions</a:t>
                      </a:r>
                    </a:p>
                  </a:txBody>
                  <a:tcPr marL="8281" marR="8281" marT="8281" marB="0" anchor="b">
                    <a:lnL w="25400" cap="flat" cmpd="dbl"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25400" cap="flat" cmpd="dbl"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en-US" sz="1000" b="0" i="0" u="none" strike="noStrike">
                          <a:solidFill>
                            <a:srgbClr val="000000"/>
                          </a:solidFill>
                          <a:effectLst/>
                          <a:latin typeface="Calibri"/>
                        </a:rPr>
                        <a:t>4/5/6 lanes, major/principal arterial</a:t>
                      </a:r>
                    </a:p>
                  </a:txBody>
                  <a:tcPr marL="8281" marR="8281" marT="8281"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en-US" sz="1000" b="0" i="0" u="none" strike="noStrike">
                          <a:solidFill>
                            <a:srgbClr val="000000"/>
                          </a:solidFill>
                          <a:effectLst/>
                          <a:latin typeface="Calibri"/>
                        </a:rPr>
                        <a:t>2/4 lanes, minor arterial</a:t>
                      </a:r>
                    </a:p>
                  </a:txBody>
                  <a:tcPr marL="8281" marR="8281" marT="8281"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en-US" sz="1000" b="0" i="0" u="none" strike="noStrike">
                          <a:solidFill>
                            <a:srgbClr val="000000"/>
                          </a:solidFill>
                          <a:effectLst/>
                          <a:latin typeface="Calibri"/>
                        </a:rPr>
                        <a:t>2 lanes, minor arterial</a:t>
                      </a:r>
                    </a:p>
                  </a:txBody>
                  <a:tcPr marL="8281" marR="8281" marT="8281"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n-US" sz="1000" b="0" i="0" u="none" strike="noStrike">
                          <a:solidFill>
                            <a:srgbClr val="000000"/>
                          </a:solidFill>
                          <a:effectLst/>
                          <a:latin typeface="Calibri"/>
                        </a:rPr>
                        <a:t>-------------</a:t>
                      </a:r>
                    </a:p>
                  </a:txBody>
                  <a:tcPr marL="8281" marR="8281" marT="8281" marB="0" anchor="ctr">
                    <a:lnL w="19050" cap="flat" cmpd="sng"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1905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31246">
                <a:tc>
                  <a:txBody>
                    <a:bodyPr/>
                    <a:lstStyle/>
                    <a:p>
                      <a:pPr algn="l" fontAlgn="b"/>
                      <a:r>
                        <a:rPr lang="en-US" sz="1000" b="1" i="0" u="none" strike="noStrike">
                          <a:solidFill>
                            <a:srgbClr val="000000"/>
                          </a:solidFill>
                          <a:effectLst/>
                          <a:latin typeface="Calibri"/>
                        </a:rPr>
                        <a:t>2013 CLRP (no Dulles access improvements)</a:t>
                      </a:r>
                    </a:p>
                  </a:txBody>
                  <a:tcPr marL="8281" marR="8281" marT="8281" marB="0" anchor="b">
                    <a:lnL w="25400" cap="flat" cmpd="dbl"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en-US" sz="1000" b="0" i="0" u="none" strike="noStrike">
                          <a:solidFill>
                            <a:srgbClr val="000000"/>
                          </a:solidFill>
                          <a:effectLst/>
                          <a:latin typeface="Calibri"/>
                        </a:rPr>
                        <a:t>6 lanes, principal arterial</a:t>
                      </a:r>
                    </a:p>
                  </a:txBody>
                  <a:tcPr marL="8281" marR="8281" marT="8281"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en-US" sz="1000" b="0" i="0" u="none" strike="noStrike">
                          <a:solidFill>
                            <a:srgbClr val="000000"/>
                          </a:solidFill>
                          <a:effectLst/>
                          <a:latin typeface="Calibri"/>
                        </a:rPr>
                        <a:t>4 lanes, minor/major arterial</a:t>
                      </a:r>
                    </a:p>
                  </a:txBody>
                  <a:tcPr marL="8281" marR="8281" marT="8281"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en-US" sz="1000" b="0" i="0" u="none" strike="noStrike">
                          <a:solidFill>
                            <a:srgbClr val="000000"/>
                          </a:solidFill>
                          <a:effectLst/>
                          <a:latin typeface="Calibri"/>
                        </a:rPr>
                        <a:t>4 lanes, minor/major arterial</a:t>
                      </a:r>
                    </a:p>
                  </a:txBody>
                  <a:tcPr marL="8281" marR="8281" marT="8281"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n-US" sz="1000" b="0" i="0" u="none" strike="noStrike">
                          <a:solidFill>
                            <a:srgbClr val="000000"/>
                          </a:solidFill>
                          <a:effectLst/>
                          <a:latin typeface="Calibri"/>
                        </a:rPr>
                        <a:t>-------------</a:t>
                      </a:r>
                    </a:p>
                  </a:txBody>
                  <a:tcPr marL="8281" marR="8281" marT="8281" marB="0" anchor="ctr">
                    <a:lnL w="19050" cap="flat" cmpd="sng"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31246">
                <a:tc>
                  <a:txBody>
                    <a:bodyPr/>
                    <a:lstStyle/>
                    <a:p>
                      <a:pPr algn="l" fontAlgn="b"/>
                      <a:r>
                        <a:rPr lang="en-US" sz="1000" b="1" i="0" u="none" strike="noStrike">
                          <a:solidFill>
                            <a:srgbClr val="000000"/>
                          </a:solidFill>
                          <a:effectLst/>
                          <a:latin typeface="Calibri"/>
                        </a:rPr>
                        <a:t>2013 CLRP VDOT A</a:t>
                      </a:r>
                    </a:p>
                  </a:txBody>
                  <a:tcPr marL="8281" marR="8281" marT="8281" marB="0" anchor="b">
                    <a:lnL w="25400" cap="flat" cmpd="dbl"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en-US" sz="1000" b="0" i="0" u="none" strike="noStrike">
                          <a:solidFill>
                            <a:srgbClr val="000000"/>
                          </a:solidFill>
                          <a:effectLst/>
                          <a:latin typeface="Calibri"/>
                        </a:rPr>
                        <a:t>6 lanes, principal arterial</a:t>
                      </a:r>
                    </a:p>
                  </a:txBody>
                  <a:tcPr marL="8281" marR="8281" marT="8281"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en-US" sz="1000" b="0" i="0" u="none" strike="noStrike">
                          <a:solidFill>
                            <a:srgbClr val="000000"/>
                          </a:solidFill>
                          <a:effectLst/>
                          <a:latin typeface="Calibri"/>
                        </a:rPr>
                        <a:t>4 lanes, minor/major arterial</a:t>
                      </a:r>
                    </a:p>
                  </a:txBody>
                  <a:tcPr marL="8281" marR="8281" marT="8281"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en-US" sz="1000" b="0" i="0" u="none" strike="noStrike">
                          <a:solidFill>
                            <a:srgbClr val="000000"/>
                          </a:solidFill>
                          <a:effectLst/>
                          <a:latin typeface="Calibri"/>
                        </a:rPr>
                        <a:t>4 lanes, minor/major arterial</a:t>
                      </a:r>
                    </a:p>
                  </a:txBody>
                  <a:tcPr marL="8281" marR="8281" marT="8281"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en-US" sz="1000" b="0" i="0" u="none" strike="noStrike">
                          <a:solidFill>
                            <a:srgbClr val="000000"/>
                          </a:solidFill>
                          <a:effectLst/>
                          <a:latin typeface="Calibri"/>
                        </a:rPr>
                        <a:t>4 lanes, principal arterial</a:t>
                      </a:r>
                    </a:p>
                  </a:txBody>
                  <a:tcPr marL="8281" marR="8281" marT="8281" marB="0" anchor="b">
                    <a:lnL w="19050" cap="flat" cmpd="sng"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331246">
                <a:tc>
                  <a:txBody>
                    <a:bodyPr/>
                    <a:lstStyle/>
                    <a:p>
                      <a:pPr algn="l" fontAlgn="b"/>
                      <a:r>
                        <a:rPr lang="en-US" sz="1000" b="1" i="0" u="none" strike="noStrike">
                          <a:solidFill>
                            <a:srgbClr val="000000"/>
                          </a:solidFill>
                          <a:effectLst/>
                          <a:latin typeface="Calibri"/>
                        </a:rPr>
                        <a:t>2013 CLRP VDOT B</a:t>
                      </a:r>
                    </a:p>
                  </a:txBody>
                  <a:tcPr marL="8281" marR="8281" marT="8281" marB="0" anchor="b">
                    <a:lnL w="25400" cap="flat" cmpd="dbl"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en-US" sz="1000" b="0" i="0" u="none" strike="noStrike">
                          <a:solidFill>
                            <a:srgbClr val="000000"/>
                          </a:solidFill>
                          <a:effectLst/>
                          <a:latin typeface="Calibri"/>
                        </a:rPr>
                        <a:t>4 lanes, limited access facility + 6 lanes, principal arterial</a:t>
                      </a:r>
                    </a:p>
                  </a:txBody>
                  <a:tcPr marL="8281" marR="8281" marT="8281"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en-US" sz="1000" b="0" i="0" u="none" strike="noStrike">
                          <a:solidFill>
                            <a:srgbClr val="000000"/>
                          </a:solidFill>
                          <a:effectLst/>
                          <a:latin typeface="Calibri"/>
                        </a:rPr>
                        <a:t>4 lanes, limited access facility + 4 lanes,  major arterial</a:t>
                      </a:r>
                    </a:p>
                  </a:txBody>
                  <a:tcPr marL="8281" marR="8281" marT="8281"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
                      <a:r>
                        <a:rPr lang="en-US" sz="1000" b="0" i="0" u="none" strike="noStrike">
                          <a:solidFill>
                            <a:srgbClr val="000000"/>
                          </a:solidFill>
                          <a:effectLst/>
                          <a:latin typeface="Calibri"/>
                        </a:rPr>
                        <a:t>4 lanes, major arterial</a:t>
                      </a:r>
                    </a:p>
                  </a:txBody>
                  <a:tcPr marL="8281" marR="8281" marT="8281"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ctr"/>
                      <a:r>
                        <a:rPr lang="en-US" sz="1000" b="0" i="0" u="none" strike="noStrike">
                          <a:solidFill>
                            <a:srgbClr val="000000"/>
                          </a:solidFill>
                          <a:effectLst/>
                          <a:latin typeface="Calibri"/>
                        </a:rPr>
                        <a:t>-------------</a:t>
                      </a:r>
                    </a:p>
                  </a:txBody>
                  <a:tcPr marL="8281" marR="8281" marT="8281" marB="0" anchor="ctr">
                    <a:lnL w="19050" cap="flat" cmpd="sng"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r>
              <a:tr h="521712">
                <a:tc>
                  <a:txBody>
                    <a:bodyPr/>
                    <a:lstStyle/>
                    <a:p>
                      <a:pPr algn="l" fontAlgn="b"/>
                      <a:r>
                        <a:rPr lang="en-US" sz="1000" b="1" i="0" u="none" strike="noStrike">
                          <a:solidFill>
                            <a:srgbClr val="000000"/>
                          </a:solidFill>
                          <a:effectLst/>
                          <a:latin typeface="Calibri"/>
                        </a:rPr>
                        <a:t>2013 CLRP VDOT C                 (Loudoun County Comprehensive Plan)</a:t>
                      </a:r>
                    </a:p>
                  </a:txBody>
                  <a:tcPr marL="8281" marR="8281" marT="8281" marB="0" anchor="b">
                    <a:lnL w="25400" cap="flat" cmpd="dbl"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tcPr>
                </a:tc>
                <a:tc>
                  <a:txBody>
                    <a:bodyPr/>
                    <a:lstStyle/>
                    <a:p>
                      <a:pPr algn="ctr" fontAlgn="b"/>
                      <a:r>
                        <a:rPr lang="en-US" sz="1000" b="0" i="0" u="none" strike="noStrike">
                          <a:solidFill>
                            <a:srgbClr val="000000"/>
                          </a:solidFill>
                          <a:effectLst/>
                          <a:latin typeface="Calibri"/>
                        </a:rPr>
                        <a:t>6 lanes, limited access facility</a:t>
                      </a:r>
                    </a:p>
                  </a:txBody>
                  <a:tcPr marL="8281" marR="8281" marT="8281"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tcPr>
                </a:tc>
                <a:tc>
                  <a:txBody>
                    <a:bodyPr/>
                    <a:lstStyle/>
                    <a:p>
                      <a:pPr algn="ctr" fontAlgn="b"/>
                      <a:r>
                        <a:rPr lang="en-US" sz="1000" b="0" i="0" u="none" strike="noStrike">
                          <a:solidFill>
                            <a:srgbClr val="000000"/>
                          </a:solidFill>
                          <a:effectLst/>
                          <a:latin typeface="Calibri"/>
                        </a:rPr>
                        <a:t>8 lanes, limited access facility</a:t>
                      </a:r>
                    </a:p>
                  </a:txBody>
                  <a:tcPr marL="8281" marR="8281" marT="8281"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tcPr>
                </a:tc>
                <a:tc>
                  <a:txBody>
                    <a:bodyPr/>
                    <a:lstStyle/>
                    <a:p>
                      <a:pPr algn="ctr" fontAlgn="b"/>
                      <a:r>
                        <a:rPr lang="en-US" sz="1000" b="0" i="0" u="none" strike="noStrike">
                          <a:solidFill>
                            <a:srgbClr val="000000"/>
                          </a:solidFill>
                          <a:effectLst/>
                          <a:latin typeface="Calibri"/>
                        </a:rPr>
                        <a:t>4 lanes, major arterial</a:t>
                      </a:r>
                    </a:p>
                  </a:txBody>
                  <a:tcPr marL="8281" marR="8281" marT="8281" marB="0" anchor="b">
                    <a:lnL w="19050" cap="flat" cmpd="sng" algn="ctr">
                      <a:solidFill>
                        <a:srgbClr val="000000"/>
                      </a:solidFill>
                      <a:prstDash val="solid"/>
                      <a:round/>
                      <a:headEnd type="none" w="med" len="med"/>
                      <a:tailEnd type="none" w="med" len="med"/>
                    </a:lnL>
                    <a:lnR w="1905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tcPr>
                </a:tc>
                <a:tc>
                  <a:txBody>
                    <a:bodyPr/>
                    <a:lstStyle/>
                    <a:p>
                      <a:pPr algn="ctr" fontAlgn="ctr"/>
                      <a:r>
                        <a:rPr lang="en-US" sz="1000" b="0" i="0" u="none" strike="noStrike" dirty="0">
                          <a:solidFill>
                            <a:srgbClr val="000000"/>
                          </a:solidFill>
                          <a:effectLst/>
                          <a:latin typeface="Calibri"/>
                        </a:rPr>
                        <a:t>-------------</a:t>
                      </a:r>
                    </a:p>
                  </a:txBody>
                  <a:tcPr marL="8281" marR="8281" marT="8281" marB="0" anchor="ctr">
                    <a:lnL w="19050" cap="flat" cmpd="sng" algn="ctr">
                      <a:solidFill>
                        <a:srgbClr val="000000"/>
                      </a:solidFill>
                      <a:prstDash val="solid"/>
                      <a:round/>
                      <a:headEnd type="none" w="med" len="med"/>
                      <a:tailEnd type="none" w="med" len="med"/>
                    </a:lnL>
                    <a:lnR w="25400" cap="flat" cmpd="dbl"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25400" cap="flat" cmpd="dbl" algn="ctr">
                      <a:solidFill>
                        <a:srgbClr val="000000"/>
                      </a:solidFill>
                      <a:prstDash val="solid"/>
                      <a:round/>
                      <a:headEnd type="none" w="med" len="med"/>
                      <a:tailEnd type="none" w="med" len="med"/>
                    </a:lnB>
                  </a:tcPr>
                </a:tc>
              </a:tr>
            </a:tbl>
          </a:graphicData>
        </a:graphic>
      </p:graphicFrame>
      <p:pic>
        <p:nvPicPr>
          <p:cNvPr id="3" name="Picture 2"/>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514600" y="4257014"/>
            <a:ext cx="4343400" cy="2541482"/>
          </a:xfrm>
          <a:prstGeom prst="rect">
            <a:avLst/>
          </a:prstGeom>
        </p:spPr>
      </p:pic>
      <p:graphicFrame>
        <p:nvGraphicFramePr>
          <p:cNvPr id="6" name="Table 5"/>
          <p:cNvGraphicFramePr>
            <a:graphicFrameLocks noGrp="1"/>
          </p:cNvGraphicFramePr>
          <p:nvPr>
            <p:extLst>
              <p:ext uri="{D42A27DB-BD31-4B8C-83A1-F6EECF244321}">
                <p14:modId xmlns:p14="http://schemas.microsoft.com/office/powerpoint/2010/main" val="2098686969"/>
              </p:ext>
            </p:extLst>
          </p:nvPr>
        </p:nvGraphicFramePr>
        <p:xfrm>
          <a:off x="838200" y="304800"/>
          <a:ext cx="7408862" cy="435001"/>
        </p:xfrm>
        <a:graphic>
          <a:graphicData uri="http://schemas.openxmlformats.org/drawingml/2006/table">
            <a:tbl>
              <a:tblPr>
                <a:tableStyleId>{5C22544A-7EE6-4342-B048-85BDC9FD1C3A}</a:tableStyleId>
              </a:tblPr>
              <a:tblGrid>
                <a:gridCol w="7408862"/>
              </a:tblGrid>
              <a:tr h="299777">
                <a:tc>
                  <a:txBody>
                    <a:bodyPr/>
                    <a:lstStyle/>
                    <a:p>
                      <a:pPr algn="ctr" fontAlgn="b"/>
                      <a:r>
                        <a:rPr lang="en-US" sz="2800" u="none" strike="noStrike" dirty="0">
                          <a:solidFill>
                            <a:schemeClr val="bg1"/>
                          </a:solidFill>
                          <a:effectLst/>
                          <a:latin typeface="+mj-lt"/>
                        </a:rPr>
                        <a:t>VDOT Dulles Access Improvements Alternatives</a:t>
                      </a:r>
                      <a:endParaRPr lang="en-US" sz="2800" b="1" i="0" u="none" strike="noStrike" dirty="0">
                        <a:solidFill>
                          <a:schemeClr val="bg1"/>
                        </a:solidFill>
                        <a:effectLst/>
                        <a:latin typeface="+mj-lt"/>
                      </a:endParaRPr>
                    </a:p>
                  </a:txBody>
                  <a:tcPr marL="8281" marR="8281" marT="8281" marB="0" anchor="b">
                    <a:lnL w="12700" cmpd="sng">
                      <a:noFill/>
                    </a:lnL>
                    <a:lnR w="12700" cmpd="sng">
                      <a:noFill/>
                    </a:lnR>
                    <a:lnT w="12700" cmpd="sng">
                      <a:noFill/>
                    </a:lnT>
                    <a:lnB w="12700" cmpd="sng">
                      <a:noFill/>
                    </a:lnB>
                    <a:lnTlToBr w="12700" cmpd="sng">
                      <a:noFill/>
                      <a:prstDash val="solid"/>
                    </a:lnTlToBr>
                    <a:lnBlToTr w="12700" cmpd="sng">
                      <a:noFill/>
                      <a:prstDash val="solid"/>
                    </a:lnBlToTr>
                    <a:noFill/>
                  </a:tcPr>
                </a:tc>
              </a:tr>
            </a:tbl>
          </a:graphicData>
        </a:graphic>
      </p:graphicFrame>
      <p:sp>
        <p:nvSpPr>
          <p:cNvPr id="5" name="Slide Number Placeholder 4"/>
          <p:cNvSpPr>
            <a:spLocks noGrp="1"/>
          </p:cNvSpPr>
          <p:nvPr>
            <p:ph type="sldNum" sz="quarter" idx="12"/>
          </p:nvPr>
        </p:nvSpPr>
        <p:spPr>
          <a:xfrm>
            <a:off x="7982174" y="6433371"/>
            <a:ext cx="1161826" cy="365125"/>
          </a:xfrm>
        </p:spPr>
        <p:txBody>
          <a:bodyPr/>
          <a:lstStyle/>
          <a:p>
            <a:fld id="{CFA933FB-6653-497A-99BD-5546DA48E1CA}" type="slidenum">
              <a:rPr lang="en-US" sz="1600" smtClean="0"/>
              <a:t>11</a:t>
            </a:fld>
            <a:endParaRPr lang="en-US" sz="1600" dirty="0"/>
          </a:p>
        </p:txBody>
      </p:sp>
    </p:spTree>
    <p:extLst>
      <p:ext uri="{BB962C8B-B14F-4D97-AF65-F5344CB8AC3E}">
        <p14:creationId xmlns:p14="http://schemas.microsoft.com/office/powerpoint/2010/main" val="2850066113"/>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457200"/>
            <a:ext cx="8229600" cy="1252728"/>
          </a:xfrm>
        </p:spPr>
        <p:txBody>
          <a:bodyPr>
            <a:noAutofit/>
          </a:bodyPr>
          <a:lstStyle/>
          <a:p>
            <a:r>
              <a:rPr lang="en-US" sz="2800" dirty="0" smtClean="0"/>
              <a:t>AIR QUALITY CONFORMITY</a:t>
            </a:r>
            <a:br>
              <a:rPr lang="en-US" sz="2800" dirty="0" smtClean="0"/>
            </a:br>
            <a:r>
              <a:rPr lang="en-US" sz="2800" dirty="0" smtClean="0"/>
              <a:t>2013 </a:t>
            </a:r>
            <a:r>
              <a:rPr lang="en-US" sz="2800" dirty="0" err="1" smtClean="0"/>
              <a:t>CLRP</a:t>
            </a:r>
            <a:r>
              <a:rPr lang="en-US" sz="2800" dirty="0" smtClean="0"/>
              <a:t> &amp; </a:t>
            </a:r>
            <a:r>
              <a:rPr lang="en-US" sz="2800" dirty="0" err="1" smtClean="0"/>
              <a:t>FY2013</a:t>
            </a:r>
            <a:r>
              <a:rPr lang="en-US" sz="2800" dirty="0" smtClean="0"/>
              <a:t>-2018 TIP</a:t>
            </a:r>
            <a:br>
              <a:rPr lang="en-US" sz="2800" dirty="0" smtClean="0"/>
            </a:br>
            <a:r>
              <a:rPr lang="en-US" sz="2800" dirty="0" smtClean="0"/>
              <a:t>Ozone Season </a:t>
            </a:r>
            <a:r>
              <a:rPr lang="en-US" sz="2800" dirty="0" err="1" smtClean="0"/>
              <a:t>VOC</a:t>
            </a:r>
            <a:endParaRPr lang="en-US" sz="2400" dirty="0"/>
          </a:p>
        </p:txBody>
      </p:sp>
      <p:graphicFrame>
        <p:nvGraphicFramePr>
          <p:cNvPr id="4" name="Chart 3"/>
          <p:cNvGraphicFramePr>
            <a:graphicFrameLocks noGrp="1"/>
          </p:cNvGraphicFramePr>
          <p:nvPr>
            <p:extLst>
              <p:ext uri="{D42A27DB-BD31-4B8C-83A1-F6EECF244321}">
                <p14:modId xmlns:p14="http://schemas.microsoft.com/office/powerpoint/2010/main" val="2667459842"/>
              </p:ext>
            </p:extLst>
          </p:nvPr>
        </p:nvGraphicFramePr>
        <p:xfrm>
          <a:off x="2959" y="609600"/>
          <a:ext cx="9031432" cy="6459682"/>
        </p:xfrm>
        <a:graphic>
          <a:graphicData uri="http://schemas.openxmlformats.org/drawingml/2006/chart">
            <c:chart xmlns:c="http://schemas.openxmlformats.org/drawingml/2006/chart" xmlns:r="http://schemas.openxmlformats.org/officeDocument/2006/relationships" r:id="rId2"/>
          </a:graphicData>
        </a:graphic>
      </p:graphicFrame>
      <p:sp>
        <p:nvSpPr>
          <p:cNvPr id="6" name="Slide Number Placeholder 5"/>
          <p:cNvSpPr>
            <a:spLocks noGrp="1"/>
          </p:cNvSpPr>
          <p:nvPr>
            <p:ph type="sldNum" sz="quarter" idx="12"/>
          </p:nvPr>
        </p:nvSpPr>
        <p:spPr>
          <a:xfrm>
            <a:off x="4038600" y="6482518"/>
            <a:ext cx="1161826" cy="365125"/>
          </a:xfrm>
        </p:spPr>
        <p:txBody>
          <a:bodyPr/>
          <a:lstStyle/>
          <a:p>
            <a:fld id="{CFA933FB-6653-497A-99BD-5546DA48E1CA}" type="slidenum">
              <a:rPr lang="en-US" sz="1600" smtClean="0"/>
              <a:t>12</a:t>
            </a:fld>
            <a:endParaRPr lang="en-US" sz="1600" dirty="0"/>
          </a:p>
        </p:txBody>
      </p:sp>
    </p:spTree>
    <p:extLst>
      <p:ext uri="{BB962C8B-B14F-4D97-AF65-F5344CB8AC3E}">
        <p14:creationId xmlns:p14="http://schemas.microsoft.com/office/powerpoint/2010/main" val="78878854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457200"/>
            <a:ext cx="8229600" cy="1252728"/>
          </a:xfrm>
        </p:spPr>
        <p:txBody>
          <a:bodyPr>
            <a:noAutofit/>
          </a:bodyPr>
          <a:lstStyle/>
          <a:p>
            <a:r>
              <a:rPr lang="en-US" sz="2800" dirty="0" smtClean="0"/>
              <a:t>AIR QUALITY CONFORMITY</a:t>
            </a:r>
            <a:br>
              <a:rPr lang="en-US" sz="2800" dirty="0" smtClean="0"/>
            </a:br>
            <a:r>
              <a:rPr lang="en-US" sz="2800" dirty="0" smtClean="0"/>
              <a:t>2013 </a:t>
            </a:r>
            <a:r>
              <a:rPr lang="en-US" sz="2800" dirty="0" err="1" smtClean="0"/>
              <a:t>CLRP</a:t>
            </a:r>
            <a:r>
              <a:rPr lang="en-US" sz="2800" dirty="0" smtClean="0"/>
              <a:t> &amp; </a:t>
            </a:r>
            <a:r>
              <a:rPr lang="en-US" sz="2800" dirty="0" err="1" smtClean="0"/>
              <a:t>FY2013</a:t>
            </a:r>
            <a:r>
              <a:rPr lang="en-US" sz="2800" dirty="0" smtClean="0"/>
              <a:t>-2018 TIP</a:t>
            </a:r>
            <a:br>
              <a:rPr lang="en-US" sz="2800" dirty="0" smtClean="0"/>
            </a:br>
            <a:r>
              <a:rPr lang="en-US" sz="2800" dirty="0" smtClean="0"/>
              <a:t>Ozone Season </a:t>
            </a:r>
            <a:r>
              <a:rPr lang="en-US" sz="2800" dirty="0" err="1" smtClean="0"/>
              <a:t>NOx</a:t>
            </a:r>
            <a:r>
              <a:rPr lang="en-US" sz="2400" dirty="0" smtClean="0"/>
              <a:t/>
            </a:r>
            <a:br>
              <a:rPr lang="en-US" sz="2400" dirty="0" smtClean="0"/>
            </a:br>
            <a:endParaRPr lang="en-US" sz="2400" dirty="0"/>
          </a:p>
        </p:txBody>
      </p:sp>
      <p:graphicFrame>
        <p:nvGraphicFramePr>
          <p:cNvPr id="4" name="Chart 3"/>
          <p:cNvGraphicFramePr>
            <a:graphicFrameLocks noGrp="1"/>
          </p:cNvGraphicFramePr>
          <p:nvPr>
            <p:extLst>
              <p:ext uri="{D42A27DB-BD31-4B8C-83A1-F6EECF244321}">
                <p14:modId xmlns:p14="http://schemas.microsoft.com/office/powerpoint/2010/main" val="2694675928"/>
              </p:ext>
            </p:extLst>
          </p:nvPr>
        </p:nvGraphicFramePr>
        <p:xfrm>
          <a:off x="99991" y="398318"/>
          <a:ext cx="9031432" cy="6459682"/>
        </p:xfrm>
        <a:graphic>
          <a:graphicData uri="http://schemas.openxmlformats.org/drawingml/2006/chart">
            <c:chart xmlns:c="http://schemas.openxmlformats.org/drawingml/2006/chart" xmlns:r="http://schemas.openxmlformats.org/officeDocument/2006/relationships" r:id="rId2"/>
          </a:graphicData>
        </a:graphic>
      </p:graphicFrame>
      <p:sp>
        <p:nvSpPr>
          <p:cNvPr id="6" name="Slide Number Placeholder 5"/>
          <p:cNvSpPr>
            <a:spLocks noGrp="1"/>
          </p:cNvSpPr>
          <p:nvPr>
            <p:ph type="sldNum" sz="quarter" idx="12"/>
          </p:nvPr>
        </p:nvSpPr>
        <p:spPr>
          <a:xfrm>
            <a:off x="8229600" y="6492875"/>
            <a:ext cx="1161826" cy="365125"/>
          </a:xfrm>
        </p:spPr>
        <p:txBody>
          <a:bodyPr/>
          <a:lstStyle/>
          <a:p>
            <a:fld id="{CFA933FB-6653-497A-99BD-5546DA48E1CA}" type="slidenum">
              <a:rPr lang="en-US" sz="1600" smtClean="0"/>
              <a:t>13</a:t>
            </a:fld>
            <a:endParaRPr lang="en-US" sz="1600" dirty="0"/>
          </a:p>
        </p:txBody>
      </p:sp>
    </p:spTree>
    <p:extLst>
      <p:ext uri="{BB962C8B-B14F-4D97-AF65-F5344CB8AC3E}">
        <p14:creationId xmlns:p14="http://schemas.microsoft.com/office/powerpoint/2010/main" val="346727768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457200"/>
            <a:ext cx="8229600" cy="1252728"/>
          </a:xfrm>
        </p:spPr>
        <p:txBody>
          <a:bodyPr>
            <a:noAutofit/>
          </a:bodyPr>
          <a:lstStyle/>
          <a:p>
            <a:r>
              <a:rPr lang="en-US" sz="2800" dirty="0" smtClean="0"/>
              <a:t>AIR QUALITY CONFORMITY</a:t>
            </a:r>
            <a:br>
              <a:rPr lang="en-US" sz="2800" dirty="0" smtClean="0"/>
            </a:br>
            <a:r>
              <a:rPr lang="en-US" sz="2800" dirty="0" smtClean="0"/>
              <a:t>2013 </a:t>
            </a:r>
            <a:r>
              <a:rPr lang="en-US" sz="2800" dirty="0" err="1" smtClean="0"/>
              <a:t>CLRP</a:t>
            </a:r>
            <a:r>
              <a:rPr lang="en-US" sz="2800" dirty="0" smtClean="0"/>
              <a:t> &amp; </a:t>
            </a:r>
            <a:r>
              <a:rPr lang="en-US" sz="2800" dirty="0" err="1" smtClean="0"/>
              <a:t>FY2013</a:t>
            </a:r>
            <a:r>
              <a:rPr lang="en-US" sz="2800" dirty="0" smtClean="0"/>
              <a:t>-2018 TIP</a:t>
            </a:r>
            <a:br>
              <a:rPr lang="en-US" sz="2800" dirty="0" smtClean="0"/>
            </a:br>
            <a:r>
              <a:rPr lang="en-US" sz="2800" dirty="0" err="1" smtClean="0"/>
              <a:t>PM</a:t>
            </a:r>
            <a:r>
              <a:rPr lang="en-US" sz="2800" baseline="-25000" dirty="0" err="1" smtClean="0"/>
              <a:t>2.5</a:t>
            </a:r>
            <a:r>
              <a:rPr lang="en-US" sz="2800" dirty="0" smtClean="0"/>
              <a:t> Precursor </a:t>
            </a:r>
            <a:r>
              <a:rPr lang="en-US" sz="2800" dirty="0" err="1" smtClean="0"/>
              <a:t>NOx</a:t>
            </a:r>
            <a:r>
              <a:rPr lang="en-US" sz="2400" dirty="0" smtClean="0"/>
              <a:t/>
            </a:r>
            <a:br>
              <a:rPr lang="en-US" sz="2400" dirty="0" smtClean="0"/>
            </a:br>
            <a:endParaRPr lang="en-US" sz="2400" dirty="0"/>
          </a:p>
        </p:txBody>
      </p:sp>
      <p:sp>
        <p:nvSpPr>
          <p:cNvPr id="5" name="Slide Number Placeholder 4"/>
          <p:cNvSpPr>
            <a:spLocks noGrp="1"/>
          </p:cNvSpPr>
          <p:nvPr>
            <p:ph type="sldNum" sz="quarter" idx="12"/>
          </p:nvPr>
        </p:nvSpPr>
        <p:spPr>
          <a:xfrm>
            <a:off x="8305800" y="6492875"/>
            <a:ext cx="1161826" cy="365125"/>
          </a:xfrm>
        </p:spPr>
        <p:txBody>
          <a:bodyPr/>
          <a:lstStyle/>
          <a:p>
            <a:fld id="{CFA933FB-6653-497A-99BD-5546DA48E1CA}" type="slidenum">
              <a:rPr lang="en-US" sz="1600" smtClean="0"/>
              <a:t>14</a:t>
            </a:fld>
            <a:endParaRPr lang="en-US" sz="1600" dirty="0"/>
          </a:p>
        </p:txBody>
      </p:sp>
      <p:graphicFrame>
        <p:nvGraphicFramePr>
          <p:cNvPr id="6" name="Chart 5"/>
          <p:cNvGraphicFramePr>
            <a:graphicFrameLocks noGrp="1"/>
          </p:cNvGraphicFramePr>
          <p:nvPr>
            <p:extLst>
              <p:ext uri="{D42A27DB-BD31-4B8C-83A1-F6EECF244321}">
                <p14:modId xmlns:p14="http://schemas.microsoft.com/office/powerpoint/2010/main" val="1305333722"/>
              </p:ext>
            </p:extLst>
          </p:nvPr>
        </p:nvGraphicFramePr>
        <p:xfrm>
          <a:off x="52387" y="-100012"/>
          <a:ext cx="9039225" cy="7058025"/>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227146863"/>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81000" y="457200"/>
            <a:ext cx="8229600" cy="1252728"/>
          </a:xfrm>
        </p:spPr>
        <p:txBody>
          <a:bodyPr>
            <a:noAutofit/>
          </a:bodyPr>
          <a:lstStyle/>
          <a:p>
            <a:r>
              <a:rPr lang="en-US" sz="2800" dirty="0" smtClean="0"/>
              <a:t>AIR QUALITY CONFORMITY</a:t>
            </a:r>
            <a:br>
              <a:rPr lang="en-US" sz="2800" dirty="0" smtClean="0"/>
            </a:br>
            <a:r>
              <a:rPr lang="en-US" sz="2800" dirty="0" smtClean="0"/>
              <a:t>2013 </a:t>
            </a:r>
            <a:r>
              <a:rPr lang="en-US" sz="2800" dirty="0" err="1" smtClean="0"/>
              <a:t>CLRP</a:t>
            </a:r>
            <a:r>
              <a:rPr lang="en-US" sz="2800" dirty="0" smtClean="0"/>
              <a:t> &amp; </a:t>
            </a:r>
            <a:r>
              <a:rPr lang="en-US" sz="2800" dirty="0" err="1" smtClean="0"/>
              <a:t>FY2013</a:t>
            </a:r>
            <a:r>
              <a:rPr lang="en-US" sz="2800" dirty="0" smtClean="0"/>
              <a:t>-2018 TIP</a:t>
            </a:r>
            <a:br>
              <a:rPr lang="en-US" sz="2800" dirty="0" smtClean="0"/>
            </a:br>
            <a:r>
              <a:rPr lang="en-US" sz="2800" dirty="0" smtClean="0"/>
              <a:t>Direct </a:t>
            </a:r>
            <a:r>
              <a:rPr lang="en-US" sz="2800" dirty="0" err="1" smtClean="0"/>
              <a:t>PM</a:t>
            </a:r>
            <a:r>
              <a:rPr lang="en-US" sz="2800" baseline="-25000" dirty="0" err="1" smtClean="0"/>
              <a:t>2.5</a:t>
            </a:r>
            <a:r>
              <a:rPr lang="en-US" sz="2400" dirty="0" smtClean="0"/>
              <a:t/>
            </a:r>
            <a:br>
              <a:rPr lang="en-US" sz="2400" dirty="0" smtClean="0"/>
            </a:br>
            <a:endParaRPr lang="en-US" sz="2400" dirty="0"/>
          </a:p>
        </p:txBody>
      </p:sp>
      <p:sp>
        <p:nvSpPr>
          <p:cNvPr id="6" name="Slide Number Placeholder 5"/>
          <p:cNvSpPr>
            <a:spLocks noGrp="1"/>
          </p:cNvSpPr>
          <p:nvPr>
            <p:ph type="sldNum" sz="quarter" idx="12"/>
          </p:nvPr>
        </p:nvSpPr>
        <p:spPr>
          <a:xfrm>
            <a:off x="3962400" y="6492875"/>
            <a:ext cx="1161826" cy="365125"/>
          </a:xfrm>
        </p:spPr>
        <p:txBody>
          <a:bodyPr/>
          <a:lstStyle/>
          <a:p>
            <a:fld id="{CFA933FB-6653-497A-99BD-5546DA48E1CA}" type="slidenum">
              <a:rPr lang="en-US" sz="1600" smtClean="0"/>
              <a:t>15</a:t>
            </a:fld>
            <a:endParaRPr lang="en-US" sz="1600" dirty="0"/>
          </a:p>
        </p:txBody>
      </p:sp>
      <p:graphicFrame>
        <p:nvGraphicFramePr>
          <p:cNvPr id="5" name="Chart 4"/>
          <p:cNvGraphicFramePr>
            <a:graphicFrameLocks noGrp="1"/>
          </p:cNvGraphicFramePr>
          <p:nvPr>
            <p:extLst>
              <p:ext uri="{D42A27DB-BD31-4B8C-83A1-F6EECF244321}">
                <p14:modId xmlns:p14="http://schemas.microsoft.com/office/powerpoint/2010/main" val="3740238300"/>
              </p:ext>
            </p:extLst>
          </p:nvPr>
        </p:nvGraphicFramePr>
        <p:xfrm>
          <a:off x="104775" y="420117"/>
          <a:ext cx="9039225" cy="6467475"/>
        </p:xfrm>
        <a:graphic>
          <a:graphicData uri="http://schemas.openxmlformats.org/drawingml/2006/chart">
            <c:chart xmlns:c="http://schemas.openxmlformats.org/drawingml/2006/chart" xmlns:r="http://schemas.openxmlformats.org/officeDocument/2006/relationships" r:id="rId2"/>
          </a:graphicData>
        </a:graphic>
      </p:graphicFrame>
    </p:spTree>
    <p:extLst>
      <p:ext uri="{BB962C8B-B14F-4D97-AF65-F5344CB8AC3E}">
        <p14:creationId xmlns:p14="http://schemas.microsoft.com/office/powerpoint/2010/main" val="661551129"/>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100" name="Picture 4"/>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97637" y="1066800"/>
            <a:ext cx="6950076" cy="56215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3429000" y="206514"/>
            <a:ext cx="2156360" cy="707886"/>
          </a:xfrm>
          <a:prstGeom prst="rect">
            <a:avLst/>
          </a:prstGeom>
        </p:spPr>
        <p:txBody>
          <a:bodyPr wrap="none">
            <a:spAutoFit/>
          </a:bodyPr>
          <a:lstStyle/>
          <a:p>
            <a:r>
              <a:rPr lang="en-US" sz="4000" dirty="0">
                <a:solidFill>
                  <a:schemeClr val="bg1"/>
                </a:solidFill>
              </a:rPr>
              <a:t>Schedule</a:t>
            </a:r>
          </a:p>
        </p:txBody>
      </p:sp>
      <p:sp>
        <p:nvSpPr>
          <p:cNvPr id="4" name="Slide Number Placeholder 3"/>
          <p:cNvSpPr>
            <a:spLocks noGrp="1"/>
          </p:cNvSpPr>
          <p:nvPr>
            <p:ph type="sldNum" sz="quarter" idx="12"/>
          </p:nvPr>
        </p:nvSpPr>
        <p:spPr>
          <a:xfrm>
            <a:off x="4038600" y="6096000"/>
            <a:ext cx="1161826" cy="365125"/>
          </a:xfrm>
        </p:spPr>
        <p:txBody>
          <a:bodyPr/>
          <a:lstStyle/>
          <a:p>
            <a:fld id="{CFA933FB-6653-497A-99BD-5546DA48E1CA}" type="slidenum">
              <a:rPr lang="en-US" sz="1600" smtClean="0"/>
              <a:t>16</a:t>
            </a:fld>
            <a:endParaRPr lang="en-US" sz="1600" dirty="0"/>
          </a:p>
        </p:txBody>
      </p:sp>
    </p:spTree>
    <p:extLst>
      <p:ext uri="{BB962C8B-B14F-4D97-AF65-F5344CB8AC3E}">
        <p14:creationId xmlns:p14="http://schemas.microsoft.com/office/powerpoint/2010/main" val="3577834471"/>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Waveform">
  <a:themeElements>
    <a:clrScheme name="Waveform">
      <a:dk1>
        <a:sysClr val="windowText" lastClr="000000"/>
      </a:dk1>
      <a:lt1>
        <a:sysClr val="window" lastClr="FFFFFF"/>
      </a:lt1>
      <a:dk2>
        <a:srgbClr val="073E87"/>
      </a:dk2>
      <a:lt2>
        <a:srgbClr val="C6E7FC"/>
      </a:lt2>
      <a:accent1>
        <a:srgbClr val="31B6FD"/>
      </a:accent1>
      <a:accent2>
        <a:srgbClr val="4584D3"/>
      </a:accent2>
      <a:accent3>
        <a:srgbClr val="5BD078"/>
      </a:accent3>
      <a:accent4>
        <a:srgbClr val="A5D028"/>
      </a:accent4>
      <a:accent5>
        <a:srgbClr val="F5C040"/>
      </a:accent5>
      <a:accent6>
        <a:srgbClr val="05E0DB"/>
      </a:accent6>
      <a:hlink>
        <a:srgbClr val="0080FF"/>
      </a:hlink>
      <a:folHlink>
        <a:srgbClr val="5EAEFF"/>
      </a:folHlink>
    </a:clrScheme>
    <a:fontScheme name="Waveform">
      <a:majorFont>
        <a:latin typeface="Candara"/>
        <a:ea typeface=""/>
        <a:cs typeface=""/>
        <a:font script="Jpan" typeface="HGP明朝E"/>
        <a:font script="Hang" typeface="HY그래픽M"/>
        <a:font script="Hans" typeface="华文新魏"/>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andara"/>
        <a:ea typeface=""/>
        <a:cs typeface=""/>
        <a:font script="Jpan" typeface="HGP明朝E"/>
        <a:font script="Hang" typeface="HY그래픽M"/>
        <a:font script="Hans" typeface="华文楷体"/>
        <a:font script="Hant" typeface="標楷體"/>
        <a:font script="Arab" typeface="Arial"/>
        <a:font script="Hebr" typeface="Arial"/>
        <a:font script="Thai" typeface="Kodchiang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Waveform">
      <a:fillStyleLst>
        <a:solidFill>
          <a:schemeClr val="phClr"/>
        </a:solidFill>
        <a:gradFill rotWithShape="1">
          <a:gsLst>
            <a:gs pos="0">
              <a:schemeClr val="phClr">
                <a:tint val="0"/>
              </a:schemeClr>
            </a:gs>
            <a:gs pos="44000">
              <a:schemeClr val="phClr">
                <a:tint val="60000"/>
                <a:satMod val="120000"/>
              </a:schemeClr>
            </a:gs>
            <a:gs pos="100000">
              <a:schemeClr val="phClr">
                <a:tint val="90000"/>
                <a:alpha val="100000"/>
                <a:lumMod val="90000"/>
              </a:schemeClr>
            </a:gs>
          </a:gsLst>
          <a:lin ang="5400000" scaled="0"/>
        </a:gradFill>
        <a:gradFill rotWithShape="1">
          <a:gsLst>
            <a:gs pos="0">
              <a:schemeClr val="phClr">
                <a:tint val="96000"/>
                <a:satMod val="120000"/>
                <a:lumMod val="120000"/>
              </a:schemeClr>
            </a:gs>
            <a:gs pos="100000">
              <a:schemeClr val="phClr">
                <a:shade val="89000"/>
                <a:lumMod val="90000"/>
              </a:schemeClr>
            </a:gs>
          </a:gsLst>
          <a:lin ang="5400000" scaled="0"/>
        </a:gradFill>
      </a:fillStyleLst>
      <a:lnStyleLst>
        <a:ln w="9525" cap="flat" cmpd="sng" algn="ctr">
          <a:solidFill>
            <a:schemeClr val="phClr"/>
          </a:solidFill>
          <a:prstDash val="solid"/>
        </a:ln>
        <a:ln w="15875" cap="flat" cmpd="sng" algn="ctr">
          <a:solidFill>
            <a:schemeClr val="phClr">
              <a:shade val="75000"/>
              <a:lumMod val="80000"/>
            </a:schemeClr>
          </a:solidFill>
          <a:prstDash val="solid"/>
        </a:ln>
        <a:ln w="25400" cap="flat" cmpd="sng" algn="ctr">
          <a:solidFill>
            <a:schemeClr val="phClr"/>
          </a:solidFill>
          <a:prstDash val="solid"/>
        </a:ln>
      </a:lnStyleLst>
      <a:effectStyleLst>
        <a:effectStyle>
          <a:effectLst/>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prstMaterial="flat">
            <a:bevelT w="12700" h="12700"/>
          </a:sp3d>
        </a:effectStyle>
        <a:effectStyle>
          <a:effectLst>
            <a:outerShdw blurRad="50800" dist="25400" dir="5400000" rotWithShape="0">
              <a:srgbClr val="000000">
                <a:alpha val="38000"/>
              </a:srgbClr>
            </a:outerShdw>
          </a:effectLst>
          <a:scene3d>
            <a:camera prst="orthographicFront">
              <a:rot lat="0" lon="0" rev="0"/>
            </a:camera>
            <a:lightRig rig="flat" dir="tl">
              <a:rot lat="0" lon="0" rev="6360000"/>
            </a:lightRig>
          </a:scene3d>
          <a:sp3d contourW="19050" prstMaterial="flat">
            <a:bevelT w="63500" h="63500"/>
            <a:contourClr>
              <a:schemeClr val="phClr">
                <a:shade val="25000"/>
                <a:satMod val="180000"/>
              </a:schemeClr>
            </a:contourClr>
          </a:sp3d>
        </a:effectStyle>
      </a:effectStyleLst>
      <a:bgFillStyleLst>
        <a:solidFill>
          <a:schemeClr val="phClr"/>
        </a:solidFill>
        <a:gradFill rotWithShape="1">
          <a:gsLst>
            <a:gs pos="40000">
              <a:schemeClr val="phClr">
                <a:tint val="94000"/>
                <a:shade val="94000"/>
                <a:alpha val="100000"/>
                <a:satMod val="114000"/>
                <a:lumMod val="114000"/>
              </a:schemeClr>
            </a:gs>
            <a:gs pos="74000">
              <a:schemeClr val="phClr">
                <a:tint val="94000"/>
                <a:shade val="94000"/>
                <a:satMod val="128000"/>
                <a:lumMod val="100000"/>
              </a:schemeClr>
            </a:gs>
            <a:gs pos="100000">
              <a:schemeClr val="phClr">
                <a:tint val="98000"/>
                <a:shade val="100000"/>
                <a:hueMod val="98000"/>
                <a:satMod val="100000"/>
                <a:lumMod val="74000"/>
              </a:schemeClr>
            </a:gs>
          </a:gsLst>
          <a:path path="circle">
            <a:fillToRect l="20000" t="-40000" r="20000" b="140000"/>
          </a:path>
        </a:gradFill>
        <a:blipFill rotWithShape="1">
          <a:blip xmlns:r="http://schemas.openxmlformats.org/officeDocument/2006/relationships" r:embed="rId1">
            <a:duotone>
              <a:schemeClr val="phClr">
                <a:tint val="96000"/>
                <a:satMod val="130000"/>
                <a:lumMod val="50000"/>
              </a:schemeClr>
              <a:schemeClr val="phClr">
                <a:tint val="96000"/>
                <a:satMod val="114000"/>
                <a:lumMod val="114000"/>
              </a:schemeClr>
            </a:duotone>
          </a:blip>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6.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7.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mbria"/>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docProps/app.xml><?xml version="1.0" encoding="utf-8"?>
<Properties xmlns="http://schemas.openxmlformats.org/officeDocument/2006/extended-properties" xmlns:vt="http://schemas.openxmlformats.org/officeDocument/2006/docPropsVTypes">
  <Template>Waveform</Template>
  <TotalTime>892</TotalTime>
  <Words>828</Words>
  <Application>Microsoft Office PowerPoint</Application>
  <PresentationFormat>On-screen Show (4:3)</PresentationFormat>
  <Paragraphs>214</Paragraphs>
  <Slides>16</Slides>
  <Notes>3</Notes>
  <HiddenSlides>0</HiddenSlides>
  <MMClips>0</MMClips>
  <ScaleCrop>false</ScaleCrop>
  <HeadingPairs>
    <vt:vector size="6" baseType="variant">
      <vt:variant>
        <vt:lpstr>Theme</vt:lpstr>
      </vt:variant>
      <vt:variant>
        <vt:i4>1</vt:i4>
      </vt:variant>
      <vt:variant>
        <vt:lpstr>Embedded OLE Servers</vt:lpstr>
      </vt:variant>
      <vt:variant>
        <vt:i4>1</vt:i4>
      </vt:variant>
      <vt:variant>
        <vt:lpstr>Slide Titles</vt:lpstr>
      </vt:variant>
      <vt:variant>
        <vt:i4>16</vt:i4>
      </vt:variant>
    </vt:vector>
  </HeadingPairs>
  <TitlesOfParts>
    <vt:vector size="18" baseType="lpstr">
      <vt:lpstr>Waveform</vt:lpstr>
      <vt:lpstr>Acrobat Document</vt:lpstr>
      <vt:lpstr>Transportation Planning Board</vt:lpstr>
      <vt:lpstr>PowerPoint Presentation</vt:lpstr>
      <vt:lpstr>Travel model validation:  background</vt:lpstr>
      <vt:lpstr>Why is 2010 an Important  Validation Year?</vt:lpstr>
      <vt:lpstr>PowerPoint Presentation</vt:lpstr>
      <vt:lpstr>PowerPoint Presentation</vt:lpstr>
      <vt:lpstr>PowerPoint Presentation</vt:lpstr>
      <vt:lpstr>PowerPoint Presentation</vt:lpstr>
      <vt:lpstr>Validation-related Changes to the Travel Demand Model</vt:lpstr>
      <vt:lpstr>PowerPoint Presentation</vt:lpstr>
      <vt:lpstr>PowerPoint Presentation</vt:lpstr>
      <vt:lpstr>AIR QUALITY CONFORMITY 2013 CLRP &amp; FY2013-2018 TIP Ozone Season VOC</vt:lpstr>
      <vt:lpstr>AIR QUALITY CONFORMITY 2013 CLRP &amp; FY2013-2018 TIP Ozone Season NOx </vt:lpstr>
      <vt:lpstr>AIR QUALITY CONFORMITY 2013 CLRP &amp; FY2013-2018 TIP PM2.5 Precursor NOx </vt:lpstr>
      <vt:lpstr>AIR QUALITY CONFORMITY 2013 CLRP &amp; FY2013-2018 TIP Direct PM2.5 </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Meseret Seifu</dc:creator>
  <cp:lastModifiedBy>jposey</cp:lastModifiedBy>
  <cp:revision>88</cp:revision>
  <cp:lastPrinted>2013-06-07T00:22:12Z</cp:lastPrinted>
  <dcterms:created xsi:type="dcterms:W3CDTF">2013-05-22T13:35:56Z</dcterms:created>
  <dcterms:modified xsi:type="dcterms:W3CDTF">2013-06-07T00:22:17Z</dcterms:modified>
</cp:coreProperties>
</file>