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475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20FE9D-ADF8-4B3F-AB30-757AFCB8D3FB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FE8FA4-B70F-4B6E-A9EC-FB29E0902C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680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2715E-C701-4CA7-BF3E-90931D2FE086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2400" y="45470"/>
            <a:ext cx="8839200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sz="2000" cap="all" dirty="0" smtClean="0">
              <a:solidFill>
                <a:srgbClr val="0087CD"/>
              </a:solidFill>
              <a:latin typeface="Franklin Gothic Heavy" panose="020B0903020102020204" pitchFamily="34" charset="0"/>
              <a:ea typeface="MS Mincho" panose="02020609040205080304" pitchFamily="49" charset="-128"/>
              <a:cs typeface="ITCFranklinGothicStd-Hvy"/>
            </a:endParaRPr>
          </a:p>
          <a:p>
            <a:pPr algn="ctr"/>
            <a:r>
              <a:rPr lang="en-US" sz="2000" cap="all" dirty="0" smtClean="0">
                <a:solidFill>
                  <a:srgbClr val="0087CD"/>
                </a:solidFill>
                <a:latin typeface="Franklin Gothic Heavy" panose="020B0903020102020204" pitchFamily="34" charset="0"/>
                <a:ea typeface="MS Mincho" panose="02020609040205080304" pitchFamily="49" charset="-128"/>
                <a:cs typeface="ITCFranklinGothicStd-Hvy"/>
              </a:rPr>
              <a:t>Fy19 </a:t>
            </a:r>
            <a:r>
              <a:rPr lang="en-US" sz="2000" cap="all" dirty="0" smtClean="0">
                <a:solidFill>
                  <a:srgbClr val="0087CD"/>
                </a:solidFill>
                <a:latin typeface="Franklin Gothic Heavy" panose="020B0903020102020204" pitchFamily="34" charset="0"/>
                <a:ea typeface="MS Mincho" panose="02020609040205080304" pitchFamily="49" charset="-128"/>
                <a:cs typeface="ITCFranklinGothicStd-Hvy"/>
              </a:rPr>
              <a:t>chain bridge monitoring program</a:t>
            </a:r>
          </a:p>
          <a:p>
            <a:endParaRPr lang="en-US" sz="1600" dirty="0" smtClean="0">
              <a:ea typeface="MS Mincho" panose="02020609040205080304" pitchFamily="49" charset="-128"/>
              <a:cs typeface="ITCFranklinGothicStd-Hvy"/>
            </a:endParaRPr>
          </a:p>
          <a:p>
            <a:r>
              <a:rPr lang="en-US" sz="1400" dirty="0" smtClean="0">
                <a:ea typeface="MS Mincho" panose="02020609040205080304" pitchFamily="49" charset="-128"/>
                <a:cs typeface="ITCFranklinGothicStd-Hvy"/>
              </a:rPr>
              <a:t>COG </a:t>
            </a:r>
            <a:r>
              <a:rPr lang="en-US" sz="1400" dirty="0" smtClean="0">
                <a:ea typeface="MS Mincho" panose="02020609040205080304" pitchFamily="49" charset="-128"/>
                <a:cs typeface="ITCFranklinGothicStd-Hvy"/>
              </a:rPr>
              <a:t>met with a special workgroup to evaluate the current program / determine if any updates </a:t>
            </a:r>
            <a:r>
              <a:rPr lang="en-US" sz="1400" dirty="0" smtClean="0">
                <a:ea typeface="MS Mincho" panose="02020609040205080304" pitchFamily="49" charset="-128"/>
                <a:cs typeface="ITCFranklinGothicStd-Hvy"/>
              </a:rPr>
              <a:t>were </a:t>
            </a:r>
            <a:r>
              <a:rPr lang="en-US" sz="1400" dirty="0" smtClean="0">
                <a:ea typeface="MS Mincho" panose="02020609040205080304" pitchFamily="49" charset="-128"/>
                <a:cs typeface="ITCFranklinGothicStd-Hvy"/>
              </a:rPr>
              <a:t>needed (in spring of 2018</a:t>
            </a:r>
            <a:r>
              <a:rPr lang="en-US" sz="1400" dirty="0" smtClean="0">
                <a:ea typeface="MS Mincho" panose="02020609040205080304" pitchFamily="49" charset="-128"/>
                <a:cs typeface="ITCFranklinGothicStd-Hvy"/>
              </a:rPr>
              <a:t>).  The workgroup </a:t>
            </a:r>
            <a:r>
              <a:rPr lang="en-US" sz="1400" dirty="0" smtClean="0">
                <a:ea typeface="MS Mincho" panose="02020609040205080304" pitchFamily="49" charset="-128"/>
                <a:cs typeface="ITCFranklinGothicStd-Hvy"/>
              </a:rPr>
              <a:t>recommended continuing with the program </a:t>
            </a:r>
            <a:r>
              <a:rPr lang="en-US" sz="1400" dirty="0" smtClean="0">
                <a:ea typeface="MS Mincho" panose="02020609040205080304" pitchFamily="49" charset="-128"/>
                <a:cs typeface="ITCFranklinGothicStd-Hvy"/>
              </a:rPr>
              <a:t>with </a:t>
            </a:r>
            <a:r>
              <a:rPr lang="en-US" sz="1400" dirty="0" smtClean="0">
                <a:ea typeface="MS Mincho" panose="02020609040205080304" pitchFamily="49" charset="-128"/>
                <a:cs typeface="ITCFranklinGothicStd-Hvy"/>
              </a:rPr>
              <a:t>the following </a:t>
            </a:r>
            <a:r>
              <a:rPr lang="en-US" sz="1400" dirty="0" smtClean="0">
                <a:ea typeface="MS Mincho" panose="02020609040205080304" pitchFamily="49" charset="-128"/>
                <a:cs typeface="ITCFranklinGothicStd-Hvy"/>
              </a:rPr>
              <a:t>updates:</a:t>
            </a:r>
            <a:r>
              <a:rPr lang="en-US" sz="1400" dirty="0" smtClean="0">
                <a:ea typeface="MS Mincho" panose="02020609040205080304" pitchFamily="49" charset="-128"/>
                <a:cs typeface="ITCFranklinGothicStd-Hvy"/>
              </a:rPr>
              <a:t/>
            </a:r>
            <a:br>
              <a:rPr lang="en-US" sz="1400" dirty="0" smtClean="0">
                <a:ea typeface="MS Mincho" panose="02020609040205080304" pitchFamily="49" charset="-128"/>
                <a:cs typeface="ITCFranklinGothicStd-Hvy"/>
              </a:rPr>
            </a:b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 </a:t>
            </a:r>
            <a:endParaRPr lang="en-US" sz="1400" dirty="0" smtClean="0">
              <a:solidFill>
                <a:srgbClr val="000000"/>
              </a:solidFill>
              <a:ea typeface="MS Mincho" panose="02020609040205080304" pitchFamily="49" charset="-128"/>
              <a:cs typeface="ITCFranklinGothicStd-Book"/>
            </a:endParaRPr>
          </a:p>
          <a:p>
            <a:r>
              <a:rPr lang="en-US" sz="1400" b="1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           ELIMINATE/REDUCE</a:t>
            </a:r>
            <a:endParaRPr lang="en-US" sz="1400" b="1" dirty="0" smtClean="0">
              <a:solidFill>
                <a:srgbClr val="000000"/>
              </a:solidFill>
              <a:ea typeface="MS Mincho" panose="02020609040205080304" pitchFamily="49" charset="-128"/>
              <a:cs typeface="ITCFranklinGothicStd-Book"/>
            </a:endParaRPr>
          </a:p>
          <a:p>
            <a:pPr marL="1200150" lvl="2" indent="-285750">
              <a:buFont typeface="Arial" panose="020B0604020202020204" pitchFamily="34" charset="0"/>
              <a:buChar char="•"/>
              <a:tabLst>
                <a:tab pos="274320" algn="l"/>
              </a:tabLst>
            </a:pP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Eliminate parameters that are no longer of interest to our members </a:t>
            </a:r>
            <a:endParaRPr lang="en-US" sz="1400" dirty="0" smtClean="0">
              <a:solidFill>
                <a:srgbClr val="000000"/>
              </a:solidFill>
              <a:ea typeface="MS Mincho" panose="02020609040205080304" pitchFamily="49" charset="-128"/>
              <a:cs typeface="ITCFranklinGothicStd-Book"/>
            </a:endParaRPr>
          </a:p>
          <a:p>
            <a:pPr lvl="3">
              <a:tabLst>
                <a:tab pos="274320" algn="l"/>
              </a:tabLst>
            </a:pPr>
            <a:r>
              <a:rPr lang="en-US" sz="1400" dirty="0" smtClean="0">
                <a:solidFill>
                  <a:schemeClr val="tx2"/>
                </a:solidFill>
              </a:rPr>
              <a:t>FY19- eliminated ammonia </a:t>
            </a:r>
            <a:r>
              <a:rPr lang="en-US" sz="1400" dirty="0">
                <a:solidFill>
                  <a:schemeClr val="tx2"/>
                </a:solidFill>
              </a:rPr>
              <a:t>nitrogen, TOC, DOC, COD, SRS (soluble reactive silica</a:t>
            </a:r>
            <a:r>
              <a:rPr lang="en-US" sz="1400" dirty="0" smtClean="0">
                <a:solidFill>
                  <a:schemeClr val="tx2"/>
                </a:solidFill>
              </a:rPr>
              <a:t>)</a:t>
            </a:r>
            <a:endParaRPr lang="en-US" sz="1400" dirty="0" smtClean="0">
              <a:solidFill>
                <a:srgbClr val="000000"/>
              </a:solidFill>
              <a:ea typeface="MS Mincho" panose="02020609040205080304" pitchFamily="49" charset="-128"/>
              <a:cs typeface="ITCFranklinGothicStd-Book"/>
            </a:endParaRPr>
          </a:p>
          <a:p>
            <a:pPr marL="1200150" lvl="2" indent="-285750">
              <a:buFont typeface="Arial" panose="020B0604020202020204" pitchFamily="34" charset="0"/>
              <a:buChar char="•"/>
              <a:tabLst>
                <a:tab pos="274320" algn="l"/>
              </a:tabLst>
            </a:pP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Reduce the number of </a:t>
            </a:r>
            <a:r>
              <a:rPr lang="en-US" sz="1400" dirty="0" err="1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baseflow</a:t>
            </a: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 samples </a:t>
            </a:r>
            <a:endParaRPr lang="en-US" sz="1400" dirty="0" smtClean="0">
              <a:solidFill>
                <a:srgbClr val="000000"/>
              </a:solidFill>
              <a:ea typeface="MS Mincho" panose="02020609040205080304" pitchFamily="49" charset="-128"/>
              <a:cs typeface="ITCFranklinGothicStd-Book"/>
            </a:endParaRPr>
          </a:p>
          <a:p>
            <a:pPr marL="1200150" lvl="2" indent="-285750">
              <a:buFont typeface="Arial" panose="020B0604020202020204" pitchFamily="34" charset="0"/>
              <a:buChar char="•"/>
              <a:tabLst>
                <a:tab pos="274320" algn="l"/>
              </a:tabLst>
            </a:pP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Eliminate </a:t>
            </a: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the storm discrete sampling </a:t>
            </a: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program</a:t>
            </a:r>
            <a:endParaRPr lang="en-US" sz="1400" dirty="0">
              <a:solidFill>
                <a:srgbClr val="000000"/>
              </a:solidFill>
              <a:ea typeface="MS Mincho" panose="02020609040205080304" pitchFamily="49" charset="-128"/>
              <a:cs typeface="ITCFranklinGothicStd-Book"/>
            </a:endParaRPr>
          </a:p>
          <a:p>
            <a:pPr lvl="1">
              <a:tabLst>
                <a:tab pos="274320" algn="l"/>
              </a:tabLst>
            </a:pPr>
            <a:r>
              <a:rPr lang="en-US" sz="1400" b="1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MAINTAIN/ADD</a:t>
            </a:r>
            <a:endParaRPr lang="en-US" sz="1400" b="1" dirty="0" smtClean="0">
              <a:solidFill>
                <a:srgbClr val="000000"/>
              </a:solidFill>
              <a:ea typeface="MS Mincho" panose="02020609040205080304" pitchFamily="49" charset="-128"/>
              <a:cs typeface="ITCFranklinGothicStd-Book"/>
            </a:endParaRPr>
          </a:p>
          <a:p>
            <a:pPr marL="1200150" lvl="2" indent="-285750">
              <a:buFont typeface="Arial" panose="020B0604020202020204" pitchFamily="34" charset="0"/>
              <a:buChar char="•"/>
              <a:tabLst>
                <a:tab pos="274320" algn="l"/>
              </a:tabLst>
            </a:pP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Keep the storm composite sampling program</a:t>
            </a:r>
          </a:p>
          <a:p>
            <a:pPr marL="1200150" lvl="2" indent="-285750">
              <a:buFont typeface="Arial" panose="020B0604020202020204" pitchFamily="34" charset="0"/>
              <a:buChar char="•"/>
              <a:tabLst>
                <a:tab pos="274320" algn="l"/>
              </a:tabLst>
            </a:pP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Keep </a:t>
            </a: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the current bacteria testing </a:t>
            </a: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component</a:t>
            </a:r>
          </a:p>
          <a:p>
            <a:pPr lvl="3">
              <a:tabLst>
                <a:tab pos="274320" algn="l"/>
              </a:tabLst>
            </a:pPr>
            <a:r>
              <a:rPr lang="en-US" sz="1400" dirty="0" smtClean="0">
                <a:solidFill>
                  <a:schemeClr val="tx2"/>
                </a:solidFill>
                <a:ea typeface="MS Mincho" panose="02020609040205080304" pitchFamily="49" charset="-128"/>
                <a:cs typeface="ITCFranklinGothicStd-Book"/>
              </a:rPr>
              <a:t>Eliminated Fecal coliform</a:t>
            </a:r>
          </a:p>
          <a:p>
            <a:pPr lvl="3">
              <a:tabLst>
                <a:tab pos="274320" algn="l"/>
              </a:tabLst>
            </a:pPr>
            <a:r>
              <a:rPr lang="en-US" sz="1400" dirty="0" smtClean="0">
                <a:solidFill>
                  <a:schemeClr val="tx2"/>
                </a:solidFill>
                <a:ea typeface="MS Mincho" panose="02020609040205080304" pitchFamily="49" charset="-128"/>
                <a:cs typeface="ITCFranklinGothicStd-Book"/>
              </a:rPr>
              <a:t>E</a:t>
            </a:r>
            <a:r>
              <a:rPr lang="en-US" sz="1400" dirty="0">
                <a:solidFill>
                  <a:schemeClr val="tx2"/>
                </a:solidFill>
                <a:ea typeface="MS Mincho" panose="02020609040205080304" pitchFamily="49" charset="-128"/>
                <a:cs typeface="ITCFranklinGothicStd-Book"/>
              </a:rPr>
              <a:t>. coli samples will now be done biweekly along with </a:t>
            </a:r>
            <a:r>
              <a:rPr lang="en-US" sz="1400" dirty="0" err="1" smtClean="0">
                <a:solidFill>
                  <a:schemeClr val="tx2"/>
                </a:solidFill>
                <a:ea typeface="MS Mincho" panose="02020609040205080304" pitchFamily="49" charset="-128"/>
                <a:cs typeface="ITCFranklinGothicStd-Book"/>
              </a:rPr>
              <a:t>baseflow</a:t>
            </a:r>
            <a:endParaRPr lang="en-US" sz="1400" dirty="0" smtClean="0">
              <a:solidFill>
                <a:schemeClr val="tx2"/>
              </a:solidFill>
              <a:ea typeface="MS Mincho" panose="02020609040205080304" pitchFamily="49" charset="-128"/>
              <a:cs typeface="ITCFranklinGothicStd-Book"/>
            </a:endParaRPr>
          </a:p>
          <a:p>
            <a:pPr marL="1200150" lvl="2" indent="-285750">
              <a:buFont typeface="Arial" panose="020B0604020202020204" pitchFamily="34" charset="0"/>
              <a:buChar char="•"/>
              <a:tabLst>
                <a:tab pos="274320" algn="l"/>
              </a:tabLst>
            </a:pP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Add </a:t>
            </a: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a limited microbial source tracking </a:t>
            </a: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component</a:t>
            </a:r>
          </a:p>
          <a:p>
            <a:pPr lvl="3">
              <a:tabLst>
                <a:tab pos="274320" algn="l"/>
              </a:tabLst>
            </a:pPr>
            <a:r>
              <a:rPr lang="en-US" sz="1400" dirty="0">
                <a:solidFill>
                  <a:schemeClr val="tx2"/>
                </a:solidFill>
              </a:rPr>
              <a:t>Bacterial source tracking samples will be added on </a:t>
            </a:r>
            <a:r>
              <a:rPr lang="en-US" sz="1400" dirty="0" err="1">
                <a:solidFill>
                  <a:schemeClr val="tx2"/>
                </a:solidFill>
              </a:rPr>
              <a:t>baseflow</a:t>
            </a:r>
            <a:r>
              <a:rPr lang="en-US" sz="1400" dirty="0">
                <a:solidFill>
                  <a:schemeClr val="tx2"/>
                </a:solidFill>
              </a:rPr>
              <a:t> frequency (26 samples per year): only to distinguish human-nonhuman </a:t>
            </a:r>
            <a:r>
              <a:rPr lang="en-US" sz="1400" dirty="0" smtClean="0">
                <a:solidFill>
                  <a:schemeClr val="tx2"/>
                </a:solidFill>
              </a:rPr>
              <a:t>initially</a:t>
            </a:r>
            <a:endParaRPr lang="en-US" sz="1400" dirty="0" smtClean="0">
              <a:solidFill>
                <a:srgbClr val="000000"/>
              </a:solidFill>
              <a:ea typeface="MS Mincho" panose="02020609040205080304" pitchFamily="49" charset="-128"/>
              <a:cs typeface="ITCFranklinGothicStd-Book"/>
            </a:endParaRPr>
          </a:p>
          <a:p>
            <a:pPr marL="1200150" lvl="2" indent="-285750">
              <a:buFont typeface="Arial" panose="020B0604020202020204" pitchFamily="34" charset="0"/>
              <a:buChar char="•"/>
              <a:tabLst>
                <a:tab pos="274320" algn="l"/>
              </a:tabLst>
            </a:pP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Add a few new parameters, such as various metals and salts, on a provisional </a:t>
            </a: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ITCFranklinGothicStd-Book"/>
              </a:rPr>
              <a:t>basis</a:t>
            </a:r>
          </a:p>
          <a:p>
            <a:pPr lvl="3">
              <a:tabLst>
                <a:tab pos="274320" algn="l"/>
              </a:tabLst>
            </a:pPr>
            <a:r>
              <a:rPr lang="en-US" sz="1400" dirty="0" smtClean="0">
                <a:solidFill>
                  <a:schemeClr val="tx2"/>
                </a:solidFill>
                <a:ea typeface="MS Mincho" panose="02020609040205080304" pitchFamily="49" charset="-128"/>
                <a:cs typeface="ITCFranklinGothicStd-Book"/>
              </a:rPr>
              <a:t>Added soluble and </a:t>
            </a:r>
            <a:r>
              <a:rPr lang="en-US" sz="1400" dirty="0">
                <a:solidFill>
                  <a:schemeClr val="tx2"/>
                </a:solidFill>
                <a:ea typeface="MS Mincho" panose="02020609040205080304" pitchFamily="49" charset="-128"/>
                <a:cs typeface="ITCFranklinGothicStd-Book"/>
              </a:rPr>
              <a:t>extractable </a:t>
            </a:r>
            <a:r>
              <a:rPr lang="en-US" sz="1400" dirty="0" smtClean="0">
                <a:solidFill>
                  <a:schemeClr val="tx2"/>
                </a:solidFill>
                <a:ea typeface="MS Mincho" panose="02020609040205080304" pitchFamily="49" charset="-128"/>
                <a:cs typeface="ITCFranklinGothicStd-Book"/>
              </a:rPr>
              <a:t>metals</a:t>
            </a:r>
            <a:endParaRPr lang="en-US" sz="1400" dirty="0">
              <a:solidFill>
                <a:schemeClr val="tx2"/>
              </a:solidFill>
              <a:ea typeface="MS Mincho" panose="02020609040205080304" pitchFamily="49" charset="-128"/>
              <a:cs typeface="ITCFranklinGothicStd-Book"/>
            </a:endParaRPr>
          </a:p>
          <a:p>
            <a:pPr lvl="3">
              <a:tabLst>
                <a:tab pos="274320" algn="l"/>
              </a:tabLst>
            </a:pPr>
            <a:r>
              <a:rPr lang="en-US" sz="1400" dirty="0" smtClean="0">
                <a:solidFill>
                  <a:schemeClr val="tx2"/>
                </a:solidFill>
                <a:ea typeface="MS Mincho" panose="02020609040205080304" pitchFamily="49" charset="-128"/>
                <a:cs typeface="ITCFranklinGothicStd-Book"/>
              </a:rPr>
              <a:t>Added Na</a:t>
            </a:r>
            <a:r>
              <a:rPr lang="en-US" sz="1400" dirty="0">
                <a:solidFill>
                  <a:schemeClr val="tx2"/>
                </a:solidFill>
                <a:ea typeface="MS Mincho" panose="02020609040205080304" pitchFamily="49" charset="-128"/>
                <a:cs typeface="ITCFranklinGothicStd-Book"/>
              </a:rPr>
              <a:t>, K, Cl, and SO4 </a:t>
            </a:r>
            <a:r>
              <a:rPr lang="en-US" sz="1400" dirty="0" smtClean="0">
                <a:solidFill>
                  <a:schemeClr val="tx2"/>
                </a:solidFill>
                <a:ea typeface="MS Mincho" panose="02020609040205080304" pitchFamily="49" charset="-128"/>
                <a:cs typeface="ITCFranklinGothicStd-Book"/>
              </a:rPr>
              <a:t>on </a:t>
            </a:r>
            <a:r>
              <a:rPr lang="en-US" sz="1400" dirty="0">
                <a:solidFill>
                  <a:schemeClr val="tx2"/>
                </a:solidFill>
                <a:ea typeface="MS Mincho" panose="02020609040205080304" pitchFamily="49" charset="-128"/>
                <a:cs typeface="ITCFranklinGothicStd-Book"/>
              </a:rPr>
              <a:t>all </a:t>
            </a:r>
            <a:r>
              <a:rPr lang="en-US" sz="1400" dirty="0" smtClean="0">
                <a:solidFill>
                  <a:schemeClr val="tx2"/>
                </a:solidFill>
                <a:ea typeface="MS Mincho" panose="02020609040205080304" pitchFamily="49" charset="-128"/>
                <a:cs typeface="ITCFranklinGothicStd-Book"/>
              </a:rPr>
              <a:t>samples</a:t>
            </a:r>
            <a:endParaRPr lang="en-US" sz="1400" dirty="0">
              <a:solidFill>
                <a:schemeClr val="tx2"/>
              </a:solidFill>
              <a:ea typeface="MS Mincho" panose="02020609040205080304" pitchFamily="49" charset="-128"/>
              <a:cs typeface="ITCFranklinGothicStd-Book"/>
            </a:endParaRPr>
          </a:p>
          <a:p>
            <a:pPr lvl="2">
              <a:tabLst>
                <a:tab pos="274320" algn="l"/>
              </a:tabLst>
            </a:pPr>
            <a:endParaRPr lang="en-US" sz="1400" dirty="0" smtClean="0">
              <a:solidFill>
                <a:srgbClr val="000000"/>
              </a:solidFill>
              <a:ea typeface="MS Mincho" panose="02020609040205080304" pitchFamily="49" charset="-128"/>
              <a:cs typeface="ITCFranklinGothicStd-Book"/>
            </a:endParaRPr>
          </a:p>
          <a:p>
            <a:pPr>
              <a:tabLst>
                <a:tab pos="274320" algn="l"/>
              </a:tabLst>
            </a:pP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Times New Roman" pitchFamily="18" charset="0"/>
              </a:rPr>
              <a:t>FY19 </a:t>
            </a: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Times New Roman" pitchFamily="18" charset="0"/>
              </a:rPr>
              <a:t>contract has been modified accordingly, budget reduced approximately $</a:t>
            </a:r>
            <a: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Times New Roman" pitchFamily="18" charset="0"/>
              </a:rPr>
              <a:t>25,000.</a:t>
            </a:r>
            <a:br>
              <a:rPr lang="en-US" sz="1400" dirty="0" smtClean="0">
                <a:solidFill>
                  <a:srgbClr val="000000"/>
                </a:solidFill>
                <a:ea typeface="MS Mincho" panose="02020609040205080304" pitchFamily="49" charset="-128"/>
                <a:cs typeface="Times New Roman" pitchFamily="18" charset="0"/>
              </a:rPr>
            </a:br>
            <a:endParaRPr lang="en-US" sz="1400" dirty="0" smtClean="0">
              <a:solidFill>
                <a:srgbClr val="000000"/>
              </a:solidFill>
              <a:ea typeface="MS Mincho" panose="02020609040205080304" pitchFamily="49" charset="-128"/>
              <a:cs typeface="Times New Roman" pitchFamily="18" charset="0"/>
            </a:endParaRPr>
          </a:p>
          <a:p>
            <a:pPr>
              <a:tabLst>
                <a:tab pos="274320" algn="l"/>
              </a:tabLst>
            </a:pPr>
            <a:r>
              <a:rPr lang="en-US" sz="1400" dirty="0"/>
              <a:t>COG staff will work with all of these stakeholders to evaluate </a:t>
            </a:r>
            <a:r>
              <a:rPr lang="en-US" sz="1400" dirty="0" smtClean="0"/>
              <a:t>the changes and monitoring </a:t>
            </a:r>
            <a:r>
              <a:rPr lang="en-US" sz="1400" dirty="0"/>
              <a:t>needs </a:t>
            </a:r>
            <a:r>
              <a:rPr lang="en-US" sz="1400" dirty="0" smtClean="0"/>
              <a:t>during the year – if any members are interested in being a part of this workgroup, let us know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FC7D1B1-58BD-49BD-9A53-015DA8376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6248400"/>
            <a:ext cx="2280102" cy="42675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41</Words>
  <Application>Microsoft Office PowerPoint</Application>
  <PresentationFormat>On-screen Show (4:3)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MS Mincho</vt:lpstr>
      <vt:lpstr>Arial</vt:lpstr>
      <vt:lpstr>Calibri</vt:lpstr>
      <vt:lpstr>Franklin Gothic Heavy</vt:lpstr>
      <vt:lpstr>ITCFranklinGothicStd-Book</vt:lpstr>
      <vt:lpstr>ITCFranklinGothicStd-Hvy</vt:lpstr>
      <vt:lpstr>Times New Roman</vt:lpstr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csn</dc:creator>
  <cp:lastModifiedBy>Christine Howard</cp:lastModifiedBy>
  <cp:revision>19</cp:revision>
  <dcterms:created xsi:type="dcterms:W3CDTF">2018-02-10T18:35:29Z</dcterms:created>
  <dcterms:modified xsi:type="dcterms:W3CDTF">2018-07-12T17:24:51Z</dcterms:modified>
</cp:coreProperties>
</file>