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notesSlides/notesSlide1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79" r:id="rId2"/>
    <p:sldId id="280" r:id="rId3"/>
    <p:sldId id="303" r:id="rId4"/>
    <p:sldId id="281" r:id="rId5"/>
    <p:sldId id="301" r:id="rId6"/>
    <p:sldId id="300" r:id="rId7"/>
    <p:sldId id="304" r:id="rId8"/>
    <p:sldId id="297" r:id="rId9"/>
    <p:sldId id="298" r:id="rId10"/>
    <p:sldId id="299" r:id="rId11"/>
    <p:sldId id="305" r:id="rId12"/>
    <p:sldId id="294" r:id="rId13"/>
    <p:sldId id="306" r:id="rId14"/>
    <p:sldId id="307" r:id="rId15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notesView">
  <p:normalViewPr>
    <p:restoredLeft sz="15987" autoAdjust="0"/>
    <p:restoredTop sz="94725" autoAdjust="0"/>
  </p:normalViewPr>
  <p:slideViewPr>
    <p:cSldViewPr snapToGrid="0">
      <p:cViewPr varScale="1">
        <p:scale>
          <a:sx n="82" d="100"/>
          <a:sy n="82" d="100"/>
        </p:scale>
        <p:origin x="73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668"/>
    </p:cViewPr>
  </p:sorterViewPr>
  <p:notesViewPr>
    <p:cSldViewPr snapToGrid="0">
      <p:cViewPr>
        <p:scale>
          <a:sx n="100" d="100"/>
          <a:sy n="100" d="100"/>
        </p:scale>
        <p:origin x="1512" y="-165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kberger\AppData\Local\Microsoft\Windows\INetCache\Content.Outlook\2B6CJPNG\MD_WIP_3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C:\Users\kberger\AppData\Local\Microsoft\Windows\INetCache\Content.Outlook\2B6CJPNG\MD_WIP_3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C:\Users\kberger\AppData\Local\Microsoft\Windows\INetCache\Content.Outlook\2B6CJPNG\MD_WIP_3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5" Type="http://schemas.openxmlformats.org/officeDocument/2006/relationships/chartUserShapes" Target="../drawings/drawing1.xml"/><Relationship Id="rId4" Type="http://schemas.openxmlformats.org/officeDocument/2006/relationships/oleObject" Target="file:///\\mwcog.org\DFS\DEP\MUKHTAR\CBP\2018_COG_WWTP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TN  Reductions (M Lb/Yr)</a:t>
            </a:r>
          </a:p>
        </c:rich>
      </c:tx>
      <c:layout>
        <c:manualLayout>
          <c:xMode val="edge"/>
          <c:yMode val="edge"/>
          <c:x val="0.27484939759036142"/>
          <c:y val="3.92156862745098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TN M Lb/Yr</c:v>
                </c:pt>
              </c:strCache>
            </c:strRef>
          </c:tx>
          <c:spPr>
            <a:solidFill>
              <a:srgbClr val="92D050"/>
            </a:solidFill>
          </c:spPr>
          <c:dPt>
            <c:idx val="0"/>
            <c:bubble3D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E85A-4A7E-823E-382C49DB2D29}"/>
              </c:ext>
            </c:extLst>
          </c:dPt>
          <c:dPt>
            <c:idx val="1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E85A-4A7E-823E-382C49DB2D29}"/>
              </c:ext>
            </c:extLst>
          </c:dPt>
          <c:dPt>
            <c:idx val="2"/>
            <c:bubble3D val="0"/>
            <c:spPr>
              <a:solidFill>
                <a:srgbClr val="0000FF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E85A-4A7E-823E-382C49DB2D29}"/>
              </c:ext>
            </c:extLst>
          </c:dPt>
          <c:cat>
            <c:strRef>
              <c:f>Sheet1!$A$2:$A$4</c:f>
              <c:strCache>
                <c:ptCount val="3"/>
                <c:pt idx="0">
                  <c:v>Agriculture</c:v>
                </c:pt>
                <c:pt idx="1">
                  <c:v>Stormwater</c:v>
                </c:pt>
                <c:pt idx="2">
                  <c:v>Wastewater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4.4000000000000004</c:v>
                </c:pt>
                <c:pt idx="1">
                  <c:v>0.2</c:v>
                </c:pt>
                <c:pt idx="2">
                  <c:v>4.7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85A-4A7E-823E-382C49DB2D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TP Reductions %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Sheet1!$C$1</c:f>
              <c:strCache>
                <c:ptCount val="1"/>
                <c:pt idx="0">
                  <c:v>TP M Lb/Yr</c:v>
                </c:pt>
              </c:strCache>
            </c:strRef>
          </c:tx>
          <c:spPr>
            <a:solidFill>
              <a:srgbClr val="92D050"/>
            </a:solidFill>
          </c:spPr>
          <c:dPt>
            <c:idx val="0"/>
            <c:bubble3D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B315-4B7F-B40C-9D15757C4264}"/>
              </c:ext>
            </c:extLst>
          </c:dPt>
          <c:dPt>
            <c:idx val="1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B315-4B7F-B40C-9D15757C4264}"/>
              </c:ext>
            </c:extLst>
          </c:dPt>
          <c:dPt>
            <c:idx val="2"/>
            <c:bubble3D val="0"/>
            <c:spPr>
              <a:solidFill>
                <a:srgbClr val="0000FF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B315-4B7F-B40C-9D15757C4264}"/>
              </c:ext>
            </c:extLst>
          </c:dPt>
          <c:cat>
            <c:strRef>
              <c:f>Sheet1!$A$2:$A$4</c:f>
              <c:strCache>
                <c:ptCount val="3"/>
                <c:pt idx="0">
                  <c:v>Agriculture</c:v>
                </c:pt>
                <c:pt idx="1">
                  <c:v>Stormwater</c:v>
                </c:pt>
                <c:pt idx="2">
                  <c:v>Wastewater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0.17</c:v>
                </c:pt>
                <c:pt idx="1">
                  <c:v>0.09</c:v>
                </c:pt>
                <c:pt idx="2">
                  <c:v>0.12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315-4B7F-B40C-9D15757C42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TS Reductions %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Sheet1!$D$1</c:f>
              <c:strCache>
                <c:ptCount val="1"/>
                <c:pt idx="0">
                  <c:v>TSS M Lb/Yr</c:v>
                </c:pt>
              </c:strCache>
            </c:strRef>
          </c:tx>
          <c:spPr>
            <a:solidFill>
              <a:srgbClr val="92D050"/>
            </a:solidFill>
          </c:spPr>
          <c:dPt>
            <c:idx val="0"/>
            <c:bubble3D val="0"/>
            <c:spPr>
              <a:solidFill>
                <a:srgbClr val="92D05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7C43-4CE3-AFAD-740F0B30F295}"/>
              </c:ext>
            </c:extLst>
          </c:dPt>
          <c:dPt>
            <c:idx val="1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7C43-4CE3-AFAD-740F0B30F295}"/>
              </c:ext>
            </c:extLst>
          </c:dPt>
          <c:dPt>
            <c:idx val="2"/>
            <c:bubble3D val="0"/>
            <c:spPr>
              <a:solidFill>
                <a:srgbClr val="0000FF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7C43-4CE3-AFAD-740F0B30F295}"/>
              </c:ext>
            </c:extLst>
          </c:dPt>
          <c:cat>
            <c:strRef>
              <c:f>Sheet1!$A$2:$A$4</c:f>
              <c:strCache>
                <c:ptCount val="3"/>
                <c:pt idx="0">
                  <c:v>Agriculture</c:v>
                </c:pt>
                <c:pt idx="1">
                  <c:v>Stormwater</c:v>
                </c:pt>
                <c:pt idx="2">
                  <c:v>Wastewater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75</c:v>
                </c:pt>
                <c:pt idx="1">
                  <c:v>175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C43-4CE3-AFAD-740F0B30F29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Current</a:t>
            </a:r>
            <a:r>
              <a:rPr lang="en-US" baseline="0"/>
              <a:t> Wastewater TN Excess Reduction in COG Region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2241923384393417"/>
          <c:y val="9.6452203020943261E-2"/>
          <c:w val="0.8654063425558044"/>
          <c:h val="0.7322322877116087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'Graphic Analysis (2)'!$A$1:$C$1</c:f>
              <c:strCache>
                <c:ptCount val="1"/>
              </c:strCache>
            </c:strRef>
          </c:tx>
          <c:spPr>
            <a:pattFill prst="dkVert">
              <a:fgClr>
                <a:srgbClr val="92D050"/>
              </a:fgClr>
              <a:bgClr>
                <a:schemeClr val="bg1"/>
              </a:bgClr>
            </a:pattFill>
            <a:ln>
              <a:noFill/>
              <a:prstDash val="sysDot"/>
            </a:ln>
            <a:effectLst/>
          </c:spPr>
          <c:invertIfNegative val="0"/>
          <c:dPt>
            <c:idx val="1"/>
            <c:invertIfNegative val="0"/>
            <c:bubble3D val="0"/>
            <c:spPr>
              <a:pattFill prst="dkVert">
                <a:fgClr>
                  <a:schemeClr val="accent2"/>
                </a:fgClr>
                <a:bgClr>
                  <a:schemeClr val="bg1"/>
                </a:bgClr>
              </a:pattFill>
              <a:ln>
                <a:noFill/>
                <a:prstDash val="sysDot"/>
              </a:ln>
              <a:effectLst/>
            </c:spPr>
            <c:extLst>
              <c:ext xmlns:c16="http://schemas.microsoft.com/office/drawing/2014/chart" uri="{C3380CC4-5D6E-409C-BE32-E72D297353CC}">
                <c16:uniqueId val="{00000001-20D1-4CD9-9682-40A38729A7E0}"/>
              </c:ext>
            </c:extLst>
          </c:dPt>
          <c:dPt>
            <c:idx val="2"/>
            <c:invertIfNegative val="0"/>
            <c:bubble3D val="0"/>
            <c:spPr>
              <a:pattFill prst="dkVert">
                <a:fgClr>
                  <a:srgbClr val="FF0000"/>
                </a:fgClr>
                <a:bgClr>
                  <a:schemeClr val="bg1"/>
                </a:bgClr>
              </a:pattFill>
              <a:ln>
                <a:noFill/>
                <a:prstDash val="sysDot"/>
              </a:ln>
              <a:effectLst/>
            </c:spPr>
            <c:extLst>
              <c:ext xmlns:c16="http://schemas.microsoft.com/office/drawing/2014/chart" uri="{C3380CC4-5D6E-409C-BE32-E72D297353CC}">
                <c16:uniqueId val="{00000003-20D1-4CD9-9682-40A38729A7E0}"/>
              </c:ext>
            </c:extLst>
          </c:dPt>
          <c:dPt>
            <c:idx val="3"/>
            <c:invertIfNegative val="0"/>
            <c:bubble3D val="0"/>
            <c:spPr>
              <a:pattFill prst="dkVert">
                <a:fgClr>
                  <a:srgbClr val="0070C0"/>
                </a:fgClr>
                <a:bgClr>
                  <a:schemeClr val="bg1"/>
                </a:bgClr>
              </a:pattFill>
              <a:ln>
                <a:noFill/>
                <a:prstDash val="sysDot"/>
              </a:ln>
              <a:effectLst/>
            </c:spPr>
            <c:extLst>
              <c:ext xmlns:c16="http://schemas.microsoft.com/office/drawing/2014/chart" uri="{C3380CC4-5D6E-409C-BE32-E72D297353CC}">
                <c16:uniqueId val="{00000005-20D1-4CD9-9682-40A38729A7E0}"/>
              </c:ext>
            </c:extLst>
          </c:dPt>
          <c:cat>
            <c:strRef>
              <c:f>'Graphic Analysis (2)'!$A$9:$A$12</c:f>
              <c:strCache>
                <c:ptCount val="4"/>
                <c:pt idx="0">
                  <c:v>VA - COG</c:v>
                </c:pt>
                <c:pt idx="1">
                  <c:v>Washington, DC</c:v>
                </c:pt>
                <c:pt idx="2">
                  <c:v>MD-COG</c:v>
                </c:pt>
                <c:pt idx="3">
                  <c:v>All COG</c:v>
                </c:pt>
              </c:strCache>
            </c:strRef>
          </c:cat>
          <c:val>
            <c:numRef>
              <c:f>'Graphic Analysis (2)'!$C$3:$C$6</c:f>
              <c:numCache>
                <c:formatCode>#,##0</c:formatCode>
                <c:ptCount val="4"/>
                <c:pt idx="0">
                  <c:v>2502009.0503778462</c:v>
                </c:pt>
                <c:pt idx="1">
                  <c:v>2246536.4998498</c:v>
                </c:pt>
                <c:pt idx="2">
                  <c:v>3957541.3280365048</c:v>
                </c:pt>
                <c:pt idx="3">
                  <c:v>8706086.8782641515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0D1-4CD9-9682-40A38729A7E0}"/>
            </c:ext>
          </c:extLst>
        </c:ser>
        <c:ser>
          <c:idx val="1"/>
          <c:order val="1"/>
          <c:tx>
            <c:strRef>
              <c:f>'Graphic Analysis (2)'!$A$9:$A$12</c:f>
              <c:strCache>
                <c:ptCount val="4"/>
                <c:pt idx="0">
                  <c:v>VA - COG</c:v>
                </c:pt>
                <c:pt idx="1">
                  <c:v>Washington, DC</c:v>
                </c:pt>
                <c:pt idx="2">
                  <c:v>MD-COG</c:v>
                </c:pt>
                <c:pt idx="3">
                  <c:v>All COG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20D1-4CD9-9682-40A38729A7E0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20D1-4CD9-9682-40A38729A7E0}"/>
              </c:ext>
            </c:extLst>
          </c:dPt>
          <c:dPt>
            <c:idx val="2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20D1-4CD9-9682-40A38729A7E0}"/>
              </c:ext>
            </c:extLst>
          </c:dPt>
          <c:dPt>
            <c:idx val="3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20D1-4CD9-9682-40A38729A7E0}"/>
              </c:ext>
            </c:extLst>
          </c:dPt>
          <c:cat>
            <c:strRef>
              <c:f>'Graphic Analysis (2)'!$A$9:$A$12</c:f>
              <c:strCache>
                <c:ptCount val="4"/>
                <c:pt idx="0">
                  <c:v>VA - COG</c:v>
                </c:pt>
                <c:pt idx="1">
                  <c:v>Washington, DC</c:v>
                </c:pt>
                <c:pt idx="2">
                  <c:v>MD-COG</c:v>
                </c:pt>
                <c:pt idx="3">
                  <c:v>All COG</c:v>
                </c:pt>
              </c:strCache>
            </c:strRef>
          </c:cat>
          <c:val>
            <c:numRef>
              <c:f>'Graphic Analysis (2)'!$C$9:$C$12</c:f>
              <c:numCache>
                <c:formatCode>#,##0</c:formatCode>
                <c:ptCount val="4"/>
                <c:pt idx="0">
                  <c:v>1376602.1773298946</c:v>
                </c:pt>
                <c:pt idx="1">
                  <c:v>1392222.8964355146</c:v>
                </c:pt>
                <c:pt idx="2">
                  <c:v>2040183.8041712698</c:v>
                </c:pt>
                <c:pt idx="3">
                  <c:v>4809008.8779366789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20D1-4CD9-9682-40A38729A7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19048208"/>
        <c:axId val="719050952"/>
      </c:barChart>
      <c:catAx>
        <c:axId val="7190482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9050952"/>
        <c:crosses val="autoZero"/>
        <c:auto val="1"/>
        <c:lblAlgn val="ctr"/>
        <c:lblOffset val="100"/>
        <c:noMultiLvlLbl val="0"/>
      </c:catAx>
      <c:valAx>
        <c:axId val="719050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EOT Loads (Lb)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190482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0.24795</cdr:x>
      <cdr:y>0.72154</cdr:y>
    </cdr:from>
    <cdr:to>
      <cdr:x>0.34822</cdr:x>
      <cdr:y>0.79472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EEDECBA3-8C34-46BC-B26D-D45D5FBFAF27}"/>
            </a:ext>
          </a:extLst>
        </cdr:cNvPr>
        <cdr:cNvSpPr txBox="1"/>
      </cdr:nvSpPr>
      <cdr:spPr>
        <a:xfrm xmlns:a="http://schemas.openxmlformats.org/drawingml/2006/main">
          <a:off x="2072640" y="2705100"/>
          <a:ext cx="838200" cy="2743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US" sz="1100"/>
        </a:p>
      </cdr:txBody>
    </cdr:sp>
  </cdr:relSizeAnchor>
  <cdr:relSizeAnchor xmlns:cdr="http://schemas.openxmlformats.org/drawingml/2006/chartDrawing">
    <cdr:from>
      <cdr:x>0.24789</cdr:x>
      <cdr:y>0.66321</cdr:y>
    </cdr:from>
    <cdr:to>
      <cdr:x>0.34566</cdr:x>
      <cdr:y>0.71077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A1DC7654-E5DE-47B5-B285-F5CBAD63CD0B}"/>
            </a:ext>
          </a:extLst>
        </cdr:cNvPr>
        <cdr:cNvSpPr txBox="1"/>
      </cdr:nvSpPr>
      <cdr:spPr>
        <a:xfrm xmlns:a="http://schemas.openxmlformats.org/drawingml/2006/main">
          <a:off x="2033210" y="2356128"/>
          <a:ext cx="801926" cy="16896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000" dirty="0">
              <a:sym typeface="Symbol" panose="05050102010706020507" pitchFamily="18" charset="2"/>
            </a:rPr>
            <a:t></a:t>
          </a:r>
          <a:r>
            <a:rPr lang="en-US" sz="1000" dirty="0"/>
            <a:t> = 1.1 M</a:t>
          </a:r>
        </a:p>
      </cdr:txBody>
    </cdr:sp>
  </cdr:relSizeAnchor>
  <cdr:relSizeAnchor xmlns:cdr="http://schemas.openxmlformats.org/drawingml/2006/chartDrawing">
    <cdr:from>
      <cdr:x>0.47361</cdr:x>
      <cdr:y>0.64616</cdr:y>
    </cdr:from>
    <cdr:to>
      <cdr:x>0.58132</cdr:x>
      <cdr:y>0.69062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3468562C-AD6F-4715-9C92-506BF81158B4}"/>
            </a:ext>
          </a:extLst>
        </cdr:cNvPr>
        <cdr:cNvSpPr txBox="1"/>
      </cdr:nvSpPr>
      <cdr:spPr>
        <a:xfrm xmlns:a="http://schemas.openxmlformats.org/drawingml/2006/main">
          <a:off x="3884614" y="2295533"/>
          <a:ext cx="883456" cy="1579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000" dirty="0">
              <a:sym typeface="Symbol" panose="05050102010706020507" pitchFamily="18" charset="2"/>
            </a:rPr>
            <a:t></a:t>
          </a:r>
          <a:r>
            <a:rPr lang="en-US" sz="1000" dirty="0"/>
            <a:t> = 0.85 M</a:t>
          </a:r>
        </a:p>
      </cdr:txBody>
    </cdr:sp>
  </cdr:relSizeAnchor>
  <cdr:relSizeAnchor xmlns:cdr="http://schemas.openxmlformats.org/drawingml/2006/chartDrawing">
    <cdr:from>
      <cdr:x>0.68532</cdr:x>
      <cdr:y>0.57672</cdr:y>
    </cdr:from>
    <cdr:to>
      <cdr:x>0.78746</cdr:x>
      <cdr:y>0.64503</cdr:y>
    </cdr:to>
    <cdr:sp macro="" textlink="">
      <cdr:nvSpPr>
        <cdr:cNvPr id="5" name="TextBox 1">
          <a:extLst xmlns:a="http://schemas.openxmlformats.org/drawingml/2006/main">
            <a:ext uri="{FF2B5EF4-FFF2-40B4-BE49-F238E27FC236}">
              <a16:creationId xmlns:a16="http://schemas.microsoft.com/office/drawing/2014/main" id="{0C8B8A36-7D51-4814-BE91-FF225F2C7CC5}"/>
            </a:ext>
          </a:extLst>
        </cdr:cNvPr>
        <cdr:cNvSpPr txBox="1"/>
      </cdr:nvSpPr>
      <cdr:spPr>
        <a:xfrm xmlns:a="http://schemas.openxmlformats.org/drawingml/2006/main">
          <a:off x="5621106" y="2048860"/>
          <a:ext cx="837769" cy="24267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000" dirty="0">
              <a:sym typeface="Symbol" panose="05050102010706020507" pitchFamily="18" charset="2"/>
            </a:rPr>
            <a:t></a:t>
          </a:r>
          <a:r>
            <a:rPr lang="en-US" sz="1000" dirty="0"/>
            <a:t> = 1.9 M </a:t>
          </a:r>
        </a:p>
      </cdr:txBody>
    </cdr:sp>
  </cdr:relSizeAnchor>
  <cdr:relSizeAnchor xmlns:cdr="http://schemas.openxmlformats.org/drawingml/2006/chartDrawing">
    <cdr:from>
      <cdr:x>0.89969</cdr:x>
      <cdr:y>0.304</cdr:y>
    </cdr:from>
    <cdr:to>
      <cdr:x>1</cdr:x>
      <cdr:y>0.36798</cdr:y>
    </cdr:to>
    <cdr:sp macro="" textlink="">
      <cdr:nvSpPr>
        <cdr:cNvPr id="6" name="TextBox 1">
          <a:extLst xmlns:a="http://schemas.openxmlformats.org/drawingml/2006/main">
            <a:ext uri="{FF2B5EF4-FFF2-40B4-BE49-F238E27FC236}">
              <a16:creationId xmlns:a16="http://schemas.microsoft.com/office/drawing/2014/main" id="{0C8B8A36-7D51-4814-BE91-FF225F2C7CC5}"/>
            </a:ext>
          </a:extLst>
        </cdr:cNvPr>
        <cdr:cNvSpPr txBox="1"/>
      </cdr:nvSpPr>
      <cdr:spPr>
        <a:xfrm xmlns:a="http://schemas.openxmlformats.org/drawingml/2006/main">
          <a:off x="7379408" y="1080002"/>
          <a:ext cx="822759" cy="22729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000" dirty="0">
              <a:sym typeface="Symbol" panose="05050102010706020507" pitchFamily="18" charset="2"/>
            </a:rPr>
            <a:t></a:t>
          </a:r>
          <a:r>
            <a:rPr lang="en-US" sz="1000" dirty="0"/>
            <a:t> = 3.9 M</a:t>
          </a:r>
        </a:p>
      </cdr:txBody>
    </cdr:sp>
  </cdr:relSizeAnchor>
  <cdr:relSizeAnchor xmlns:cdr="http://schemas.openxmlformats.org/drawingml/2006/chartDrawing">
    <cdr:from>
      <cdr:x>0.03029</cdr:x>
      <cdr:y>0.90176</cdr:y>
    </cdr:from>
    <cdr:to>
      <cdr:x>0.60093</cdr:x>
      <cdr:y>0.97375</cdr:y>
    </cdr:to>
    <cdr:sp macro="" textlink="">
      <cdr:nvSpPr>
        <cdr:cNvPr id="7" name="TextBox 6">
          <a:extLst xmlns:a="http://schemas.openxmlformats.org/drawingml/2006/main">
            <a:ext uri="{FF2B5EF4-FFF2-40B4-BE49-F238E27FC236}">
              <a16:creationId xmlns:a16="http://schemas.microsoft.com/office/drawing/2014/main" id="{2539EBC8-374B-4B9D-87B5-41B30BCAD6E9}"/>
            </a:ext>
          </a:extLst>
        </cdr:cNvPr>
        <cdr:cNvSpPr txBox="1"/>
      </cdr:nvSpPr>
      <cdr:spPr>
        <a:xfrm xmlns:a="http://schemas.openxmlformats.org/drawingml/2006/main">
          <a:off x="248479" y="3203606"/>
          <a:ext cx="4680488" cy="25572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dirty="0"/>
            <a:t>Excess reduction computed as 2018 Progress – Cap Load</a:t>
          </a:r>
        </a:p>
      </cdr:txBody>
    </cdr:sp>
  </cdr:relSizeAnchor>
  <cdr:relSizeAnchor xmlns:cdr="http://schemas.openxmlformats.org/drawingml/2006/chartDrawing">
    <cdr:from>
      <cdr:x>0.23065</cdr:x>
      <cdr:y>0.64882</cdr:y>
    </cdr:from>
    <cdr:to>
      <cdr:x>0.2427</cdr:x>
      <cdr:y>0.73825</cdr:y>
    </cdr:to>
    <cdr:sp macro="" textlink="">
      <cdr:nvSpPr>
        <cdr:cNvPr id="9" name="Right Brace 8">
          <a:extLst xmlns:a="http://schemas.openxmlformats.org/drawingml/2006/main">
            <a:ext uri="{FF2B5EF4-FFF2-40B4-BE49-F238E27FC236}">
              <a16:creationId xmlns:a16="http://schemas.microsoft.com/office/drawing/2014/main" id="{ABBDAA9F-225A-40C8-9C8C-4BFAF93A98D8}"/>
            </a:ext>
          </a:extLst>
        </cdr:cNvPr>
        <cdr:cNvSpPr/>
      </cdr:nvSpPr>
      <cdr:spPr>
        <a:xfrm xmlns:a="http://schemas.openxmlformats.org/drawingml/2006/main">
          <a:off x="1891834" y="2304985"/>
          <a:ext cx="98868" cy="317715"/>
        </a:xfrm>
        <a:prstGeom xmlns:a="http://schemas.openxmlformats.org/drawingml/2006/main" prst="rightBrace">
          <a:avLst/>
        </a:prstGeom>
        <a:ln xmlns:a="http://schemas.openxmlformats.org/drawingml/2006/main" w="254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0.4476</cdr:x>
      <cdr:y>0.65773</cdr:y>
    </cdr:from>
    <cdr:to>
      <cdr:x>0.45318</cdr:x>
      <cdr:y>0.72873</cdr:y>
    </cdr:to>
    <cdr:sp macro="" textlink="">
      <cdr:nvSpPr>
        <cdr:cNvPr id="10" name="Right Brace 9">
          <a:extLst xmlns:a="http://schemas.openxmlformats.org/drawingml/2006/main">
            <a:ext uri="{FF2B5EF4-FFF2-40B4-BE49-F238E27FC236}">
              <a16:creationId xmlns:a16="http://schemas.microsoft.com/office/drawing/2014/main" id="{A5D0C164-AD46-4DC5-98C9-ABA17DB337D6}"/>
            </a:ext>
          </a:extLst>
        </cdr:cNvPr>
        <cdr:cNvSpPr/>
      </cdr:nvSpPr>
      <cdr:spPr>
        <a:xfrm xmlns:a="http://schemas.openxmlformats.org/drawingml/2006/main">
          <a:off x="3671306" y="2336650"/>
          <a:ext cx="45721" cy="252248"/>
        </a:xfrm>
        <a:prstGeom xmlns:a="http://schemas.openxmlformats.org/drawingml/2006/main" prst="rightBrace">
          <a:avLst/>
        </a:prstGeom>
        <a:ln xmlns:a="http://schemas.openxmlformats.org/drawingml/2006/main" w="254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0.66329</cdr:x>
      <cdr:y>0.53321</cdr:y>
    </cdr:from>
    <cdr:to>
      <cdr:x>0.67422</cdr:x>
      <cdr:y>0.66882</cdr:y>
    </cdr:to>
    <cdr:sp macro="" textlink="">
      <cdr:nvSpPr>
        <cdr:cNvPr id="11" name="Right Brace 10">
          <a:extLst xmlns:a="http://schemas.openxmlformats.org/drawingml/2006/main">
            <a:ext uri="{FF2B5EF4-FFF2-40B4-BE49-F238E27FC236}">
              <a16:creationId xmlns:a16="http://schemas.microsoft.com/office/drawing/2014/main" id="{C6F51D31-87C4-432A-B33F-DEFAF5AA163C}"/>
            </a:ext>
          </a:extLst>
        </cdr:cNvPr>
        <cdr:cNvSpPr/>
      </cdr:nvSpPr>
      <cdr:spPr>
        <a:xfrm xmlns:a="http://schemas.openxmlformats.org/drawingml/2006/main">
          <a:off x="5440412" y="1894281"/>
          <a:ext cx="89650" cy="481784"/>
        </a:xfrm>
        <a:prstGeom xmlns:a="http://schemas.openxmlformats.org/drawingml/2006/main" prst="rightBrace">
          <a:avLst/>
        </a:prstGeom>
        <a:ln xmlns:a="http://schemas.openxmlformats.org/drawingml/2006/main" w="2540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540E3B3-9D83-4CFA-9E1A-038DE90BE482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FDE412E-03F0-4472-BA7D-E926A7948E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564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DE412E-03F0-4472-BA7D-E926A7948E37}" type="slidenum">
              <a:rPr lang="en-US" smtClean="0"/>
              <a:t>13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F519118-CE8B-4F23-B098-A528C7AF30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146908"/>
              </p:ext>
            </p:extLst>
          </p:nvPr>
        </p:nvGraphicFramePr>
        <p:xfrm>
          <a:off x="1079498" y="4898788"/>
          <a:ext cx="4673601" cy="1204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7867">
                  <a:extLst>
                    <a:ext uri="{9D8B030D-6E8A-4147-A177-3AD203B41FA5}">
                      <a16:colId xmlns:a16="http://schemas.microsoft.com/office/drawing/2014/main" val="902392827"/>
                    </a:ext>
                  </a:extLst>
                </a:gridCol>
                <a:gridCol w="1557867">
                  <a:extLst>
                    <a:ext uri="{9D8B030D-6E8A-4147-A177-3AD203B41FA5}">
                      <a16:colId xmlns:a16="http://schemas.microsoft.com/office/drawing/2014/main" val="4145838726"/>
                    </a:ext>
                  </a:extLst>
                </a:gridCol>
                <a:gridCol w="1557867">
                  <a:extLst>
                    <a:ext uri="{9D8B030D-6E8A-4147-A177-3AD203B41FA5}">
                      <a16:colId xmlns:a16="http://schemas.microsoft.com/office/drawing/2014/main" val="538965733"/>
                    </a:ext>
                  </a:extLst>
                </a:gridCol>
              </a:tblGrid>
              <a:tr h="159093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Geography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l-GR" sz="800" b="0" i="0" u="none" strike="noStrike">
                          <a:effectLst/>
                          <a:latin typeface="Arial" panose="020B0604020202020204" pitchFamily="34" charset="0"/>
                        </a:rPr>
                        <a:t>Δ </a:t>
                      </a:r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TN (WIP2 - 2018)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l-GR" sz="800" b="0" i="0" u="none" strike="noStrike">
                          <a:effectLst/>
                          <a:latin typeface="Arial" panose="020B0604020202020204" pitchFamily="34" charset="0"/>
                        </a:rPr>
                        <a:t>Δ </a:t>
                      </a:r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TP (WIP2 - 2018)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428536753"/>
                  </a:ext>
                </a:extLst>
              </a:tr>
              <a:tr h="23166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District of Columbia (CBWS Portion Only)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854,314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88,910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789954789"/>
                  </a:ext>
                </a:extLst>
              </a:tr>
              <a:tr h="21642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Maryland (CBWS Portion Only)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422,681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222,684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164082580"/>
                  </a:ext>
                </a:extLst>
              </a:tr>
              <a:tr h="207539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Virginia (CBWS Portion Only)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</a:rPr>
                        <a:t>1,568,482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-33,715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4345405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</a:rPr>
                        <a:t>Grand Total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</a:rPr>
                        <a:t>2,845,476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</a:rPr>
                        <a:t>277,880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223519750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595D968-E4EB-4BBD-99E5-CE9343C607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783105"/>
              </p:ext>
            </p:extLst>
          </p:nvPr>
        </p:nvGraphicFramePr>
        <p:xfrm>
          <a:off x="1479549" y="6191514"/>
          <a:ext cx="280416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4720">
                  <a:extLst>
                    <a:ext uri="{9D8B030D-6E8A-4147-A177-3AD203B41FA5}">
                      <a16:colId xmlns:a16="http://schemas.microsoft.com/office/drawing/2014/main" val="1737501337"/>
                    </a:ext>
                  </a:extLst>
                </a:gridCol>
                <a:gridCol w="934720">
                  <a:extLst>
                    <a:ext uri="{9D8B030D-6E8A-4147-A177-3AD203B41FA5}">
                      <a16:colId xmlns:a16="http://schemas.microsoft.com/office/drawing/2014/main" val="3223830223"/>
                    </a:ext>
                  </a:extLst>
                </a:gridCol>
                <a:gridCol w="934720">
                  <a:extLst>
                    <a:ext uri="{9D8B030D-6E8A-4147-A177-3AD203B41FA5}">
                      <a16:colId xmlns:a16="http://schemas.microsoft.com/office/drawing/2014/main" val="42922513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i="0" u="none" strike="noStrike" dirty="0">
                          <a:solidFill>
                            <a:srgbClr val="1F4E78"/>
                          </a:solidFill>
                          <a:effectLst/>
                          <a:latin typeface="Arial" panose="020B0604020202020204" pitchFamily="34" charset="0"/>
                        </a:rPr>
                        <a:t>Geography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</a:rPr>
                        <a:t>TN </a:t>
                      </a:r>
                      <a:r>
                        <a:rPr lang="el-GR" sz="800" b="0" i="0" u="none" strike="noStrike" dirty="0">
                          <a:effectLst/>
                          <a:latin typeface="Arial" panose="020B0604020202020204" pitchFamily="34" charset="0"/>
                        </a:rPr>
                        <a:t>Δ (</a:t>
                      </a:r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</a:rPr>
                        <a:t>WIP2 - 2018)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</a:rPr>
                        <a:t>TP </a:t>
                      </a:r>
                      <a:r>
                        <a:rPr lang="el-GR" sz="800" b="0" i="0" u="none" strike="noStrike" dirty="0">
                          <a:effectLst/>
                          <a:latin typeface="Arial" panose="020B0604020202020204" pitchFamily="34" charset="0"/>
                        </a:rPr>
                        <a:t>Δ (</a:t>
                      </a:r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</a:rPr>
                        <a:t>WIP2 - 2018)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224243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NVRC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1,125,407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106,284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040544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Washington, DC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854,314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88,910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17764855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MD-COG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1,917,358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>
                          <a:effectLst/>
                          <a:latin typeface="Arial" panose="020B0604020202020204" pitchFamily="34" charset="0"/>
                        </a:rPr>
                        <a:t>135,113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2885484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 dirty="0">
                          <a:effectLst/>
                          <a:latin typeface="Arial" panose="020B0604020202020204" pitchFamily="34" charset="0"/>
                        </a:rPr>
                        <a:t>All COG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</a:rPr>
                        <a:t>3,897,078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800" b="0" i="0" u="none" strike="noStrike" dirty="0">
                          <a:effectLst/>
                          <a:latin typeface="Arial" panose="020B0604020202020204" pitchFamily="34" charset="0"/>
                        </a:rPr>
                        <a:t>330,308</a:t>
                      </a:r>
                    </a:p>
                  </a:txBody>
                  <a:tcPr marL="6350" marR="6350" marT="6350" marB="0" anchor="b"/>
                </a:tc>
                <a:extLst>
                  <a:ext uri="{0D108BD9-81ED-4DB2-BD59-A6C34878D82A}">
                    <a16:rowId xmlns:a16="http://schemas.microsoft.com/office/drawing/2014/main" val="42758691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2572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4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002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977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0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5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640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334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7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4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4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35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944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65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7"/>
            <a:ext cx="462915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531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7"/>
            <a:ext cx="4629151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636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946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009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6280480"/>
            <a:ext cx="2282871" cy="423518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9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0228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G 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/>
          </p:cNvSpPr>
          <p:nvPr userDrawn="1"/>
        </p:nvSpPr>
        <p:spPr>
          <a:xfrm>
            <a:off x="0" y="6126480"/>
            <a:ext cx="914400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t" anchorCtr="0"/>
          <a:lstStyle/>
          <a:p>
            <a:pPr algn="ctr"/>
            <a:endParaRPr lang="en-US" sz="18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4" y="6280480"/>
            <a:ext cx="2282865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208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1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90BEF-AED4-4552-A710-8E4324732CA9}" type="datetimeFigureOut">
              <a:rPr lang="en-US" smtClean="0"/>
              <a:t>5/3/2019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E037B-7DF9-4315-AFC3-63452AC73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75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4" r:id="rId12"/>
    <p:sldLayoutId id="2147483685" r:id="rId13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de.maryland.gov/programs/Water/TMDL/TMDLImplementation/Pages/Phase3WIP.aspx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797961"/>
              </p:ext>
            </p:extLst>
          </p:nvPr>
        </p:nvGraphicFramePr>
        <p:xfrm>
          <a:off x="689656" y="1950181"/>
          <a:ext cx="8454344" cy="260908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454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4152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Maryland phase iii draft </a:t>
                      </a:r>
                      <a:r>
                        <a:rPr lang="en-US" sz="4000" b="0" i="0" cap="all" spc="0" dirty="0" err="1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wip</a:t>
                      </a:r>
                      <a:endParaRPr lang="en-US" sz="4000" b="0" i="0" cap="all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R="45720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738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54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chemeClr val="tx2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22680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5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COG</a:t>
                      </a:r>
                      <a:r>
                        <a:rPr lang="en-US" sz="1500" baseline="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 staff background information</a:t>
                      </a:r>
                      <a:endParaRPr lang="en-US" sz="15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5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5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WRTC Meeting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5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May 7, 2019</a:t>
                      </a:r>
                    </a:p>
                  </a:txBody>
                  <a:tcPr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4620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343165"/>
              </p:ext>
            </p:extLst>
          </p:nvPr>
        </p:nvGraphicFramePr>
        <p:xfrm>
          <a:off x="457200" y="493777"/>
          <a:ext cx="8686800" cy="94057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29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Outline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7201" y="1377090"/>
            <a:ext cx="8202167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000" dirty="0"/>
              <a:t>MD WIP</a:t>
            </a:r>
          </a:p>
          <a:p>
            <a:pPr marL="256026" indent="-256026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Schedule</a:t>
            </a:r>
          </a:p>
          <a:p>
            <a:pPr marL="256026" indent="-256026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Source Sector Reductions</a:t>
            </a:r>
          </a:p>
          <a:p>
            <a:pPr marL="256026" indent="-256026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Potential Comments</a:t>
            </a:r>
          </a:p>
          <a:p>
            <a:pPr marL="256026" indent="-256026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pPr marL="256026" indent="-256026">
              <a:spcBef>
                <a:spcPts val="1200"/>
              </a:spcBef>
              <a:buFont typeface="Arial"/>
              <a:buChar char="•"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0044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137036"/>
              </p:ext>
            </p:extLst>
          </p:nvPr>
        </p:nvGraphicFramePr>
        <p:xfrm>
          <a:off x="457200" y="493777"/>
          <a:ext cx="8686800" cy="94057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29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Schedule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1" y="1377090"/>
            <a:ext cx="8202167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Draft WIP Posted: April 12, 2019</a:t>
            </a:r>
          </a:p>
          <a:p>
            <a:pPr marL="342900" lvl="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Public Comment: April 12 - June 7, 2019</a:t>
            </a:r>
          </a:p>
          <a:p>
            <a:pPr marL="342900" lvl="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prstClr val="black"/>
                </a:solidFill>
              </a:rPr>
              <a:t>Final WIP Posted: August 9, 2019</a:t>
            </a:r>
          </a:p>
          <a:p>
            <a:pPr marL="342900" lvl="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</a:endParaRPr>
          </a:p>
          <a:p>
            <a:pPr lvl="0">
              <a:spcBef>
                <a:spcPts val="1200"/>
              </a:spcBef>
            </a:pPr>
            <a:endParaRPr lang="en-US" sz="2000" dirty="0">
              <a:solidFill>
                <a:prstClr val="black"/>
              </a:solidFill>
            </a:endParaRPr>
          </a:p>
          <a:p>
            <a:pPr lvl="0">
              <a:spcBef>
                <a:spcPts val="1200"/>
              </a:spcBef>
            </a:pPr>
            <a:r>
              <a:rPr lang="nl-NL" sz="2000" b="1" dirty="0">
                <a:solidFill>
                  <a:prstClr val="black"/>
                </a:solidFill>
              </a:rPr>
              <a:t>MDE web page</a:t>
            </a:r>
            <a:endParaRPr lang="nl-NL" sz="2000" dirty="0">
              <a:solidFill>
                <a:prstClr val="black"/>
              </a:solidFill>
            </a:endParaRPr>
          </a:p>
          <a:p>
            <a:pPr marL="256026" lvl="0" indent="-256026">
              <a:spcBef>
                <a:spcPts val="1200"/>
              </a:spcBef>
              <a:buFont typeface="Arial"/>
              <a:buChar char="•"/>
            </a:pPr>
            <a:r>
              <a:rPr lang="nl-NL" sz="2000" dirty="0">
                <a:solidFill>
                  <a:prstClr val="black"/>
                </a:solidFill>
                <a:hlinkClick r:id="rId3"/>
              </a:rPr>
              <a:t>https://mde.maryland.gov/programs/Water/TMDL/TMDLImplementation/Pages/Phase3WIP.aspx</a:t>
            </a:r>
            <a:endParaRPr lang="nl-NL" sz="2000" dirty="0">
              <a:solidFill>
                <a:prstClr val="black"/>
              </a:solidFill>
            </a:endParaRPr>
          </a:p>
          <a:p>
            <a:pPr marL="256026" lvl="0" indent="-256026">
              <a:spcBef>
                <a:spcPts val="1200"/>
              </a:spcBef>
              <a:buFont typeface="Arial"/>
              <a:buChar char="•"/>
            </a:pPr>
            <a:endParaRPr lang="nl-NL" sz="2000" dirty="0">
              <a:solidFill>
                <a:prstClr val="black"/>
              </a:solidFill>
            </a:endParaRPr>
          </a:p>
          <a:p>
            <a:pPr marL="256026" lvl="0" indent="-256026">
              <a:spcBef>
                <a:spcPts val="1200"/>
              </a:spcBef>
              <a:buFont typeface="Arial"/>
              <a:buChar char="•"/>
            </a:pPr>
            <a:endParaRPr lang="en-US" sz="2000" dirty="0">
              <a:solidFill>
                <a:prstClr val="black"/>
              </a:solidFill>
            </a:endParaRPr>
          </a:p>
          <a:p>
            <a:pPr marL="256026" lvl="0" indent="-256026">
              <a:spcBef>
                <a:spcPts val="1200"/>
              </a:spcBef>
              <a:buFont typeface="Arial"/>
              <a:buChar char="•"/>
            </a:pP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848470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6914941"/>
              </p:ext>
            </p:extLst>
          </p:nvPr>
        </p:nvGraphicFramePr>
        <p:xfrm>
          <a:off x="457200" y="493776"/>
          <a:ext cx="8686800" cy="94057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29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Wastewater Strategy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7201" y="1377090"/>
            <a:ext cx="82021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26" indent="-256026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Complete ENR for last 8 significant “major” POTWs</a:t>
            </a:r>
          </a:p>
          <a:p>
            <a:pPr marL="713226" lvl="1" indent="-256026">
              <a:spcBef>
                <a:spcPts val="1200"/>
              </a:spcBef>
              <a:buFont typeface="Arial"/>
              <a:buChar char="•"/>
            </a:pPr>
            <a:r>
              <a:rPr lang="en-US" dirty="0"/>
              <a:t>Patapsco by far the largest; includes Frederick City POTW in COG region</a:t>
            </a:r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767B95-D85A-470F-B913-B32E83F4D4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8480" y="2485086"/>
            <a:ext cx="6238906" cy="3432310"/>
          </a:xfrm>
          <a:prstGeom prst="rect">
            <a:avLst/>
          </a:prstGeom>
        </p:spPr>
      </p:pic>
      <p:sp>
        <p:nvSpPr>
          <p:cNvPr id="4" name="Right Brace 3">
            <a:extLst>
              <a:ext uri="{FF2B5EF4-FFF2-40B4-BE49-F238E27FC236}">
                <a16:creationId xmlns:a16="http://schemas.microsoft.com/office/drawing/2014/main" id="{144E0249-19CD-4376-A3C6-71F1851C5022}"/>
              </a:ext>
            </a:extLst>
          </p:cNvPr>
          <p:cNvSpPr/>
          <p:nvPr/>
        </p:nvSpPr>
        <p:spPr>
          <a:xfrm>
            <a:off x="7486457" y="4617852"/>
            <a:ext cx="45719" cy="252597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080DDF0-404B-428B-ABC1-F8338E3D9CC5}"/>
              </a:ext>
            </a:extLst>
          </p:cNvPr>
          <p:cNvCxnSpPr>
            <a:cxnSpLocks/>
          </p:cNvCxnSpPr>
          <p:nvPr/>
        </p:nvCxnSpPr>
        <p:spPr>
          <a:xfrm>
            <a:off x="6324600" y="4617852"/>
            <a:ext cx="1098550" cy="0"/>
          </a:xfrm>
          <a:prstGeom prst="line">
            <a:avLst/>
          </a:prstGeom>
          <a:ln w="190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68B22E61-91DA-4FAD-B038-AA7F9DFE882B}"/>
              </a:ext>
            </a:extLst>
          </p:cNvPr>
          <p:cNvSpPr txBox="1"/>
          <p:nvPr/>
        </p:nvSpPr>
        <p:spPr>
          <a:xfrm>
            <a:off x="7760969" y="4526803"/>
            <a:ext cx="1336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</a:rPr>
              <a:t>4.7 million pounds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801EA23-EBF3-42A1-A3FE-D6A46F5C93EF}"/>
              </a:ext>
            </a:extLst>
          </p:cNvPr>
          <p:cNvSpPr txBox="1"/>
          <p:nvPr/>
        </p:nvSpPr>
        <p:spPr>
          <a:xfrm>
            <a:off x="457200" y="2485650"/>
            <a:ext cx="260604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Based on achieving  average TN effluent discharge </a:t>
            </a:r>
            <a:r>
              <a:rPr lang="en-US" dirty="0" err="1"/>
              <a:t>concen-tration</a:t>
            </a:r>
            <a:r>
              <a:rPr lang="en-US" dirty="0"/>
              <a:t> of 3.25 mg/l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95 % of the wastewater reductions will come from completion of ENR at the Patapsco plant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2" name="TextBox 4"/>
          <p:cNvSpPr txBox="1"/>
          <p:nvPr/>
        </p:nvSpPr>
        <p:spPr>
          <a:xfrm>
            <a:off x="7617416" y="5858569"/>
            <a:ext cx="9211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 dirty="0"/>
              <a:t>Source:  MDE</a:t>
            </a:r>
          </a:p>
        </p:txBody>
      </p:sp>
    </p:spTree>
    <p:extLst>
      <p:ext uri="{BB962C8B-B14F-4D97-AF65-F5344CB8AC3E}">
        <p14:creationId xmlns:p14="http://schemas.microsoft.com/office/powerpoint/2010/main" val="654558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CDC9E1-1835-4A65-8B57-6C48290417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5713" y="2835567"/>
            <a:ext cx="6371673" cy="3499853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89002"/>
              </p:ext>
            </p:extLst>
          </p:nvPr>
        </p:nvGraphicFramePr>
        <p:xfrm>
          <a:off x="457200" y="493776"/>
          <a:ext cx="8686800" cy="94057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29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Wastewater Strategy (</a:t>
                      </a:r>
                      <a:r>
                        <a:rPr lang="en-US" sz="3600" b="0" kern="1200" cap="none" spc="0" dirty="0" err="1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cont</a:t>
                      </a: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)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3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7705" y="1223865"/>
            <a:ext cx="8202167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2000" dirty="0">
                <a:solidFill>
                  <a:prstClr val="black"/>
                </a:solidFill>
              </a:rPr>
              <a:t>Other Actions</a:t>
            </a:r>
          </a:p>
          <a:p>
            <a:pPr marL="256026" lvl="0" indent="-256026">
              <a:spcBef>
                <a:spcPts val="1200"/>
              </a:spcBef>
              <a:buFont typeface="Arial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Complete ENR upgrades for significant federal and industrial plants</a:t>
            </a:r>
          </a:p>
          <a:p>
            <a:pPr marL="256026" lvl="0" indent="-256026">
              <a:spcBef>
                <a:spcPts val="1200"/>
              </a:spcBef>
              <a:buFont typeface="Arial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Complete ENR upgrades for 11 smaller POTWS</a:t>
            </a:r>
          </a:p>
          <a:p>
            <a:pPr marL="256026" lvl="0" indent="-256026">
              <a:spcBef>
                <a:spcPts val="1200"/>
              </a:spcBef>
              <a:buFont typeface="Arial"/>
              <a:buChar char="•"/>
            </a:pPr>
            <a:r>
              <a:rPr lang="en-US" sz="1600" dirty="0">
                <a:solidFill>
                  <a:prstClr val="black"/>
                </a:solidFill>
              </a:rPr>
              <a:t>Continue to incentivize POTW performance below 4 mg/l through O &amp; M grants, Clean Water Commerce Act, trading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2" name="TextBox 4"/>
          <p:cNvSpPr txBox="1"/>
          <p:nvPr/>
        </p:nvSpPr>
        <p:spPr>
          <a:xfrm>
            <a:off x="7928045" y="5742122"/>
            <a:ext cx="8989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 dirty="0"/>
              <a:t>Source:  MDE</a:t>
            </a:r>
          </a:p>
        </p:txBody>
      </p:sp>
    </p:spTree>
    <p:extLst>
      <p:ext uri="{BB962C8B-B14F-4D97-AF65-F5344CB8AC3E}">
        <p14:creationId xmlns:p14="http://schemas.microsoft.com/office/powerpoint/2010/main" val="731120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030254"/>
              </p:ext>
            </p:extLst>
          </p:nvPr>
        </p:nvGraphicFramePr>
        <p:xfrm>
          <a:off x="457200" y="573437"/>
          <a:ext cx="8686800" cy="91924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9634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Stormwater Strategy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1" y="1377090"/>
            <a:ext cx="8202167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b="1" dirty="0">
                <a:solidFill>
                  <a:prstClr val="black"/>
                </a:solidFill>
                <a:latin typeface="Calibri" panose="020F0502020204030204"/>
              </a:rPr>
              <a:t>Core idea: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Implementation will continue well beyond 2025 both for Bay TMDL compliance (as wastewater “surplus” decreases), meeting local TMDL action plans and other drivers</a:t>
            </a:r>
          </a:p>
          <a:p>
            <a:pPr marL="256026" marR="0" lvl="0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Issue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new (MEP-driven) permits for 10 Phase I jurisdictions plus SHA </a:t>
            </a:r>
          </a:p>
          <a:p>
            <a:pPr marL="713214" marR="0" lvl="1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original 20 % ISR goal; set new goals based on MEP</a:t>
            </a:r>
          </a:p>
          <a:p>
            <a:pPr marL="713214" marR="0" lvl="1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Addresses about 70 % of total statewide impervious area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6014" indent="-256026">
              <a:spcBef>
                <a:spcPts val="1200"/>
              </a:spcBef>
              <a:buFont typeface="Arial"/>
              <a:buChar char="•"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Continue implementation under Phase II general permits (20 % ISR goal, but no end date for implementation)</a:t>
            </a:r>
          </a:p>
          <a:p>
            <a:pPr marL="713214" lvl="1" indent="-256026">
              <a:spcBef>
                <a:spcPts val="1200"/>
              </a:spcBef>
              <a:buFont typeface="Arial"/>
              <a:buChar char="•"/>
              <a:defRPr/>
            </a:pPr>
            <a:r>
              <a:rPr lang="en-US" sz="1600" dirty="0">
                <a:solidFill>
                  <a:prstClr val="black"/>
                </a:solidFill>
              </a:rPr>
              <a:t>Addresses about 20 % of total statewide impervious area</a:t>
            </a: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  <a:p>
            <a:pPr marL="256014" indent="-256026">
              <a:spcBef>
                <a:spcPts val="1200"/>
              </a:spcBef>
              <a:buFont typeface="Arial"/>
              <a:buChar char="•"/>
              <a:defRPr/>
            </a:pPr>
            <a:r>
              <a:rPr lang="en-US" dirty="0">
                <a:solidFill>
                  <a:prstClr val="black"/>
                </a:solidFill>
              </a:rPr>
              <a:t>Continue implementation under Phase II state and federal  permits (20 % ISR goal)</a:t>
            </a:r>
          </a:p>
          <a:p>
            <a:pPr marL="256014" indent="-256026">
              <a:spcBef>
                <a:spcPts val="1200"/>
              </a:spcBef>
              <a:buFont typeface="Arial"/>
              <a:buChar char="•"/>
              <a:defRPr/>
            </a:pPr>
            <a:r>
              <a:rPr lang="en-US" dirty="0">
                <a:solidFill>
                  <a:prstClr val="black"/>
                </a:solidFill>
              </a:rPr>
              <a:t>Use grant funding for non-permitted urban areas</a:t>
            </a:r>
          </a:p>
          <a:p>
            <a:pPr marL="256014" indent="-256026">
              <a:spcBef>
                <a:spcPts val="1200"/>
              </a:spcBef>
              <a:buFont typeface="Arial"/>
              <a:buChar char="•"/>
              <a:defRPr/>
            </a:pP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256014" indent="-256026">
              <a:spcBef>
                <a:spcPts val="1200"/>
              </a:spcBef>
              <a:buFont typeface="Arial"/>
              <a:buChar char="•"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6026" marR="0" lvl="0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813264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5994251"/>
              </p:ext>
            </p:extLst>
          </p:nvPr>
        </p:nvGraphicFramePr>
        <p:xfrm>
          <a:off x="457200" y="573437"/>
          <a:ext cx="8686800" cy="94057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9634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Agriculture Strategy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1" y="1377090"/>
            <a:ext cx="820216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Depends on increased implementation of a lot of different practices </a:t>
            </a: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e.g. conservation tillage, manure transport, agricultural drainage management, stream restoration, prescribed grazing, etc.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9496EC0-7AB3-4EFA-B5C1-D1783E6ED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2838450"/>
            <a:ext cx="5313790" cy="2596627"/>
          </a:xfrm>
          <a:prstGeom prst="rect">
            <a:avLst/>
          </a:prstGeom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D35818F-0CAD-4882-863F-A26C4C1F93D7}"/>
              </a:ext>
            </a:extLst>
          </p:cNvPr>
          <p:cNvCxnSpPr>
            <a:cxnSpLocks/>
          </p:cNvCxnSpPr>
          <p:nvPr/>
        </p:nvCxnSpPr>
        <p:spPr>
          <a:xfrm>
            <a:off x="2870200" y="4152901"/>
            <a:ext cx="1012333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ight Brace 11">
            <a:extLst>
              <a:ext uri="{FF2B5EF4-FFF2-40B4-BE49-F238E27FC236}">
                <a16:creationId xmlns:a16="http://schemas.microsoft.com/office/drawing/2014/main" id="{7A360172-A859-485C-B834-FFEE8D1B031A}"/>
              </a:ext>
            </a:extLst>
          </p:cNvPr>
          <p:cNvSpPr/>
          <p:nvPr/>
        </p:nvSpPr>
        <p:spPr>
          <a:xfrm>
            <a:off x="3926541" y="4152901"/>
            <a:ext cx="45719" cy="52361"/>
          </a:xfrm>
          <a:prstGeom prst="rightBrac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6F5CFEA-7804-4976-9574-8F46FCE70E98}"/>
              </a:ext>
            </a:extLst>
          </p:cNvPr>
          <p:cNvSpPr txBox="1"/>
          <p:nvPr/>
        </p:nvSpPr>
        <p:spPr>
          <a:xfrm>
            <a:off x="3541956" y="3897478"/>
            <a:ext cx="15451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7030A0"/>
                </a:solidFill>
              </a:rPr>
              <a:t>1.4 million achieved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212ED6A-2F6E-4295-8DA2-D3B7FC20C4CA}"/>
              </a:ext>
            </a:extLst>
          </p:cNvPr>
          <p:cNvCxnSpPr>
            <a:cxnSpLocks/>
            <a:stCxn id="12" idx="2"/>
          </p:cNvCxnSpPr>
          <p:nvPr/>
        </p:nvCxnSpPr>
        <p:spPr>
          <a:xfrm>
            <a:off x="3926541" y="4205262"/>
            <a:ext cx="1051316" cy="0"/>
          </a:xfrm>
          <a:prstGeom prst="line">
            <a:avLst/>
          </a:prstGeom>
          <a:ln w="254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ight Brace 20">
            <a:extLst>
              <a:ext uri="{FF2B5EF4-FFF2-40B4-BE49-F238E27FC236}">
                <a16:creationId xmlns:a16="http://schemas.microsoft.com/office/drawing/2014/main" id="{1B627C33-4F01-4A2D-97C1-265529796B87}"/>
              </a:ext>
            </a:extLst>
          </p:cNvPr>
          <p:cNvSpPr/>
          <p:nvPr/>
        </p:nvSpPr>
        <p:spPr>
          <a:xfrm>
            <a:off x="5031645" y="4205262"/>
            <a:ext cx="45719" cy="200483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DEC02D7-592C-48D8-8B2D-9EF36168BE11}"/>
              </a:ext>
            </a:extLst>
          </p:cNvPr>
          <p:cNvSpPr txBox="1"/>
          <p:nvPr/>
        </p:nvSpPr>
        <p:spPr>
          <a:xfrm>
            <a:off x="5171742" y="4126983"/>
            <a:ext cx="8002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</a:rPr>
              <a:t>4.4 million sought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776AFF0-C2FF-4EB4-9945-D723037B9F66}"/>
              </a:ext>
            </a:extLst>
          </p:cNvPr>
          <p:cNvSpPr txBox="1"/>
          <p:nvPr/>
        </p:nvSpPr>
        <p:spPr>
          <a:xfrm>
            <a:off x="6426200" y="3016250"/>
            <a:ext cx="226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Proposed by ag stakeholders in each county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Pace of implementation is quite aggressive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5" name="TextBox 4"/>
          <p:cNvSpPr txBox="1"/>
          <p:nvPr/>
        </p:nvSpPr>
        <p:spPr>
          <a:xfrm>
            <a:off x="5049816" y="5435077"/>
            <a:ext cx="9221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 dirty="0"/>
              <a:t>Source:  MDE</a:t>
            </a:r>
          </a:p>
        </p:txBody>
      </p:sp>
    </p:spTree>
    <p:extLst>
      <p:ext uri="{BB962C8B-B14F-4D97-AF65-F5344CB8AC3E}">
        <p14:creationId xmlns:p14="http://schemas.microsoft.com/office/powerpoint/2010/main" val="13264226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983802"/>
              </p:ext>
            </p:extLst>
          </p:nvPr>
        </p:nvGraphicFramePr>
        <p:xfrm>
          <a:off x="457201" y="493776"/>
          <a:ext cx="8524068" cy="94057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5240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29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N Load Reductions by Source Sector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457189"/>
            <a:fld id="{7CB1CFCA-EE77-9F4A-8FAE-3286F1D37F0D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  <a:latin typeface="Calibri Light" panose="020F0302020204030204"/>
              </a:rPr>
              <a:pPr defTabSz="457189"/>
              <a:t>8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  <a:latin typeface="Calibri Light" panose="020F03020202040302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1" y="1377090"/>
            <a:ext cx="820216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26" indent="-256026" defTabSz="457189">
              <a:spcBef>
                <a:spcPts val="1200"/>
              </a:spcBef>
              <a:buFont typeface="Arial"/>
              <a:buChar char="•"/>
            </a:pP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256026" indent="-256026" defTabSz="457189">
              <a:spcBef>
                <a:spcPts val="1200"/>
              </a:spcBef>
              <a:buFont typeface="Arial"/>
              <a:buChar char="•"/>
            </a:pP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189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9BBA31-C675-4E3B-BCF1-D71E535D34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954" y="1360589"/>
            <a:ext cx="6996243" cy="2734358"/>
          </a:xfrm>
          <a:prstGeom prst="rect">
            <a:avLst/>
          </a:prstGeom>
        </p:spPr>
      </p:pic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37011030-3D3B-4331-AB45-F8FE2A37D9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4466906"/>
              </p:ext>
            </p:extLst>
          </p:nvPr>
        </p:nvGraphicFramePr>
        <p:xfrm>
          <a:off x="627130" y="4069349"/>
          <a:ext cx="3696898" cy="2137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D793F3D-DE31-42F7-A326-78093090F9D1}"/>
              </a:ext>
            </a:extLst>
          </p:cNvPr>
          <p:cNvSpPr txBox="1"/>
          <p:nvPr/>
        </p:nvSpPr>
        <p:spPr>
          <a:xfrm>
            <a:off x="4324028" y="4350789"/>
            <a:ext cx="465724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Stormwater reductions based on load assumptions associated with achieving treatment of 2 % of untreated impervious area per year, not a specific BMP input deck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BF542A-7FD5-4854-B768-FB9242DC29AE}"/>
              </a:ext>
            </a:extLst>
          </p:cNvPr>
          <p:cNvSpPr txBox="1"/>
          <p:nvPr/>
        </p:nvSpPr>
        <p:spPr>
          <a:xfrm>
            <a:off x="7126318" y="1549841"/>
            <a:ext cx="1533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MDE numbers based on 2017 Progress scenario and 2025 projected loads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02499" y="6083959"/>
            <a:ext cx="8911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Source:  COG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69C600-B772-4938-8860-CC0F11802158}"/>
              </a:ext>
            </a:extLst>
          </p:cNvPr>
          <p:cNvSpPr txBox="1"/>
          <p:nvPr/>
        </p:nvSpPr>
        <p:spPr>
          <a:xfrm>
            <a:off x="7257083" y="3916238"/>
            <a:ext cx="9066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Source:  MDE</a:t>
            </a:r>
          </a:p>
        </p:txBody>
      </p:sp>
    </p:spTree>
    <p:extLst>
      <p:ext uri="{BB962C8B-B14F-4D97-AF65-F5344CB8AC3E}">
        <p14:creationId xmlns:p14="http://schemas.microsoft.com/office/powerpoint/2010/main" val="1321694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59981"/>
              </p:ext>
            </p:extLst>
          </p:nvPr>
        </p:nvGraphicFramePr>
        <p:xfrm>
          <a:off x="457200" y="493776"/>
          <a:ext cx="8686800" cy="94057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29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P Load Reductions by Source Sector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457189"/>
            <a:fld id="{7CB1CFCA-EE77-9F4A-8FAE-3286F1D37F0D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  <a:latin typeface="Calibri Light" panose="020F0302020204030204"/>
              </a:rPr>
              <a:pPr defTabSz="457189"/>
              <a:t>9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  <a:latin typeface="Calibri Light" panose="020F03020202040302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1" y="1377090"/>
            <a:ext cx="820216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26" indent="-256026" defTabSz="457189">
              <a:spcBef>
                <a:spcPts val="1200"/>
              </a:spcBef>
              <a:buFont typeface="Arial"/>
              <a:buChar char="•"/>
            </a:pP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256026" indent="-256026" defTabSz="457189">
              <a:spcBef>
                <a:spcPts val="1200"/>
              </a:spcBef>
              <a:buFont typeface="Arial"/>
              <a:buChar char="•"/>
            </a:pP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189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07A3C2-3481-49BA-ABCE-CF12A2020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895" y="1363477"/>
            <a:ext cx="7214138" cy="2623107"/>
          </a:xfrm>
          <a:prstGeom prst="rect">
            <a:avLst/>
          </a:prstGeom>
        </p:spPr>
      </p:pic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A4A59BF7-EE35-4FDB-8F67-A29BCA48E0A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684270"/>
              </p:ext>
            </p:extLst>
          </p:nvPr>
        </p:nvGraphicFramePr>
        <p:xfrm>
          <a:off x="746760" y="3986584"/>
          <a:ext cx="3914485" cy="22008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BFB0199-A43B-4974-98AC-003A9B935E0A}"/>
              </a:ext>
            </a:extLst>
          </p:cNvPr>
          <p:cNvSpPr txBox="1"/>
          <p:nvPr/>
        </p:nvSpPr>
        <p:spPr>
          <a:xfrm>
            <a:off x="4434518" y="4223567"/>
            <a:ext cx="41697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Stormwater sector would account for 24 % of the total P reductions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95BEDF-9F25-44D8-B629-7F1681E1AA63}"/>
              </a:ext>
            </a:extLst>
          </p:cNvPr>
          <p:cNvSpPr txBox="1"/>
          <p:nvPr/>
        </p:nvSpPr>
        <p:spPr>
          <a:xfrm>
            <a:off x="7468940" y="1768860"/>
            <a:ext cx="11654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MDE numbers based on 2017 Progress scenario and 2025 projected loads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10517" y="6060017"/>
            <a:ext cx="960894" cy="2548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Source:  COG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24BF6E-C00C-499E-8053-73E664384B3D}"/>
              </a:ext>
            </a:extLst>
          </p:cNvPr>
          <p:cNvSpPr txBox="1"/>
          <p:nvPr/>
        </p:nvSpPr>
        <p:spPr>
          <a:xfrm>
            <a:off x="7410708" y="3803610"/>
            <a:ext cx="11003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Source:  MDE</a:t>
            </a:r>
          </a:p>
        </p:txBody>
      </p:sp>
    </p:spTree>
    <p:extLst>
      <p:ext uri="{BB962C8B-B14F-4D97-AF65-F5344CB8AC3E}">
        <p14:creationId xmlns:p14="http://schemas.microsoft.com/office/powerpoint/2010/main" val="3816584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624137"/>
              </p:ext>
            </p:extLst>
          </p:nvPr>
        </p:nvGraphicFramePr>
        <p:xfrm>
          <a:off x="457200" y="493776"/>
          <a:ext cx="8460184" cy="92962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460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2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Sediment Load Reductions by Source Sector</a:t>
                      </a:r>
                      <a:endParaRPr lang="en-US" sz="32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defTabSz="457189"/>
            <a:fld id="{7CB1CFCA-EE77-9F4A-8FAE-3286F1D37F0D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  <a:latin typeface="Calibri Light" panose="020F0302020204030204"/>
              </a:rPr>
              <a:pPr defTabSz="457189"/>
              <a:t>10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  <a:latin typeface="Calibri Light" panose="020F030202020403020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1" y="1377090"/>
            <a:ext cx="820216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26" indent="-256026" defTabSz="457189">
              <a:spcBef>
                <a:spcPts val="1200"/>
              </a:spcBef>
              <a:buFont typeface="Arial"/>
              <a:buChar char="•"/>
            </a:pP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256026" indent="-256026" defTabSz="457189">
              <a:spcBef>
                <a:spcPts val="1200"/>
              </a:spcBef>
              <a:buFont typeface="Arial"/>
              <a:buChar char="•"/>
            </a:pP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189"/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3A6E02-B713-45A1-9684-01487FF57E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86" y="1227610"/>
            <a:ext cx="7436196" cy="2639217"/>
          </a:xfrm>
          <a:prstGeom prst="rect">
            <a:avLst/>
          </a:prstGeom>
        </p:spPr>
      </p:pic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F467C608-7F98-4E16-AA4F-59C56F4677A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2279598"/>
              </p:ext>
            </p:extLst>
          </p:nvPr>
        </p:nvGraphicFramePr>
        <p:xfrm>
          <a:off x="457200" y="3866827"/>
          <a:ext cx="3719282" cy="22748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70A95D4-DFFD-4259-B190-A32A9B51151D}"/>
              </a:ext>
            </a:extLst>
          </p:cNvPr>
          <p:cNvSpPr txBox="1"/>
          <p:nvPr/>
        </p:nvSpPr>
        <p:spPr>
          <a:xfrm>
            <a:off x="3871005" y="4060948"/>
            <a:ext cx="4161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Stormwater sector would account for 69% of the total sediment reductions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7BAE41-5453-46FB-8E51-0AB012485642}"/>
              </a:ext>
            </a:extLst>
          </p:cNvPr>
          <p:cNvSpPr txBox="1"/>
          <p:nvPr/>
        </p:nvSpPr>
        <p:spPr>
          <a:xfrm>
            <a:off x="7434867" y="1572878"/>
            <a:ext cx="12245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MDE numbers based on 2017 Progress scenario and 2025 projected loads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2" name="TextBox 4"/>
          <p:cNvSpPr txBox="1"/>
          <p:nvPr/>
        </p:nvSpPr>
        <p:spPr>
          <a:xfrm>
            <a:off x="3587858" y="5995020"/>
            <a:ext cx="9066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 dirty="0"/>
              <a:t>Source:  COG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78D60F6-F1E7-4982-89F4-0433AE1D7373}"/>
              </a:ext>
            </a:extLst>
          </p:cNvPr>
          <p:cNvSpPr txBox="1"/>
          <p:nvPr/>
        </p:nvSpPr>
        <p:spPr>
          <a:xfrm>
            <a:off x="7313948" y="3598873"/>
            <a:ext cx="9608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Source:  MDE</a:t>
            </a:r>
          </a:p>
        </p:txBody>
      </p:sp>
    </p:spTree>
    <p:extLst>
      <p:ext uri="{BB962C8B-B14F-4D97-AF65-F5344CB8AC3E}">
        <p14:creationId xmlns:p14="http://schemas.microsoft.com/office/powerpoint/2010/main" val="2192381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896950"/>
              </p:ext>
            </p:extLst>
          </p:nvPr>
        </p:nvGraphicFramePr>
        <p:xfrm>
          <a:off x="457200" y="573437"/>
          <a:ext cx="8686800" cy="94057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9634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Other Issues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1" y="1377090"/>
            <a:ext cx="8202167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b="1" dirty="0">
                <a:solidFill>
                  <a:prstClr val="black"/>
                </a:solidFill>
                <a:latin typeface="Calibri" panose="020F0502020204030204"/>
              </a:rPr>
              <a:t>Conowingo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To be addressed as part of separate WIP still under development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Proposed Exelon licensing requirements under litigation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Dredging and beneficial reuse pilot underway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b="1" dirty="0">
                <a:solidFill>
                  <a:prstClr val="black"/>
                </a:solidFill>
                <a:latin typeface="Calibri" panose="020F0502020204030204"/>
              </a:rPr>
              <a:t>Climate change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addressed numerically yet; will do so in 2021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Will pursue research on design and siting of BMPs</a:t>
            </a:r>
            <a:endParaRPr kumimoji="0" lang="en-US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000" b="1" dirty="0">
                <a:solidFill>
                  <a:prstClr val="black"/>
                </a:solidFill>
                <a:latin typeface="Calibri" panose="020F0502020204030204"/>
              </a:rPr>
              <a:t>Growth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Load increase</a:t>
            </a: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s from new growth are built into 2025 modeling scenarios (including increased flow at POTWs – 0.6 percent/year)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Wastewater surplus offsets any load increases</a:t>
            </a:r>
          </a:p>
          <a:p>
            <a:pPr marL="256014" marR="0" lvl="0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6026" marR="0" lvl="0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0174833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376745"/>
              </p:ext>
            </p:extLst>
          </p:nvPr>
        </p:nvGraphicFramePr>
        <p:xfrm>
          <a:off x="457200" y="493776"/>
          <a:ext cx="8686800" cy="94057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295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COG Next Steps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7201" y="1377090"/>
            <a:ext cx="820216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26" indent="-256026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CBPC meets May 17</a:t>
            </a:r>
          </a:p>
          <a:p>
            <a:pPr marL="256026" indent="-256026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To consider potential WIP comments</a:t>
            </a:r>
          </a:p>
          <a:p>
            <a:pPr marL="256026" indent="-256026">
              <a:spcBef>
                <a:spcPts val="1200"/>
              </a:spcBef>
              <a:buFont typeface="Arial"/>
              <a:buChar char="•"/>
            </a:pPr>
            <a:r>
              <a:rPr lang="en-US" sz="2000" dirty="0"/>
              <a:t>Applicable only to MD and VA WIPs; </a:t>
            </a:r>
            <a:r>
              <a:rPr lang="en-US" sz="2000" dirty="0">
                <a:solidFill>
                  <a:srgbClr val="FF0000"/>
                </a:solidFill>
              </a:rPr>
              <a:t>COG will not comment on DC WIP</a:t>
            </a:r>
          </a:p>
          <a:p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4052337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3263130"/>
              </p:ext>
            </p:extLst>
          </p:nvPr>
        </p:nvGraphicFramePr>
        <p:xfrm>
          <a:off x="431353" y="425130"/>
          <a:ext cx="8686800" cy="88469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9634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2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Potential COG Comments -- MD and VA WIPs</a:t>
                      </a: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3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4950" y="1181667"/>
            <a:ext cx="846018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Region has extensive excess reduction from wastewater sources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States likely to use to offset less progress by other sectors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Don’t necessarily object, but should emphasize that excess needed for future growth</a:t>
            </a: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prstClr val="black"/>
                </a:solidFill>
                <a:latin typeface="Calibri" panose="020F0502020204030204"/>
              </a:rPr>
              <a:t>Offsets for our own stormwater first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6026" marR="0" lvl="0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DE7CF1A5-A853-4384-8C33-FF95F7DD6A0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3823429"/>
              </p:ext>
            </p:extLst>
          </p:nvPr>
        </p:nvGraphicFramePr>
        <p:xfrm>
          <a:off x="673670" y="2731964"/>
          <a:ext cx="8202167" cy="35525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Right Brace 1">
            <a:extLst>
              <a:ext uri="{FF2B5EF4-FFF2-40B4-BE49-F238E27FC236}">
                <a16:creationId xmlns:a16="http://schemas.microsoft.com/office/drawing/2014/main" id="{28D4061A-769B-4BBE-BE60-6B3B061874B9}"/>
              </a:ext>
            </a:extLst>
          </p:cNvPr>
          <p:cNvSpPr/>
          <p:nvPr/>
        </p:nvSpPr>
        <p:spPr>
          <a:xfrm>
            <a:off x="7882759" y="3429000"/>
            <a:ext cx="126124" cy="993228"/>
          </a:xfrm>
          <a:prstGeom prst="rightBrac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12" name="TextBox 4"/>
          <p:cNvSpPr txBox="1"/>
          <p:nvPr/>
        </p:nvSpPr>
        <p:spPr>
          <a:xfrm>
            <a:off x="7928045" y="5917148"/>
            <a:ext cx="8989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" dirty="0"/>
              <a:t>Source: COG</a:t>
            </a:r>
          </a:p>
        </p:txBody>
      </p:sp>
    </p:spTree>
    <p:extLst>
      <p:ext uri="{BB962C8B-B14F-4D97-AF65-F5344CB8AC3E}">
        <p14:creationId xmlns:p14="http://schemas.microsoft.com/office/powerpoint/2010/main" val="3040120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572531"/>
              </p:ext>
            </p:extLst>
          </p:nvPr>
        </p:nvGraphicFramePr>
        <p:xfrm>
          <a:off x="457200" y="493776"/>
          <a:ext cx="8686800" cy="94057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295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4546A"/>
                          </a:solidFill>
                          <a:effectLst/>
                          <a:uLnTx/>
                          <a:uFillTx/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Potential COG Comments -- MD and VA WIPs</a:t>
                      </a:r>
                      <a:endParaRPr kumimoji="0" lang="en-US" sz="3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4546A"/>
                        </a:solidFill>
                        <a:effectLst/>
                        <a:uLnTx/>
                        <a:uFillTx/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283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B1CFCA-EE77-9F4A-8FAE-3286F1D37F0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9708" y="1434354"/>
            <a:ext cx="8202167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26" marR="0" lvl="0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Pace of BMP implementation under stormwater permits should not be driven by Bay TMDL nitrogen reduction requirements</a:t>
            </a:r>
          </a:p>
          <a:p>
            <a:pPr marL="256026" marR="0" lvl="0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Climate change – Don’t quantify until modeling work estimating impacts is done (2021-2022)</a:t>
            </a:r>
          </a:p>
          <a:p>
            <a:pPr marL="256026" marR="0" lvl="0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Conowingo – Reiterate need for local voice in deliberations</a:t>
            </a:r>
          </a:p>
          <a:p>
            <a:pPr marL="256026" marR="0" lvl="0" indent="-256026" algn="l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Growth – Support decision to incorporate 2025 conditions into WIP III framework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8789" y="635374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COG Staff MD Phase III Draft WIP Presentation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7, 2019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198539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1129</TotalTime>
  <Words>988</Words>
  <Application>Microsoft Office PowerPoint</Application>
  <PresentationFormat>On-screen Show (4:3)</PresentationFormat>
  <Paragraphs>179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CBP Climate Change Update</dc:title>
  <dc:creator>Karl Berger</dc:creator>
  <cp:lastModifiedBy>Karl Berger</cp:lastModifiedBy>
  <cp:revision>75</cp:revision>
  <cp:lastPrinted>2018-10-04T20:27:06Z</cp:lastPrinted>
  <dcterms:created xsi:type="dcterms:W3CDTF">2018-10-04T16:17:56Z</dcterms:created>
  <dcterms:modified xsi:type="dcterms:W3CDTF">2019-05-03T17:27:29Z</dcterms:modified>
</cp:coreProperties>
</file>