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79" r:id="rId2"/>
    <p:sldId id="281" r:id="rId3"/>
    <p:sldId id="280" r:id="rId4"/>
    <p:sldId id="294" r:id="rId5"/>
    <p:sldId id="298" r:id="rId6"/>
    <p:sldId id="297" r:id="rId7"/>
    <p:sldId id="299" r:id="rId8"/>
    <p:sldId id="295" r:id="rId9"/>
    <p:sldId id="284" r:id="rId10"/>
    <p:sldId id="259" r:id="rId11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0" autoAdjust="0"/>
    <p:restoredTop sz="99782" autoAdjust="0"/>
  </p:normalViewPr>
  <p:slideViewPr>
    <p:cSldViewPr snapToGrid="0" snapToObjects="1">
      <p:cViewPr varScale="1">
        <p:scale>
          <a:sx n="107" d="100"/>
          <a:sy n="107" d="100"/>
        </p:scale>
        <p:origin x="14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6"/>
          </a:xfrm>
          <a:prstGeom prst="rect">
            <a:avLst/>
          </a:prstGeom>
        </p:spPr>
      </p:pic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jswanson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121276"/>
              </p:ext>
            </p:extLst>
          </p:nvPr>
        </p:nvGraphicFramePr>
        <p:xfrm>
          <a:off x="777240" y="2631348"/>
          <a:ext cx="8366760" cy="29260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6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90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Evaluation of TPB Public Participation Activities 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361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Briefing on a Consultant Study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John Swanson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TPB Transportation Planner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Access for All Advisory 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March 7, 2019 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 descr="P:\MWCOG NCR TPB Public Participation Evaluation 49961\1 Correspondence\As Recd\Best VIZ2045 Forum photos - credit TPB\_W1A9689_1.jpg">
            <a:extLst>
              <a:ext uri="{FF2B5EF4-FFF2-40B4-BE49-F238E27FC236}">
                <a16:creationId xmlns:a16="http://schemas.microsoft.com/office/drawing/2014/main" id="{4FCF4164-C4C3-4966-AD90-2D7FD66313DD}"/>
              </a:ext>
            </a:extLst>
          </p:cNvPr>
          <p:cNvPicPr/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346" r="19815" b="-14642"/>
          <a:stretch/>
        </p:blipFill>
        <p:spPr bwMode="auto">
          <a:xfrm>
            <a:off x="6064732" y="227799"/>
            <a:ext cx="2605052" cy="18236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P:\MWCOG NCR TPB Public Participation Evaluation 49961\1 Correspondence\As Recd\Best VIZ2045 Forum photos - credit TPB\IMG_7201.jpg">
            <a:extLst>
              <a:ext uri="{FF2B5EF4-FFF2-40B4-BE49-F238E27FC236}">
                <a16:creationId xmlns:a16="http://schemas.microsoft.com/office/drawing/2014/main" id="{461B61ED-0AB9-46F5-BE47-B1116DF17E7E}"/>
              </a:ext>
            </a:extLst>
          </p:cNvPr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534" t="1311" r="35553" b="-1311"/>
          <a:stretch/>
        </p:blipFill>
        <p:spPr bwMode="auto">
          <a:xfrm>
            <a:off x="434477" y="227799"/>
            <a:ext cx="2520085" cy="1600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8D3661-AF07-411F-A9DB-8D194A80611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598" r="-11794"/>
          <a:stretch/>
        </p:blipFill>
        <p:spPr bwMode="auto">
          <a:xfrm>
            <a:off x="3323645" y="227799"/>
            <a:ext cx="2605052" cy="160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3433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820882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Background and Purpose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234681"/>
            <a:ext cx="8202167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  <a:buClrTx/>
            </a:pPr>
            <a:r>
              <a:rPr lang="en-US" sz="2000" dirty="0">
                <a:latin typeface="+mj-lt"/>
              </a:rPr>
              <a:t>What: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 err="1"/>
              <a:t>Rhodeside</a:t>
            </a:r>
            <a:r>
              <a:rPr lang="en-US" sz="2000" dirty="0"/>
              <a:t> &amp; Harwell, Inc. was contracted to conduct an evaluation of the TPB’s public participation activities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Why: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Help us refine our activities and develop new ones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The time was right: We just finished Visualize 2045 outreach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Federal Certification: This evaluation provides helpful documentation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When: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September 2018 – February 2019</a:t>
            </a:r>
          </a:p>
          <a:p>
            <a:pPr>
              <a:spcBef>
                <a:spcPts val="1200"/>
              </a:spcBef>
            </a:pPr>
            <a:r>
              <a:rPr lang="en-US" sz="2000" dirty="0">
                <a:latin typeface="+mj-lt"/>
              </a:rPr>
              <a:t>How: 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Review of past activities &amp; practices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Focus groups</a:t>
            </a:r>
          </a:p>
          <a:p>
            <a:pPr marL="342900" indent="-342900"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r>
              <a:rPr lang="en-US" sz="2000" dirty="0"/>
              <a:t>Assessment of data on participation </a:t>
            </a:r>
          </a:p>
          <a:p>
            <a:pPr marL="342900" indent="-342900">
              <a:spcBef>
                <a:spcPts val="1200"/>
              </a:spcBef>
              <a:spcAft>
                <a:spcPts val="0"/>
              </a:spcAft>
              <a:buClrTx/>
              <a:buFont typeface="Arial" panose="020B0604020202020204" pitchFamily="34" charset="0"/>
              <a:buChar char="•"/>
            </a:pPr>
            <a:endParaRPr lang="en-US" sz="2000" i="1" dirty="0">
              <a:latin typeface="+mj-lt"/>
            </a:endParaRPr>
          </a:p>
          <a:p>
            <a:pPr>
              <a:spcBef>
                <a:spcPts val="1200"/>
              </a:spcBef>
              <a:defRPr/>
            </a:pPr>
            <a:endParaRPr lang="en-US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B32B4F-379C-4CF5-A839-928B6CD584EF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5623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1769013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199" y="1377089"/>
            <a:ext cx="4740443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THE PURPOSE AND GOALS OF PUBLIC PARTICIPATION</a:t>
            </a:r>
          </a:p>
          <a:p>
            <a:endParaRPr lang="en-US" sz="2000" dirty="0"/>
          </a:p>
          <a:p>
            <a:pPr lvl="0"/>
            <a:r>
              <a:rPr lang="en-US" sz="2000" dirty="0"/>
              <a:t>1. Update the Participation Plan to streamline content, clarify roles and purposes, and evolve strategies to reach different constituencies.</a:t>
            </a:r>
          </a:p>
          <a:p>
            <a:pPr lvl="0"/>
            <a:endParaRPr lang="en-US" sz="2000" dirty="0"/>
          </a:p>
          <a:p>
            <a:pPr lvl="0"/>
            <a:r>
              <a:rPr lang="en-US" sz="2000" dirty="0"/>
              <a:t>2. Undertake a campaign to clarify the TPB’s role for the general public.</a:t>
            </a:r>
          </a:p>
          <a:p>
            <a:r>
              <a:rPr lang="en-US" sz="2000" dirty="0"/>
              <a:t> </a:t>
            </a:r>
          </a:p>
          <a:p>
            <a:pPr lvl="0"/>
            <a:r>
              <a:rPr lang="en-US" sz="2000" dirty="0"/>
              <a:t>3. Revisit the Participation Plan on a regular basis, through tools such as an annual survey.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92D892-26FD-45F2-9A68-2EE795772E7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639" y="1377089"/>
            <a:ext cx="2603211" cy="33409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3784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1377088"/>
            <a:ext cx="5612298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CURRENT PRACTICES AND TOOLS</a:t>
            </a:r>
          </a:p>
          <a:p>
            <a:endParaRPr lang="en-US" sz="2000" dirty="0"/>
          </a:p>
          <a:p>
            <a:pPr lvl="0">
              <a:spcAft>
                <a:spcPts val="1800"/>
              </a:spcAft>
            </a:pPr>
            <a:r>
              <a:rPr lang="en-US" sz="2000" dirty="0"/>
              <a:t>4. Hire at least one additional staff member to expand TPB’s communications and outreach capabilities.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5. Consider whether an expanded regional coordination role may be appropriate. 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6. Improve public participation related to Board meetings and the TIP Forum. 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7F0AED-3FD9-4DDB-9FA8-7CE4ADA86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2800" y="1462117"/>
            <a:ext cx="2484696" cy="196688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92B089E-546C-468C-9CC1-DEB8A6D3CFB8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743701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02957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CURRENT PRACTICES AND TOOLS (Cont’d)</a:t>
            </a:r>
          </a:p>
          <a:p>
            <a:r>
              <a:rPr lang="en-US" sz="2000" dirty="0"/>
              <a:t> 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7. Clarify the expectations and role of each Committee, particularly regarding public input and communications.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8. Evolve Committee processes and structures, including Board engagement, educational activities, and provision of outreach materials.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9. Advance social media practices to reach a broader spectrum.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72932F-2928-4A18-9545-DB3A0303D593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39CE20D-D694-49C1-AC7B-C7CEC0A9C6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68" t="30791" r="2479" b="30658"/>
          <a:stretch/>
        </p:blipFill>
        <p:spPr>
          <a:xfrm>
            <a:off x="1883667" y="4244638"/>
            <a:ext cx="5376666" cy="162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4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834991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CURRENT PRACTICES AND TOOLS (Cont’d)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 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10. Keep all levels of constituencies updated on long-range plan implementation progress, using successful strategies from Visualize 2045 as a guide.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11. Take a leadership role in providing regional transportation education.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12. To prepare for the next long-range plan update, conduct a survey to assess how the public felt about the Visualize 2045 branding and outreach efforts.</a:t>
            </a:r>
          </a:p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AA5C59-BF07-4606-8322-3AAEC5962F5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461" y="4872847"/>
            <a:ext cx="4486656" cy="82600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9FE7D91-DBED-4EE3-86BB-CB1C16221164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284426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199" y="1377089"/>
            <a:ext cx="3479304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CURRENT PRACTICES AND TOOLS (Cont’d)</a:t>
            </a:r>
          </a:p>
          <a:p>
            <a:pPr>
              <a:spcAft>
                <a:spcPts val="600"/>
              </a:spcAft>
            </a:pPr>
            <a:r>
              <a:rPr lang="en-US" sz="2000" dirty="0"/>
              <a:t> 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13. Expand the TPB’s leadership role in regional transportation research.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14. Plan for ways to improve overall participation based on lessons learned, including an evaluation of what was successful in the Visualize 2045 process.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326EFE-8C21-42DF-B76D-9A04CA5D9D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517" b="20581"/>
          <a:stretch/>
        </p:blipFill>
        <p:spPr>
          <a:xfrm>
            <a:off x="3830679" y="1377089"/>
            <a:ext cx="3353339" cy="21597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A3B88D-F967-48C1-BB95-CC8BE42EA9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5" t="12824" r="8156" b="33101"/>
          <a:stretch/>
        </p:blipFill>
        <p:spPr bwMode="auto">
          <a:xfrm>
            <a:off x="5190472" y="3831607"/>
            <a:ext cx="3187024" cy="224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803B25-4F29-481E-96D7-FAEBF4FBC9BA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657806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Key Recommendations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1377089"/>
            <a:ext cx="77242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REGARDING NEW STRATEGIES, APPROACHES, AND TOOLS (Cont’d)</a:t>
            </a:r>
          </a:p>
          <a:p>
            <a:endParaRPr lang="en-US" sz="2000" dirty="0"/>
          </a:p>
          <a:p>
            <a:pPr lvl="0">
              <a:spcAft>
                <a:spcPts val="1800"/>
              </a:spcAft>
            </a:pPr>
            <a:r>
              <a:rPr lang="en-US" sz="2000" dirty="0"/>
              <a:t>15. Consider development of a series of videos to educate about the TPB in general, as well as about its ongoing and one-off activities.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16. Meet with member jurisdictions and other related groups to coordinate efforts and “grow” a group of messaging ambassadors.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17. Foster discussions about regional and local efforts to define effective transportation narratives and build an understanding of issues.</a:t>
            </a:r>
          </a:p>
          <a:p>
            <a:pPr lvl="0">
              <a:spcAft>
                <a:spcPts val="1800"/>
              </a:spcAft>
            </a:pPr>
            <a:r>
              <a:rPr lang="en-US" sz="2000" dirty="0"/>
              <a:t>18. Make efforts to educate people about transportation issues and potential solutions from a younger age than is typical for the TPB “public.”</a:t>
            </a:r>
          </a:p>
          <a:p>
            <a:pPr>
              <a:spcAft>
                <a:spcPts val="1800"/>
              </a:spcAft>
            </a:pPr>
            <a:br>
              <a:rPr lang="en-US" dirty="0"/>
            </a:b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5133A8-31C7-4145-BC3A-281ED62DF972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06316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373927"/>
              </p:ext>
            </p:extLst>
          </p:nvPr>
        </p:nvGraphicFramePr>
        <p:xfrm>
          <a:off x="457200" y="465181"/>
          <a:ext cx="868680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What’s next? 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0" y="1380744"/>
            <a:ext cx="69818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The consultant report was released on February 22.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TPB staff will discuss the report with the TPB Technical Committee, the Access for All Advisory Committee, and the Citizens Advisory Committee. 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TPB staff will use the report to enhance our ongoing public involvement processes and inform new activities.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914E1A-1017-47C4-AFC8-8BC78D28F859}"/>
              </a:ext>
            </a:extLst>
          </p:cNvPr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Evaluation of TPB Public Participation Activities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March 7, 2019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09113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668142"/>
              </p:ext>
            </p:extLst>
          </p:nvPr>
        </p:nvGraphicFramePr>
        <p:xfrm>
          <a:off x="457200" y="1686337"/>
          <a:ext cx="8686800" cy="41595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7732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35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41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John Swanson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TPB Transportation Planner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</a:rPr>
                        <a:t>(202) 962-3295</a:t>
                      </a:r>
                      <a:endParaRPr lang="en-US" sz="1400" b="0" dirty="0">
                        <a:solidFill>
                          <a:schemeClr val="lt1"/>
                        </a:solidFill>
                        <a:latin typeface="Franklin Gothic Book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lt1"/>
                          </a:solidFill>
                          <a:latin typeface="Franklin Gothic Book"/>
                          <a:cs typeface="Franklin Gothic Book"/>
                          <a:hlinkClick r:id="rId2"/>
                        </a:rPr>
                        <a:t>jswanson</a:t>
                      </a: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Franklin Gothic Book"/>
                          <a:cs typeface="Franklin Gothic Book"/>
                          <a:hlinkClick r:id="rId2"/>
                        </a:rPr>
                        <a:t>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Franklin Gothic Book"/>
                        <a:cs typeface="Franklin Gothic Book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mwcog.org/TPB</a:t>
                      </a:r>
                      <a:endParaRPr lang="en-US" sz="2800" dirty="0">
                        <a:solidFill>
                          <a:schemeClr val="tx2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5601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 Washington Council of Governments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76200" cap="flat" cmpd="sng" algn="ctr">
                      <a:solidFill>
                        <a:srgbClr val="82B1C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5190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7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B - Blue" id="{9F36BB09-EF97-4CBA-9D4B-A12181919EF4}" vid="{E78C42BF-E4E3-4016-B5D9-6244711DF8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B - Blue</Template>
  <TotalTime>165</TotalTime>
  <Words>676</Words>
  <Application>Microsoft Office PowerPoint</Application>
  <PresentationFormat>On-screen Show (4:3)</PresentationFormat>
  <Paragraphs>95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Swanson</dc:creator>
  <cp:lastModifiedBy>Lynn Winchell-Mendy</cp:lastModifiedBy>
  <cp:revision>11</cp:revision>
  <cp:lastPrinted>2016-01-21T16:31:28Z</cp:lastPrinted>
  <dcterms:created xsi:type="dcterms:W3CDTF">2019-03-06T16:56:17Z</dcterms:created>
  <dcterms:modified xsi:type="dcterms:W3CDTF">2019-03-06T19:46:33Z</dcterms:modified>
</cp:coreProperties>
</file>