
<file path=[Content_Types].xml><?xml version="1.0" encoding="utf-8"?>
<Types xmlns="http://schemas.openxmlformats.org/package/2006/content-types">
  <Default Extension="bin" ContentType="application/vnd.openxmlformats-officedocument.oleObject"/>
  <Default Extension="docx" ContentType="application/vnd.openxmlformats-officedocument.wordprocessingml.document"/>
  <Default Extension="emf" ContentType="image/x-emf"/>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2" r:id="rId4"/>
  </p:sldMasterIdLst>
  <p:notesMasterIdLst>
    <p:notesMasterId r:id="rId27"/>
  </p:notesMasterIdLst>
  <p:handoutMasterIdLst>
    <p:handoutMasterId r:id="rId28"/>
  </p:handoutMasterIdLst>
  <p:sldIdLst>
    <p:sldId id="259" r:id="rId5"/>
    <p:sldId id="260" r:id="rId6"/>
    <p:sldId id="266" r:id="rId7"/>
    <p:sldId id="269" r:id="rId8"/>
    <p:sldId id="268" r:id="rId9"/>
    <p:sldId id="267" r:id="rId10"/>
    <p:sldId id="278" r:id="rId11"/>
    <p:sldId id="272" r:id="rId12"/>
    <p:sldId id="285" r:id="rId13"/>
    <p:sldId id="271" r:id="rId14"/>
    <p:sldId id="270" r:id="rId15"/>
    <p:sldId id="279" r:id="rId16"/>
    <p:sldId id="273" r:id="rId17"/>
    <p:sldId id="284" r:id="rId18"/>
    <p:sldId id="286" r:id="rId19"/>
    <p:sldId id="283" r:id="rId20"/>
    <p:sldId id="282" r:id="rId21"/>
    <p:sldId id="274" r:id="rId22"/>
    <p:sldId id="275" r:id="rId23"/>
    <p:sldId id="287" r:id="rId24"/>
    <p:sldId id="280" r:id="rId25"/>
    <p:sldId id="281" r:id="rId26"/>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B64A321-B320-4C56-944B-D4A77F22025E}">
          <p14:sldIdLst>
            <p14:sldId id="259"/>
            <p14:sldId id="260"/>
            <p14:sldId id="266"/>
            <p14:sldId id="269"/>
            <p14:sldId id="268"/>
            <p14:sldId id="267"/>
            <p14:sldId id="278"/>
            <p14:sldId id="272"/>
            <p14:sldId id="285"/>
            <p14:sldId id="271"/>
            <p14:sldId id="270"/>
          </p14:sldIdLst>
        </p14:section>
        <p14:section name="Untitled Section" id="{2D76E7AF-A88F-49ED-8171-A04CD396DE2B}">
          <p14:sldIdLst>
            <p14:sldId id="279"/>
            <p14:sldId id="273"/>
            <p14:sldId id="284"/>
            <p14:sldId id="286"/>
            <p14:sldId id="283"/>
            <p14:sldId id="282"/>
            <p14:sldId id="274"/>
            <p14:sldId id="275"/>
            <p14:sldId id="287"/>
            <p14:sldId id="280"/>
            <p14:sldId id="281"/>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7B6A813-ED43-4BCB-B14C-25E1E3C4DE4A}" v="32" dt="2026-03-30T15:02:31.966"/>
  </p1510:revLst>
</p1510:revInfo>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32" autoAdjust="0"/>
    <p:restoredTop sz="94703" autoAdjust="0"/>
  </p:normalViewPr>
  <p:slideViewPr>
    <p:cSldViewPr snapToGrid="0">
      <p:cViewPr varScale="1">
        <p:scale>
          <a:sx n="105" d="100"/>
          <a:sy n="105" d="100"/>
        </p:scale>
        <p:origin x="714" y="96"/>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showGuides="1">
      <p:cViewPr varScale="1">
        <p:scale>
          <a:sx n="76" d="100"/>
          <a:sy n="76" d="100"/>
        </p:scale>
        <p:origin x="2724" y="9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50FABAFA-9D90-4B6C-95A1-503043E46FAB}" type="datetimeFigureOut">
              <a:rPr lang="en-US" smtClean="0"/>
              <a:t>5/5/2026</a:t>
            </a:fld>
            <a:endParaRPr lang="en-US"/>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CDCC7757-6264-420F-9201-02E9A21CB7A0}" type="slidenum">
              <a:rPr lang="en-US" smtClean="0"/>
              <a:t>‹#›</a:t>
            </a:fld>
            <a:endParaRPr lang="en-US"/>
          </a:p>
        </p:txBody>
      </p:sp>
    </p:spTree>
    <p:extLst>
      <p:ext uri="{BB962C8B-B14F-4D97-AF65-F5344CB8AC3E}">
        <p14:creationId xmlns:p14="http://schemas.microsoft.com/office/powerpoint/2010/main" val="2854295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AC15EB1F-8DE4-48C3-A804-A05846A4049F}" type="datetimeFigureOut">
              <a:rPr lang="en-US" smtClean="0"/>
              <a:t>5/5/2026</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8AD115C9-E24C-4512-AA8B-319BB49F77B5}" type="slidenum">
              <a:rPr lang="en-US" smtClean="0"/>
              <a:t>‹#›</a:t>
            </a:fld>
            <a:endParaRPr lang="en-US"/>
          </a:p>
        </p:txBody>
      </p:sp>
    </p:spTree>
    <p:extLst>
      <p:ext uri="{BB962C8B-B14F-4D97-AF65-F5344CB8AC3E}">
        <p14:creationId xmlns:p14="http://schemas.microsoft.com/office/powerpoint/2010/main" val="2125624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D115C9-E24C-4512-AA8B-319BB49F77B5}" type="slidenum">
              <a:rPr lang="en-US" smtClean="0"/>
              <a:t>1</a:t>
            </a:fld>
            <a:endParaRPr lang="en-US"/>
          </a:p>
        </p:txBody>
      </p:sp>
    </p:spTree>
    <p:extLst>
      <p:ext uri="{BB962C8B-B14F-4D97-AF65-F5344CB8AC3E}">
        <p14:creationId xmlns:p14="http://schemas.microsoft.com/office/powerpoint/2010/main" val="9215183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AD115C9-E24C-4512-AA8B-319BB49F77B5}" type="slidenum">
              <a:rPr lang="en-US" smtClean="0"/>
              <a:t>14</a:t>
            </a:fld>
            <a:endParaRPr lang="en-US"/>
          </a:p>
        </p:txBody>
      </p:sp>
    </p:spTree>
    <p:extLst>
      <p:ext uri="{BB962C8B-B14F-4D97-AF65-F5344CB8AC3E}">
        <p14:creationId xmlns:p14="http://schemas.microsoft.com/office/powerpoint/2010/main" val="2699063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E5E0A0C-FFF2-4105-9F07-796FCC3D8DE3}" type="datetime1">
              <a:rPr lang="en-US" smtClean="0"/>
              <a:t>5/5/2026</a:t>
            </a:fld>
            <a:endParaRPr lang="en-US"/>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29004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54F2F0-E062-4E41-9176-AEE9734E64AC}" type="datetime1">
              <a:rPr lang="en-US" smtClean="0"/>
              <a:pPr/>
              <a:t>5/5/2026</a:t>
            </a:fld>
            <a:endParaRPr lang="en-US" dirty="0"/>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pPr/>
              <a:t>‹#›</a:t>
            </a:fld>
            <a:endParaRPr lang="en-US"/>
          </a:p>
        </p:txBody>
      </p:sp>
    </p:spTree>
    <p:extLst>
      <p:ext uri="{BB962C8B-B14F-4D97-AF65-F5344CB8AC3E}">
        <p14:creationId xmlns:p14="http://schemas.microsoft.com/office/powerpoint/2010/main" val="2883641872"/>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C1B47C-16BC-4A9F-9E6E-9D1F33DC8ABD}" type="datetime1">
              <a:rPr lang="en-US" smtClean="0"/>
              <a:t>5/5/2026</a:t>
            </a:fld>
            <a:endParaRPr lang="en-US"/>
          </a:p>
        </p:txBody>
      </p:sp>
      <p:sp>
        <p:nvSpPr>
          <p:cNvPr id="5" name="Footer Placeholder 4"/>
          <p:cNvSpPr>
            <a:spLocks noGrp="1"/>
          </p:cNvSpPr>
          <p:nvPr>
            <p:ph type="ftr" sz="quarter" idx="11"/>
          </p:nvPr>
        </p:nvSpPr>
        <p:spPr/>
        <p:txBody>
          <a:bodyPr/>
          <a:lstStyle/>
          <a:p>
            <a:r>
              <a:rPr lang="en-US"/>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pPr/>
              <a:t>‹#›</a:t>
            </a:fld>
            <a:endParaRPr lang="en-US"/>
          </a:p>
        </p:txBody>
      </p:sp>
    </p:spTree>
    <p:extLst>
      <p:ext uri="{BB962C8B-B14F-4D97-AF65-F5344CB8AC3E}">
        <p14:creationId xmlns:p14="http://schemas.microsoft.com/office/powerpoint/2010/main" val="29353628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254F2F0-E062-4E41-9176-AEE9734E64AC}" type="datetime1">
              <a:rPr lang="en-US" smtClean="0"/>
              <a:pPr/>
              <a:t>5/5/2026</a:t>
            </a:fld>
            <a:endParaRPr lang="en-US" dirty="0"/>
          </a:p>
        </p:txBody>
      </p:sp>
      <p:sp>
        <p:nvSpPr>
          <p:cNvPr id="6" name="Footer Placeholder 5"/>
          <p:cNvSpPr>
            <a:spLocks noGrp="1"/>
          </p:cNvSpPr>
          <p:nvPr>
            <p:ph type="ftr" sz="quarter" idx="11"/>
          </p:nvPr>
        </p:nvSpPr>
        <p:spPr/>
        <p:txBody>
          <a:bodyPr/>
          <a:lstStyle/>
          <a:p>
            <a:r>
              <a:rPr lang="en-US"/>
              <a:t>Add a footer</a:t>
            </a:r>
            <a:endParaRPr lang="en-US" dirty="0"/>
          </a:p>
        </p:txBody>
      </p:sp>
      <p:sp>
        <p:nvSpPr>
          <p:cNvPr id="7" name="Slide Number Placeholder 6"/>
          <p:cNvSpPr>
            <a:spLocks noGrp="1"/>
          </p:cNvSpPr>
          <p:nvPr>
            <p:ph type="sldNum" sz="quarter" idx="12"/>
          </p:nvPr>
        </p:nvSpPr>
        <p:spPr/>
        <p:txBody>
          <a:bodyPr/>
          <a:lstStyle/>
          <a:p>
            <a:fld id="{401CF334-2D5C-4859-84A6-CA7E6E43FAEB}" type="slidenum">
              <a:rPr lang="en-US" smtClean="0"/>
              <a:pPr/>
              <a:t>‹#›</a:t>
            </a:fld>
            <a:endParaRPr lang="en-US"/>
          </a:p>
        </p:txBody>
      </p:sp>
    </p:spTree>
    <p:extLst>
      <p:ext uri="{BB962C8B-B14F-4D97-AF65-F5344CB8AC3E}">
        <p14:creationId xmlns:p14="http://schemas.microsoft.com/office/powerpoint/2010/main" val="1820288283"/>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54F2F0-E062-4E41-9176-AEE9734E64AC}" type="datetime1">
              <a:rPr lang="en-US" smtClean="0"/>
              <a:pPr/>
              <a:t>5/5/2026</a:t>
            </a:fld>
            <a:endParaRPr lang="en-US" dirty="0"/>
          </a:p>
        </p:txBody>
      </p:sp>
      <p:sp>
        <p:nvSpPr>
          <p:cNvPr id="8" name="Footer Placeholder 7"/>
          <p:cNvSpPr>
            <a:spLocks noGrp="1"/>
          </p:cNvSpPr>
          <p:nvPr>
            <p:ph type="ftr" sz="quarter" idx="11"/>
          </p:nvPr>
        </p:nvSpPr>
        <p:spPr/>
        <p:txBody>
          <a:bodyPr/>
          <a:lstStyle/>
          <a:p>
            <a:r>
              <a:rPr lang="en-US"/>
              <a:t>Add a footer</a:t>
            </a:r>
            <a:endParaRPr lang="en-US" dirty="0"/>
          </a:p>
        </p:txBody>
      </p:sp>
      <p:sp>
        <p:nvSpPr>
          <p:cNvPr id="9" name="Slide Number Placeholder 8"/>
          <p:cNvSpPr>
            <a:spLocks noGrp="1"/>
          </p:cNvSpPr>
          <p:nvPr>
            <p:ph type="sldNum" sz="quarter" idx="12"/>
          </p:nvPr>
        </p:nvSpPr>
        <p:spPr/>
        <p:txBody>
          <a:bodyPr/>
          <a:lstStyle/>
          <a:p>
            <a:fld id="{401CF334-2D5C-4859-84A6-CA7E6E43FAEB}" type="slidenum">
              <a:rPr lang="en-US" smtClean="0"/>
              <a:pPr/>
              <a:t>‹#›</a:t>
            </a:fld>
            <a:endParaRPr lang="en-US"/>
          </a:p>
        </p:txBody>
      </p:sp>
    </p:spTree>
    <p:extLst>
      <p:ext uri="{BB962C8B-B14F-4D97-AF65-F5344CB8AC3E}">
        <p14:creationId xmlns:p14="http://schemas.microsoft.com/office/powerpoint/2010/main" val="1992655671"/>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752348D-B72F-4FC3-A127-851C5E7B3A9E}" type="datetime1">
              <a:rPr lang="en-US" smtClean="0"/>
              <a:t>5/5/2026</a:t>
            </a:fld>
            <a:endParaRPr lang="en-US"/>
          </a:p>
        </p:txBody>
      </p:sp>
      <p:sp>
        <p:nvSpPr>
          <p:cNvPr id="4" name="Footer Placeholder 3"/>
          <p:cNvSpPr>
            <a:spLocks noGrp="1"/>
          </p:cNvSpPr>
          <p:nvPr>
            <p:ph type="ftr" sz="quarter" idx="11"/>
          </p:nvPr>
        </p:nvSpPr>
        <p:spPr/>
        <p:txBody>
          <a:bodyPr/>
          <a:lstStyle/>
          <a:p>
            <a:r>
              <a:rPr lang="en-US"/>
              <a:t>Add a footer</a:t>
            </a:r>
          </a:p>
        </p:txBody>
      </p:sp>
      <p:sp>
        <p:nvSpPr>
          <p:cNvPr id="5" name="Slide Number Placeholder 4"/>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665026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66EB1B-704A-4D5E-8D5F-456104532486}" type="datetime1">
              <a:rPr lang="en-US" smtClean="0"/>
              <a:t>5/5/2026</a:t>
            </a:fld>
            <a:endParaRPr lang="en-US"/>
          </a:p>
        </p:txBody>
      </p:sp>
      <p:sp>
        <p:nvSpPr>
          <p:cNvPr id="3" name="Footer Placeholder 2"/>
          <p:cNvSpPr>
            <a:spLocks noGrp="1"/>
          </p:cNvSpPr>
          <p:nvPr>
            <p:ph type="ftr" sz="quarter" idx="11"/>
          </p:nvPr>
        </p:nvSpPr>
        <p:spPr/>
        <p:txBody>
          <a:bodyPr/>
          <a:lstStyle/>
          <a:p>
            <a:r>
              <a:rPr lang="en-US"/>
              <a:t>Add a footer</a:t>
            </a:r>
          </a:p>
        </p:txBody>
      </p:sp>
      <p:sp>
        <p:nvSpPr>
          <p:cNvPr id="4" name="Slide Number Placeholder 3"/>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754031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254F2F0-E062-4E41-9176-AEE9734E64AC}" type="datetime1">
              <a:rPr lang="en-US" smtClean="0"/>
              <a:pPr/>
              <a:t>5/5/2026</a:t>
            </a:fld>
            <a:endParaRPr lang="en-US" dirty="0"/>
          </a:p>
        </p:txBody>
      </p:sp>
      <p:sp>
        <p:nvSpPr>
          <p:cNvPr id="6" name="Footer Placeholder 5"/>
          <p:cNvSpPr>
            <a:spLocks noGrp="1"/>
          </p:cNvSpPr>
          <p:nvPr>
            <p:ph type="ftr" sz="quarter" idx="11"/>
          </p:nvPr>
        </p:nvSpPr>
        <p:spPr/>
        <p:txBody>
          <a:bodyPr/>
          <a:lstStyle/>
          <a:p>
            <a:r>
              <a:rPr lang="en-US"/>
              <a:t>Add a footer</a:t>
            </a:r>
            <a:endParaRPr lang="en-US" dirty="0"/>
          </a:p>
        </p:txBody>
      </p:sp>
      <p:sp>
        <p:nvSpPr>
          <p:cNvPr id="7" name="Slide Number Placeholder 6"/>
          <p:cNvSpPr>
            <a:spLocks noGrp="1"/>
          </p:cNvSpPr>
          <p:nvPr>
            <p:ph type="sldNum" sz="quarter" idx="12"/>
          </p:nvPr>
        </p:nvSpPr>
        <p:spPr/>
        <p:txBody>
          <a:bodyPr/>
          <a:lstStyle/>
          <a:p>
            <a:fld id="{401CF334-2D5C-4859-84A6-CA7E6E43FAEB}" type="slidenum">
              <a:rPr lang="en-US" smtClean="0"/>
              <a:pPr/>
              <a:t>‹#›</a:t>
            </a:fld>
            <a:endParaRPr lang="en-US"/>
          </a:p>
        </p:txBody>
      </p:sp>
    </p:spTree>
    <p:extLst>
      <p:ext uri="{BB962C8B-B14F-4D97-AF65-F5344CB8AC3E}">
        <p14:creationId xmlns:p14="http://schemas.microsoft.com/office/powerpoint/2010/main" val="3321364458"/>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254F2F0-E062-4E41-9176-AEE9734E64AC}" type="datetime1">
              <a:rPr lang="en-US" smtClean="0"/>
              <a:pPr/>
              <a:t>5/5/2026</a:t>
            </a:fld>
            <a:endParaRPr lang="en-US" dirty="0"/>
          </a:p>
        </p:txBody>
      </p:sp>
      <p:sp>
        <p:nvSpPr>
          <p:cNvPr id="6" name="Footer Placeholder 5"/>
          <p:cNvSpPr>
            <a:spLocks noGrp="1"/>
          </p:cNvSpPr>
          <p:nvPr>
            <p:ph type="ftr" sz="quarter" idx="11"/>
          </p:nvPr>
        </p:nvSpPr>
        <p:spPr/>
        <p:txBody>
          <a:bodyPr/>
          <a:lstStyle/>
          <a:p>
            <a:r>
              <a:rPr lang="en-US"/>
              <a:t>Add a footer</a:t>
            </a:r>
            <a:endParaRPr lang="en-US" dirty="0"/>
          </a:p>
        </p:txBody>
      </p:sp>
      <p:sp>
        <p:nvSpPr>
          <p:cNvPr id="7" name="Slide Number Placeholder 6"/>
          <p:cNvSpPr>
            <a:spLocks noGrp="1"/>
          </p:cNvSpPr>
          <p:nvPr>
            <p:ph type="sldNum" sz="quarter" idx="12"/>
          </p:nvPr>
        </p:nvSpPr>
        <p:spPr/>
        <p:txBody>
          <a:bodyPr/>
          <a:lstStyle/>
          <a:p>
            <a:fld id="{401CF334-2D5C-4859-84A6-CA7E6E43FAEB}" type="slidenum">
              <a:rPr lang="en-US" smtClean="0"/>
              <a:pPr/>
              <a:t>‹#›</a:t>
            </a:fld>
            <a:endParaRPr lang="en-US"/>
          </a:p>
        </p:txBody>
      </p:sp>
    </p:spTree>
    <p:extLst>
      <p:ext uri="{BB962C8B-B14F-4D97-AF65-F5344CB8AC3E}">
        <p14:creationId xmlns:p14="http://schemas.microsoft.com/office/powerpoint/2010/main" val="1833500161"/>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8254F2F0-E062-4E41-9176-AEE9734E64AC}" type="datetime1">
              <a:rPr lang="en-US" smtClean="0"/>
              <a:pPr/>
              <a:t>5/5/2026</a:t>
            </a:fld>
            <a:endParaRPr lang="en-US" dirty="0"/>
          </a:p>
        </p:txBody>
      </p:sp>
      <p:sp>
        <p:nvSpPr>
          <p:cNvPr id="4" name="Footer Placeholder 3"/>
          <p:cNvSpPr>
            <a:spLocks noGrp="1"/>
          </p:cNvSpPr>
          <p:nvPr>
            <p:ph type="ftr" sz="quarter" idx="11"/>
          </p:nvPr>
        </p:nvSpPr>
        <p:spPr/>
        <p:txBody>
          <a:bodyPr/>
          <a:lstStyle/>
          <a:p>
            <a:r>
              <a:rPr lang="en-US"/>
              <a:t>Add a footer</a:t>
            </a:r>
            <a:endParaRPr lang="en-US" dirty="0"/>
          </a:p>
        </p:txBody>
      </p:sp>
      <p:sp>
        <p:nvSpPr>
          <p:cNvPr id="5" name="Slide Number Placeholder 4"/>
          <p:cNvSpPr>
            <a:spLocks noGrp="1"/>
          </p:cNvSpPr>
          <p:nvPr>
            <p:ph type="sldNum" sz="quarter" idx="12"/>
          </p:nvPr>
        </p:nvSpPr>
        <p:spPr/>
        <p:txBody>
          <a:bodyPr/>
          <a:lstStyle/>
          <a:p>
            <a:fld id="{401CF334-2D5C-4859-84A6-CA7E6E43FAEB}" type="slidenum">
              <a:rPr lang="en-US" smtClean="0"/>
              <a:pPr/>
              <a:t>‹#›</a:t>
            </a:fld>
            <a:endParaRPr lang="en-US"/>
          </a:p>
        </p:txBody>
      </p:sp>
    </p:spTree>
    <p:extLst>
      <p:ext uri="{BB962C8B-B14F-4D97-AF65-F5344CB8AC3E}">
        <p14:creationId xmlns:p14="http://schemas.microsoft.com/office/powerpoint/2010/main" val="4145197501"/>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54F2F0-E062-4E41-9176-AEE9734E64AC}" type="datetime1">
              <a:rPr lang="en-US" smtClean="0"/>
              <a:pPr/>
              <a:t>5/5/2026</a:t>
            </a:fld>
            <a:endParaRPr lang="en-US" dirty="0"/>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pPr/>
              <a:t>‹#›</a:t>
            </a:fld>
            <a:endParaRPr lang="en-US"/>
          </a:p>
        </p:txBody>
      </p:sp>
    </p:spTree>
    <p:extLst>
      <p:ext uri="{BB962C8B-B14F-4D97-AF65-F5344CB8AC3E}">
        <p14:creationId xmlns:p14="http://schemas.microsoft.com/office/powerpoint/2010/main" val="3753687522"/>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54F2F0-E062-4E41-9176-AEE9734E64AC}" type="datetime1">
              <a:rPr lang="en-US" smtClean="0"/>
              <a:pPr/>
              <a:t>5/5/2026</a:t>
            </a:fld>
            <a:endParaRPr lang="en-US" dirty="0"/>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pPr/>
              <a:t>‹#›</a:t>
            </a:fld>
            <a:endParaRPr lang="en-US"/>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91218708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54F2F0-E062-4E41-9176-AEE9734E64AC}" type="datetime1">
              <a:rPr lang="en-US" smtClean="0"/>
              <a:pPr/>
              <a:t>5/5/2026</a:t>
            </a:fld>
            <a:endParaRPr lang="en-US" dirty="0"/>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pPr/>
              <a:t>‹#›</a:t>
            </a:fld>
            <a:endParaRPr lang="en-US"/>
          </a:p>
        </p:txBody>
      </p:sp>
    </p:spTree>
    <p:extLst>
      <p:ext uri="{BB962C8B-B14F-4D97-AF65-F5344CB8AC3E}">
        <p14:creationId xmlns:p14="http://schemas.microsoft.com/office/powerpoint/2010/main" val="625278200"/>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54F2F0-E062-4E41-9176-AEE9734E64AC}" type="datetime1">
              <a:rPr lang="en-US" smtClean="0"/>
              <a:pPr/>
              <a:t>5/5/2026</a:t>
            </a:fld>
            <a:endParaRPr lang="en-US" dirty="0"/>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pPr/>
              <a:t>‹#›</a:t>
            </a:fld>
            <a:endParaRPr lang="en-US"/>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973769736"/>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54F2F0-E062-4E41-9176-AEE9734E64AC}" type="datetime1">
              <a:rPr lang="en-US" smtClean="0"/>
              <a:pPr/>
              <a:t>5/5/2026</a:t>
            </a:fld>
            <a:endParaRPr lang="en-US" dirty="0"/>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pPr/>
              <a:t>‹#›</a:t>
            </a:fld>
            <a:endParaRPr lang="en-US"/>
          </a:p>
        </p:txBody>
      </p:sp>
    </p:spTree>
    <p:extLst>
      <p:ext uri="{BB962C8B-B14F-4D97-AF65-F5344CB8AC3E}">
        <p14:creationId xmlns:p14="http://schemas.microsoft.com/office/powerpoint/2010/main" val="3876344951"/>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5D68D4-D432-4190-8060-492B59F98A87}" type="datetime1">
              <a:rPr lang="en-US" smtClean="0"/>
              <a:t>5/5/2026</a:t>
            </a:fld>
            <a:endParaRPr lang="en-US"/>
          </a:p>
        </p:txBody>
      </p:sp>
      <p:sp>
        <p:nvSpPr>
          <p:cNvPr id="5" name="Footer Placeholder 4"/>
          <p:cNvSpPr>
            <a:spLocks noGrp="1"/>
          </p:cNvSpPr>
          <p:nvPr>
            <p:ph type="ftr" sz="quarter" idx="11"/>
          </p:nvPr>
        </p:nvSpPr>
        <p:spPr/>
        <p:txBody>
          <a:bodyPr/>
          <a:lstStyle/>
          <a:p>
            <a:r>
              <a:rPr lang="en-US"/>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309204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F4EF83-7D73-495D-9915-41737B990DFC}" type="datetime1">
              <a:rPr lang="en-US" smtClean="0"/>
              <a:t>5/5/2026</a:t>
            </a:fld>
            <a:endParaRPr lang="en-US"/>
          </a:p>
        </p:txBody>
      </p:sp>
      <p:sp>
        <p:nvSpPr>
          <p:cNvPr id="5" name="Footer Placeholder 4"/>
          <p:cNvSpPr>
            <a:spLocks noGrp="1"/>
          </p:cNvSpPr>
          <p:nvPr>
            <p:ph type="ftr" sz="quarter" idx="11"/>
          </p:nvPr>
        </p:nvSpPr>
        <p:spPr/>
        <p:txBody>
          <a:bodyPr/>
          <a:lstStyle/>
          <a:p>
            <a:r>
              <a:rPr lang="en-US"/>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206895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812800" y="274638"/>
            <a:ext cx="10566400" cy="1143000"/>
          </a:xfrm>
        </p:spPr>
        <p:txBody>
          <a:bodyPr/>
          <a:lstStyle>
            <a:lvl1pPr>
              <a:defRPr>
                <a:solidFill>
                  <a:schemeClr val="tx2">
                    <a:lumMod val="50000"/>
                  </a:schemeClr>
                </a:solidFill>
                <a:effectLst/>
              </a:defRPr>
            </a:lvl1pPr>
          </a:lstStyle>
          <a:p>
            <a:r>
              <a:rPr lang="en-US"/>
              <a:t>Click to edit Master title style</a:t>
            </a:r>
            <a:endParaRPr lang="en-US" dirty="0"/>
          </a:p>
        </p:txBody>
      </p:sp>
      <p:sp>
        <p:nvSpPr>
          <p:cNvPr id="8" name="Content Placeholder 7"/>
          <p:cNvSpPr>
            <a:spLocks noGrp="1"/>
          </p:cNvSpPr>
          <p:nvPr>
            <p:ph sz="quarter" idx="13" hasCustomPrompt="1"/>
          </p:nvPr>
        </p:nvSpPr>
        <p:spPr>
          <a:xfrm>
            <a:off x="812800" y="1600200"/>
            <a:ext cx="10566400" cy="4114800"/>
          </a:xfrm>
        </p:spPr>
        <p:txBody>
          <a:bodyPr/>
          <a:lstStyle>
            <a:lvl1pPr>
              <a:buClr>
                <a:schemeClr val="tx2">
                  <a:lumMod val="50000"/>
                </a:schemeClr>
              </a:buClr>
              <a:defRPr>
                <a:solidFill>
                  <a:schemeClr val="tx2">
                    <a:lumMod val="50000"/>
                  </a:schemeClr>
                </a:solidFill>
              </a:defRPr>
            </a:lvl1pPr>
            <a:lvl2pPr>
              <a:buClr>
                <a:schemeClr val="tx2">
                  <a:lumMod val="50000"/>
                </a:schemeClr>
              </a:buClr>
              <a:defRPr>
                <a:solidFill>
                  <a:schemeClr val="tx2">
                    <a:lumMod val="50000"/>
                  </a:schemeClr>
                </a:solidFill>
              </a:defRPr>
            </a:lvl2pPr>
            <a:lvl3pPr>
              <a:buClr>
                <a:schemeClr val="tx2">
                  <a:lumMod val="50000"/>
                </a:schemeClr>
              </a:buClr>
              <a:defRPr>
                <a:solidFill>
                  <a:schemeClr val="tx2">
                    <a:lumMod val="50000"/>
                  </a:schemeClr>
                </a:solidFill>
              </a:defRPr>
            </a:lvl3pPr>
            <a:lvl4pPr>
              <a:buClr>
                <a:schemeClr val="tx2">
                  <a:lumMod val="50000"/>
                </a:schemeClr>
              </a:buClr>
              <a:defRPr>
                <a:solidFill>
                  <a:schemeClr val="tx2">
                    <a:lumMod val="50000"/>
                  </a:schemeClr>
                </a:solidFill>
              </a:defRPr>
            </a:lvl4pPr>
            <a:lvl5pPr>
              <a:buClr>
                <a:schemeClr val="tx2">
                  <a:lumMod val="50000"/>
                </a:schemeClr>
              </a:buClr>
              <a:defRPr>
                <a:solidFill>
                  <a:schemeClr val="tx2">
                    <a:lumMod val="50000"/>
                  </a:schemeClr>
                </a:solidFill>
              </a:defRPr>
            </a:lvl5pPr>
            <a:lvl6pPr>
              <a:buClr>
                <a:schemeClr val="tx2">
                  <a:lumMod val="50000"/>
                </a:schemeClr>
              </a:buClr>
              <a:defRPr>
                <a:solidFill>
                  <a:schemeClr val="tx2">
                    <a:lumMod val="50000"/>
                  </a:schemeClr>
                </a:solidFill>
              </a:defRPr>
            </a:lvl6pPr>
            <a:lvl7pPr>
              <a:buClr>
                <a:schemeClr val="tx2">
                  <a:lumMod val="50000"/>
                </a:schemeClr>
              </a:buClr>
              <a:defRPr>
                <a:solidFill>
                  <a:schemeClr val="tx2">
                    <a:lumMod val="50000"/>
                  </a:schemeClr>
                </a:solidFill>
              </a:defRPr>
            </a:lvl7pPr>
            <a:lvl8pPr>
              <a:buClr>
                <a:schemeClr val="tx2">
                  <a:lumMod val="50000"/>
                </a:schemeClr>
              </a:buClr>
              <a:defRPr>
                <a:solidFill>
                  <a:schemeClr val="tx2">
                    <a:lumMod val="50000"/>
                  </a:schemeClr>
                </a:solidFill>
              </a:defRPr>
            </a:lvl8pPr>
            <a:lvl9pPr>
              <a:buClr>
                <a:schemeClr val="tx2">
                  <a:lumMod val="50000"/>
                </a:schemeClr>
              </a:buClr>
              <a:defRPr>
                <a:solidFill>
                  <a:schemeClr val="tx2">
                    <a:lumMod val="50000"/>
                  </a:schemeClr>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11"/>
          </p:nvPr>
        </p:nvSpPr>
        <p:spPr/>
        <p:txBody>
          <a:bodyPr/>
          <a:lstStyle/>
          <a:p>
            <a:r>
              <a:rPr lang="en-US"/>
              <a:t>Add a footer</a:t>
            </a:r>
          </a:p>
        </p:txBody>
      </p:sp>
      <p:sp>
        <p:nvSpPr>
          <p:cNvPr id="4" name="Date Placeholder 3"/>
          <p:cNvSpPr>
            <a:spLocks noGrp="1"/>
          </p:cNvSpPr>
          <p:nvPr>
            <p:ph type="dt" sz="half" idx="10"/>
          </p:nvPr>
        </p:nvSpPr>
        <p:spPr/>
        <p:txBody>
          <a:bodyPr/>
          <a:lstStyle/>
          <a:p>
            <a:fld id="{73DF2905-D7E2-4171-961B-8EB802C66F9A}" type="datetime1">
              <a:rPr lang="en-US" smtClean="0"/>
              <a:t>5/5/2026</a:t>
            </a:fld>
            <a:endParaRPr lang="en-US"/>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54919709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cSld name="1_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274638"/>
            <a:ext cx="10566400" cy="11430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2800" y="1600200"/>
            <a:ext cx="4978400" cy="574675"/>
          </a:xfrm>
        </p:spPr>
        <p:txBody>
          <a:bodyPr anchor="b">
            <a:noAutofit/>
          </a:bodyPr>
          <a:lstStyle>
            <a:lvl1pPr marL="0" indent="0">
              <a:buNone/>
              <a:defRPr sz="2400" b="0" i="0" baseline="0">
                <a:solidFill>
                  <a:schemeClr val="tx2">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1" name="Content Placeholder 10"/>
          <p:cNvSpPr>
            <a:spLocks noGrp="1"/>
          </p:cNvSpPr>
          <p:nvPr>
            <p:ph sz="quarter" idx="13"/>
          </p:nvPr>
        </p:nvSpPr>
        <p:spPr>
          <a:xfrm>
            <a:off x="812800" y="2209800"/>
            <a:ext cx="4978400" cy="3505200"/>
          </a:xfrm>
        </p:spPr>
        <p:txBody>
          <a:bodyPr/>
          <a:lstStyle>
            <a:lvl1pPr>
              <a:buClr>
                <a:schemeClr val="tx2">
                  <a:lumMod val="50000"/>
                </a:schemeClr>
              </a:buClr>
              <a:defRPr sz="1800"/>
            </a:lvl1pPr>
            <a:lvl2pPr>
              <a:buClr>
                <a:schemeClr val="tx2">
                  <a:lumMod val="50000"/>
                </a:schemeClr>
              </a:buClr>
              <a:defRPr sz="1800"/>
            </a:lvl2pPr>
            <a:lvl3pPr>
              <a:buClr>
                <a:schemeClr val="tx2">
                  <a:lumMod val="50000"/>
                </a:schemeClr>
              </a:buClr>
              <a:defRPr sz="1800"/>
            </a:lvl3pPr>
            <a:lvl4pPr>
              <a:buClr>
                <a:schemeClr val="tx2">
                  <a:lumMod val="50000"/>
                </a:schemeClr>
              </a:buClr>
              <a:defRPr sz="1800"/>
            </a:lvl4pPr>
            <a:lvl5pPr>
              <a:buClr>
                <a:schemeClr val="tx2">
                  <a:lumMod val="50000"/>
                </a:schemeClr>
              </a:buClr>
              <a:defRPr sz="1800"/>
            </a:lvl5pPr>
            <a:lvl6pPr>
              <a:buClr>
                <a:schemeClr val="tx2"/>
              </a:buClr>
              <a:defRPr/>
            </a:lvl6pPr>
            <a:lvl7pPr>
              <a:buClr>
                <a:schemeClr val="tx2"/>
              </a:buClr>
              <a:defRPr/>
            </a:lvl7pPr>
            <a:lvl8pPr>
              <a:buClr>
                <a:schemeClr val="tx2"/>
              </a:buClr>
              <a:defRPr/>
            </a:lvl8pPr>
            <a:lvl9pPr>
              <a:buClr>
                <a:schemeClr val="tx2"/>
              </a:buClr>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1600200"/>
            <a:ext cx="4978400" cy="574675"/>
          </a:xfrm>
        </p:spPr>
        <p:txBody>
          <a:bodyPr anchor="b">
            <a:noAutofit/>
          </a:bodyPr>
          <a:lstStyle>
            <a:lvl1pPr marL="0" indent="0">
              <a:buNone/>
              <a:defRPr sz="2400" b="0" i="0" baseline="0">
                <a:solidFill>
                  <a:schemeClr val="tx2">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12"/>
          <p:cNvSpPr>
            <a:spLocks noGrp="1"/>
          </p:cNvSpPr>
          <p:nvPr>
            <p:ph sz="quarter" idx="14"/>
          </p:nvPr>
        </p:nvSpPr>
        <p:spPr>
          <a:xfrm>
            <a:off x="6400800" y="2209800"/>
            <a:ext cx="4978400" cy="3505200"/>
          </a:xfrm>
        </p:spPr>
        <p:txBody>
          <a:bodyPr/>
          <a:lstStyle>
            <a:lvl1pPr>
              <a:buClr>
                <a:schemeClr val="tx2">
                  <a:lumMod val="50000"/>
                </a:schemeClr>
              </a:buClr>
              <a:defRPr sz="1800"/>
            </a:lvl1pPr>
            <a:lvl2pPr>
              <a:buClr>
                <a:schemeClr val="tx2">
                  <a:lumMod val="50000"/>
                </a:schemeClr>
              </a:buClr>
              <a:defRPr sz="1800"/>
            </a:lvl2pPr>
            <a:lvl3pPr>
              <a:buClr>
                <a:schemeClr val="tx2">
                  <a:lumMod val="50000"/>
                </a:schemeClr>
              </a:buClr>
              <a:defRPr sz="1800"/>
            </a:lvl3pPr>
            <a:lvl4pPr>
              <a:buClr>
                <a:schemeClr val="tx2">
                  <a:lumMod val="50000"/>
                </a:schemeClr>
              </a:buClr>
              <a:defRPr sz="1800"/>
            </a:lvl4pPr>
            <a:lvl5pPr>
              <a:buClr>
                <a:schemeClr val="tx2">
                  <a:lumMod val="50000"/>
                </a:schemeClr>
              </a:buClr>
              <a:defRPr sz="1800"/>
            </a:lvl5pPr>
            <a:lvl6pPr>
              <a:buClr>
                <a:schemeClr val="tx2"/>
              </a:buClr>
              <a:defRPr/>
            </a:lvl6pPr>
            <a:lvl7pPr>
              <a:buClr>
                <a:schemeClr val="tx2"/>
              </a:buClr>
              <a:defRPr/>
            </a:lvl7pPr>
            <a:lvl8pPr>
              <a:buClr>
                <a:schemeClr val="tx2"/>
              </a:buClr>
              <a:defRPr/>
            </a:lvl8pPr>
            <a:lvl9pPr>
              <a:buClr>
                <a:schemeClr val="tx2"/>
              </a:buClr>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a:t>Add a footer</a:t>
            </a:r>
          </a:p>
        </p:txBody>
      </p:sp>
      <p:sp>
        <p:nvSpPr>
          <p:cNvPr id="7" name="Date Placeholder 6"/>
          <p:cNvSpPr>
            <a:spLocks noGrp="1"/>
          </p:cNvSpPr>
          <p:nvPr>
            <p:ph type="dt" sz="half" idx="10"/>
          </p:nvPr>
        </p:nvSpPr>
        <p:spPr/>
        <p:txBody>
          <a:bodyPr/>
          <a:lstStyle/>
          <a:p>
            <a:fld id="{1551BB0C-CFA8-4A1F-9AAE-D6B32E8256E7}" type="datetime1">
              <a:rPr lang="en-US" smtClean="0"/>
              <a:t>5/5/2026</a:t>
            </a:fld>
            <a:endParaRPr lang="en-US"/>
          </a:p>
        </p:txBody>
      </p:sp>
      <p:sp>
        <p:nvSpPr>
          <p:cNvPr id="9" name="Slide Number Placeholder 8"/>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598016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8254F2F0-E062-4E41-9176-AEE9734E64AC}" type="datetime1">
              <a:rPr lang="en-US" smtClean="0"/>
              <a:pPr/>
              <a:t>5/5/2026</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r>
              <a:rPr lang="en-US"/>
              <a:t>Add a footer</a:t>
            </a:r>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401CF334-2D5C-4859-84A6-CA7E6E43FAEB}" type="slidenum">
              <a:rPr lang="en-US" smtClean="0"/>
              <a:pPr/>
              <a:t>‹#›</a:t>
            </a:fld>
            <a:endParaRPr lang="en-US"/>
          </a:p>
        </p:txBody>
      </p:sp>
    </p:spTree>
    <p:extLst>
      <p:ext uri="{BB962C8B-B14F-4D97-AF65-F5344CB8AC3E}">
        <p14:creationId xmlns:p14="http://schemas.microsoft.com/office/powerpoint/2010/main" val="788872320"/>
      </p:ext>
    </p:extLst>
  </p:cSld>
  <p:clrMap bg1="dk1" tx1="lt1" bg2="dk2" tx2="lt2" accent1="accent1" accent2="accent2" accent3="accent3" accent4="accent4" accent5="accent5" accent6="accent6" hlink="hlink" folHlink="folHlink"/>
  <p:sldLayoutIdLst>
    <p:sldLayoutId id="2147483863" r:id="rId1"/>
    <p:sldLayoutId id="2147483864" r:id="rId2"/>
    <p:sldLayoutId id="2147483865" r:id="rId3"/>
    <p:sldLayoutId id="2147483866" r:id="rId4"/>
    <p:sldLayoutId id="2147483867" r:id="rId5"/>
    <p:sldLayoutId id="2147483868" r:id="rId6"/>
    <p:sldLayoutId id="2147483869" r:id="rId7"/>
    <p:sldLayoutId id="2147483870" r:id="rId8"/>
    <p:sldLayoutId id="2147483871" r:id="rId9"/>
    <p:sldLayoutId id="2147483872" r:id="rId10"/>
    <p:sldLayoutId id="2147483873" r:id="rId11"/>
    <p:sldLayoutId id="2147483874" r:id="rId12"/>
    <p:sldLayoutId id="2147483875" r:id="rId13"/>
    <p:sldLayoutId id="2147483876" r:id="rId14"/>
    <p:sldLayoutId id="2147483877" r:id="rId15"/>
    <p:sldLayoutId id="2147483878" r:id="rId16"/>
    <p:sldLayoutId id="2147483879" r:id="rId17"/>
    <p:sldLayoutId id="2147483880" r:id="rId18"/>
    <p:sldLayoutId id="2147483881" r:id="rId19"/>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8.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png"/><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9.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17.jpeg"/><Relationship Id="rId9" Type="http://schemas.openxmlformats.org/officeDocument/2006/relationships/image" Target="../media/image22.jpeg"/></Relationships>
</file>

<file path=ppt/slides/_rels/slide9.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oleObject" Target="../embeddings/oleObject1.bin"/><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jpeg"/></Relationships>
</file>

<file path=ppt/slides/_rels/slide11.xml.rels><?xml version="1.0" encoding="UTF-8" standalone="yes"?>
<Relationships xmlns="http://schemas.openxmlformats.org/package/2006/relationships"><Relationship Id="rId8" Type="http://schemas.openxmlformats.org/officeDocument/2006/relationships/video" Target="../media/media4.mp4"/><Relationship Id="rId13" Type="http://schemas.openxmlformats.org/officeDocument/2006/relationships/image" Target="../media/image32.png"/><Relationship Id="rId18" Type="http://schemas.openxmlformats.org/officeDocument/2006/relationships/image" Target="../media/image37.png"/><Relationship Id="rId26" Type="http://schemas.openxmlformats.org/officeDocument/2006/relationships/image" Target="../media/image45.png"/><Relationship Id="rId3" Type="http://schemas.microsoft.com/office/2007/relationships/media" Target="../media/media2.mp4"/><Relationship Id="rId21" Type="http://schemas.openxmlformats.org/officeDocument/2006/relationships/image" Target="../media/image40.png"/><Relationship Id="rId7" Type="http://schemas.microsoft.com/office/2007/relationships/media" Target="../media/media4.mp4"/><Relationship Id="rId12" Type="http://schemas.openxmlformats.org/officeDocument/2006/relationships/image" Target="../media/image31.png"/><Relationship Id="rId17" Type="http://schemas.openxmlformats.org/officeDocument/2006/relationships/image" Target="../media/image36.png"/><Relationship Id="rId25" Type="http://schemas.openxmlformats.org/officeDocument/2006/relationships/image" Target="../media/image44.png"/><Relationship Id="rId2" Type="http://schemas.openxmlformats.org/officeDocument/2006/relationships/video" Target="../media/media1.mp4"/><Relationship Id="rId16" Type="http://schemas.openxmlformats.org/officeDocument/2006/relationships/image" Target="../media/image35.png"/><Relationship Id="rId20" Type="http://schemas.openxmlformats.org/officeDocument/2006/relationships/image" Target="../media/image39.png"/><Relationship Id="rId29" Type="http://schemas.openxmlformats.org/officeDocument/2006/relationships/image" Target="../media/image48.png"/><Relationship Id="rId1" Type="http://schemas.microsoft.com/office/2007/relationships/media" Target="../media/media1.mp4"/><Relationship Id="rId6" Type="http://schemas.openxmlformats.org/officeDocument/2006/relationships/video" Target="../media/media3.mp4"/><Relationship Id="rId11" Type="http://schemas.openxmlformats.org/officeDocument/2006/relationships/image" Target="../media/image30.png"/><Relationship Id="rId24" Type="http://schemas.openxmlformats.org/officeDocument/2006/relationships/image" Target="../media/image43.jpg"/><Relationship Id="rId5" Type="http://schemas.microsoft.com/office/2007/relationships/media" Target="../media/media3.mp4"/><Relationship Id="rId15" Type="http://schemas.openxmlformats.org/officeDocument/2006/relationships/image" Target="../media/image34.png"/><Relationship Id="rId23" Type="http://schemas.openxmlformats.org/officeDocument/2006/relationships/image" Target="../media/image42.png"/><Relationship Id="rId28" Type="http://schemas.openxmlformats.org/officeDocument/2006/relationships/image" Target="../media/image47.jpeg"/><Relationship Id="rId10" Type="http://schemas.openxmlformats.org/officeDocument/2006/relationships/image" Target="../media/image29.png"/><Relationship Id="rId19" Type="http://schemas.openxmlformats.org/officeDocument/2006/relationships/image" Target="../media/image38.png"/><Relationship Id="rId4" Type="http://schemas.openxmlformats.org/officeDocument/2006/relationships/video" Target="../media/media2.mp4"/><Relationship Id="rId9" Type="http://schemas.openxmlformats.org/officeDocument/2006/relationships/slideLayout" Target="../slideLayouts/slideLayout7.xml"/><Relationship Id="rId14" Type="http://schemas.openxmlformats.org/officeDocument/2006/relationships/image" Target="../media/image33.png"/><Relationship Id="rId22" Type="http://schemas.openxmlformats.org/officeDocument/2006/relationships/image" Target="../media/image41.jpeg"/><Relationship Id="rId27" Type="http://schemas.openxmlformats.org/officeDocument/2006/relationships/image" Target="../media/image46.png"/><Relationship Id="rId30" Type="http://schemas.openxmlformats.org/officeDocument/2006/relationships/image" Target="../media/image49.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5.mp4"/><Relationship Id="rId1" Type="http://schemas.microsoft.com/office/2007/relationships/media" Target="../media/media5.mp4"/><Relationship Id="rId4" Type="http://schemas.openxmlformats.org/officeDocument/2006/relationships/image" Target="../media/image50.png"/></Relationships>
</file>

<file path=ppt/slides/_rels/slide13.xml.rels><?xml version="1.0" encoding="UTF-8" standalone="yes"?>
<Relationships xmlns="http://schemas.openxmlformats.org/package/2006/relationships"><Relationship Id="rId8" Type="http://schemas.openxmlformats.org/officeDocument/2006/relationships/image" Target="../media/image57.jpeg"/><Relationship Id="rId3" Type="http://schemas.openxmlformats.org/officeDocument/2006/relationships/image" Target="../media/image52.emf"/><Relationship Id="rId7" Type="http://schemas.openxmlformats.org/officeDocument/2006/relationships/image" Target="../media/image56.png"/><Relationship Id="rId2" Type="http://schemas.openxmlformats.org/officeDocument/2006/relationships/image" Target="../media/image51.gif"/><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54.emf"/><Relationship Id="rId4" Type="http://schemas.openxmlformats.org/officeDocument/2006/relationships/image" Target="../media/image53.emf"/><Relationship Id="rId9" Type="http://schemas.openxmlformats.org/officeDocument/2006/relationships/image" Target="../media/image58.jpeg"/></Relationships>
</file>

<file path=ppt/slides/_rels/slide1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15.xml.rels><?xml version="1.0" encoding="UTF-8" standalone="yes"?>
<Relationships xmlns="http://schemas.openxmlformats.org/package/2006/relationships"><Relationship Id="rId3" Type="http://schemas.openxmlformats.org/officeDocument/2006/relationships/image" Target="../media/image61.emf"/><Relationship Id="rId2" Type="http://schemas.openxmlformats.org/officeDocument/2006/relationships/oleObject" Target="../embeddings/oleObject2.bin"/><Relationship Id="rId1" Type="http://schemas.openxmlformats.org/officeDocument/2006/relationships/slideLayout" Target="../slideLayouts/slideLayout7.xml"/><Relationship Id="rId5" Type="http://schemas.openxmlformats.org/officeDocument/2006/relationships/image" Target="../media/image62.emf"/><Relationship Id="rId4" Type="http://schemas.openxmlformats.org/officeDocument/2006/relationships/oleObject" Target="../embeddings/oleObject3.bin"/></Relationships>
</file>

<file path=ppt/slides/_rels/slide16.xml.rels><?xml version="1.0" encoding="UTF-8" standalone="yes"?>
<Relationships xmlns="http://schemas.openxmlformats.org/package/2006/relationships"><Relationship Id="rId3" Type="http://schemas.openxmlformats.org/officeDocument/2006/relationships/image" Target="../media/image63.emf"/><Relationship Id="rId2" Type="http://schemas.openxmlformats.org/officeDocument/2006/relationships/oleObject" Target="../embeddings/oleObject4.bin"/><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emf"/><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66.jpeg"/></Relationships>
</file>

<file path=ppt/slides/_rels/slide1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g"/><Relationship Id="rId1" Type="http://schemas.openxmlformats.org/officeDocument/2006/relationships/slideLayout" Target="../slideLayouts/slideLayout7.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10.jpg"/></Relationships>
</file>

<file path=ppt/slides/_rels/slide1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20.xml.rels><?xml version="1.0" encoding="UTF-8" standalone="yes"?>
<Relationships xmlns="http://schemas.openxmlformats.org/package/2006/relationships"><Relationship Id="rId3" Type="http://schemas.openxmlformats.org/officeDocument/2006/relationships/image" Target="../media/image69.emf"/><Relationship Id="rId7" Type="http://schemas.openxmlformats.org/officeDocument/2006/relationships/image" Target="../media/image71.emf"/><Relationship Id="rId2" Type="http://schemas.openxmlformats.org/officeDocument/2006/relationships/oleObject" Target="../embeddings/oleObject5.bin"/><Relationship Id="rId1" Type="http://schemas.openxmlformats.org/officeDocument/2006/relationships/slideLayout" Target="../slideLayouts/slideLayout7.xml"/><Relationship Id="rId6" Type="http://schemas.openxmlformats.org/officeDocument/2006/relationships/package" Target="../embeddings/Microsoft_Word_Document1.docx"/><Relationship Id="rId5" Type="http://schemas.openxmlformats.org/officeDocument/2006/relationships/image" Target="../media/image70.emf"/><Relationship Id="rId4" Type="http://schemas.openxmlformats.org/officeDocument/2006/relationships/package" Target="../embeddings/Microsoft_Word_Document.docx"/></Relationships>
</file>

<file path=ppt/slides/_rels/slide21.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image" Target="../media/image72.jpg"/><Relationship Id="rId1" Type="http://schemas.openxmlformats.org/officeDocument/2006/relationships/slideLayout" Target="../slideLayouts/slideLayout7.xml"/><Relationship Id="rId5" Type="http://schemas.openxmlformats.org/officeDocument/2006/relationships/image" Target="../media/image75.jpeg"/><Relationship Id="rId4" Type="http://schemas.openxmlformats.org/officeDocument/2006/relationships/image" Target="../media/image74.jpg"/></Relationships>
</file>

<file path=ppt/slides/_rels/slide22.xml.rels><?xml version="1.0" encoding="UTF-8" standalone="yes"?>
<Relationships xmlns="http://schemas.openxmlformats.org/package/2006/relationships"><Relationship Id="rId3" Type="http://schemas.openxmlformats.org/officeDocument/2006/relationships/hyperlink" Target="https://gcc01.safelinks.protection.outlook.com/?url=http%3A%2F%2Fwww.tccsmd.org%2F&amp;data=02%7C01%7Cnhuggins%40mdot.maryland.gov%7Ce76e100772444e44094808d7d65afa73%7Cb38cd27c57ca4597be2822df43dd47f1%7C0%7C0%7C637213558542323340&amp;sdata=B3v13xAefUb6ARDGk2WFtt%2B5nJJEXqe3XPaCULeqvjo%3D&amp;reserved=0" TargetMode="External"/><Relationship Id="rId2" Type="http://schemas.openxmlformats.org/officeDocument/2006/relationships/hyperlink" Target="mailto:gclark@tccsmd.org" TargetMode="Externa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1" y="3886199"/>
            <a:ext cx="10254342" cy="2831841"/>
          </a:xfrm>
        </p:spPr>
        <p:txBody>
          <a:bodyPr>
            <a:normAutofit/>
          </a:bodyPr>
          <a:lstStyle/>
          <a:p>
            <a:pPr algn="ctr"/>
            <a:r>
              <a:rPr lang="en-US" b="1" i="1" dirty="0">
                <a:solidFill>
                  <a:srgbClr val="FFFF00"/>
                </a:solidFill>
              </a:rPr>
              <a:t>Tri-County Council for Southern Maryland’s </a:t>
            </a:r>
          </a:p>
          <a:p>
            <a:pPr algn="ctr"/>
            <a:r>
              <a:rPr lang="en-US" b="1" i="1" dirty="0">
                <a:solidFill>
                  <a:schemeClr val="tx1"/>
                </a:solidFill>
              </a:rPr>
              <a:t>George Clark, CCTM, MWD-BS </a:t>
            </a:r>
          </a:p>
          <a:p>
            <a:pPr algn="ctr"/>
            <a:r>
              <a:rPr lang="en-US" sz="3200" b="1" i="1" dirty="0">
                <a:solidFill>
                  <a:srgbClr val="FFFF00"/>
                </a:solidFill>
              </a:rPr>
              <a:t>Transportation Demand Management (TDM) Marketing Program</a:t>
            </a:r>
          </a:p>
          <a:p>
            <a:pPr algn="ctr"/>
            <a:endParaRPr lang="en-US" b="1" i="1" dirty="0">
              <a:solidFill>
                <a:schemeClr val="tx1"/>
              </a:solidFill>
            </a:endParaRPr>
          </a:p>
          <a:p>
            <a:endParaRPr lang="en-US" dirty="0"/>
          </a:p>
        </p:txBody>
      </p:sp>
      <p:pic>
        <p:nvPicPr>
          <p:cNvPr id="7" name="Picture 6" descr="Logo, company name&#10;&#10;Description automatically generated">
            <a:extLst>
              <a:ext uri="{FF2B5EF4-FFF2-40B4-BE49-F238E27FC236}">
                <a16:creationId xmlns:a16="http://schemas.microsoft.com/office/drawing/2014/main" id="{899AC0BC-D9E5-EE40-B73D-059797F3F5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09938" y="855678"/>
            <a:ext cx="3355596" cy="2573322"/>
          </a:xfrm>
          <a:prstGeom prst="rect">
            <a:avLst/>
          </a:prstGeom>
        </p:spPr>
      </p:pic>
      <p:sp>
        <p:nvSpPr>
          <p:cNvPr id="2" name="TextBox 1">
            <a:extLst>
              <a:ext uri="{FF2B5EF4-FFF2-40B4-BE49-F238E27FC236}">
                <a16:creationId xmlns:a16="http://schemas.microsoft.com/office/drawing/2014/main" id="{192BCCD2-1488-70A6-5939-A5DA248154DE}"/>
              </a:ext>
            </a:extLst>
          </p:cNvPr>
          <p:cNvSpPr txBox="1"/>
          <p:nvPr/>
        </p:nvSpPr>
        <p:spPr>
          <a:xfrm>
            <a:off x="10780776" y="139960"/>
            <a:ext cx="1078992" cy="338554"/>
          </a:xfrm>
          <a:prstGeom prst="rect">
            <a:avLst/>
          </a:prstGeom>
          <a:noFill/>
        </p:spPr>
        <p:txBody>
          <a:bodyPr wrap="square" rtlCol="0">
            <a:spAutoFit/>
          </a:bodyPr>
          <a:lstStyle/>
          <a:p>
            <a:r>
              <a:rPr lang="en-US" sz="1600" dirty="0"/>
              <a:t>Item #3</a:t>
            </a:r>
          </a:p>
        </p:txBody>
      </p:sp>
    </p:spTree>
    <p:extLst>
      <p:ext uri="{BB962C8B-B14F-4D97-AF65-F5344CB8AC3E}">
        <p14:creationId xmlns:p14="http://schemas.microsoft.com/office/powerpoint/2010/main" val="3866448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F51C699A-55E7-4F6E-A2E2-04DD2A1CF867}"/>
              </a:ext>
            </a:extLst>
          </p:cNvPr>
          <p:cNvSpPr>
            <a:spLocks noGrp="1"/>
          </p:cNvSpPr>
          <p:nvPr>
            <p:ph sz="quarter" idx="13"/>
          </p:nvPr>
        </p:nvSpPr>
        <p:spPr>
          <a:xfrm>
            <a:off x="737300" y="520117"/>
            <a:ext cx="10566400" cy="5532282"/>
          </a:xfrm>
        </p:spPr>
        <p:txBody>
          <a:bodyPr>
            <a:normAutofit lnSpcReduction="10000"/>
          </a:bodyPr>
          <a:lstStyle/>
          <a:p>
            <a:r>
              <a:rPr lang="en-US" b="1" i="1" dirty="0"/>
              <a:t>Brief History of TCCSMD:</a:t>
            </a:r>
          </a:p>
          <a:p>
            <a:endParaRPr lang="en-US" dirty="0"/>
          </a:p>
          <a:p>
            <a:r>
              <a:rPr lang="en-US" sz="1800" dirty="0"/>
              <a:t>Tri-County Council for Southern Maryland (TCCSMD) was formed on December 6, 1964, as a cooperative planning and development agency to foster the social and economic development of the Southern Maryland Region. In1965, the Governor of Maryland recognized the TCCSMD as the regional planning and development organization for the Region comprising of Calvert, Charles and St. Mary’s Counties.  The TCCSMD’s statute was established by Act of the Maryland General Assembly in</a:t>
            </a:r>
            <a:r>
              <a:rPr lang="en-US" sz="1800" dirty="0">
                <a:solidFill>
                  <a:schemeClr val="tx1"/>
                </a:solidFill>
              </a:rPr>
              <a:t> 1966 and there are 5 Tri-County Councils in the state.</a:t>
            </a:r>
            <a:endParaRPr lang="en-US" sz="1800" dirty="0"/>
          </a:p>
          <a:p>
            <a:endParaRPr lang="en-US" sz="1800" dirty="0"/>
          </a:p>
          <a:p>
            <a:r>
              <a:rPr lang="en-US" sz="1800" dirty="0"/>
              <a:t>The Council brings together local, State and federal resources to address issues in economic development; environmental protection; and regional resource management, which includes transportation, workforce, utilities, urban growth and development.</a:t>
            </a:r>
          </a:p>
          <a:p>
            <a:endParaRPr lang="en-US" sz="1800" dirty="0"/>
          </a:p>
          <a:p>
            <a:r>
              <a:rPr lang="en-US" sz="1800" dirty="0"/>
              <a:t>TCCSM’s transportation programs are fund by </a:t>
            </a:r>
            <a:r>
              <a:rPr lang="en-US" sz="1800" b="1" dirty="0"/>
              <a:t>Metropolitan Washington Council of Government’s (COG) Commuter Connections program and the Maryland Department of Transportation’s (MDOT) Maryland Transit Administration (MTA).</a:t>
            </a:r>
          </a:p>
          <a:p>
            <a:endParaRPr lang="en-US" sz="1800" dirty="0"/>
          </a:p>
          <a:p>
            <a:endParaRPr lang="en-US" sz="1800"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0452" y="5715101"/>
            <a:ext cx="2415604" cy="894736"/>
          </a:xfrm>
          <a:prstGeom prst="rect">
            <a:avLst/>
          </a:prstGeom>
        </p:spPr>
      </p:pic>
      <p:pic>
        <p:nvPicPr>
          <p:cNvPr id="5124"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05475" y="226503"/>
            <a:ext cx="2061402" cy="9060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Maryland Transit Administration - Home | Facebook">
            <a:extLst>
              <a:ext uri="{FF2B5EF4-FFF2-40B4-BE49-F238E27FC236}">
                <a16:creationId xmlns:a16="http://schemas.microsoft.com/office/drawing/2014/main" id="{B4C7A8CC-A47C-B109-6A11-6DFD0E46C7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75730" y="5715101"/>
            <a:ext cx="2143125" cy="9779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3507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96352A1-0180-41D6-9B47-9CB4748655DD}"/>
              </a:ext>
            </a:extLst>
          </p:cNvPr>
          <p:cNvSpPr>
            <a:spLocks noGrp="1"/>
          </p:cNvSpPr>
          <p:nvPr>
            <p:ph type="title"/>
          </p:nvPr>
        </p:nvSpPr>
        <p:spPr/>
        <p:txBody>
          <a:bodyPr/>
          <a:lstStyle/>
          <a:p>
            <a:pPr algn="ctr"/>
            <a:r>
              <a:rPr lang="en-US" b="1" dirty="0"/>
              <a:t>Calvert County </a:t>
            </a:r>
          </a:p>
        </p:txBody>
      </p:sp>
      <p:sp>
        <p:nvSpPr>
          <p:cNvPr id="5" name="Text Placeholder 4">
            <a:extLst>
              <a:ext uri="{FF2B5EF4-FFF2-40B4-BE49-F238E27FC236}">
                <a16:creationId xmlns:a16="http://schemas.microsoft.com/office/drawing/2014/main" id="{53049B50-75DA-4638-80C2-A174865F6054}"/>
              </a:ext>
            </a:extLst>
          </p:cNvPr>
          <p:cNvSpPr>
            <a:spLocks noGrp="1"/>
          </p:cNvSpPr>
          <p:nvPr>
            <p:ph type="body" idx="1"/>
          </p:nvPr>
        </p:nvSpPr>
        <p:spPr>
          <a:xfrm>
            <a:off x="6195527" y="1600200"/>
            <a:ext cx="5183673" cy="891072"/>
          </a:xfrm>
        </p:spPr>
        <p:txBody>
          <a:bodyPr/>
          <a:lstStyle/>
          <a:p>
            <a:pPr algn="ctr"/>
            <a:r>
              <a:rPr lang="en-US" sz="1800" b="1" dirty="0">
                <a:solidFill>
                  <a:srgbClr val="FFFF00"/>
                </a:solidFill>
              </a:rPr>
              <a:t>Quick Glance at MTA / SHA / Private &amp;    County Owned Park &amp; Ride Lots </a:t>
            </a:r>
          </a:p>
        </p:txBody>
      </p:sp>
      <p:sp>
        <p:nvSpPr>
          <p:cNvPr id="6" name="Content Placeholder 5">
            <a:extLst>
              <a:ext uri="{FF2B5EF4-FFF2-40B4-BE49-F238E27FC236}">
                <a16:creationId xmlns:a16="http://schemas.microsoft.com/office/drawing/2014/main" id="{D17DF521-F931-426A-816D-39143D8A967E}"/>
              </a:ext>
            </a:extLst>
          </p:cNvPr>
          <p:cNvSpPr>
            <a:spLocks noGrp="1"/>
          </p:cNvSpPr>
          <p:nvPr>
            <p:ph sz="quarter" idx="13"/>
          </p:nvPr>
        </p:nvSpPr>
        <p:spPr>
          <a:xfrm>
            <a:off x="748792" y="1569138"/>
            <a:ext cx="4978400" cy="4135016"/>
          </a:xfrm>
        </p:spPr>
        <p:txBody>
          <a:bodyPr/>
          <a:lstStyle/>
          <a:p>
            <a:endParaRPr lang="en-US" dirty="0"/>
          </a:p>
          <a:p>
            <a:r>
              <a:rPr lang="en-US" b="1" dirty="0"/>
              <a:t>As of the </a:t>
            </a:r>
            <a:r>
              <a:rPr lang="en-US" b="1" dirty="0">
                <a:solidFill>
                  <a:schemeClr val="tx1"/>
                </a:solidFill>
              </a:rPr>
              <a:t>2024 census</a:t>
            </a:r>
            <a:r>
              <a:rPr lang="en-US" b="1" dirty="0"/>
              <a:t>, the population was 95,000</a:t>
            </a:r>
          </a:p>
          <a:p>
            <a:r>
              <a:rPr lang="en-US" b="1" dirty="0"/>
              <a:t>68 % of county residents commute out of county</a:t>
            </a:r>
          </a:p>
          <a:p>
            <a:r>
              <a:rPr lang="en-US" b="1" dirty="0"/>
              <a:t>Smallest county in the state by land area</a:t>
            </a:r>
          </a:p>
          <a:p>
            <a:endParaRPr lang="en-US" dirty="0"/>
          </a:p>
        </p:txBody>
      </p:sp>
      <p:sp>
        <p:nvSpPr>
          <p:cNvPr id="7" name="Content Placeholder 6">
            <a:extLst>
              <a:ext uri="{FF2B5EF4-FFF2-40B4-BE49-F238E27FC236}">
                <a16:creationId xmlns:a16="http://schemas.microsoft.com/office/drawing/2014/main" id="{C9E964A0-3EB3-4212-8EEC-A44B85F024EF}"/>
              </a:ext>
            </a:extLst>
          </p:cNvPr>
          <p:cNvSpPr>
            <a:spLocks noGrp="1"/>
          </p:cNvSpPr>
          <p:nvPr>
            <p:ph sz="quarter" idx="14"/>
          </p:nvPr>
        </p:nvSpPr>
        <p:spPr>
          <a:xfrm>
            <a:off x="6195527" y="2491272"/>
            <a:ext cx="5183673" cy="3223727"/>
          </a:xfrm>
        </p:spPr>
        <p:txBody>
          <a:bodyPr>
            <a:normAutofit fontScale="62500" lnSpcReduction="20000"/>
          </a:bodyPr>
          <a:lstStyle/>
          <a:p>
            <a:endParaRPr lang="en-US" dirty="0"/>
          </a:p>
          <a:p>
            <a:r>
              <a:rPr lang="en-US" sz="2200" b="1" dirty="0"/>
              <a:t>Has a total of 10 lots / 1580 parking spaces</a:t>
            </a:r>
          </a:p>
          <a:p>
            <a:r>
              <a:rPr lang="en-US" sz="2200" b="1" dirty="0"/>
              <a:t>All Free Parking </a:t>
            </a:r>
          </a:p>
          <a:p>
            <a:r>
              <a:rPr lang="en-US" sz="2200" b="1" dirty="0"/>
              <a:t>2 lots are MTA owed / 5 are SHA owed / 3 are Private</a:t>
            </a:r>
          </a:p>
          <a:p>
            <a:r>
              <a:rPr lang="en-US" sz="2200" b="1" dirty="0"/>
              <a:t>MTA Commuter Buses stop at 6 of those lots</a:t>
            </a:r>
          </a:p>
          <a:p>
            <a:r>
              <a:rPr lang="en-US" sz="2200" b="1" dirty="0"/>
              <a:t>4 Lots are for Van/carpool Only</a:t>
            </a:r>
          </a:p>
          <a:p>
            <a:r>
              <a:rPr lang="en-US" sz="2200" b="1" dirty="0"/>
              <a:t>42 Commuter Buses service the county</a:t>
            </a:r>
          </a:p>
          <a:p>
            <a:r>
              <a:rPr lang="en-US" sz="2200" b="1" dirty="0"/>
              <a:t>90 Daily Trips</a:t>
            </a:r>
          </a:p>
          <a:p>
            <a:r>
              <a:rPr lang="en-US" sz="2200" b="1" dirty="0"/>
              <a:t>4 Bus Routes: # 820, 830, 840 &amp; 850 </a:t>
            </a:r>
          </a:p>
          <a:p>
            <a:r>
              <a:rPr lang="en-US" sz="2200" b="1" dirty="0"/>
              <a:t>6 Vanpools commuting to the Washington DC Metro Region / 1 to Fort Meade &amp; 1 to the Baltimore Region</a:t>
            </a:r>
          </a:p>
          <a:p>
            <a:endParaRPr lang="en-US" dirty="0"/>
          </a:p>
        </p:txBody>
      </p:sp>
      <p:pic>
        <p:nvPicPr>
          <p:cNvPr id="8" name="Picture 7">
            <a:extLst>
              <a:ext uri="{FF2B5EF4-FFF2-40B4-BE49-F238E27FC236}">
                <a16:creationId xmlns:a16="http://schemas.microsoft.com/office/drawing/2014/main" id="{62E7C3FF-AA89-4BB7-837B-BBF4A51AFFB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2800" y="4867256"/>
            <a:ext cx="4978400" cy="1477560"/>
          </a:xfrm>
          <a:prstGeom prst="rect">
            <a:avLst/>
          </a:prstGeom>
        </p:spPr>
      </p:pic>
      <p:pic>
        <p:nvPicPr>
          <p:cNvPr id="10" name="Picture 9">
            <a:extLst>
              <a:ext uri="{FF2B5EF4-FFF2-40B4-BE49-F238E27FC236}">
                <a16:creationId xmlns:a16="http://schemas.microsoft.com/office/drawing/2014/main" id="{05339F88-CF19-4F80-83AB-32B805616D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2801" y="611804"/>
            <a:ext cx="2156902" cy="1794231"/>
          </a:xfrm>
          <a:prstGeom prst="rect">
            <a:avLst/>
          </a:prstGeom>
        </p:spPr>
      </p:pic>
    </p:spTree>
    <p:extLst>
      <p:ext uri="{BB962C8B-B14F-4D97-AF65-F5344CB8AC3E}">
        <p14:creationId xmlns:p14="http://schemas.microsoft.com/office/powerpoint/2010/main" val="2884218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96352A1-0180-41D6-9B47-9CB4748655DD}"/>
              </a:ext>
            </a:extLst>
          </p:cNvPr>
          <p:cNvSpPr>
            <a:spLocks noGrp="1"/>
          </p:cNvSpPr>
          <p:nvPr>
            <p:ph type="title"/>
          </p:nvPr>
        </p:nvSpPr>
        <p:spPr/>
        <p:txBody>
          <a:bodyPr/>
          <a:lstStyle/>
          <a:p>
            <a:pPr algn="ctr"/>
            <a:r>
              <a:rPr lang="en-US" b="1" dirty="0"/>
              <a:t>Charles County </a:t>
            </a:r>
          </a:p>
        </p:txBody>
      </p:sp>
      <p:sp>
        <p:nvSpPr>
          <p:cNvPr id="5" name="Text Placeholder 4">
            <a:extLst>
              <a:ext uri="{FF2B5EF4-FFF2-40B4-BE49-F238E27FC236}">
                <a16:creationId xmlns:a16="http://schemas.microsoft.com/office/drawing/2014/main" id="{53049B50-75DA-4638-80C2-A174865F6054}"/>
              </a:ext>
            </a:extLst>
          </p:cNvPr>
          <p:cNvSpPr>
            <a:spLocks noGrp="1"/>
          </p:cNvSpPr>
          <p:nvPr>
            <p:ph type="body" idx="1"/>
          </p:nvPr>
        </p:nvSpPr>
        <p:spPr>
          <a:xfrm>
            <a:off x="6195527" y="1600200"/>
            <a:ext cx="5183673" cy="891072"/>
          </a:xfrm>
        </p:spPr>
        <p:txBody>
          <a:bodyPr/>
          <a:lstStyle/>
          <a:p>
            <a:pPr algn="ctr"/>
            <a:r>
              <a:rPr lang="en-US" sz="1800" b="1" dirty="0">
                <a:solidFill>
                  <a:srgbClr val="C00000"/>
                </a:solidFill>
              </a:rPr>
              <a:t>Quick Glance at MTA / SHA / Private &amp;    County Owned Park &amp; Ride Lots </a:t>
            </a:r>
          </a:p>
        </p:txBody>
      </p:sp>
      <p:sp>
        <p:nvSpPr>
          <p:cNvPr id="6" name="Content Placeholder 5">
            <a:extLst>
              <a:ext uri="{FF2B5EF4-FFF2-40B4-BE49-F238E27FC236}">
                <a16:creationId xmlns:a16="http://schemas.microsoft.com/office/drawing/2014/main" id="{D17DF521-F931-426A-816D-39143D8A967E}"/>
              </a:ext>
            </a:extLst>
          </p:cNvPr>
          <p:cNvSpPr>
            <a:spLocks noGrp="1"/>
          </p:cNvSpPr>
          <p:nvPr>
            <p:ph sz="quarter" idx="13"/>
          </p:nvPr>
        </p:nvSpPr>
        <p:spPr>
          <a:xfrm>
            <a:off x="873968" y="1673352"/>
            <a:ext cx="4978400" cy="4135016"/>
          </a:xfrm>
        </p:spPr>
        <p:txBody>
          <a:bodyPr/>
          <a:lstStyle/>
          <a:p>
            <a:endParaRPr lang="en-US" dirty="0"/>
          </a:p>
          <a:p>
            <a:r>
              <a:rPr lang="en-US" b="1" dirty="0"/>
              <a:t>As of the </a:t>
            </a:r>
            <a:r>
              <a:rPr lang="en-US" b="1" dirty="0">
                <a:solidFill>
                  <a:schemeClr val="tx1"/>
                </a:solidFill>
              </a:rPr>
              <a:t>2024 census</a:t>
            </a:r>
            <a:r>
              <a:rPr lang="en-US" b="1" dirty="0"/>
              <a:t>, the population was 176,593</a:t>
            </a:r>
          </a:p>
          <a:p>
            <a:r>
              <a:rPr lang="en-US" b="1" dirty="0"/>
              <a:t>68-72 % of county residents commute out of county</a:t>
            </a:r>
          </a:p>
          <a:p>
            <a:r>
              <a:rPr lang="en-US" b="1" dirty="0"/>
              <a:t>Fastest growing county in the state</a:t>
            </a:r>
          </a:p>
          <a:p>
            <a:r>
              <a:rPr lang="en-US" b="1" dirty="0"/>
              <a:t>John Hanson, the first president of the Continental Congress under the Articles of Confederation born here in Port Tobacco</a:t>
            </a:r>
          </a:p>
        </p:txBody>
      </p:sp>
      <p:sp>
        <p:nvSpPr>
          <p:cNvPr id="7" name="Content Placeholder 6">
            <a:extLst>
              <a:ext uri="{FF2B5EF4-FFF2-40B4-BE49-F238E27FC236}">
                <a16:creationId xmlns:a16="http://schemas.microsoft.com/office/drawing/2014/main" id="{C9E964A0-3EB3-4212-8EEC-A44B85F024EF}"/>
              </a:ext>
            </a:extLst>
          </p:cNvPr>
          <p:cNvSpPr>
            <a:spLocks noGrp="1"/>
          </p:cNvSpPr>
          <p:nvPr>
            <p:ph sz="quarter" idx="14"/>
          </p:nvPr>
        </p:nvSpPr>
        <p:spPr>
          <a:xfrm>
            <a:off x="6195527" y="2491272"/>
            <a:ext cx="5309118" cy="3741577"/>
          </a:xfrm>
        </p:spPr>
        <p:txBody>
          <a:bodyPr>
            <a:normAutofit fontScale="85000" lnSpcReduction="20000"/>
          </a:bodyPr>
          <a:lstStyle/>
          <a:p>
            <a:endParaRPr lang="en-US" dirty="0"/>
          </a:p>
          <a:p>
            <a:r>
              <a:rPr lang="en-US" sz="1600" b="1" dirty="0"/>
              <a:t>Has a total of 10 lots / 3312 parking spaces</a:t>
            </a:r>
          </a:p>
          <a:p>
            <a:r>
              <a:rPr lang="en-US" sz="1600" b="1" dirty="0"/>
              <a:t>All Free Parking </a:t>
            </a:r>
          </a:p>
          <a:p>
            <a:r>
              <a:rPr lang="en-US" sz="1600" b="1" dirty="0"/>
              <a:t>MTA has 1 lot / 2 are SHA / 1 is owned by the Town of La  Plata / 2 are County / 6 are private</a:t>
            </a:r>
          </a:p>
          <a:p>
            <a:r>
              <a:rPr lang="en-US" sz="1600" b="1" dirty="0"/>
              <a:t>MTA Commuter Buses stop at 9 of those lots</a:t>
            </a:r>
          </a:p>
          <a:p>
            <a:r>
              <a:rPr lang="en-US" sz="1600" b="1" dirty="0"/>
              <a:t>4 Lots are for Van/carpool Only</a:t>
            </a:r>
          </a:p>
          <a:p>
            <a:r>
              <a:rPr lang="en-US" sz="1600" b="1" dirty="0"/>
              <a:t>52 Commuter Buses service the county</a:t>
            </a:r>
          </a:p>
          <a:p>
            <a:r>
              <a:rPr lang="en-US" sz="1600" b="1" dirty="0"/>
              <a:t>105 Daily Trips</a:t>
            </a:r>
          </a:p>
          <a:p>
            <a:r>
              <a:rPr lang="en-US" sz="1600" b="1" dirty="0"/>
              <a:t>5 Bus Routes: # 610, 620, 630, 640 &amp; 650</a:t>
            </a:r>
          </a:p>
          <a:p>
            <a:r>
              <a:rPr lang="en-US" sz="1600" b="1" dirty="0"/>
              <a:t>78 of these trips come from #705, 715 &amp; 735 From SM</a:t>
            </a:r>
          </a:p>
          <a:p>
            <a:r>
              <a:rPr lang="en-US" sz="1600" b="1" dirty="0"/>
              <a:t>7 Vanpools commuting to the Washington DC Metro Region / 2 to Fort Meade 1 to Fort Belvoir</a:t>
            </a:r>
          </a:p>
        </p:txBody>
      </p:sp>
      <p:pic>
        <p:nvPicPr>
          <p:cNvPr id="10" name="Picture 9">
            <a:extLst>
              <a:ext uri="{FF2B5EF4-FFF2-40B4-BE49-F238E27FC236}">
                <a16:creationId xmlns:a16="http://schemas.microsoft.com/office/drawing/2014/main" id="{50AB80B5-EC2A-4508-B910-7D2C7858F7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2800" y="360727"/>
            <a:ext cx="2146040" cy="1886362"/>
          </a:xfrm>
          <a:prstGeom prst="rect">
            <a:avLst/>
          </a:prstGeom>
        </p:spPr>
      </p:pic>
      <p:pic>
        <p:nvPicPr>
          <p:cNvPr id="12" name="Picture 11">
            <a:extLst>
              <a:ext uri="{FF2B5EF4-FFF2-40B4-BE49-F238E27FC236}">
                <a16:creationId xmlns:a16="http://schemas.microsoft.com/office/drawing/2014/main" id="{FBA2B238-94BE-47C4-A858-B3B847A6071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91055" y="5651770"/>
            <a:ext cx="4400144" cy="1040860"/>
          </a:xfrm>
          <a:prstGeom prst="rect">
            <a:avLst/>
          </a:prstGeom>
        </p:spPr>
      </p:pic>
    </p:spTree>
    <p:extLst>
      <p:ext uri="{BB962C8B-B14F-4D97-AF65-F5344CB8AC3E}">
        <p14:creationId xmlns:p14="http://schemas.microsoft.com/office/powerpoint/2010/main" val="3018629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96352A1-0180-41D6-9B47-9CB4748655DD}"/>
              </a:ext>
            </a:extLst>
          </p:cNvPr>
          <p:cNvSpPr>
            <a:spLocks noGrp="1"/>
          </p:cNvSpPr>
          <p:nvPr>
            <p:ph type="title"/>
          </p:nvPr>
        </p:nvSpPr>
        <p:spPr/>
        <p:txBody>
          <a:bodyPr/>
          <a:lstStyle/>
          <a:p>
            <a:pPr algn="ctr"/>
            <a:r>
              <a:rPr lang="en-US" b="1" dirty="0"/>
              <a:t>St Mary’s County </a:t>
            </a:r>
          </a:p>
        </p:txBody>
      </p:sp>
      <p:sp>
        <p:nvSpPr>
          <p:cNvPr id="5" name="Text Placeholder 4">
            <a:extLst>
              <a:ext uri="{FF2B5EF4-FFF2-40B4-BE49-F238E27FC236}">
                <a16:creationId xmlns:a16="http://schemas.microsoft.com/office/drawing/2014/main" id="{53049B50-75DA-4638-80C2-A174865F6054}"/>
              </a:ext>
            </a:extLst>
          </p:cNvPr>
          <p:cNvSpPr>
            <a:spLocks noGrp="1"/>
          </p:cNvSpPr>
          <p:nvPr>
            <p:ph type="body" idx="1"/>
          </p:nvPr>
        </p:nvSpPr>
        <p:spPr>
          <a:xfrm>
            <a:off x="6195527" y="1600200"/>
            <a:ext cx="5183673" cy="891072"/>
          </a:xfrm>
        </p:spPr>
        <p:txBody>
          <a:bodyPr/>
          <a:lstStyle/>
          <a:p>
            <a:pPr algn="ctr"/>
            <a:r>
              <a:rPr lang="en-US" sz="1800" b="1" dirty="0">
                <a:solidFill>
                  <a:srgbClr val="FFFF00"/>
                </a:solidFill>
              </a:rPr>
              <a:t>Quick Glance at MTA / SHA / Private &amp;    County Owned Park &amp; Ride Lots </a:t>
            </a:r>
          </a:p>
        </p:txBody>
      </p:sp>
      <p:sp>
        <p:nvSpPr>
          <p:cNvPr id="6" name="Content Placeholder 5">
            <a:extLst>
              <a:ext uri="{FF2B5EF4-FFF2-40B4-BE49-F238E27FC236}">
                <a16:creationId xmlns:a16="http://schemas.microsoft.com/office/drawing/2014/main" id="{D17DF521-F931-426A-816D-39143D8A967E}"/>
              </a:ext>
            </a:extLst>
          </p:cNvPr>
          <p:cNvSpPr>
            <a:spLocks noGrp="1"/>
          </p:cNvSpPr>
          <p:nvPr>
            <p:ph sz="quarter" idx="13"/>
          </p:nvPr>
        </p:nvSpPr>
        <p:spPr>
          <a:xfrm>
            <a:off x="812800" y="1579983"/>
            <a:ext cx="4978400" cy="4135016"/>
          </a:xfrm>
        </p:spPr>
        <p:txBody>
          <a:bodyPr/>
          <a:lstStyle/>
          <a:p>
            <a:endParaRPr lang="en-US" dirty="0"/>
          </a:p>
          <a:p>
            <a:r>
              <a:rPr lang="en-US" b="1" dirty="0"/>
              <a:t>As of the </a:t>
            </a:r>
            <a:r>
              <a:rPr lang="en-US" b="1" dirty="0">
                <a:solidFill>
                  <a:schemeClr val="tx1"/>
                </a:solidFill>
              </a:rPr>
              <a:t>2024 census</a:t>
            </a:r>
            <a:r>
              <a:rPr lang="en-US" b="1" dirty="0"/>
              <a:t>, the population was 116,469</a:t>
            </a:r>
          </a:p>
          <a:p>
            <a:r>
              <a:rPr lang="en-US" b="1" dirty="0"/>
              <a:t>60 % of county residents work in county due to NAS Pax River Base</a:t>
            </a:r>
          </a:p>
          <a:p>
            <a:r>
              <a:rPr lang="en-US" b="1" dirty="0"/>
              <a:t>55,000 workforce on NAS base and off.</a:t>
            </a:r>
          </a:p>
          <a:p>
            <a:r>
              <a:rPr lang="en-US" b="1" dirty="0"/>
              <a:t>Maryland's first colonial settlement and capital</a:t>
            </a:r>
          </a:p>
        </p:txBody>
      </p:sp>
      <p:sp>
        <p:nvSpPr>
          <p:cNvPr id="7" name="Content Placeholder 6">
            <a:extLst>
              <a:ext uri="{FF2B5EF4-FFF2-40B4-BE49-F238E27FC236}">
                <a16:creationId xmlns:a16="http://schemas.microsoft.com/office/drawing/2014/main" id="{C9E964A0-3EB3-4212-8EEC-A44B85F024EF}"/>
              </a:ext>
            </a:extLst>
          </p:cNvPr>
          <p:cNvSpPr>
            <a:spLocks noGrp="1"/>
          </p:cNvSpPr>
          <p:nvPr>
            <p:ph sz="quarter" idx="14"/>
          </p:nvPr>
        </p:nvSpPr>
        <p:spPr>
          <a:xfrm>
            <a:off x="6195527" y="2491272"/>
            <a:ext cx="5309118" cy="3223727"/>
          </a:xfrm>
        </p:spPr>
        <p:txBody>
          <a:bodyPr>
            <a:normAutofit fontScale="77500" lnSpcReduction="20000"/>
          </a:bodyPr>
          <a:lstStyle/>
          <a:p>
            <a:endParaRPr lang="en-US" dirty="0"/>
          </a:p>
          <a:p>
            <a:r>
              <a:rPr lang="en-US" b="1" dirty="0"/>
              <a:t>Has a total of 7 lots / 1318 parking spaces</a:t>
            </a:r>
          </a:p>
          <a:p>
            <a:r>
              <a:rPr lang="en-US" b="1" dirty="0"/>
              <a:t>All Free Parking </a:t>
            </a:r>
          </a:p>
          <a:p>
            <a:r>
              <a:rPr lang="en-US" b="1" dirty="0"/>
              <a:t>MTA has 1 lot / 2 are SHA / 2 are Private / 2 are County </a:t>
            </a:r>
          </a:p>
          <a:p>
            <a:r>
              <a:rPr lang="en-US" b="1" dirty="0"/>
              <a:t>MTA Commuter Buses stop at 3 of those lots</a:t>
            </a:r>
          </a:p>
          <a:p>
            <a:r>
              <a:rPr lang="en-US" b="1" dirty="0"/>
              <a:t>4 Lots are for Van/carpool Only</a:t>
            </a:r>
          </a:p>
          <a:p>
            <a:r>
              <a:rPr lang="en-US" b="1" dirty="0"/>
              <a:t>44 Commuter Buses service the county</a:t>
            </a:r>
          </a:p>
          <a:p>
            <a:r>
              <a:rPr lang="en-US" b="1" dirty="0"/>
              <a:t>96 Daily Trips</a:t>
            </a:r>
          </a:p>
          <a:p>
            <a:r>
              <a:rPr lang="en-US" b="1" dirty="0"/>
              <a:t>4 Bus Routes: #  705, 715, 725 &amp; 735 </a:t>
            </a:r>
          </a:p>
          <a:p>
            <a:r>
              <a:rPr lang="en-US" b="1" dirty="0"/>
              <a:t>5 Vanpools leave the county / 2 come into the county </a:t>
            </a:r>
          </a:p>
          <a:p>
            <a:endParaRPr lang="en-US" dirty="0"/>
          </a:p>
        </p:txBody>
      </p:sp>
      <p:pic>
        <p:nvPicPr>
          <p:cNvPr id="9" name="Picture 8">
            <a:extLst>
              <a:ext uri="{FF2B5EF4-FFF2-40B4-BE49-F238E27FC236}">
                <a16:creationId xmlns:a16="http://schemas.microsoft.com/office/drawing/2014/main" id="{44E56743-D161-4F31-96F6-C3284F6A17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6230" y="5278017"/>
            <a:ext cx="4584970" cy="1066799"/>
          </a:xfrm>
          <a:prstGeom prst="rect">
            <a:avLst/>
          </a:prstGeom>
        </p:spPr>
      </p:pic>
      <p:pic>
        <p:nvPicPr>
          <p:cNvPr id="11" name="Picture 10">
            <a:extLst>
              <a:ext uri="{FF2B5EF4-FFF2-40B4-BE49-F238E27FC236}">
                <a16:creationId xmlns:a16="http://schemas.microsoft.com/office/drawing/2014/main" id="{1C875C2A-4E54-49C4-B053-DA52C19D82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2800" y="454672"/>
            <a:ext cx="2323322" cy="1925931"/>
          </a:xfrm>
          <a:prstGeom prst="rect">
            <a:avLst/>
          </a:prstGeom>
        </p:spPr>
      </p:pic>
    </p:spTree>
    <p:extLst>
      <p:ext uri="{BB962C8B-B14F-4D97-AF65-F5344CB8AC3E}">
        <p14:creationId xmlns:p14="http://schemas.microsoft.com/office/powerpoint/2010/main" val="4190263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15D914-DFE1-441D-B558-06AA1ED8D751}"/>
              </a:ext>
            </a:extLst>
          </p:cNvPr>
          <p:cNvSpPr>
            <a:spLocks noGrp="1"/>
          </p:cNvSpPr>
          <p:nvPr>
            <p:ph type="title"/>
          </p:nvPr>
        </p:nvSpPr>
        <p:spPr>
          <a:xfrm flipH="1" flipV="1">
            <a:off x="11379199" y="2444620"/>
            <a:ext cx="45719" cy="1996751"/>
          </a:xfrm>
        </p:spPr>
        <p:txBody>
          <a:bodyPr/>
          <a:lstStyle/>
          <a:p>
            <a:r>
              <a:rPr lang="en-US" sz="2400" dirty="0"/>
              <a:t> </a:t>
            </a:r>
          </a:p>
        </p:txBody>
      </p:sp>
      <p:sp>
        <p:nvSpPr>
          <p:cNvPr id="4" name="Content Placeholder 3">
            <a:extLst>
              <a:ext uri="{FF2B5EF4-FFF2-40B4-BE49-F238E27FC236}">
                <a16:creationId xmlns:a16="http://schemas.microsoft.com/office/drawing/2014/main" id="{7F40CF88-157C-430C-A8E7-338D4F384DB9}"/>
              </a:ext>
            </a:extLst>
          </p:cNvPr>
          <p:cNvSpPr>
            <a:spLocks noGrp="1"/>
          </p:cNvSpPr>
          <p:nvPr>
            <p:ph sz="quarter" idx="13"/>
          </p:nvPr>
        </p:nvSpPr>
        <p:spPr>
          <a:xfrm>
            <a:off x="741924" y="2209800"/>
            <a:ext cx="5024118" cy="3525358"/>
          </a:xfrm>
        </p:spPr>
        <p:txBody>
          <a:bodyPr>
            <a:normAutofit fontScale="85000" lnSpcReduction="20000"/>
          </a:bodyPr>
          <a:lstStyle/>
          <a:p>
            <a:pPr marL="0" indent="0">
              <a:buNone/>
            </a:pPr>
            <a:endParaRPr lang="en-US" b="1" dirty="0"/>
          </a:p>
          <a:p>
            <a:pPr marL="0" indent="0">
              <a:buNone/>
            </a:pPr>
            <a:endParaRPr lang="en-US" b="1" dirty="0"/>
          </a:p>
          <a:p>
            <a:pPr marL="0" indent="0">
              <a:buNone/>
            </a:pPr>
            <a:endParaRPr lang="en-US" b="1" dirty="0"/>
          </a:p>
          <a:p>
            <a:pPr marL="0" indent="0">
              <a:buNone/>
            </a:pPr>
            <a:r>
              <a:rPr lang="en-US" b="1" dirty="0"/>
              <a:t>MTA Bus Company provider are:</a:t>
            </a:r>
          </a:p>
          <a:p>
            <a:pPr marL="0" indent="0">
              <a:buNone/>
            </a:pPr>
            <a:endParaRPr lang="en-US" dirty="0"/>
          </a:p>
          <a:p>
            <a:r>
              <a:rPr lang="en-US" b="1" dirty="0">
                <a:solidFill>
                  <a:srgbClr val="FFFF00"/>
                </a:solidFill>
              </a:rPr>
              <a:t>Martz/Gold Line </a:t>
            </a:r>
            <a:r>
              <a:rPr lang="en-US" b="1" dirty="0"/>
              <a:t>(5 Routes)</a:t>
            </a:r>
          </a:p>
          <a:p>
            <a:pPr marL="0" indent="0">
              <a:buNone/>
            </a:pPr>
            <a:r>
              <a:rPr lang="en-US" b="1" dirty="0"/>
              <a:t>     610, 620, 650 &amp; 715</a:t>
            </a:r>
          </a:p>
          <a:p>
            <a:r>
              <a:rPr lang="en-US" b="1" dirty="0">
                <a:solidFill>
                  <a:srgbClr val="FFFF00"/>
                </a:solidFill>
              </a:rPr>
              <a:t>Keller Transportation </a:t>
            </a:r>
            <a:r>
              <a:rPr lang="en-US" b="1" dirty="0"/>
              <a:t>(7 Routes)</a:t>
            </a:r>
          </a:p>
          <a:p>
            <a:pPr marL="0" indent="0">
              <a:buNone/>
            </a:pPr>
            <a:r>
              <a:rPr lang="en-US" b="1" dirty="0"/>
              <a:t>     630, 640, 725, 735, 830, 840 &amp; 850</a:t>
            </a:r>
          </a:p>
          <a:p>
            <a:r>
              <a:rPr lang="en-US" b="1" dirty="0">
                <a:solidFill>
                  <a:srgbClr val="FFFF00"/>
                </a:solidFill>
              </a:rPr>
              <a:t>Academy Express </a:t>
            </a:r>
            <a:r>
              <a:rPr lang="en-US" b="1" dirty="0"/>
              <a:t>(2 Route)</a:t>
            </a:r>
          </a:p>
          <a:p>
            <a:pPr marL="0" indent="0">
              <a:buNone/>
            </a:pPr>
            <a:r>
              <a:rPr lang="en-US" b="1" dirty="0"/>
              <a:t>     705 &amp; 820</a:t>
            </a:r>
          </a:p>
          <a:p>
            <a:pPr marL="0" indent="0">
              <a:buNone/>
            </a:pPr>
            <a:endParaRPr lang="en-US" dirty="0"/>
          </a:p>
          <a:p>
            <a:endParaRPr lang="en-US" dirty="0"/>
          </a:p>
        </p:txBody>
      </p:sp>
      <p:sp>
        <p:nvSpPr>
          <p:cNvPr id="12" name="Content Placeholder 11"/>
          <p:cNvSpPr>
            <a:spLocks noGrp="1"/>
          </p:cNvSpPr>
          <p:nvPr>
            <p:ph sz="quarter" idx="14"/>
          </p:nvPr>
        </p:nvSpPr>
        <p:spPr/>
        <p:txBody>
          <a:bodyPr/>
          <a:lstStyle/>
          <a:p>
            <a:endParaRPr lang="en-US"/>
          </a:p>
        </p:txBody>
      </p:sp>
      <p:sp>
        <p:nvSpPr>
          <p:cNvPr id="7" name="Rectangle 6">
            <a:extLst>
              <a:ext uri="{FF2B5EF4-FFF2-40B4-BE49-F238E27FC236}">
                <a16:creationId xmlns:a16="http://schemas.microsoft.com/office/drawing/2014/main" id="{4DA59D98-3DB1-43C5-A133-5370E53038CF}"/>
              </a:ext>
            </a:extLst>
          </p:cNvPr>
          <p:cNvSpPr/>
          <p:nvPr/>
        </p:nvSpPr>
        <p:spPr>
          <a:xfrm>
            <a:off x="923730" y="330498"/>
            <a:ext cx="10501187" cy="1938992"/>
          </a:xfrm>
          <a:prstGeom prst="rect">
            <a:avLst/>
          </a:prstGeom>
        </p:spPr>
        <p:txBody>
          <a:bodyPr wrap="square">
            <a:spAutoFit/>
          </a:bodyPr>
          <a:lstStyle/>
          <a:p>
            <a:r>
              <a:rPr lang="en-US" sz="2400" b="1" dirty="0"/>
              <a:t>MTA Commuter Bus Service in Southern Maryland is the largest in the State, Consuming 61% of their Operating budget</a:t>
            </a:r>
          </a:p>
          <a:p>
            <a:endParaRPr lang="en-US" sz="2400" b="1" dirty="0"/>
          </a:p>
          <a:p>
            <a:r>
              <a:rPr lang="en-US" sz="2400" b="1" dirty="0"/>
              <a:t>Out of MTA’s 643 daily trips in the state 291 trips start in Southern Md., and travel to Washington, DC during the work weeks </a:t>
            </a:r>
          </a:p>
        </p:txBody>
      </p:sp>
      <p:pic>
        <p:nvPicPr>
          <p:cNvPr id="11" name="Picture 10">
            <a:extLst>
              <a:ext uri="{FF2B5EF4-FFF2-40B4-BE49-F238E27FC236}">
                <a16:creationId xmlns:a16="http://schemas.microsoft.com/office/drawing/2014/main" id="{EE29EA2E-CDB7-45E6-AB88-4258B168A6F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31283" y="2269490"/>
            <a:ext cx="3014341" cy="3465668"/>
          </a:xfrm>
          <a:prstGeom prst="rect">
            <a:avLst/>
          </a:prstGeom>
        </p:spPr>
      </p:pic>
      <p:pic>
        <p:nvPicPr>
          <p:cNvPr id="2052" name="Picture 3" descr="cid:image003.jpg@01D2C9AE.17346D50">
            <a:extLst>
              <a:ext uri="{FF2B5EF4-FFF2-40B4-BE49-F238E27FC236}">
                <a16:creationId xmlns:a16="http://schemas.microsoft.com/office/drawing/2014/main" id="{D823C004-7102-402C-AF65-65D6610B90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5323" y="6046237"/>
            <a:ext cx="3523861" cy="549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2" descr="Image result for images of Maryland transit buses"/>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4" descr="Image result for images of Maryland transit buses"/>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AutoShape 6" descr="Image result for images of Maryland transit buses"/>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52" name="Picture 8" descr="Image result for images of Maryland transit bus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12718" y="2218888"/>
            <a:ext cx="2712199" cy="3496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2711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63941" y="1514764"/>
            <a:ext cx="10116334" cy="4906819"/>
          </a:xfrm>
          <a:prstGeom prst="rect">
            <a:avLst/>
          </a:prstGeom>
        </p:spPr>
      </p:pic>
      <p:sp>
        <p:nvSpPr>
          <p:cNvPr id="3" name="Rectangle 2"/>
          <p:cNvSpPr/>
          <p:nvPr/>
        </p:nvSpPr>
        <p:spPr>
          <a:xfrm>
            <a:off x="3149600" y="464189"/>
            <a:ext cx="5227782" cy="646331"/>
          </a:xfrm>
          <a:prstGeom prst="rect">
            <a:avLst/>
          </a:prstGeom>
        </p:spPr>
        <p:txBody>
          <a:bodyPr wrap="square">
            <a:spAutoFit/>
          </a:bodyPr>
          <a:lstStyle/>
          <a:p>
            <a:r>
              <a:rPr lang="en-US" sz="3600" b="1" dirty="0">
                <a:latin typeface="Century Gothic" panose="020B0502020202020204" pitchFamily="34" charset="0"/>
              </a:rPr>
              <a:t>     Corrugated Signs </a:t>
            </a:r>
          </a:p>
        </p:txBody>
      </p:sp>
    </p:spTree>
    <p:extLst>
      <p:ext uri="{BB962C8B-B14F-4D97-AF65-F5344CB8AC3E}">
        <p14:creationId xmlns:p14="http://schemas.microsoft.com/office/powerpoint/2010/main" val="1795713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90FA905-4DAA-41AD-91C6-2A4B20232E6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25123" y="4382910"/>
            <a:ext cx="2890638" cy="2085626"/>
          </a:xfrm>
          <a:prstGeom prst="rect">
            <a:avLst/>
          </a:prstGeom>
        </p:spPr>
      </p:pic>
      <p:pic>
        <p:nvPicPr>
          <p:cNvPr id="5" name="Picture 4">
            <a:extLst>
              <a:ext uri="{FF2B5EF4-FFF2-40B4-BE49-F238E27FC236}">
                <a16:creationId xmlns:a16="http://schemas.microsoft.com/office/drawing/2014/main" id="{23EF0531-B350-4C9A-9898-E7A20AA505F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8599" y="1569156"/>
            <a:ext cx="1957999" cy="2676522"/>
          </a:xfrm>
          <a:prstGeom prst="rect">
            <a:avLst/>
          </a:prstGeom>
        </p:spPr>
      </p:pic>
      <p:pic>
        <p:nvPicPr>
          <p:cNvPr id="11" name="Picture 10">
            <a:extLst>
              <a:ext uri="{FF2B5EF4-FFF2-40B4-BE49-F238E27FC236}">
                <a16:creationId xmlns:a16="http://schemas.microsoft.com/office/drawing/2014/main" id="{103DFADF-4F57-4F8F-86DC-0876B7F97F7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27196" y="1558921"/>
            <a:ext cx="2938219" cy="2686755"/>
          </a:xfrm>
          <a:prstGeom prst="rect">
            <a:avLst/>
          </a:prstGeom>
        </p:spPr>
      </p:pic>
      <p:pic>
        <p:nvPicPr>
          <p:cNvPr id="13" name="Picture 12">
            <a:extLst>
              <a:ext uri="{FF2B5EF4-FFF2-40B4-BE49-F238E27FC236}">
                <a16:creationId xmlns:a16="http://schemas.microsoft.com/office/drawing/2014/main" id="{C4B9A4B0-99E6-460B-8042-2383BA3A561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94466" y="4430890"/>
            <a:ext cx="2783847" cy="2037646"/>
          </a:xfrm>
          <a:prstGeom prst="rect">
            <a:avLst/>
          </a:prstGeom>
        </p:spPr>
      </p:pic>
      <p:pic>
        <p:nvPicPr>
          <p:cNvPr id="15" name="Picture 14">
            <a:extLst>
              <a:ext uri="{FF2B5EF4-FFF2-40B4-BE49-F238E27FC236}">
                <a16:creationId xmlns:a16="http://schemas.microsoft.com/office/drawing/2014/main" id="{38492390-7769-4278-BC6B-FE5E2C8E242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8599" y="4382909"/>
            <a:ext cx="2549057" cy="2037646"/>
          </a:xfrm>
          <a:prstGeom prst="rect">
            <a:avLst/>
          </a:prstGeom>
        </p:spPr>
      </p:pic>
      <p:pic>
        <p:nvPicPr>
          <p:cNvPr id="17" name="Picture 16">
            <a:extLst>
              <a:ext uri="{FF2B5EF4-FFF2-40B4-BE49-F238E27FC236}">
                <a16:creationId xmlns:a16="http://schemas.microsoft.com/office/drawing/2014/main" id="{D91F27E6-6C5B-468B-828D-026B7E5D090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07526" y="1569156"/>
            <a:ext cx="2355320" cy="2676521"/>
          </a:xfrm>
          <a:prstGeom prst="rect">
            <a:avLst/>
          </a:prstGeom>
        </p:spPr>
      </p:pic>
      <p:pic>
        <p:nvPicPr>
          <p:cNvPr id="21" name="Picture 20">
            <a:extLst>
              <a:ext uri="{FF2B5EF4-FFF2-40B4-BE49-F238E27FC236}">
                <a16:creationId xmlns:a16="http://schemas.microsoft.com/office/drawing/2014/main" id="{97C9F1FD-10E3-46B2-BF72-EECD93C0F13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862571" y="4382910"/>
            <a:ext cx="3002844" cy="2085626"/>
          </a:xfrm>
          <a:prstGeom prst="rect">
            <a:avLst/>
          </a:prstGeom>
        </p:spPr>
      </p:pic>
      <p:pic>
        <p:nvPicPr>
          <p:cNvPr id="25" name="Picture 24">
            <a:extLst>
              <a:ext uri="{FF2B5EF4-FFF2-40B4-BE49-F238E27FC236}">
                <a16:creationId xmlns:a16="http://schemas.microsoft.com/office/drawing/2014/main" id="{CA20E1B4-D5E1-43FF-A3E2-7C3836F87C7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594276" y="1551257"/>
            <a:ext cx="2224012" cy="2686755"/>
          </a:xfrm>
          <a:prstGeom prst="rect">
            <a:avLst/>
          </a:prstGeom>
        </p:spPr>
      </p:pic>
      <p:sp>
        <p:nvSpPr>
          <p:cNvPr id="26" name="Rectangle 25">
            <a:extLst>
              <a:ext uri="{FF2B5EF4-FFF2-40B4-BE49-F238E27FC236}">
                <a16:creationId xmlns:a16="http://schemas.microsoft.com/office/drawing/2014/main" id="{A2337463-DD0A-434C-B56D-BA29F7A05A34}"/>
              </a:ext>
            </a:extLst>
          </p:cNvPr>
          <p:cNvSpPr/>
          <p:nvPr/>
        </p:nvSpPr>
        <p:spPr>
          <a:xfrm>
            <a:off x="1332089" y="196334"/>
            <a:ext cx="9595555" cy="1138773"/>
          </a:xfrm>
          <a:prstGeom prst="rect">
            <a:avLst/>
          </a:prstGeom>
        </p:spPr>
        <p:txBody>
          <a:bodyPr wrap="square">
            <a:spAutoFit/>
          </a:bodyPr>
          <a:lstStyle/>
          <a:p>
            <a:pPr algn="ctr"/>
            <a:r>
              <a:rPr lang="en-US" sz="3600" b="1" dirty="0"/>
              <a:t>TDM Marketing in Southern Maryland</a:t>
            </a:r>
          </a:p>
          <a:p>
            <a:pPr algn="ctr"/>
            <a:r>
              <a:rPr lang="en-US" sz="3200" b="1" dirty="0">
                <a:solidFill>
                  <a:srgbClr val="FFFF00"/>
                </a:solidFill>
              </a:rPr>
              <a:t>Billboard &amp; Signage:</a:t>
            </a:r>
          </a:p>
        </p:txBody>
      </p:sp>
      <p:pic>
        <p:nvPicPr>
          <p:cNvPr id="14" name="Picture 13">
            <a:extLst>
              <a:ext uri="{FF2B5EF4-FFF2-40B4-BE49-F238E27FC236}">
                <a16:creationId xmlns:a16="http://schemas.microsoft.com/office/drawing/2014/main" id="{CC452B1F-D8C3-428A-B1FB-EDEC07D94593}"/>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299720" y="1558921"/>
            <a:ext cx="1698898" cy="2668856"/>
          </a:xfrm>
          <a:prstGeom prst="rect">
            <a:avLst/>
          </a:prstGeom>
        </p:spPr>
      </p:pic>
    </p:spTree>
    <p:extLst>
      <p:ext uri="{BB962C8B-B14F-4D97-AF65-F5344CB8AC3E}">
        <p14:creationId xmlns:p14="http://schemas.microsoft.com/office/powerpoint/2010/main" val="192310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extLst>
              <a:ext uri="{FF2B5EF4-FFF2-40B4-BE49-F238E27FC236}">
                <a16:creationId xmlns:a16="http://schemas.microsoft.com/office/drawing/2014/main" id="{4CF34FF6-68E3-8EF6-B877-801EB8B5BDC6}"/>
              </a:ext>
            </a:extLst>
          </p:cNvPr>
          <p:cNvGraphicFramePr>
            <a:graphicFrameLocks noChangeAspect="1"/>
          </p:cNvGraphicFramePr>
          <p:nvPr>
            <p:extLst>
              <p:ext uri="{D42A27DB-BD31-4B8C-83A1-F6EECF244321}">
                <p14:modId xmlns:p14="http://schemas.microsoft.com/office/powerpoint/2010/main" val="3931271754"/>
              </p:ext>
            </p:extLst>
          </p:nvPr>
        </p:nvGraphicFramePr>
        <p:xfrm>
          <a:off x="1494638" y="1477818"/>
          <a:ext cx="9202723" cy="4637926"/>
        </p:xfrm>
        <a:graphic>
          <a:graphicData uri="http://schemas.openxmlformats.org/presentationml/2006/ole">
            <mc:AlternateContent xmlns:mc="http://schemas.openxmlformats.org/markup-compatibility/2006">
              <mc:Choice xmlns:v="urn:schemas-microsoft-com:vml" Requires="v">
                <p:oleObj name="Acrobat Document" r:id="rId2" imgW="6514799" imgH="4247946" progId="AcroExch.Document.DC">
                  <p:embed/>
                </p:oleObj>
              </mc:Choice>
              <mc:Fallback>
                <p:oleObj name="Acrobat Document" r:id="rId2" imgW="6514799" imgH="4247946" progId="AcroExch.Document.DC">
                  <p:embed/>
                  <p:pic>
                    <p:nvPicPr>
                      <p:cNvPr id="2" name="Object 1">
                        <a:extLst>
                          <a:ext uri="{FF2B5EF4-FFF2-40B4-BE49-F238E27FC236}">
                            <a16:creationId xmlns:a16="http://schemas.microsoft.com/office/drawing/2014/main" id="{4CF34FF6-68E3-8EF6-B877-801EB8B5BDC6}"/>
                          </a:ext>
                        </a:extLst>
                      </p:cNvPr>
                      <p:cNvPicPr/>
                      <p:nvPr/>
                    </p:nvPicPr>
                    <p:blipFill>
                      <a:blip r:embed="rId3"/>
                      <a:stretch>
                        <a:fillRect/>
                      </a:stretch>
                    </p:blipFill>
                    <p:spPr>
                      <a:xfrm>
                        <a:off x="1494638" y="1477818"/>
                        <a:ext cx="9202723" cy="4637926"/>
                      </a:xfrm>
                      <a:prstGeom prst="rect">
                        <a:avLst/>
                      </a:prstGeom>
                    </p:spPr>
                  </p:pic>
                </p:oleObj>
              </mc:Fallback>
            </mc:AlternateContent>
          </a:graphicData>
        </a:graphic>
      </p:graphicFrame>
      <p:sp>
        <p:nvSpPr>
          <p:cNvPr id="4" name="TextBox 3">
            <a:extLst>
              <a:ext uri="{FF2B5EF4-FFF2-40B4-BE49-F238E27FC236}">
                <a16:creationId xmlns:a16="http://schemas.microsoft.com/office/drawing/2014/main" id="{F76365A0-1399-5622-AF3E-E058CCFFAD67}"/>
              </a:ext>
            </a:extLst>
          </p:cNvPr>
          <p:cNvSpPr txBox="1"/>
          <p:nvPr/>
        </p:nvSpPr>
        <p:spPr>
          <a:xfrm>
            <a:off x="1394691" y="557651"/>
            <a:ext cx="8903854" cy="646331"/>
          </a:xfrm>
          <a:prstGeom prst="rect">
            <a:avLst/>
          </a:prstGeom>
          <a:noFill/>
        </p:spPr>
        <p:txBody>
          <a:bodyPr wrap="square">
            <a:spAutoFit/>
          </a:bodyPr>
          <a:lstStyle/>
          <a:p>
            <a:pPr algn="ctr"/>
            <a:r>
              <a:rPr lang="en-US" sz="3600" b="1" dirty="0"/>
              <a:t> Pop up Banner Used at Events</a:t>
            </a:r>
          </a:p>
        </p:txBody>
      </p:sp>
    </p:spTree>
    <p:extLst>
      <p:ext uri="{BB962C8B-B14F-4D97-AF65-F5344CB8AC3E}">
        <p14:creationId xmlns:p14="http://schemas.microsoft.com/office/powerpoint/2010/main" val="2514230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54C16F5-3479-4C42-8724-1C1F241530B6}"/>
              </a:ext>
            </a:extLst>
          </p:cNvPr>
          <p:cNvSpPr/>
          <p:nvPr/>
        </p:nvSpPr>
        <p:spPr>
          <a:xfrm>
            <a:off x="462845" y="239877"/>
            <a:ext cx="11277130" cy="1754326"/>
          </a:xfrm>
          <a:prstGeom prst="rect">
            <a:avLst/>
          </a:prstGeom>
        </p:spPr>
        <p:txBody>
          <a:bodyPr wrap="square">
            <a:spAutoFit/>
          </a:bodyPr>
          <a:lstStyle/>
          <a:p>
            <a:pPr algn="ctr"/>
            <a:r>
              <a:rPr lang="en-US" sz="3600" b="1" dirty="0"/>
              <a:t>TDM Marketing in So MD &amp; The DC Metro Region</a:t>
            </a:r>
          </a:p>
          <a:p>
            <a:pPr algn="ctr">
              <a:tabLst>
                <a:tab pos="3262313" algn="l"/>
              </a:tabLst>
            </a:pPr>
            <a:r>
              <a:rPr lang="en-US" sz="3200" b="1" dirty="0"/>
              <a:t>Events: </a:t>
            </a:r>
          </a:p>
          <a:p>
            <a:pPr algn="ctr"/>
            <a:endParaRPr lang="en-US" sz="2000" b="1" dirty="0"/>
          </a:p>
          <a:p>
            <a:r>
              <a:rPr lang="en-US" sz="2000" b="1" dirty="0"/>
              <a:t>   </a:t>
            </a:r>
            <a:r>
              <a:rPr lang="en-US" sz="2000" b="1" dirty="0">
                <a:solidFill>
                  <a:srgbClr val="FFFF00"/>
                </a:solidFill>
              </a:rPr>
              <a:t>Car Free Day                Bike to Work Day           Commuter Fairs        Commuter Hand-Outs </a:t>
            </a:r>
          </a:p>
        </p:txBody>
      </p:sp>
      <p:pic>
        <p:nvPicPr>
          <p:cNvPr id="4" name="Picture 3">
            <a:extLst>
              <a:ext uri="{FF2B5EF4-FFF2-40B4-BE49-F238E27FC236}">
                <a16:creationId xmlns:a16="http://schemas.microsoft.com/office/drawing/2014/main" id="{EDC5CA75-2A80-4322-BB35-43FCBAAB76B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0505" y="2062066"/>
            <a:ext cx="2258009" cy="4404047"/>
          </a:xfrm>
          <a:prstGeom prst="rect">
            <a:avLst/>
          </a:prstGeom>
        </p:spPr>
      </p:pic>
      <p:pic>
        <p:nvPicPr>
          <p:cNvPr id="8" name="Picture 7">
            <a:extLst>
              <a:ext uri="{FF2B5EF4-FFF2-40B4-BE49-F238E27FC236}">
                <a16:creationId xmlns:a16="http://schemas.microsoft.com/office/drawing/2014/main" id="{7814858C-C1B2-4D8A-8E1A-7C3A2FB1121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07290" y="1987419"/>
            <a:ext cx="2540000" cy="4478695"/>
          </a:xfrm>
          <a:prstGeom prst="rect">
            <a:avLst/>
          </a:prstGeom>
        </p:spPr>
      </p:pic>
      <p:pic>
        <p:nvPicPr>
          <p:cNvPr id="10" name="Picture 9">
            <a:extLst>
              <a:ext uri="{FF2B5EF4-FFF2-40B4-BE49-F238E27FC236}">
                <a16:creationId xmlns:a16="http://schemas.microsoft.com/office/drawing/2014/main" id="{F94CCF16-EA7D-466B-A748-5B448969238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23396" y="1987419"/>
            <a:ext cx="2816579" cy="4478694"/>
          </a:xfrm>
          <a:prstGeom prst="rect">
            <a:avLst/>
          </a:prstGeom>
        </p:spPr>
      </p:pic>
      <p:pic>
        <p:nvPicPr>
          <p:cNvPr id="7" name="Picture 6">
            <a:extLst>
              <a:ext uri="{FF2B5EF4-FFF2-40B4-BE49-F238E27FC236}">
                <a16:creationId xmlns:a16="http://schemas.microsoft.com/office/drawing/2014/main" id="{9D943FA8-695F-4217-9149-B614E20DCC6D}"/>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3084620" y="2062065"/>
            <a:ext cx="2790825" cy="4404048"/>
          </a:xfrm>
          <a:prstGeom prst="rect">
            <a:avLst/>
          </a:prstGeom>
        </p:spPr>
      </p:pic>
    </p:spTree>
    <p:extLst>
      <p:ext uri="{BB962C8B-B14F-4D97-AF65-F5344CB8AC3E}">
        <p14:creationId xmlns:p14="http://schemas.microsoft.com/office/powerpoint/2010/main" val="30865615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F00328F-17F2-4A49-B9D9-1F47DE08F286}"/>
              </a:ext>
            </a:extLst>
          </p:cNvPr>
          <p:cNvSpPr/>
          <p:nvPr/>
        </p:nvSpPr>
        <p:spPr>
          <a:xfrm>
            <a:off x="4086475" y="3244334"/>
            <a:ext cx="248786" cy="369332"/>
          </a:xfrm>
          <a:prstGeom prst="rect">
            <a:avLst/>
          </a:prstGeom>
        </p:spPr>
        <p:txBody>
          <a:bodyPr wrap="none">
            <a:spAutoFit/>
          </a:bodyPr>
          <a:lstStyle/>
          <a:p>
            <a:r>
              <a:rPr lang="en-US" dirty="0"/>
              <a:t> </a:t>
            </a:r>
          </a:p>
        </p:txBody>
      </p:sp>
      <p:pic>
        <p:nvPicPr>
          <p:cNvPr id="11" name="Summertime fuel-tri county">
            <a:hlinkClick r:id="" action="ppaction://media"/>
            <a:extLst>
              <a:ext uri="{FF2B5EF4-FFF2-40B4-BE49-F238E27FC236}">
                <a16:creationId xmlns:a16="http://schemas.microsoft.com/office/drawing/2014/main" id="{E667F25C-CE96-4536-92D3-3DC293BECE26}"/>
              </a:ext>
            </a:extLst>
          </p:cNvPr>
          <p:cNvPicPr>
            <a:picLocks noChangeAspect="1"/>
          </p:cNvPicPr>
          <p:nvPr>
            <a:videoFile r:link="rId2"/>
            <p:extLst>
              <p:ext uri="{DAA4B4D4-6D71-4841-9C94-3DE7FCFB9230}">
                <p14:media xmlns:p14="http://schemas.microsoft.com/office/powerpoint/2010/main" r:embed="rId1"/>
              </p:ext>
            </p:extLst>
          </p:nvPr>
        </p:nvPicPr>
        <p:blipFill>
          <a:blip r:embed="rId10"/>
          <a:stretch>
            <a:fillRect/>
          </a:stretch>
        </p:blipFill>
        <p:spPr>
          <a:xfrm>
            <a:off x="522919" y="2101334"/>
            <a:ext cx="3048000" cy="2015866"/>
          </a:xfrm>
          <a:prstGeom prst="rect">
            <a:avLst/>
          </a:prstGeom>
        </p:spPr>
      </p:pic>
      <p:pic>
        <p:nvPicPr>
          <p:cNvPr id="12" name="Tri-County Council for SOMD">
            <a:hlinkClick r:id="" action="ppaction://media"/>
            <a:extLst>
              <a:ext uri="{FF2B5EF4-FFF2-40B4-BE49-F238E27FC236}">
                <a16:creationId xmlns:a16="http://schemas.microsoft.com/office/drawing/2014/main" id="{89A0568E-AA6F-4936-A2A8-EF046F3CF45A}"/>
              </a:ext>
            </a:extLst>
          </p:cNvPr>
          <p:cNvPicPr>
            <a:picLocks noChangeAspect="1"/>
          </p:cNvPicPr>
          <p:nvPr>
            <a:videoFile r:link="rId4"/>
            <p:extLst>
              <p:ext uri="{DAA4B4D4-6D71-4841-9C94-3DE7FCFB9230}">
                <p14:media xmlns:p14="http://schemas.microsoft.com/office/powerpoint/2010/main" r:embed="rId3"/>
              </p:ext>
            </p:extLst>
          </p:nvPr>
        </p:nvPicPr>
        <p:blipFill>
          <a:blip r:embed="rId11"/>
          <a:stretch>
            <a:fillRect/>
          </a:stretch>
        </p:blipFill>
        <p:spPr>
          <a:xfrm>
            <a:off x="6228637" y="2101334"/>
            <a:ext cx="2719421" cy="2015866"/>
          </a:xfrm>
          <a:prstGeom prst="rect">
            <a:avLst/>
          </a:prstGeom>
        </p:spPr>
      </p:pic>
      <p:pic>
        <p:nvPicPr>
          <p:cNvPr id="13" name="New Flip out Commercial">
            <a:hlinkClick r:id="" action="ppaction://media"/>
            <a:extLst>
              <a:ext uri="{FF2B5EF4-FFF2-40B4-BE49-F238E27FC236}">
                <a16:creationId xmlns:a16="http://schemas.microsoft.com/office/drawing/2014/main" id="{E8040072-225C-41AC-A588-8F6D14322997}"/>
              </a:ext>
            </a:extLst>
          </p:cNvPr>
          <p:cNvPicPr>
            <a:picLocks noChangeAspect="1"/>
          </p:cNvPicPr>
          <p:nvPr>
            <a:videoFile r:link="rId6"/>
            <p:extLst>
              <p:ext uri="{DAA4B4D4-6D71-4841-9C94-3DE7FCFB9230}">
                <p14:media xmlns:p14="http://schemas.microsoft.com/office/powerpoint/2010/main" r:embed="rId5"/>
              </p:ext>
            </p:extLst>
          </p:nvPr>
        </p:nvPicPr>
        <p:blipFill>
          <a:blip r:embed="rId12"/>
          <a:stretch>
            <a:fillRect/>
          </a:stretch>
        </p:blipFill>
        <p:spPr>
          <a:xfrm>
            <a:off x="9163860" y="2101333"/>
            <a:ext cx="2566728" cy="2015867"/>
          </a:xfrm>
          <a:prstGeom prst="rect">
            <a:avLst/>
          </a:prstGeom>
        </p:spPr>
      </p:pic>
      <p:pic>
        <p:nvPicPr>
          <p:cNvPr id="15" name="TriCounty_BikeWork_2016 Video">
            <a:hlinkClick r:id="" action="ppaction://media"/>
            <a:extLst>
              <a:ext uri="{FF2B5EF4-FFF2-40B4-BE49-F238E27FC236}">
                <a16:creationId xmlns:a16="http://schemas.microsoft.com/office/drawing/2014/main" id="{F87CC063-A7FC-46D0-88E1-3FACD2C28B30}"/>
              </a:ext>
            </a:extLst>
          </p:cNvPr>
          <p:cNvPicPr>
            <a:picLocks noChangeAspect="1"/>
          </p:cNvPicPr>
          <p:nvPr>
            <a:videoFile r:link="rId8"/>
            <p:extLst>
              <p:ext uri="{DAA4B4D4-6D71-4841-9C94-3DE7FCFB9230}">
                <p14:media xmlns:p14="http://schemas.microsoft.com/office/powerpoint/2010/main" r:embed="rId7"/>
              </p:ext>
            </p:extLst>
          </p:nvPr>
        </p:nvPicPr>
        <p:blipFill>
          <a:blip r:embed="rId13"/>
          <a:stretch>
            <a:fillRect/>
          </a:stretch>
        </p:blipFill>
        <p:spPr>
          <a:xfrm>
            <a:off x="3685259" y="2101333"/>
            <a:ext cx="2392848" cy="2015867"/>
          </a:xfrm>
          <a:prstGeom prst="rect">
            <a:avLst/>
          </a:prstGeom>
        </p:spPr>
      </p:pic>
      <p:sp>
        <p:nvSpPr>
          <p:cNvPr id="16" name="Rectangle 15">
            <a:extLst>
              <a:ext uri="{FF2B5EF4-FFF2-40B4-BE49-F238E27FC236}">
                <a16:creationId xmlns:a16="http://schemas.microsoft.com/office/drawing/2014/main" id="{B1299756-F87E-47FD-8230-C8FE7D4FF73A}"/>
              </a:ext>
            </a:extLst>
          </p:cNvPr>
          <p:cNvSpPr/>
          <p:nvPr/>
        </p:nvSpPr>
        <p:spPr>
          <a:xfrm>
            <a:off x="522919" y="253484"/>
            <a:ext cx="11207669" cy="1569660"/>
          </a:xfrm>
          <a:prstGeom prst="rect">
            <a:avLst/>
          </a:prstGeom>
        </p:spPr>
        <p:txBody>
          <a:bodyPr wrap="square">
            <a:spAutoFit/>
          </a:bodyPr>
          <a:lstStyle/>
          <a:p>
            <a:pPr algn="ctr"/>
            <a:r>
              <a:rPr lang="en-US" sz="3600" b="1" dirty="0"/>
              <a:t>TDM Marketing in Southern Maryland</a:t>
            </a:r>
          </a:p>
          <a:p>
            <a:endParaRPr lang="en-US" sz="2000" b="1" dirty="0"/>
          </a:p>
          <a:p>
            <a:endParaRPr lang="en-US" sz="2000" b="1" dirty="0"/>
          </a:p>
          <a:p>
            <a:r>
              <a:rPr lang="en-US" sz="2000" b="1" dirty="0">
                <a:solidFill>
                  <a:srgbClr val="FFFF00"/>
                </a:solidFill>
              </a:rPr>
              <a:t>TV Spots on                                     and </a:t>
            </a:r>
            <a:r>
              <a:rPr lang="en-US" sz="2000" b="1" dirty="0"/>
              <a:t>                                   </a:t>
            </a:r>
            <a:r>
              <a:rPr lang="en-US" sz="2000" b="1" dirty="0">
                <a:solidFill>
                  <a:srgbClr val="FFFF00"/>
                </a:solidFill>
              </a:rPr>
              <a:t>I</a:t>
            </a:r>
            <a:r>
              <a:rPr lang="en-US" b="1" dirty="0">
                <a:solidFill>
                  <a:srgbClr val="FFFF00"/>
                </a:solidFill>
              </a:rPr>
              <a:t>nternet: </a:t>
            </a:r>
            <a:endParaRPr lang="en-US" sz="3600" b="1" dirty="0">
              <a:solidFill>
                <a:srgbClr val="FFFF00"/>
              </a:solidFill>
            </a:endParaRPr>
          </a:p>
        </p:txBody>
      </p:sp>
      <p:pic>
        <p:nvPicPr>
          <p:cNvPr id="20" name="Picture 19">
            <a:extLst>
              <a:ext uri="{FF2B5EF4-FFF2-40B4-BE49-F238E27FC236}">
                <a16:creationId xmlns:a16="http://schemas.microsoft.com/office/drawing/2014/main" id="{950F0F33-E075-4D73-B362-F643E1ACC134}"/>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27547" y="5673269"/>
            <a:ext cx="1269841" cy="761905"/>
          </a:xfrm>
          <a:prstGeom prst="rect">
            <a:avLst/>
          </a:prstGeom>
        </p:spPr>
      </p:pic>
      <p:pic>
        <p:nvPicPr>
          <p:cNvPr id="22" name="Picture 21">
            <a:extLst>
              <a:ext uri="{FF2B5EF4-FFF2-40B4-BE49-F238E27FC236}">
                <a16:creationId xmlns:a16="http://schemas.microsoft.com/office/drawing/2014/main" id="{883C1A09-7E7C-48B2-BEFB-9E0778C7D2ED}"/>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661192" y="4520921"/>
            <a:ext cx="1269841" cy="761905"/>
          </a:xfrm>
          <a:prstGeom prst="rect">
            <a:avLst/>
          </a:prstGeom>
        </p:spPr>
      </p:pic>
      <p:pic>
        <p:nvPicPr>
          <p:cNvPr id="24" name="Picture 23">
            <a:extLst>
              <a:ext uri="{FF2B5EF4-FFF2-40B4-BE49-F238E27FC236}">
                <a16:creationId xmlns:a16="http://schemas.microsoft.com/office/drawing/2014/main" id="{6F357710-A382-4E34-9E18-A3E76C952D2A}"/>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2046042" y="5673268"/>
            <a:ext cx="1269841" cy="761905"/>
          </a:xfrm>
          <a:prstGeom prst="rect">
            <a:avLst/>
          </a:prstGeom>
        </p:spPr>
      </p:pic>
      <p:pic>
        <p:nvPicPr>
          <p:cNvPr id="28" name="Picture 27">
            <a:extLst>
              <a:ext uri="{FF2B5EF4-FFF2-40B4-BE49-F238E27FC236}">
                <a16:creationId xmlns:a16="http://schemas.microsoft.com/office/drawing/2014/main" id="{DD2D3560-B70A-4A13-8B57-DDCC15584BDC}"/>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4245411" y="4442067"/>
            <a:ext cx="1269841" cy="919612"/>
          </a:xfrm>
          <a:prstGeom prst="rect">
            <a:avLst/>
          </a:prstGeom>
        </p:spPr>
      </p:pic>
      <p:pic>
        <p:nvPicPr>
          <p:cNvPr id="30" name="Picture 29">
            <a:extLst>
              <a:ext uri="{FF2B5EF4-FFF2-40B4-BE49-F238E27FC236}">
                <a16:creationId xmlns:a16="http://schemas.microsoft.com/office/drawing/2014/main" id="{0B863112-409B-4222-BB47-7DB7F9B718CD}"/>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3451554" y="5673267"/>
            <a:ext cx="1269841" cy="761905"/>
          </a:xfrm>
          <a:prstGeom prst="rect">
            <a:avLst/>
          </a:prstGeom>
        </p:spPr>
      </p:pic>
      <p:pic>
        <p:nvPicPr>
          <p:cNvPr id="32" name="Picture 31">
            <a:extLst>
              <a:ext uri="{FF2B5EF4-FFF2-40B4-BE49-F238E27FC236}">
                <a16:creationId xmlns:a16="http://schemas.microsoft.com/office/drawing/2014/main" id="{F2BF5ED6-08AC-45DC-AA0A-4DE01D26D82E}"/>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0145958" y="5536108"/>
            <a:ext cx="1269841" cy="761905"/>
          </a:xfrm>
          <a:prstGeom prst="rect">
            <a:avLst/>
          </a:prstGeom>
        </p:spPr>
      </p:pic>
      <p:pic>
        <p:nvPicPr>
          <p:cNvPr id="34" name="Picture 33">
            <a:extLst>
              <a:ext uri="{FF2B5EF4-FFF2-40B4-BE49-F238E27FC236}">
                <a16:creationId xmlns:a16="http://schemas.microsoft.com/office/drawing/2014/main" id="{9563AA3F-ED02-456D-86C8-95F573908B87}"/>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6798756" y="5636960"/>
            <a:ext cx="1269841" cy="761905"/>
          </a:xfrm>
          <a:prstGeom prst="rect">
            <a:avLst/>
          </a:prstGeom>
        </p:spPr>
      </p:pic>
      <p:pic>
        <p:nvPicPr>
          <p:cNvPr id="38" name="Picture 37">
            <a:extLst>
              <a:ext uri="{FF2B5EF4-FFF2-40B4-BE49-F238E27FC236}">
                <a16:creationId xmlns:a16="http://schemas.microsoft.com/office/drawing/2014/main" id="{1A4F1BD7-93E3-4D0B-8941-5C3A3B4BD24B}"/>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8528939" y="5536108"/>
            <a:ext cx="1269841" cy="761905"/>
          </a:xfrm>
          <a:prstGeom prst="rect">
            <a:avLst/>
          </a:prstGeom>
        </p:spPr>
      </p:pic>
      <p:pic>
        <p:nvPicPr>
          <p:cNvPr id="42" name="Picture 41">
            <a:extLst>
              <a:ext uri="{FF2B5EF4-FFF2-40B4-BE49-F238E27FC236}">
                <a16:creationId xmlns:a16="http://schemas.microsoft.com/office/drawing/2014/main" id="{DAA9E51D-35AA-4C8B-ABE3-55E6F999C828}"/>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5853256" y="4442067"/>
            <a:ext cx="887359" cy="888838"/>
          </a:xfrm>
          <a:prstGeom prst="rect">
            <a:avLst/>
          </a:prstGeom>
        </p:spPr>
      </p:pic>
      <p:pic>
        <p:nvPicPr>
          <p:cNvPr id="44" name="Picture 43">
            <a:extLst>
              <a:ext uri="{FF2B5EF4-FFF2-40B4-BE49-F238E27FC236}">
                <a16:creationId xmlns:a16="http://schemas.microsoft.com/office/drawing/2014/main" id="{134DFDD4-24A8-43FF-BE71-E7CF82EFB83F}"/>
              </a:ext>
            </a:extLst>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6965330" y="4323572"/>
            <a:ext cx="1054520" cy="1107016"/>
          </a:xfrm>
          <a:prstGeom prst="rect">
            <a:avLst/>
          </a:prstGeom>
        </p:spPr>
      </p:pic>
      <p:pic>
        <p:nvPicPr>
          <p:cNvPr id="48" name="Picture 47">
            <a:extLst>
              <a:ext uri="{FF2B5EF4-FFF2-40B4-BE49-F238E27FC236}">
                <a16:creationId xmlns:a16="http://schemas.microsoft.com/office/drawing/2014/main" id="{F09E08D2-6945-47EF-8152-0EBF3634CBC2}"/>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8375946" y="4442067"/>
            <a:ext cx="1035200" cy="936157"/>
          </a:xfrm>
          <a:prstGeom prst="rect">
            <a:avLst/>
          </a:prstGeom>
        </p:spPr>
      </p:pic>
      <p:pic>
        <p:nvPicPr>
          <p:cNvPr id="50" name="Picture 49">
            <a:extLst>
              <a:ext uri="{FF2B5EF4-FFF2-40B4-BE49-F238E27FC236}">
                <a16:creationId xmlns:a16="http://schemas.microsoft.com/office/drawing/2014/main" id="{B2958495-9832-48CB-B9BC-DFE6F27AA9FE}"/>
              </a:ext>
            </a:extLst>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2221559" y="1379189"/>
            <a:ext cx="2188649" cy="484026"/>
          </a:xfrm>
          <a:prstGeom prst="rect">
            <a:avLst/>
          </a:prstGeom>
        </p:spPr>
      </p:pic>
      <p:pic>
        <p:nvPicPr>
          <p:cNvPr id="52" name="Picture 51">
            <a:extLst>
              <a:ext uri="{FF2B5EF4-FFF2-40B4-BE49-F238E27FC236}">
                <a16:creationId xmlns:a16="http://schemas.microsoft.com/office/drawing/2014/main" id="{617E0277-D5F4-4A0D-A398-D51C7FE94D02}"/>
              </a:ext>
            </a:extLst>
          </p:cNvPr>
          <p:cNvPicPr>
            <a:picLocks noChangeAspect="1"/>
          </p:cNvPicPr>
          <p:nvPr/>
        </p:nvPicPr>
        <p:blipFill>
          <a:blip r:embed="rId26" cstate="print">
            <a:extLst>
              <a:ext uri="{28A0092B-C50C-407E-A947-70E740481C1C}">
                <a14:useLocalDpi xmlns:a14="http://schemas.microsoft.com/office/drawing/2010/main" val="0"/>
              </a:ext>
            </a:extLst>
          </a:blip>
          <a:stretch>
            <a:fillRect/>
          </a:stretch>
        </p:blipFill>
        <p:spPr>
          <a:xfrm>
            <a:off x="5373233" y="1343006"/>
            <a:ext cx="2119357" cy="519629"/>
          </a:xfrm>
          <a:prstGeom prst="rect">
            <a:avLst/>
          </a:prstGeom>
        </p:spPr>
      </p:pic>
      <p:pic>
        <p:nvPicPr>
          <p:cNvPr id="2" name="Picture 2" descr="See the source image">
            <a:extLst>
              <a:ext uri="{FF2B5EF4-FFF2-40B4-BE49-F238E27FC236}">
                <a16:creationId xmlns:a16="http://schemas.microsoft.com/office/drawing/2014/main" id="{CEE2885C-2894-F67B-CCE1-45C719B532B9}"/>
              </a:ext>
            </a:extLst>
          </p:cNvPr>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8767095" y="1440330"/>
            <a:ext cx="2709016" cy="42230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Fox Purchases Ad-Based Free Streaming Service Tubi TV">
            <a:extLst>
              <a:ext uri="{FF2B5EF4-FFF2-40B4-BE49-F238E27FC236}">
                <a16:creationId xmlns:a16="http://schemas.microsoft.com/office/drawing/2014/main" id="{33D8FFB5-927E-4884-1405-9900E8681CB2}"/>
              </a:ext>
            </a:extLst>
          </p:cNvPr>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949188" y="4520921"/>
            <a:ext cx="1496401" cy="101518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ubo Logo">
            <a:extLst>
              <a:ext uri="{FF2B5EF4-FFF2-40B4-BE49-F238E27FC236}">
                <a16:creationId xmlns:a16="http://schemas.microsoft.com/office/drawing/2014/main" id="{FB591425-6069-8CAF-7F51-28DB8B285E7F}"/>
              </a:ext>
            </a:extLst>
          </p:cNvPr>
          <p:cNvPicPr>
            <a:picLocks noChangeAspect="1" noChangeArrowheads="1"/>
          </p:cNvPicPr>
          <p:nvPr/>
        </p:nvPicPr>
        <p:blipFill>
          <a:blip r:embed="rId29" cstate="print">
            <a:extLst>
              <a:ext uri="{28A0092B-C50C-407E-A947-70E740481C1C}">
                <a14:useLocalDpi xmlns:a14="http://schemas.microsoft.com/office/drawing/2010/main" val="0"/>
              </a:ext>
            </a:extLst>
          </a:blip>
          <a:srcRect/>
          <a:stretch>
            <a:fillRect/>
          </a:stretch>
        </p:blipFill>
        <p:spPr bwMode="auto">
          <a:xfrm>
            <a:off x="9887021" y="4422343"/>
            <a:ext cx="1120405" cy="97560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The Roku Channel Adds 11 New Free Channels From NBCUniversal, AMC ...">
            <a:extLst>
              <a:ext uri="{FF2B5EF4-FFF2-40B4-BE49-F238E27FC236}">
                <a16:creationId xmlns:a16="http://schemas.microsoft.com/office/drawing/2014/main" id="{201604AA-BC7D-5722-40B6-D155C1D748F1}"/>
              </a:ext>
            </a:extLst>
          </p:cNvPr>
          <p:cNvPicPr>
            <a:picLocks noChangeAspect="1" noChangeArrowheads="1"/>
          </p:cNvPicPr>
          <p:nvPr/>
        </p:nvPicPr>
        <p:blipFill>
          <a:blip r:embed="rId30" cstate="print">
            <a:extLst>
              <a:ext uri="{28A0092B-C50C-407E-A947-70E740481C1C}">
                <a14:useLocalDpi xmlns:a14="http://schemas.microsoft.com/office/drawing/2010/main" val="0"/>
              </a:ext>
            </a:extLst>
          </a:blip>
          <a:srcRect/>
          <a:stretch>
            <a:fillRect/>
          </a:stretch>
        </p:blipFill>
        <p:spPr bwMode="auto">
          <a:xfrm>
            <a:off x="4857066" y="5636961"/>
            <a:ext cx="1618495" cy="798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9840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1"/>
                                        </p:tgtEl>
                                      </p:cBhvr>
                                    </p:cmd>
                                  </p:childTnLst>
                                </p:cTn>
                              </p:par>
                            </p:childTnLst>
                          </p:cTn>
                        </p:par>
                      </p:childTnLst>
                    </p:cTn>
                  </p:par>
                </p:childTnLst>
              </p:cTn>
              <p:nextCondLst>
                <p:cond evt="onClick" delay="0">
                  <p:tgtEl>
                    <p:spTgt spid="11"/>
                  </p:tgtEl>
                </p:cond>
              </p:nextCondLst>
            </p:seq>
            <p:video>
              <p:cMediaNode vol="80000">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video>
              <p:cMediaNode vol="80000">
                <p:cTn id="13" fill="hold" display="0">
                  <p:stCondLst>
                    <p:cond delay="indefinite"/>
                  </p:stCondLst>
                </p:cTn>
                <p:tgtEl>
                  <p:spTgt spid="12"/>
                </p:tgtEl>
              </p:cMediaNode>
            </p:video>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2" presetClass="mediacall" presetSubtype="0" fill="hold" nodeType="clickEffect">
                                  <p:stCondLst>
                                    <p:cond delay="0"/>
                                  </p:stCondLst>
                                  <p:childTnLst>
                                    <p:cmd type="call" cmd="togglePause">
                                      <p:cBhvr>
                                        <p:cTn id="18" dur="1" fill="hold"/>
                                        <p:tgtEl>
                                          <p:spTgt spid="13"/>
                                        </p:tgtEl>
                                      </p:cBhvr>
                                    </p:cmd>
                                  </p:childTnLst>
                                </p:cTn>
                              </p:par>
                            </p:childTnLst>
                          </p:cTn>
                        </p:par>
                      </p:childTnLst>
                    </p:cTn>
                  </p:par>
                </p:childTnLst>
              </p:cTn>
              <p:nextCondLst>
                <p:cond evt="onClick" delay="0">
                  <p:tgtEl>
                    <p:spTgt spid="13"/>
                  </p:tgtEl>
                </p:cond>
              </p:nextCondLst>
            </p:seq>
            <p:video>
              <p:cMediaNode vol="80000">
                <p:cTn id="19" fill="hold" display="0">
                  <p:stCondLst>
                    <p:cond delay="indefinite"/>
                  </p:stCondLst>
                </p:cTn>
                <p:tgtEl>
                  <p:spTgt spid="13"/>
                </p:tgtEl>
              </p:cMediaNode>
            </p:video>
            <p:seq concurrent="1" nextAc="seek">
              <p:cTn id="20" restart="whenNotActive" fill="hold" evtFilter="cancelBubble" nodeType="interactiveSeq">
                <p:stCondLst>
                  <p:cond evt="onClick" delay="0">
                    <p:tgtEl>
                      <p:spTgt spid="15"/>
                    </p:tgtEl>
                  </p:cond>
                </p:stCondLst>
                <p:endSync evt="end" delay="0">
                  <p:rtn val="all"/>
                </p:endSync>
                <p:childTnLst>
                  <p:par>
                    <p:cTn id="21" fill="hold">
                      <p:stCondLst>
                        <p:cond delay="0"/>
                      </p:stCondLst>
                      <p:childTnLst>
                        <p:par>
                          <p:cTn id="22" fill="hold">
                            <p:stCondLst>
                              <p:cond delay="0"/>
                            </p:stCondLst>
                            <p:childTnLst>
                              <p:par>
                                <p:cTn id="23" presetID="2" presetClass="mediacall" presetSubtype="0" fill="hold" nodeType="clickEffect">
                                  <p:stCondLst>
                                    <p:cond delay="0"/>
                                  </p:stCondLst>
                                  <p:childTnLst>
                                    <p:cmd type="call" cmd="togglePause">
                                      <p:cBhvr>
                                        <p:cTn id="24" dur="1" fill="hold"/>
                                        <p:tgtEl>
                                          <p:spTgt spid="15"/>
                                        </p:tgtEl>
                                      </p:cBhvr>
                                    </p:cmd>
                                  </p:childTnLst>
                                </p:cTn>
                              </p:par>
                            </p:childTnLst>
                          </p:cTn>
                        </p:par>
                      </p:childTnLst>
                    </p:cTn>
                  </p:par>
                </p:childTnLst>
              </p:cTn>
              <p:nextCondLst>
                <p:cond evt="onClick" delay="0">
                  <p:tgtEl>
                    <p:spTgt spid="15"/>
                  </p:tgtEl>
                </p:cond>
              </p:nextCondLst>
            </p:seq>
            <p:video>
              <p:cMediaNode vol="80000">
                <p:cTn id="25" fill="hold" display="0">
                  <p:stCondLst>
                    <p:cond delay="indefinite"/>
                  </p:stCondLst>
                </p:cTn>
                <p:tgtEl>
                  <p:spTgt spid="15"/>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2020 Comcast TV spot AL3023269_ Tri County Council CAP">
            <a:hlinkClick r:id="" action="ppaction://media"/>
            <a:extLst>
              <a:ext uri="{FF2B5EF4-FFF2-40B4-BE49-F238E27FC236}">
                <a16:creationId xmlns:a16="http://schemas.microsoft.com/office/drawing/2014/main" id="{4F50BB55-8E5B-33A5-85E2-E64467EB9BB8}"/>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61394" y="545284"/>
            <a:ext cx="11157358" cy="5662569"/>
          </a:xfrm>
          <a:prstGeom prst="rect">
            <a:avLst/>
          </a:prstGeom>
        </p:spPr>
      </p:pic>
    </p:spTree>
    <p:extLst>
      <p:ext uri="{BB962C8B-B14F-4D97-AF65-F5344CB8AC3E}">
        <p14:creationId xmlns:p14="http://schemas.microsoft.com/office/powerpoint/2010/main" val="3896536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82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2395885-F079-43AA-9811-7ABDD0F3AB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60813" y="1802010"/>
            <a:ext cx="2453038" cy="3425772"/>
          </a:xfrm>
          <a:prstGeom prst="rect">
            <a:avLst/>
          </a:prstGeom>
        </p:spPr>
      </p:pic>
      <p:pic>
        <p:nvPicPr>
          <p:cNvPr id="5" name="Picture 4">
            <a:extLst>
              <a:ext uri="{FF2B5EF4-FFF2-40B4-BE49-F238E27FC236}">
                <a16:creationId xmlns:a16="http://schemas.microsoft.com/office/drawing/2014/main" id="{035E1F7C-B10C-4717-BB49-32674E12E3B3}"/>
              </a:ext>
            </a:extLst>
          </p:cNvPr>
          <p:cNvPicPr>
            <a:picLocks noChangeAspect="1"/>
          </p:cNvPicPr>
          <p:nvPr/>
        </p:nvPicPr>
        <p:blipFill>
          <a:blip r:embed="rId3"/>
          <a:stretch>
            <a:fillRect/>
          </a:stretch>
        </p:blipFill>
        <p:spPr>
          <a:xfrm>
            <a:off x="301450" y="4116564"/>
            <a:ext cx="2453038" cy="2404533"/>
          </a:xfrm>
          <a:prstGeom prst="rect">
            <a:avLst/>
          </a:prstGeom>
        </p:spPr>
      </p:pic>
      <p:pic>
        <p:nvPicPr>
          <p:cNvPr id="6" name="Picture 5">
            <a:extLst>
              <a:ext uri="{FF2B5EF4-FFF2-40B4-BE49-F238E27FC236}">
                <a16:creationId xmlns:a16="http://schemas.microsoft.com/office/drawing/2014/main" id="{3A938C89-1E12-46ED-95B7-A5C863FB3148}"/>
              </a:ext>
            </a:extLst>
          </p:cNvPr>
          <p:cNvPicPr>
            <a:picLocks noChangeAspect="1"/>
          </p:cNvPicPr>
          <p:nvPr/>
        </p:nvPicPr>
        <p:blipFill>
          <a:blip r:embed="rId4"/>
          <a:stretch>
            <a:fillRect/>
          </a:stretch>
        </p:blipFill>
        <p:spPr>
          <a:xfrm>
            <a:off x="301450" y="1783643"/>
            <a:ext cx="2453038" cy="2088445"/>
          </a:xfrm>
          <a:prstGeom prst="rect">
            <a:avLst/>
          </a:prstGeom>
        </p:spPr>
      </p:pic>
      <p:pic>
        <p:nvPicPr>
          <p:cNvPr id="7" name="Picture 6">
            <a:extLst>
              <a:ext uri="{FF2B5EF4-FFF2-40B4-BE49-F238E27FC236}">
                <a16:creationId xmlns:a16="http://schemas.microsoft.com/office/drawing/2014/main" id="{40EB7C99-D36E-4F34-AF55-7B87D700B0D2}"/>
              </a:ext>
            </a:extLst>
          </p:cNvPr>
          <p:cNvPicPr>
            <a:picLocks noChangeAspect="1"/>
          </p:cNvPicPr>
          <p:nvPr/>
        </p:nvPicPr>
        <p:blipFill>
          <a:blip r:embed="rId5"/>
          <a:stretch>
            <a:fillRect/>
          </a:stretch>
        </p:blipFill>
        <p:spPr>
          <a:xfrm>
            <a:off x="9270291" y="4033436"/>
            <a:ext cx="2560463" cy="2487660"/>
          </a:xfrm>
          <a:prstGeom prst="rect">
            <a:avLst/>
          </a:prstGeom>
        </p:spPr>
      </p:pic>
      <p:sp>
        <p:nvSpPr>
          <p:cNvPr id="14" name="Rectangle 13">
            <a:extLst>
              <a:ext uri="{FF2B5EF4-FFF2-40B4-BE49-F238E27FC236}">
                <a16:creationId xmlns:a16="http://schemas.microsoft.com/office/drawing/2014/main" id="{F9426DC1-72D3-48A1-9CB0-1AD0E874321C}"/>
              </a:ext>
            </a:extLst>
          </p:cNvPr>
          <p:cNvSpPr/>
          <p:nvPr/>
        </p:nvSpPr>
        <p:spPr>
          <a:xfrm>
            <a:off x="301451" y="242558"/>
            <a:ext cx="11529304" cy="1508105"/>
          </a:xfrm>
          <a:prstGeom prst="rect">
            <a:avLst/>
          </a:prstGeom>
        </p:spPr>
        <p:txBody>
          <a:bodyPr wrap="square">
            <a:spAutoFit/>
          </a:bodyPr>
          <a:lstStyle/>
          <a:p>
            <a:pPr algn="ctr"/>
            <a:r>
              <a:rPr lang="en-US" sz="3600" b="1" dirty="0"/>
              <a:t>TDM Marketing in Southern Maryland</a:t>
            </a:r>
          </a:p>
          <a:p>
            <a:pPr algn="ctr"/>
            <a:r>
              <a:rPr lang="en-US" sz="2400" b="1" dirty="0">
                <a:solidFill>
                  <a:srgbClr val="FFFF00"/>
                </a:solidFill>
              </a:rPr>
              <a:t>Print Ads in 5 County newspapers, 2 Online News Feeds, Parent Line Magazine &amp; all 3 Chamber of Commerce’s Directory</a:t>
            </a:r>
            <a:r>
              <a:rPr lang="en-US" sz="3200" b="1" dirty="0">
                <a:solidFill>
                  <a:srgbClr val="FFFF00"/>
                </a:solidFill>
              </a:rPr>
              <a:t>:</a:t>
            </a:r>
          </a:p>
        </p:txBody>
      </p:sp>
      <p:pic>
        <p:nvPicPr>
          <p:cNvPr id="4" name="Picture 4" descr="MDOT and incenTrip Logos">
            <a:extLst>
              <a:ext uri="{FF2B5EF4-FFF2-40B4-BE49-F238E27FC236}">
                <a16:creationId xmlns:a16="http://schemas.microsoft.com/office/drawing/2014/main" id="{8D4ACE84-A16E-3029-378A-BAD8307475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97799" y="1802010"/>
            <a:ext cx="3000375" cy="322257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ommuters – Commuter Connections">
            <a:extLst>
              <a:ext uri="{FF2B5EF4-FFF2-40B4-BE49-F238E27FC236}">
                <a16:creationId xmlns:a16="http://schemas.microsoft.com/office/drawing/2014/main" id="{B454ECD1-2E8F-CA1A-CECD-3AEC276A089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01642" y="5388181"/>
            <a:ext cx="2878756" cy="113291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Commuters – Commuter Connections">
            <a:extLst>
              <a:ext uri="{FF2B5EF4-FFF2-40B4-BE49-F238E27FC236}">
                <a16:creationId xmlns:a16="http://schemas.microsoft.com/office/drawing/2014/main" id="{817F4CC0-20E0-8CB3-74A4-C9C15AC420C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264345" y="5181662"/>
            <a:ext cx="2721999" cy="133943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ar Free Day - Home | Facebook">
            <a:extLst>
              <a:ext uri="{FF2B5EF4-FFF2-40B4-BE49-F238E27FC236}">
                <a16:creationId xmlns:a16="http://schemas.microsoft.com/office/drawing/2014/main" id="{A1ED3E7F-274E-E73A-17F2-D63D6848356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225376" y="1753001"/>
            <a:ext cx="2560463"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6502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9F75B55-CC33-9E51-9338-14C6A6E0DBF6}"/>
              </a:ext>
            </a:extLst>
          </p:cNvPr>
          <p:cNvPicPr>
            <a:picLocks noChangeAspect="1"/>
          </p:cNvPicPr>
          <p:nvPr/>
        </p:nvPicPr>
        <p:blipFill>
          <a:blip r:embed="rId3"/>
          <a:stretch>
            <a:fillRect/>
          </a:stretch>
        </p:blipFill>
        <p:spPr>
          <a:xfrm>
            <a:off x="502339" y="299601"/>
            <a:ext cx="5593661" cy="6258798"/>
          </a:xfrm>
          <a:prstGeom prst="rect">
            <a:avLst/>
          </a:prstGeom>
        </p:spPr>
      </p:pic>
      <p:pic>
        <p:nvPicPr>
          <p:cNvPr id="8" name="Picture 7">
            <a:extLst>
              <a:ext uri="{FF2B5EF4-FFF2-40B4-BE49-F238E27FC236}">
                <a16:creationId xmlns:a16="http://schemas.microsoft.com/office/drawing/2014/main" id="{77287F6B-92A6-F12B-79F2-40F4CBE8CE3F}"/>
              </a:ext>
            </a:extLst>
          </p:cNvPr>
          <p:cNvPicPr>
            <a:picLocks noChangeAspect="1"/>
          </p:cNvPicPr>
          <p:nvPr/>
        </p:nvPicPr>
        <p:blipFill>
          <a:blip r:embed="rId4"/>
          <a:stretch>
            <a:fillRect/>
          </a:stretch>
        </p:blipFill>
        <p:spPr>
          <a:xfrm>
            <a:off x="6470758" y="299601"/>
            <a:ext cx="5145446" cy="6258798"/>
          </a:xfrm>
          <a:prstGeom prst="rect">
            <a:avLst/>
          </a:prstGeom>
        </p:spPr>
      </p:pic>
    </p:spTree>
    <p:extLst>
      <p:ext uri="{BB962C8B-B14F-4D97-AF65-F5344CB8AC3E}">
        <p14:creationId xmlns:p14="http://schemas.microsoft.com/office/powerpoint/2010/main" val="2667737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extLst>
              <a:ext uri="{FF2B5EF4-FFF2-40B4-BE49-F238E27FC236}">
                <a16:creationId xmlns:a16="http://schemas.microsoft.com/office/drawing/2014/main" id="{6591F876-3A3B-7015-5B9E-CCE65F10D18A}"/>
              </a:ext>
            </a:extLst>
          </p:cNvPr>
          <p:cNvGraphicFramePr>
            <a:graphicFrameLocks noChangeAspect="1"/>
          </p:cNvGraphicFramePr>
          <p:nvPr>
            <p:extLst>
              <p:ext uri="{D42A27DB-BD31-4B8C-83A1-F6EECF244321}">
                <p14:modId xmlns:p14="http://schemas.microsoft.com/office/powerpoint/2010/main" val="1803266133"/>
              </p:ext>
            </p:extLst>
          </p:nvPr>
        </p:nvGraphicFramePr>
        <p:xfrm>
          <a:off x="5660136" y="1665650"/>
          <a:ext cx="5928360" cy="4735151"/>
        </p:xfrm>
        <a:graphic>
          <a:graphicData uri="http://schemas.openxmlformats.org/presentationml/2006/ole">
            <mc:AlternateContent xmlns:mc="http://schemas.openxmlformats.org/markup-compatibility/2006">
              <mc:Choice xmlns:v="urn:schemas-microsoft-com:vml" Requires="v">
                <p:oleObj name="Acrobat Document" r:id="rId2" imgW="6514799" imgH="4247946" progId="AcroExch.Document.DC">
                  <p:embed/>
                </p:oleObj>
              </mc:Choice>
              <mc:Fallback>
                <p:oleObj name="Acrobat Document" r:id="rId2" imgW="6514799" imgH="4247946" progId="AcroExch.Document.DC">
                  <p:embed/>
                  <p:pic>
                    <p:nvPicPr>
                      <p:cNvPr id="2" name="Object 1">
                        <a:extLst>
                          <a:ext uri="{FF2B5EF4-FFF2-40B4-BE49-F238E27FC236}">
                            <a16:creationId xmlns:a16="http://schemas.microsoft.com/office/drawing/2014/main" id="{6591F876-3A3B-7015-5B9E-CCE65F10D18A}"/>
                          </a:ext>
                        </a:extLst>
                      </p:cNvPr>
                      <p:cNvPicPr/>
                      <p:nvPr/>
                    </p:nvPicPr>
                    <p:blipFill>
                      <a:blip r:embed="rId3"/>
                      <a:stretch>
                        <a:fillRect/>
                      </a:stretch>
                    </p:blipFill>
                    <p:spPr>
                      <a:xfrm>
                        <a:off x="5660136" y="1665650"/>
                        <a:ext cx="5928360" cy="4735151"/>
                      </a:xfrm>
                      <a:prstGeom prst="rect">
                        <a:avLst/>
                      </a:prstGeom>
                    </p:spPr>
                  </p:pic>
                </p:oleObj>
              </mc:Fallback>
            </mc:AlternateContent>
          </a:graphicData>
        </a:graphic>
      </p:graphicFrame>
      <p:graphicFrame>
        <p:nvGraphicFramePr>
          <p:cNvPr id="3" name="Object 2">
            <a:extLst>
              <a:ext uri="{FF2B5EF4-FFF2-40B4-BE49-F238E27FC236}">
                <a16:creationId xmlns:a16="http://schemas.microsoft.com/office/drawing/2014/main" id="{F27A5407-9FD3-A1FA-ABD3-98EA38BFB1DF}"/>
              </a:ext>
            </a:extLst>
          </p:cNvPr>
          <p:cNvGraphicFramePr>
            <a:graphicFrameLocks noChangeAspect="1"/>
          </p:cNvGraphicFramePr>
          <p:nvPr>
            <p:extLst>
              <p:ext uri="{D42A27DB-BD31-4B8C-83A1-F6EECF244321}">
                <p14:modId xmlns:p14="http://schemas.microsoft.com/office/powerpoint/2010/main" val="603274842"/>
              </p:ext>
            </p:extLst>
          </p:nvPr>
        </p:nvGraphicFramePr>
        <p:xfrm>
          <a:off x="603504" y="1665649"/>
          <a:ext cx="4709160" cy="4735152"/>
        </p:xfrm>
        <a:graphic>
          <a:graphicData uri="http://schemas.openxmlformats.org/presentationml/2006/ole">
            <mc:AlternateContent xmlns:mc="http://schemas.openxmlformats.org/markup-compatibility/2006">
              <mc:Choice xmlns:v="urn:schemas-microsoft-com:vml" Requires="v">
                <p:oleObj name="Acrobat Document" r:id="rId4" imgW="4663440" imgH="6034757" progId="Acrobat.Document.DC">
                  <p:embed/>
                </p:oleObj>
              </mc:Choice>
              <mc:Fallback>
                <p:oleObj name="Acrobat Document" r:id="rId4" imgW="4663440" imgH="6034757" progId="Acrobat.Document.DC">
                  <p:embed/>
                  <p:pic>
                    <p:nvPicPr>
                      <p:cNvPr id="3" name="Object 2">
                        <a:extLst>
                          <a:ext uri="{FF2B5EF4-FFF2-40B4-BE49-F238E27FC236}">
                            <a16:creationId xmlns:a16="http://schemas.microsoft.com/office/drawing/2014/main" id="{F27A5407-9FD3-A1FA-ABD3-98EA38BFB1DF}"/>
                          </a:ext>
                        </a:extLst>
                      </p:cNvPr>
                      <p:cNvPicPr/>
                      <p:nvPr/>
                    </p:nvPicPr>
                    <p:blipFill>
                      <a:blip r:embed="rId5"/>
                      <a:stretch>
                        <a:fillRect/>
                      </a:stretch>
                    </p:blipFill>
                    <p:spPr>
                      <a:xfrm>
                        <a:off x="603504" y="1665649"/>
                        <a:ext cx="4709160" cy="4735152"/>
                      </a:xfrm>
                      <a:prstGeom prst="rect">
                        <a:avLst/>
                      </a:prstGeom>
                    </p:spPr>
                  </p:pic>
                </p:oleObj>
              </mc:Fallback>
            </mc:AlternateContent>
          </a:graphicData>
        </a:graphic>
      </p:graphicFrame>
      <p:sp>
        <p:nvSpPr>
          <p:cNvPr id="4" name="TextBox 3">
            <a:extLst>
              <a:ext uri="{FF2B5EF4-FFF2-40B4-BE49-F238E27FC236}">
                <a16:creationId xmlns:a16="http://schemas.microsoft.com/office/drawing/2014/main" id="{27CCB79F-65D3-A6A9-B78C-A71F75863109}"/>
              </a:ext>
            </a:extLst>
          </p:cNvPr>
          <p:cNvSpPr txBox="1"/>
          <p:nvPr/>
        </p:nvSpPr>
        <p:spPr>
          <a:xfrm>
            <a:off x="2669309" y="573886"/>
            <a:ext cx="6096000" cy="646331"/>
          </a:xfrm>
          <a:prstGeom prst="rect">
            <a:avLst/>
          </a:prstGeom>
          <a:noFill/>
        </p:spPr>
        <p:txBody>
          <a:bodyPr wrap="square">
            <a:spAutoFit/>
          </a:bodyPr>
          <a:lstStyle/>
          <a:p>
            <a:pPr algn="ctr"/>
            <a:r>
              <a:rPr lang="en-US" sz="3600" b="1" dirty="0"/>
              <a:t>Teleworking Ads</a:t>
            </a:r>
          </a:p>
        </p:txBody>
      </p:sp>
    </p:spTree>
    <p:extLst>
      <p:ext uri="{BB962C8B-B14F-4D97-AF65-F5344CB8AC3E}">
        <p14:creationId xmlns:p14="http://schemas.microsoft.com/office/powerpoint/2010/main" val="827191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Object 12">
            <a:extLst>
              <a:ext uri="{FF2B5EF4-FFF2-40B4-BE49-F238E27FC236}">
                <a16:creationId xmlns:a16="http://schemas.microsoft.com/office/drawing/2014/main" id="{D9D62BBB-6E94-A81B-1C03-BC6386B11932}"/>
              </a:ext>
            </a:extLst>
          </p:cNvPr>
          <p:cNvGraphicFramePr>
            <a:graphicFrameLocks noChangeAspect="1"/>
          </p:cNvGraphicFramePr>
          <p:nvPr>
            <p:extLst>
              <p:ext uri="{D42A27DB-BD31-4B8C-83A1-F6EECF244321}">
                <p14:modId xmlns:p14="http://schemas.microsoft.com/office/powerpoint/2010/main" val="2157597293"/>
              </p:ext>
            </p:extLst>
          </p:nvPr>
        </p:nvGraphicFramePr>
        <p:xfrm>
          <a:off x="1473646" y="1361023"/>
          <a:ext cx="8829964" cy="5033818"/>
        </p:xfrm>
        <a:graphic>
          <a:graphicData uri="http://schemas.openxmlformats.org/presentationml/2006/ole">
            <mc:AlternateContent xmlns:mc="http://schemas.openxmlformats.org/markup-compatibility/2006">
              <mc:Choice xmlns:v="urn:schemas-microsoft-com:vml" Requires="v">
                <p:oleObj name="Acrobat Document" r:id="rId2" imgW="6000599" imgH="7543571" progId="AcroExch.Document.DC">
                  <p:embed/>
                </p:oleObj>
              </mc:Choice>
              <mc:Fallback>
                <p:oleObj name="Acrobat Document" r:id="rId2" imgW="6000599" imgH="7543571" progId="AcroExch.Document.DC">
                  <p:embed/>
                  <p:pic>
                    <p:nvPicPr>
                      <p:cNvPr id="13" name="Object 12">
                        <a:extLst>
                          <a:ext uri="{FF2B5EF4-FFF2-40B4-BE49-F238E27FC236}">
                            <a16:creationId xmlns:a16="http://schemas.microsoft.com/office/drawing/2014/main" id="{D9D62BBB-6E94-A81B-1C03-BC6386B11932}"/>
                          </a:ext>
                        </a:extLst>
                      </p:cNvPr>
                      <p:cNvPicPr/>
                      <p:nvPr/>
                    </p:nvPicPr>
                    <p:blipFill>
                      <a:blip r:embed="rId3"/>
                      <a:stretch>
                        <a:fillRect/>
                      </a:stretch>
                    </p:blipFill>
                    <p:spPr>
                      <a:xfrm>
                        <a:off x="1473646" y="1361023"/>
                        <a:ext cx="8829964" cy="5033818"/>
                      </a:xfrm>
                      <a:prstGeom prst="rect">
                        <a:avLst/>
                      </a:prstGeom>
                    </p:spPr>
                  </p:pic>
                </p:oleObj>
              </mc:Fallback>
            </mc:AlternateContent>
          </a:graphicData>
        </a:graphic>
      </p:graphicFrame>
      <p:sp>
        <p:nvSpPr>
          <p:cNvPr id="2" name="TextBox 1">
            <a:extLst>
              <a:ext uri="{FF2B5EF4-FFF2-40B4-BE49-F238E27FC236}">
                <a16:creationId xmlns:a16="http://schemas.microsoft.com/office/drawing/2014/main" id="{F48599DE-D2E9-75AE-94E8-2C3305D07630}"/>
              </a:ext>
            </a:extLst>
          </p:cNvPr>
          <p:cNvSpPr txBox="1"/>
          <p:nvPr/>
        </p:nvSpPr>
        <p:spPr>
          <a:xfrm>
            <a:off x="2669309" y="573886"/>
            <a:ext cx="6096000" cy="646331"/>
          </a:xfrm>
          <a:prstGeom prst="rect">
            <a:avLst/>
          </a:prstGeom>
          <a:noFill/>
        </p:spPr>
        <p:txBody>
          <a:bodyPr wrap="square">
            <a:spAutoFit/>
          </a:bodyPr>
          <a:lstStyle/>
          <a:p>
            <a:pPr algn="ctr"/>
            <a:r>
              <a:rPr lang="en-US" sz="3600" b="1" dirty="0"/>
              <a:t>    Post Cards &amp; </a:t>
            </a:r>
            <a:r>
              <a:rPr lang="en-US" sz="3600" b="1" dirty="0" err="1"/>
              <a:t>ValPax</a:t>
            </a:r>
            <a:r>
              <a:rPr lang="en-US" sz="3600" b="1" dirty="0"/>
              <a:t> </a:t>
            </a:r>
          </a:p>
        </p:txBody>
      </p:sp>
    </p:spTree>
    <p:extLst>
      <p:ext uri="{BB962C8B-B14F-4D97-AF65-F5344CB8AC3E}">
        <p14:creationId xmlns:p14="http://schemas.microsoft.com/office/powerpoint/2010/main" val="4044016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DD412E8-775B-8D06-271A-CF2641E10D9F}"/>
              </a:ext>
            </a:extLst>
          </p:cNvPr>
          <p:cNvPicPr>
            <a:picLocks noChangeAspect="1"/>
          </p:cNvPicPr>
          <p:nvPr/>
        </p:nvPicPr>
        <p:blipFill>
          <a:blip r:embed="rId2"/>
          <a:stretch>
            <a:fillRect/>
          </a:stretch>
        </p:blipFill>
        <p:spPr>
          <a:xfrm>
            <a:off x="609854" y="1182254"/>
            <a:ext cx="10733821" cy="5167364"/>
          </a:xfrm>
          <a:prstGeom prst="rect">
            <a:avLst/>
          </a:prstGeom>
        </p:spPr>
      </p:pic>
      <p:pic>
        <p:nvPicPr>
          <p:cNvPr id="6" name="Picture 5" descr="Zero Deaths Maryland | Facebook">
            <a:extLst>
              <a:ext uri="{FF2B5EF4-FFF2-40B4-BE49-F238E27FC236}">
                <a16:creationId xmlns:a16="http://schemas.microsoft.com/office/drawing/2014/main" id="{FF3B59C6-7C9E-4BD9-8659-F52A3D8154D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11492" y="4728171"/>
            <a:ext cx="2163445" cy="1392572"/>
          </a:xfrm>
          <a:prstGeom prst="rect">
            <a:avLst/>
          </a:prstGeom>
          <a:noFill/>
          <a:ln>
            <a:noFill/>
          </a:ln>
        </p:spPr>
      </p:pic>
      <p:pic>
        <p:nvPicPr>
          <p:cNvPr id="4100" name="Picture 4" descr="See the source image">
            <a:extLst>
              <a:ext uri="{FF2B5EF4-FFF2-40B4-BE49-F238E27FC236}">
                <a16:creationId xmlns:a16="http://schemas.microsoft.com/office/drawing/2014/main" id="{09576788-EDA8-C675-E43F-CD1FB02E1A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35249" y="2055304"/>
            <a:ext cx="1971107" cy="154357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2D2138E-4CD9-50FC-3E50-460D63BB04B8}"/>
              </a:ext>
            </a:extLst>
          </p:cNvPr>
          <p:cNvSpPr txBox="1"/>
          <p:nvPr/>
        </p:nvSpPr>
        <p:spPr>
          <a:xfrm>
            <a:off x="2632364" y="333741"/>
            <a:ext cx="6096000" cy="646331"/>
          </a:xfrm>
          <a:prstGeom prst="rect">
            <a:avLst/>
          </a:prstGeom>
          <a:noFill/>
        </p:spPr>
        <p:txBody>
          <a:bodyPr wrap="square">
            <a:spAutoFit/>
          </a:bodyPr>
          <a:lstStyle/>
          <a:p>
            <a:pPr algn="ctr"/>
            <a:r>
              <a:rPr lang="en-US" sz="3600" b="1" dirty="0"/>
              <a:t>Holiday Ads</a:t>
            </a:r>
          </a:p>
        </p:txBody>
      </p:sp>
      <p:pic>
        <p:nvPicPr>
          <p:cNvPr id="3" name="Picture 2" descr="Logo, company name&#10;&#10;Description automatically generated">
            <a:extLst>
              <a:ext uri="{FF2B5EF4-FFF2-40B4-BE49-F238E27FC236}">
                <a16:creationId xmlns:a16="http://schemas.microsoft.com/office/drawing/2014/main" id="{C6581682-E1D4-46A8-F995-9B1E4B0F4A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20939" y="4728171"/>
            <a:ext cx="2230116" cy="1392572"/>
          </a:xfrm>
          <a:prstGeom prst="rect">
            <a:avLst/>
          </a:prstGeom>
        </p:spPr>
      </p:pic>
    </p:spTree>
    <p:extLst>
      <p:ext uri="{BB962C8B-B14F-4D97-AF65-F5344CB8AC3E}">
        <p14:creationId xmlns:p14="http://schemas.microsoft.com/office/powerpoint/2010/main" val="2324718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0042C6-83E7-467F-A134-040FF51E7ECC}"/>
              </a:ext>
            </a:extLst>
          </p:cNvPr>
          <p:cNvSpPr/>
          <p:nvPr/>
        </p:nvSpPr>
        <p:spPr>
          <a:xfrm>
            <a:off x="395112" y="231268"/>
            <a:ext cx="11266310" cy="5786199"/>
          </a:xfrm>
          <a:prstGeom prst="rect">
            <a:avLst/>
          </a:prstGeom>
        </p:spPr>
        <p:txBody>
          <a:bodyPr wrap="square">
            <a:spAutoFit/>
          </a:bodyPr>
          <a:lstStyle/>
          <a:p>
            <a:pPr algn="ctr"/>
            <a:r>
              <a:rPr lang="en-US" sz="3600" b="1" dirty="0"/>
              <a:t>TDM Marketing in Southern Maryland</a:t>
            </a:r>
          </a:p>
          <a:p>
            <a:pPr algn="ctr"/>
            <a:endParaRPr lang="en-US" sz="1400" b="1" dirty="0"/>
          </a:p>
          <a:p>
            <a:pPr algn="ctr"/>
            <a:endParaRPr lang="en-US" sz="1200" b="1" dirty="0"/>
          </a:p>
          <a:p>
            <a:pPr algn="ctr"/>
            <a:r>
              <a:rPr lang="en-US" sz="2400" b="1" dirty="0">
                <a:solidFill>
                  <a:srgbClr val="FFFF00"/>
                </a:solidFill>
              </a:rPr>
              <a:t>MTA Commuter Bus Timetables, GRH, Rideshare, Telework, </a:t>
            </a:r>
            <a:r>
              <a:rPr lang="en-US" sz="2400" b="1" dirty="0" err="1">
                <a:solidFill>
                  <a:srgbClr val="FFFF00"/>
                </a:solidFill>
              </a:rPr>
              <a:t>incenTrip</a:t>
            </a:r>
            <a:r>
              <a:rPr lang="en-US" sz="2400" b="1" dirty="0">
                <a:solidFill>
                  <a:srgbClr val="FFFF00"/>
                </a:solidFill>
              </a:rPr>
              <a:t>,             Pool &amp; Flextime Rewards, MD Employer Tax Credit Brochures, Vanpool Incentive Program Placement:</a:t>
            </a:r>
          </a:p>
          <a:p>
            <a:pPr algn="ctr"/>
            <a:endParaRPr lang="en-US" sz="2400" b="1" dirty="0">
              <a:solidFill>
                <a:srgbClr val="C00000"/>
              </a:solidFill>
            </a:endParaRPr>
          </a:p>
          <a:p>
            <a:pPr algn="ctr"/>
            <a:endParaRPr lang="en-US" b="1" dirty="0">
              <a:solidFill>
                <a:srgbClr val="C00000"/>
              </a:solidFill>
            </a:endParaRPr>
          </a:p>
          <a:p>
            <a:pPr algn="ctr"/>
            <a:r>
              <a:rPr lang="en-US" sz="2400" b="1" dirty="0">
                <a:solidFill>
                  <a:schemeClr val="bg1"/>
                </a:solidFill>
              </a:rPr>
              <a:t>  3 Government Buildings</a:t>
            </a:r>
          </a:p>
          <a:p>
            <a:pPr algn="ctr"/>
            <a:r>
              <a:rPr lang="en-US" sz="2400" b="1" dirty="0">
                <a:solidFill>
                  <a:schemeClr val="bg1"/>
                </a:solidFill>
              </a:rPr>
              <a:t> 3 Chamber of Commerce </a:t>
            </a:r>
          </a:p>
          <a:p>
            <a:pPr algn="ctr"/>
            <a:r>
              <a:rPr lang="en-US" sz="2400" b="1" dirty="0">
                <a:solidFill>
                  <a:schemeClr val="bg1"/>
                </a:solidFill>
              </a:rPr>
              <a:t>  3 Visitor Centers</a:t>
            </a:r>
          </a:p>
          <a:p>
            <a:pPr algn="ctr"/>
            <a:r>
              <a:rPr lang="en-US" sz="2400" b="1" dirty="0">
                <a:solidFill>
                  <a:schemeClr val="bg1"/>
                </a:solidFill>
              </a:rPr>
              <a:t>3 Department of Economic Development buildings</a:t>
            </a:r>
          </a:p>
          <a:p>
            <a:pPr algn="ctr"/>
            <a:r>
              <a:rPr lang="en-US" sz="2400" b="1" dirty="0">
                <a:solidFill>
                  <a:schemeClr val="bg1"/>
                </a:solidFill>
              </a:rPr>
              <a:t>All 11 Tri-County libraries</a:t>
            </a:r>
          </a:p>
          <a:p>
            <a:pPr algn="ctr"/>
            <a:r>
              <a:rPr lang="en-US" sz="2400" b="1" dirty="0">
                <a:solidFill>
                  <a:schemeClr val="bg1"/>
                </a:solidFill>
              </a:rPr>
              <a:t>Employers though out the tri-county region</a:t>
            </a:r>
          </a:p>
          <a:p>
            <a:pPr algn="ctr"/>
            <a:r>
              <a:rPr lang="en-US" sz="3200" b="1" dirty="0"/>
              <a:t> </a:t>
            </a:r>
          </a:p>
          <a:p>
            <a:pPr algn="ctr"/>
            <a:endParaRPr lang="en-US" b="1" dirty="0">
              <a:solidFill>
                <a:srgbClr val="C00000"/>
              </a:solidFill>
            </a:endParaRPr>
          </a:p>
        </p:txBody>
      </p:sp>
      <p:pic>
        <p:nvPicPr>
          <p:cNvPr id="6" name="Picture 5">
            <a:extLst>
              <a:ext uri="{FF2B5EF4-FFF2-40B4-BE49-F238E27FC236}">
                <a16:creationId xmlns:a16="http://schemas.microsoft.com/office/drawing/2014/main" id="{90F0B281-6AC2-44E7-9521-3F270893F9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08106" y="5607697"/>
            <a:ext cx="990082" cy="822391"/>
          </a:xfrm>
          <a:prstGeom prst="rect">
            <a:avLst/>
          </a:prstGeom>
        </p:spPr>
      </p:pic>
      <p:pic>
        <p:nvPicPr>
          <p:cNvPr id="7" name="Picture 6">
            <a:extLst>
              <a:ext uri="{FF2B5EF4-FFF2-40B4-BE49-F238E27FC236}">
                <a16:creationId xmlns:a16="http://schemas.microsoft.com/office/drawing/2014/main" id="{98BCABDD-9B7A-45AE-A0E3-FACAF7BC351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36511" y="5607697"/>
            <a:ext cx="983511" cy="871445"/>
          </a:xfrm>
          <a:prstGeom prst="rect">
            <a:avLst/>
          </a:prstGeom>
        </p:spPr>
      </p:pic>
      <p:pic>
        <p:nvPicPr>
          <p:cNvPr id="8" name="Picture 7">
            <a:extLst>
              <a:ext uri="{FF2B5EF4-FFF2-40B4-BE49-F238E27FC236}">
                <a16:creationId xmlns:a16="http://schemas.microsoft.com/office/drawing/2014/main" id="{43D262DD-043D-4503-8124-579F761340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58345" y="5607697"/>
            <a:ext cx="1027404" cy="822391"/>
          </a:xfrm>
          <a:prstGeom prst="rect">
            <a:avLst/>
          </a:prstGeom>
        </p:spPr>
      </p:pic>
      <p:pic>
        <p:nvPicPr>
          <p:cNvPr id="3" name="Picture 2" descr="TeleworkBrochure">
            <a:extLst>
              <a:ext uri="{FF2B5EF4-FFF2-40B4-BE49-F238E27FC236}">
                <a16:creationId xmlns:a16="http://schemas.microsoft.com/office/drawing/2014/main" id="{87B9DA4E-AE51-0B0E-C0A4-7646A1ACA6E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0578" y="2904388"/>
            <a:ext cx="1592067" cy="296647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https://www.commuterconnections.org/wp-content/uploads/GeneralServicesBrochure.jpg">
            <a:extLst>
              <a:ext uri="{FF2B5EF4-FFF2-40B4-BE49-F238E27FC236}">
                <a16:creationId xmlns:a16="http://schemas.microsoft.com/office/drawing/2014/main" id="{C5AE0E81-41DF-66DE-5FDA-EABC081DAAB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066687" y="2873498"/>
            <a:ext cx="1592066" cy="2966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5222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0042C6-83E7-467F-A134-040FF51E7ECC}"/>
              </a:ext>
            </a:extLst>
          </p:cNvPr>
          <p:cNvSpPr/>
          <p:nvPr/>
        </p:nvSpPr>
        <p:spPr>
          <a:xfrm>
            <a:off x="395112" y="231268"/>
            <a:ext cx="11266310" cy="5663089"/>
          </a:xfrm>
          <a:prstGeom prst="rect">
            <a:avLst/>
          </a:prstGeom>
        </p:spPr>
        <p:txBody>
          <a:bodyPr wrap="square">
            <a:spAutoFit/>
          </a:bodyPr>
          <a:lstStyle/>
          <a:p>
            <a:pPr algn="ctr"/>
            <a:endParaRPr lang="en-US" sz="1400" b="1" dirty="0"/>
          </a:p>
          <a:p>
            <a:pPr algn="ctr"/>
            <a:r>
              <a:rPr lang="en-US" sz="3600" b="1" dirty="0">
                <a:solidFill>
                  <a:srgbClr val="FFFF00"/>
                </a:solidFill>
              </a:rPr>
              <a:t>Press Releases &amp; Public Notices:</a:t>
            </a:r>
          </a:p>
          <a:p>
            <a:pPr algn="ctr"/>
            <a:endParaRPr lang="en-US" sz="1000" b="1" dirty="0">
              <a:solidFill>
                <a:srgbClr val="FFFF00"/>
              </a:solidFill>
            </a:endParaRPr>
          </a:p>
          <a:p>
            <a:pPr algn="ctr">
              <a:lnSpc>
                <a:spcPct val="150000"/>
              </a:lnSpc>
            </a:pPr>
            <a:r>
              <a:rPr lang="en-US" sz="2400" b="1" dirty="0">
                <a:solidFill>
                  <a:schemeClr val="bg1"/>
                </a:solidFill>
              </a:rPr>
              <a:t>US Navy’s Newsletter &amp; Newspaper</a:t>
            </a:r>
          </a:p>
          <a:p>
            <a:pPr algn="ctr">
              <a:lnSpc>
                <a:spcPct val="150000"/>
              </a:lnSpc>
            </a:pPr>
            <a:r>
              <a:rPr lang="en-US" sz="2400" b="1" dirty="0">
                <a:solidFill>
                  <a:schemeClr val="bg1"/>
                </a:solidFill>
              </a:rPr>
              <a:t>  County Government Websites</a:t>
            </a:r>
          </a:p>
          <a:p>
            <a:pPr algn="ctr">
              <a:lnSpc>
                <a:spcPct val="150000"/>
              </a:lnSpc>
            </a:pPr>
            <a:r>
              <a:rPr lang="en-US" sz="2400" b="1" dirty="0">
                <a:solidFill>
                  <a:schemeClr val="bg1"/>
                </a:solidFill>
              </a:rPr>
              <a:t>County Department’s of </a:t>
            </a:r>
            <a:r>
              <a:rPr lang="en-US" sz="2400" b="1" dirty="0">
                <a:solidFill>
                  <a:schemeClr val="bg1"/>
                </a:solidFill>
                <a:effectLst/>
                <a:latin typeface="+mj-lt"/>
                <a:ea typeface="Calibri" panose="020F0502020204030204" pitchFamily="34" charset="0"/>
              </a:rPr>
              <a:t>Economic Development </a:t>
            </a:r>
            <a:endParaRPr lang="en-US" sz="2400" b="1" dirty="0">
              <a:solidFill>
                <a:schemeClr val="bg1"/>
              </a:solidFill>
              <a:latin typeface="+mj-lt"/>
            </a:endParaRPr>
          </a:p>
          <a:p>
            <a:pPr algn="ctr"/>
            <a:endParaRPr lang="en-US" sz="1200" b="1" dirty="0">
              <a:solidFill>
                <a:schemeClr val="bg1"/>
              </a:solidFill>
            </a:endParaRPr>
          </a:p>
          <a:p>
            <a:pPr algn="ctr"/>
            <a:r>
              <a:rPr lang="en-US" sz="2400" b="1" dirty="0">
                <a:solidFill>
                  <a:schemeClr val="bg1"/>
                </a:solidFill>
              </a:rPr>
              <a:t>  Chamber of Commerce’s Website and Newsletters</a:t>
            </a:r>
          </a:p>
          <a:p>
            <a:pPr algn="ctr"/>
            <a:endParaRPr lang="en-US" sz="1200" b="1" dirty="0">
              <a:solidFill>
                <a:schemeClr val="bg1"/>
              </a:solidFill>
            </a:endParaRPr>
          </a:p>
          <a:p>
            <a:pPr algn="ctr"/>
            <a:r>
              <a:rPr lang="en-US" sz="2400" b="1" dirty="0">
                <a:solidFill>
                  <a:schemeClr val="bg1"/>
                </a:solidFill>
              </a:rPr>
              <a:t>4 County Newspapers </a:t>
            </a:r>
          </a:p>
          <a:p>
            <a:pPr algn="ctr"/>
            <a:endParaRPr lang="en-US" sz="1200" b="1" dirty="0">
              <a:solidFill>
                <a:schemeClr val="bg1"/>
              </a:solidFill>
            </a:endParaRPr>
          </a:p>
          <a:p>
            <a:pPr algn="ctr"/>
            <a:r>
              <a:rPr lang="en-US" sz="2400" b="1" dirty="0">
                <a:solidFill>
                  <a:schemeClr val="bg1"/>
                </a:solidFill>
              </a:rPr>
              <a:t>5 Online News Websites</a:t>
            </a:r>
          </a:p>
          <a:p>
            <a:pPr algn="ctr"/>
            <a:endParaRPr lang="en-US" sz="1200" b="1" dirty="0">
              <a:solidFill>
                <a:schemeClr val="bg1"/>
              </a:solidFill>
            </a:endParaRPr>
          </a:p>
          <a:p>
            <a:pPr algn="ctr"/>
            <a:r>
              <a:rPr lang="en-US" sz="2400" b="1" dirty="0">
                <a:solidFill>
                  <a:schemeClr val="bg1"/>
                </a:solidFill>
              </a:rPr>
              <a:t>Tri-County Council’s Website &amp; Facebook page</a:t>
            </a:r>
          </a:p>
          <a:p>
            <a:pPr algn="ctr"/>
            <a:r>
              <a:rPr lang="en-US" sz="3200" b="1" dirty="0"/>
              <a:t> </a:t>
            </a:r>
          </a:p>
          <a:p>
            <a:pPr algn="ctr"/>
            <a:endParaRPr lang="en-US" b="1" dirty="0">
              <a:solidFill>
                <a:srgbClr val="C00000"/>
              </a:solidFill>
            </a:endParaRPr>
          </a:p>
        </p:txBody>
      </p:sp>
      <p:pic>
        <p:nvPicPr>
          <p:cNvPr id="6" name="Picture 5">
            <a:extLst>
              <a:ext uri="{FF2B5EF4-FFF2-40B4-BE49-F238E27FC236}">
                <a16:creationId xmlns:a16="http://schemas.microsoft.com/office/drawing/2014/main" id="{90F0B281-6AC2-44E7-9521-3F270893F9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81646" y="5755287"/>
            <a:ext cx="990082" cy="822391"/>
          </a:xfrm>
          <a:prstGeom prst="rect">
            <a:avLst/>
          </a:prstGeom>
        </p:spPr>
      </p:pic>
      <p:pic>
        <p:nvPicPr>
          <p:cNvPr id="7" name="Picture 6">
            <a:extLst>
              <a:ext uri="{FF2B5EF4-FFF2-40B4-BE49-F238E27FC236}">
                <a16:creationId xmlns:a16="http://schemas.microsoft.com/office/drawing/2014/main" id="{98BCABDD-9B7A-45AE-A0E3-FACAF7BC351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28764" y="5755287"/>
            <a:ext cx="983511" cy="871445"/>
          </a:xfrm>
          <a:prstGeom prst="rect">
            <a:avLst/>
          </a:prstGeom>
        </p:spPr>
      </p:pic>
      <p:pic>
        <p:nvPicPr>
          <p:cNvPr id="8" name="Picture 7">
            <a:extLst>
              <a:ext uri="{FF2B5EF4-FFF2-40B4-BE49-F238E27FC236}">
                <a16:creationId xmlns:a16="http://schemas.microsoft.com/office/drawing/2014/main" id="{43D262DD-043D-4503-8124-579F761340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69311" y="5755287"/>
            <a:ext cx="1027404" cy="822391"/>
          </a:xfrm>
          <a:prstGeom prst="rect">
            <a:avLst/>
          </a:prstGeom>
        </p:spPr>
      </p:pic>
    </p:spTree>
    <p:extLst>
      <p:ext uri="{BB962C8B-B14F-4D97-AF65-F5344CB8AC3E}">
        <p14:creationId xmlns:p14="http://schemas.microsoft.com/office/powerpoint/2010/main" val="4104568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extLst>
              <a:ext uri="{FF2B5EF4-FFF2-40B4-BE49-F238E27FC236}">
                <a16:creationId xmlns:a16="http://schemas.microsoft.com/office/drawing/2014/main" id="{553B4331-7E5D-8A71-C986-89D167C40570}"/>
              </a:ext>
            </a:extLst>
          </p:cNvPr>
          <p:cNvGraphicFramePr>
            <a:graphicFrameLocks noChangeAspect="1"/>
          </p:cNvGraphicFramePr>
          <p:nvPr>
            <p:extLst>
              <p:ext uri="{D42A27DB-BD31-4B8C-83A1-F6EECF244321}">
                <p14:modId xmlns:p14="http://schemas.microsoft.com/office/powerpoint/2010/main" val="2814819673"/>
              </p:ext>
            </p:extLst>
          </p:nvPr>
        </p:nvGraphicFramePr>
        <p:xfrm>
          <a:off x="757383" y="1505527"/>
          <a:ext cx="3279200" cy="4786889"/>
        </p:xfrm>
        <a:graphic>
          <a:graphicData uri="http://schemas.openxmlformats.org/presentationml/2006/ole">
            <mc:AlternateContent xmlns:mc="http://schemas.openxmlformats.org/markup-compatibility/2006">
              <mc:Choice xmlns:v="urn:schemas-microsoft-com:vml" Requires="v">
                <p:oleObj name="Acrobat Document" r:id="rId2" imgW="6035040" imgH="12481419" progId="Acrobat.Document.DC">
                  <p:embed/>
                </p:oleObj>
              </mc:Choice>
              <mc:Fallback>
                <p:oleObj name="Acrobat Document" r:id="rId2" imgW="6035040" imgH="12481419" progId="Acrobat.Document.DC">
                  <p:embed/>
                  <p:pic>
                    <p:nvPicPr>
                      <p:cNvPr id="2" name="Object 1">
                        <a:extLst>
                          <a:ext uri="{FF2B5EF4-FFF2-40B4-BE49-F238E27FC236}">
                            <a16:creationId xmlns:a16="http://schemas.microsoft.com/office/drawing/2014/main" id="{553B4331-7E5D-8A71-C986-89D167C40570}"/>
                          </a:ext>
                        </a:extLst>
                      </p:cNvPr>
                      <p:cNvPicPr/>
                      <p:nvPr/>
                    </p:nvPicPr>
                    <p:blipFill>
                      <a:blip r:embed="rId3"/>
                      <a:stretch>
                        <a:fillRect/>
                      </a:stretch>
                    </p:blipFill>
                    <p:spPr>
                      <a:xfrm>
                        <a:off x="757383" y="1505527"/>
                        <a:ext cx="3279200" cy="4786889"/>
                      </a:xfrm>
                      <a:prstGeom prst="rect">
                        <a:avLst/>
                      </a:prstGeom>
                    </p:spPr>
                  </p:pic>
                </p:oleObj>
              </mc:Fallback>
            </mc:AlternateContent>
          </a:graphicData>
        </a:graphic>
      </p:graphicFrame>
      <p:sp>
        <p:nvSpPr>
          <p:cNvPr id="5" name="TextBox 4">
            <a:extLst>
              <a:ext uri="{FF2B5EF4-FFF2-40B4-BE49-F238E27FC236}">
                <a16:creationId xmlns:a16="http://schemas.microsoft.com/office/drawing/2014/main" id="{5C8AE783-04BE-ED63-7E2E-9E8E5B66D407}"/>
              </a:ext>
            </a:extLst>
          </p:cNvPr>
          <p:cNvSpPr txBox="1"/>
          <p:nvPr/>
        </p:nvSpPr>
        <p:spPr>
          <a:xfrm>
            <a:off x="757383" y="457261"/>
            <a:ext cx="10700049" cy="646331"/>
          </a:xfrm>
          <a:prstGeom prst="rect">
            <a:avLst/>
          </a:prstGeom>
          <a:noFill/>
        </p:spPr>
        <p:txBody>
          <a:bodyPr wrap="square">
            <a:spAutoFit/>
          </a:bodyPr>
          <a:lstStyle/>
          <a:p>
            <a:pPr algn="ctr"/>
            <a:r>
              <a:rPr lang="en-US" sz="3600" b="1" dirty="0"/>
              <a:t>Sample of Press Releases &amp; Public Notices</a:t>
            </a:r>
            <a:endParaRPr lang="en-US" sz="3600" dirty="0"/>
          </a:p>
        </p:txBody>
      </p:sp>
      <p:graphicFrame>
        <p:nvGraphicFramePr>
          <p:cNvPr id="7" name="Object 6">
            <a:extLst>
              <a:ext uri="{FF2B5EF4-FFF2-40B4-BE49-F238E27FC236}">
                <a16:creationId xmlns:a16="http://schemas.microsoft.com/office/drawing/2014/main" id="{CE267E0B-9403-B84F-C591-C5349451547F}"/>
              </a:ext>
            </a:extLst>
          </p:cNvPr>
          <p:cNvGraphicFramePr>
            <a:graphicFrameLocks noChangeAspect="1"/>
          </p:cNvGraphicFramePr>
          <p:nvPr>
            <p:extLst>
              <p:ext uri="{D42A27DB-BD31-4B8C-83A1-F6EECF244321}">
                <p14:modId xmlns:p14="http://schemas.microsoft.com/office/powerpoint/2010/main" val="2693479826"/>
              </p:ext>
            </p:extLst>
          </p:nvPr>
        </p:nvGraphicFramePr>
        <p:xfrm>
          <a:off x="7903151" y="1505528"/>
          <a:ext cx="3476049" cy="4786889"/>
        </p:xfrm>
        <a:graphic>
          <a:graphicData uri="http://schemas.openxmlformats.org/presentationml/2006/ole">
            <mc:AlternateContent xmlns:mc="http://schemas.openxmlformats.org/markup-compatibility/2006">
              <mc:Choice xmlns:v="urn:schemas-microsoft-com:vml" Requires="v">
                <p:oleObj name="Document" r:id="rId4" imgW="5959919" imgH="8990912" progId="Word.Document.12">
                  <p:embed/>
                </p:oleObj>
              </mc:Choice>
              <mc:Fallback>
                <p:oleObj name="Document" r:id="rId4" imgW="5959919" imgH="8990912" progId="Word.Document.12">
                  <p:embed/>
                  <p:pic>
                    <p:nvPicPr>
                      <p:cNvPr id="7" name="Object 6">
                        <a:extLst>
                          <a:ext uri="{FF2B5EF4-FFF2-40B4-BE49-F238E27FC236}">
                            <a16:creationId xmlns:a16="http://schemas.microsoft.com/office/drawing/2014/main" id="{CE267E0B-9403-B84F-C591-C5349451547F}"/>
                          </a:ext>
                        </a:extLst>
                      </p:cNvPr>
                      <p:cNvPicPr/>
                      <p:nvPr/>
                    </p:nvPicPr>
                    <p:blipFill>
                      <a:blip r:embed="rId5"/>
                      <a:stretch>
                        <a:fillRect/>
                      </a:stretch>
                    </p:blipFill>
                    <p:spPr>
                      <a:xfrm>
                        <a:off x="7903151" y="1505528"/>
                        <a:ext cx="3476049" cy="4786889"/>
                      </a:xfrm>
                      <a:prstGeom prst="rect">
                        <a:avLst/>
                      </a:prstGeom>
                      <a:solidFill>
                        <a:schemeClr val="tx1"/>
                      </a:solidFill>
                    </p:spPr>
                  </p:pic>
                </p:oleObj>
              </mc:Fallback>
            </mc:AlternateContent>
          </a:graphicData>
        </a:graphic>
      </p:graphicFrame>
      <p:graphicFrame>
        <p:nvGraphicFramePr>
          <p:cNvPr id="8" name="Object 7">
            <a:extLst>
              <a:ext uri="{FF2B5EF4-FFF2-40B4-BE49-F238E27FC236}">
                <a16:creationId xmlns:a16="http://schemas.microsoft.com/office/drawing/2014/main" id="{FFE62A1D-5C82-F589-B041-F5E575BAD09B}"/>
              </a:ext>
            </a:extLst>
          </p:cNvPr>
          <p:cNvGraphicFramePr>
            <a:graphicFrameLocks noChangeAspect="1"/>
          </p:cNvGraphicFramePr>
          <p:nvPr>
            <p:extLst>
              <p:ext uri="{D42A27DB-BD31-4B8C-83A1-F6EECF244321}">
                <p14:modId xmlns:p14="http://schemas.microsoft.com/office/powerpoint/2010/main" val="4176531466"/>
              </p:ext>
            </p:extLst>
          </p:nvPr>
        </p:nvGraphicFramePr>
        <p:xfrm>
          <a:off x="4288850" y="1505528"/>
          <a:ext cx="3362034" cy="4786888"/>
        </p:xfrm>
        <a:graphic>
          <a:graphicData uri="http://schemas.openxmlformats.org/presentationml/2006/ole">
            <mc:AlternateContent xmlns:mc="http://schemas.openxmlformats.org/markup-compatibility/2006">
              <mc:Choice xmlns:v="urn:schemas-microsoft-com:vml" Requires="v">
                <p:oleObj name="Document" r:id="rId6" imgW="5940848" imgH="8582447" progId="Word.Document.12">
                  <p:embed/>
                </p:oleObj>
              </mc:Choice>
              <mc:Fallback>
                <p:oleObj name="Document" r:id="rId6" imgW="5940848" imgH="8582447" progId="Word.Document.12">
                  <p:embed/>
                  <p:pic>
                    <p:nvPicPr>
                      <p:cNvPr id="8" name="Object 7">
                        <a:extLst>
                          <a:ext uri="{FF2B5EF4-FFF2-40B4-BE49-F238E27FC236}">
                            <a16:creationId xmlns:a16="http://schemas.microsoft.com/office/drawing/2014/main" id="{FFE62A1D-5C82-F589-B041-F5E575BAD09B}"/>
                          </a:ext>
                        </a:extLst>
                      </p:cNvPr>
                      <p:cNvPicPr/>
                      <p:nvPr/>
                    </p:nvPicPr>
                    <p:blipFill>
                      <a:blip r:embed="rId7"/>
                      <a:stretch>
                        <a:fillRect/>
                      </a:stretch>
                    </p:blipFill>
                    <p:spPr>
                      <a:xfrm>
                        <a:off x="4288850" y="1505528"/>
                        <a:ext cx="3362034" cy="4786888"/>
                      </a:xfrm>
                      <a:prstGeom prst="rect">
                        <a:avLst/>
                      </a:prstGeom>
                      <a:solidFill>
                        <a:schemeClr val="tx1"/>
                      </a:solidFill>
                    </p:spPr>
                  </p:pic>
                </p:oleObj>
              </mc:Fallback>
            </mc:AlternateContent>
          </a:graphicData>
        </a:graphic>
      </p:graphicFrame>
    </p:spTree>
    <p:extLst>
      <p:ext uri="{BB962C8B-B14F-4D97-AF65-F5344CB8AC3E}">
        <p14:creationId xmlns:p14="http://schemas.microsoft.com/office/powerpoint/2010/main" val="10320736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78A6CF3-6DE0-DE31-94AC-671FFD646A65}"/>
              </a:ext>
            </a:extLst>
          </p:cNvPr>
          <p:cNvSpPr txBox="1"/>
          <p:nvPr/>
        </p:nvSpPr>
        <p:spPr>
          <a:xfrm>
            <a:off x="3070371" y="809348"/>
            <a:ext cx="5629012" cy="830997"/>
          </a:xfrm>
          <a:prstGeom prst="rect">
            <a:avLst/>
          </a:prstGeom>
          <a:noFill/>
        </p:spPr>
        <p:txBody>
          <a:bodyPr wrap="square">
            <a:spAutoFit/>
          </a:bodyPr>
          <a:lstStyle/>
          <a:p>
            <a:pPr algn="ctr"/>
            <a:r>
              <a:rPr lang="en-US" sz="2400" b="1" dirty="0">
                <a:solidFill>
                  <a:srgbClr val="FFFF00"/>
                </a:solidFill>
              </a:rPr>
              <a:t>Members of the following    Transportation Associations:</a:t>
            </a:r>
          </a:p>
        </p:txBody>
      </p:sp>
      <p:pic>
        <p:nvPicPr>
          <p:cNvPr id="4" name="Picture 3">
            <a:extLst>
              <a:ext uri="{FF2B5EF4-FFF2-40B4-BE49-F238E27FC236}">
                <a16:creationId xmlns:a16="http://schemas.microsoft.com/office/drawing/2014/main" id="{2C5EF690-FC93-7CAF-68D4-51A0F66C8A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2400" y="2053668"/>
            <a:ext cx="2872887" cy="2184660"/>
          </a:xfrm>
          <a:prstGeom prst="rect">
            <a:avLst/>
          </a:prstGeom>
        </p:spPr>
      </p:pic>
      <p:pic>
        <p:nvPicPr>
          <p:cNvPr id="6" name="Picture 5">
            <a:extLst>
              <a:ext uri="{FF2B5EF4-FFF2-40B4-BE49-F238E27FC236}">
                <a16:creationId xmlns:a16="http://schemas.microsoft.com/office/drawing/2014/main" id="{663EEAC2-5E8B-4B95-4599-B4551C593E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9556" y="2053668"/>
            <a:ext cx="2872887" cy="2184660"/>
          </a:xfrm>
          <a:prstGeom prst="rect">
            <a:avLst/>
          </a:prstGeom>
        </p:spPr>
      </p:pic>
      <p:pic>
        <p:nvPicPr>
          <p:cNvPr id="7" name="Content Placeholder 12">
            <a:extLst>
              <a:ext uri="{FF2B5EF4-FFF2-40B4-BE49-F238E27FC236}">
                <a16:creationId xmlns:a16="http://schemas.microsoft.com/office/drawing/2014/main" id="{B6578B74-4659-D9CF-829B-1AB218CD1F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2400" y="4651652"/>
            <a:ext cx="9048955" cy="1397000"/>
          </a:xfrm>
          <a:prstGeom prst="rect">
            <a:avLst/>
          </a:prstGeom>
        </p:spPr>
      </p:pic>
      <p:pic>
        <p:nvPicPr>
          <p:cNvPr id="5" name="Picture 10" descr="Virtual Vendor Directory 2020 | Municipal League, MD - Official Website">
            <a:extLst>
              <a:ext uri="{FF2B5EF4-FFF2-40B4-BE49-F238E27FC236}">
                <a16:creationId xmlns:a16="http://schemas.microsoft.com/office/drawing/2014/main" id="{704D241E-C146-5C75-31E5-20D9D8ACC50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56813" y="2053667"/>
            <a:ext cx="2714541" cy="2184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7227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62F8149-7926-11BE-5AEC-8BC5F9873097}"/>
              </a:ext>
            </a:extLst>
          </p:cNvPr>
          <p:cNvGraphicFramePr>
            <a:graphicFrameLocks noGrp="1"/>
          </p:cNvGraphicFramePr>
          <p:nvPr>
            <p:extLst>
              <p:ext uri="{D42A27DB-BD31-4B8C-83A1-F6EECF244321}">
                <p14:modId xmlns:p14="http://schemas.microsoft.com/office/powerpoint/2010/main" val="1451817099"/>
              </p:ext>
            </p:extLst>
          </p:nvPr>
        </p:nvGraphicFramePr>
        <p:xfrm>
          <a:off x="3402959" y="1984248"/>
          <a:ext cx="4315968" cy="2503607"/>
        </p:xfrm>
        <a:graphic>
          <a:graphicData uri="http://schemas.openxmlformats.org/drawingml/2006/table">
            <a:tbl>
              <a:tblPr firstRow="1" firstCol="1" bandRow="1">
                <a:tableStyleId>{5C22544A-7EE6-4342-B048-85BDC9FD1C3A}</a:tableStyleId>
              </a:tblPr>
              <a:tblGrid>
                <a:gridCol w="4315968">
                  <a:extLst>
                    <a:ext uri="{9D8B030D-6E8A-4147-A177-3AD203B41FA5}">
                      <a16:colId xmlns:a16="http://schemas.microsoft.com/office/drawing/2014/main" val="1042296971"/>
                    </a:ext>
                  </a:extLst>
                </a:gridCol>
              </a:tblGrid>
              <a:tr h="1461267">
                <a:tc>
                  <a:txBody>
                    <a:bodyPr/>
                    <a:lstStyle/>
                    <a:p>
                      <a:pPr marL="0" marR="0" algn="l">
                        <a:spcBef>
                          <a:spcPts val="0"/>
                        </a:spcBef>
                        <a:spcAft>
                          <a:spcPts val="0"/>
                        </a:spcAft>
                      </a:pPr>
                      <a:r>
                        <a:rPr lang="en-US" sz="1600" dirty="0">
                          <a:effectLst/>
                        </a:rPr>
                        <a:t>George Clark, CCTM, MWD-BS</a:t>
                      </a:r>
                    </a:p>
                    <a:p>
                      <a:pPr marL="0" marR="0">
                        <a:spcBef>
                          <a:spcPts val="0"/>
                        </a:spcBef>
                        <a:spcAft>
                          <a:spcPts val="0"/>
                        </a:spcAft>
                      </a:pPr>
                      <a:r>
                        <a:rPr lang="en-US" sz="1600" dirty="0">
                          <a:effectLst/>
                        </a:rPr>
                        <a:t>Transportation Director</a:t>
                      </a:r>
                    </a:p>
                    <a:p>
                      <a:pPr marL="0" marR="0">
                        <a:spcBef>
                          <a:spcPts val="0"/>
                        </a:spcBef>
                        <a:spcAft>
                          <a:spcPts val="0"/>
                        </a:spcAft>
                      </a:pPr>
                      <a:r>
                        <a:rPr lang="en-US" sz="1600" dirty="0">
                          <a:effectLst/>
                        </a:rPr>
                        <a:t> </a:t>
                      </a:r>
                    </a:p>
                    <a:p>
                      <a:pPr marL="0" marR="0">
                        <a:spcBef>
                          <a:spcPts val="0"/>
                        </a:spcBef>
                        <a:spcAft>
                          <a:spcPts val="0"/>
                        </a:spcAft>
                      </a:pPr>
                      <a:r>
                        <a:rPr lang="en-US" sz="1600" dirty="0">
                          <a:effectLst/>
                        </a:rPr>
                        <a:t>Tri County Council for Southern Maryland</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223783418"/>
                  </a:ext>
                </a:extLst>
              </a:tr>
              <a:tr h="1042340">
                <a:tc>
                  <a:txBody>
                    <a:bodyPr/>
                    <a:lstStyle/>
                    <a:p>
                      <a:pPr marL="0" marR="0">
                        <a:spcBef>
                          <a:spcPts val="0"/>
                        </a:spcBef>
                        <a:spcAft>
                          <a:spcPts val="0"/>
                        </a:spcAft>
                      </a:pPr>
                      <a:r>
                        <a:rPr lang="en-US" sz="1100" dirty="0">
                          <a:effectLst/>
                        </a:rPr>
                        <a:t>P.O. Box 745 | 15045 Burnt Store Road | Hughesville, MD 20637</a:t>
                      </a:r>
                    </a:p>
                    <a:p>
                      <a:pPr marL="0" marR="0">
                        <a:spcBef>
                          <a:spcPts val="0"/>
                        </a:spcBef>
                        <a:spcAft>
                          <a:spcPts val="0"/>
                        </a:spcAft>
                      </a:pPr>
                      <a:r>
                        <a:rPr lang="en-US" sz="1100" dirty="0">
                          <a:effectLst/>
                        </a:rPr>
                        <a:t>d: 301-274-1922 ext. *319 | c: 301-643-7257 | f: 301-274-1924</a:t>
                      </a:r>
                    </a:p>
                    <a:p>
                      <a:pPr marL="0" marR="0">
                        <a:spcBef>
                          <a:spcPts val="0"/>
                        </a:spcBef>
                        <a:spcAft>
                          <a:spcPts val="0"/>
                        </a:spcAft>
                      </a:pPr>
                      <a:r>
                        <a:rPr lang="en-US" sz="1100" u="sng" dirty="0">
                          <a:effectLst/>
                          <a:hlinkClick r:id="rId2"/>
                        </a:rPr>
                        <a:t>gclark@tccsmd.org</a:t>
                      </a:r>
                      <a:r>
                        <a:rPr lang="en-US" sz="1100" dirty="0">
                          <a:effectLst/>
                        </a:rPr>
                        <a:t>  |  </a:t>
                      </a:r>
                      <a:r>
                        <a:rPr lang="en-US" sz="1100" u="sng" dirty="0">
                          <a:effectLst/>
                          <a:hlinkClick r:id="rId3"/>
                        </a:rPr>
                        <a:t>www.tccsmd.org</a:t>
                      </a: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169977014"/>
                  </a:ext>
                </a:extLst>
              </a:tr>
            </a:tbl>
          </a:graphicData>
        </a:graphic>
      </p:graphicFrame>
      <p:sp>
        <p:nvSpPr>
          <p:cNvPr id="4" name="TextBox 3">
            <a:extLst>
              <a:ext uri="{FF2B5EF4-FFF2-40B4-BE49-F238E27FC236}">
                <a16:creationId xmlns:a16="http://schemas.microsoft.com/office/drawing/2014/main" id="{BE9F4775-BB59-2209-B264-71A3AB2741FD}"/>
              </a:ext>
            </a:extLst>
          </p:cNvPr>
          <p:cNvSpPr txBox="1"/>
          <p:nvPr/>
        </p:nvSpPr>
        <p:spPr>
          <a:xfrm>
            <a:off x="4468459" y="691060"/>
            <a:ext cx="2014637" cy="830997"/>
          </a:xfrm>
          <a:prstGeom prst="rect">
            <a:avLst/>
          </a:prstGeom>
          <a:noFill/>
        </p:spPr>
        <p:txBody>
          <a:bodyPr wrap="square">
            <a:spAutoFit/>
          </a:bodyPr>
          <a:lstStyle/>
          <a:p>
            <a:r>
              <a:rPr lang="en-US" sz="4800" b="1" dirty="0">
                <a:solidFill>
                  <a:srgbClr val="FFFF00"/>
                </a:solidFill>
              </a:rPr>
              <a:t>Q &amp; A</a:t>
            </a:r>
            <a:endParaRPr lang="en-US" sz="4800" dirty="0">
              <a:solidFill>
                <a:srgbClr val="FFFF00"/>
              </a:solidFill>
            </a:endParaRPr>
          </a:p>
        </p:txBody>
      </p:sp>
      <p:pic>
        <p:nvPicPr>
          <p:cNvPr id="5" name="Picture 4" descr="Text&#10;&#10;Description automatically generated with low confidence">
            <a:extLst>
              <a:ext uri="{FF2B5EF4-FFF2-40B4-BE49-F238E27FC236}">
                <a16:creationId xmlns:a16="http://schemas.microsoft.com/office/drawing/2014/main" id="{4E9C529F-3340-CF16-06E1-84B63785AFD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61804" y="5230368"/>
            <a:ext cx="2749349" cy="1124110"/>
          </a:xfrm>
          <a:prstGeom prst="rect">
            <a:avLst/>
          </a:prstGeom>
        </p:spPr>
      </p:pic>
      <p:pic>
        <p:nvPicPr>
          <p:cNvPr id="4098" name="Picture 2" descr="Maryland Transit Administration - Home | Facebook">
            <a:extLst>
              <a:ext uri="{FF2B5EF4-FFF2-40B4-BE49-F238E27FC236}">
                <a16:creationId xmlns:a16="http://schemas.microsoft.com/office/drawing/2014/main" id="{2E678CED-FA88-9E3C-9A86-2783C3D263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59834" y="5230368"/>
            <a:ext cx="2143125" cy="123102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CC936A8-C526-8AB5-06BB-FA1CC701A0B6}"/>
              </a:ext>
            </a:extLst>
          </p:cNvPr>
          <p:cNvSpPr txBox="1"/>
          <p:nvPr/>
        </p:nvSpPr>
        <p:spPr>
          <a:xfrm>
            <a:off x="4806787" y="5089722"/>
            <a:ext cx="1501902" cy="1077218"/>
          </a:xfrm>
          <a:prstGeom prst="rect">
            <a:avLst/>
          </a:prstGeom>
          <a:noFill/>
        </p:spPr>
        <p:txBody>
          <a:bodyPr wrap="square">
            <a:spAutoFit/>
          </a:bodyPr>
          <a:lstStyle/>
          <a:p>
            <a:pPr algn="ctr"/>
            <a:r>
              <a:rPr lang="en-US" sz="3200" b="1" dirty="0">
                <a:solidFill>
                  <a:srgbClr val="FFFF00"/>
                </a:solidFill>
              </a:rPr>
              <a:t>Thank You</a:t>
            </a:r>
            <a:endParaRPr lang="en-US" sz="3200" dirty="0"/>
          </a:p>
        </p:txBody>
      </p:sp>
    </p:spTree>
    <p:extLst>
      <p:ext uri="{BB962C8B-B14F-4D97-AF65-F5344CB8AC3E}">
        <p14:creationId xmlns:p14="http://schemas.microsoft.com/office/powerpoint/2010/main" val="653727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Props1.xml><?xml version="1.0" encoding="utf-8"?>
<ds:datastoreItem xmlns:ds="http://schemas.openxmlformats.org/officeDocument/2006/customXml" ds:itemID="{BED6C63E-22D9-40FD-AF90-6F5632A4309F}">
  <ds:schemaRefs>
    <ds:schemaRef ds:uri="http://schemas.microsoft.com/sharepoint/v3/contenttype/forms"/>
  </ds:schemaRefs>
</ds:datastoreItem>
</file>

<file path=customXml/itemProps2.xml><?xml version="1.0" encoding="utf-8"?>
<ds:datastoreItem xmlns:ds="http://schemas.openxmlformats.org/officeDocument/2006/customXml" ds:itemID="{CF195433-C13C-4992-BB9A-17B0DB253FA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8DC6412-8CE7-4C8A-96E9-2669F16D17E8}">
  <ds:schemaRefs>
    <ds:schemaRef ds:uri="http://schemas.microsoft.com/office/2006/metadata/properties"/>
    <ds:schemaRef ds:uri="http://schemas.openxmlformats.org/package/2006/metadata/core-properties"/>
    <ds:schemaRef ds:uri="http://schemas.microsoft.com/office/2006/documentManagement/types"/>
    <ds:schemaRef ds:uri="40262f94-9f35-4ac3-9a90-690165a166b7"/>
    <ds:schemaRef ds:uri="http://purl.org/dc/terms/"/>
    <ds:schemaRef ds:uri="http://purl.org/dc/elements/1.1/"/>
    <ds:schemaRef ds:uri="http://purl.org/dc/dcmitype/"/>
    <ds:schemaRef ds:uri="http://schemas.microsoft.com/office/infopath/2007/PartnerControls"/>
    <ds:schemaRef ds:uri="a4f35948-e619-41b3-aa29-22878b09cfd2"/>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Slice</Template>
  <TotalTime>1958</TotalTime>
  <Words>998</Words>
  <Application>Microsoft Office PowerPoint</Application>
  <PresentationFormat>Widescreen</PresentationFormat>
  <Paragraphs>136</Paragraphs>
  <Slides>22</Slides>
  <Notes>2</Notes>
  <HiddenSlides>0</HiddenSlides>
  <MMClips>5</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2</vt:i4>
      </vt:variant>
      <vt:variant>
        <vt:lpstr>Slide Titles</vt:lpstr>
      </vt:variant>
      <vt:variant>
        <vt:i4>22</vt:i4>
      </vt:variant>
    </vt:vector>
  </HeadingPairs>
  <TitlesOfParts>
    <vt:vector size="29" baseType="lpstr">
      <vt:lpstr>Arial</vt:lpstr>
      <vt:lpstr>Calibri</vt:lpstr>
      <vt:lpstr>Century Gothic</vt:lpstr>
      <vt:lpstr>Wingdings 3</vt:lpstr>
      <vt:lpstr>Slice</vt:lpstr>
      <vt:lpstr>Acrobat Document</vt:lpstr>
      <vt:lpstr>Document</vt:lpstr>
      <vt:lpstr>PowerPoint Presentation</vt:lpstr>
      <vt:lpstr>PowerPoint Presentation</vt:lpstr>
      <vt:lpstr>Calvert County </vt:lpstr>
      <vt:lpstr>Charles County </vt:lpstr>
      <vt:lpstr>St Mary’s County </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Tri-County Council for Southern Maryland</dc:title>
  <dc:creator>George Clark</dc:creator>
  <cp:lastModifiedBy>Douglas Franklin</cp:lastModifiedBy>
  <cp:revision>103</cp:revision>
  <cp:lastPrinted>2017-10-02T16:57:49Z</cp:lastPrinted>
  <dcterms:created xsi:type="dcterms:W3CDTF">2017-09-18T15:42:49Z</dcterms:created>
  <dcterms:modified xsi:type="dcterms:W3CDTF">2026-05-05T14:15:29Z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74065000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