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15"/>
  </p:notesMasterIdLst>
  <p:handoutMasterIdLst>
    <p:handoutMasterId r:id="rId16"/>
  </p:handoutMasterIdLst>
  <p:sldIdLst>
    <p:sldId id="276" r:id="rId5"/>
    <p:sldId id="556" r:id="rId6"/>
    <p:sldId id="672" r:id="rId7"/>
    <p:sldId id="671" r:id="rId8"/>
    <p:sldId id="661" r:id="rId9"/>
    <p:sldId id="673" r:id="rId10"/>
    <p:sldId id="674" r:id="rId11"/>
    <p:sldId id="675" r:id="rId12"/>
    <p:sldId id="676" r:id="rId13"/>
    <p:sldId id="376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ichard Roisman" initials="RR" lastIdx="4" clrIdx="0"/>
  <p:cmAuthor id="2" name="Richard Roisman" initials="RR [2]" lastIdx="16" clrIdx="1"/>
  <p:cmAuthor id="3" name="Arianna Koudounas" initials="AK" lastIdx="11" clrIdx="2"/>
  <p:cmAuthor id="4" name="Timothy Canan" initials="TC" lastIdx="3" clrIdx="3">
    <p:extLst>
      <p:ext uri="{19B8F6BF-5375-455C-9EA6-DF929625EA0E}">
        <p15:presenceInfo xmlns:p15="http://schemas.microsoft.com/office/powerpoint/2012/main" userId="S::tcanan@mwcog.org::a15e5263-4ee2-4e67-acda-4204a4247da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8A6F4FC-5757-49E4-9685-0D73B49BE39B}" v="3" dt="2020-07-18T16:23:40.50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277" autoAdjust="0"/>
    <p:restoredTop sz="82906" autoAdjust="0"/>
  </p:normalViewPr>
  <p:slideViewPr>
    <p:cSldViewPr snapToGrid="0" snapToObjects="1">
      <p:cViewPr varScale="1">
        <p:scale>
          <a:sx n="82" d="100"/>
          <a:sy n="82" d="100"/>
        </p:scale>
        <p:origin x="1040" y="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1396"/>
    </p:cViewPr>
  </p:sorterViewPr>
  <p:notesViewPr>
    <p:cSldViewPr snapToGrid="0" snapToObjects="1">
      <p:cViewPr varScale="1">
        <p:scale>
          <a:sx n="98" d="100"/>
          <a:sy n="98" d="100"/>
        </p:scale>
        <p:origin x="3546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8928190"/>
      </p:ext>
    </p:extLst>
  </p:cSld>
  <p:clrMap bg1="lt1" tx1="dk1" bg2="lt2" tx2="dk2" accent1="accent1" accent2="accent2" accent3="accent3" accent4="accent4" accent5="accent5" accent6="accent6" hlink="hlink" folHlink="folHlink"/>
  <p:hf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3037840" cy="464820"/>
          </a:xfrm>
          <a:prstGeom prst="rect">
            <a:avLst/>
          </a:prstGeom>
        </p:spPr>
        <p:txBody>
          <a:bodyPr vert="horz" lIns="92432" tIns="46216" rIns="92432" bIns="46216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40" y="0"/>
            <a:ext cx="3037840" cy="464820"/>
          </a:xfrm>
          <a:prstGeom prst="rect">
            <a:avLst/>
          </a:prstGeom>
        </p:spPr>
        <p:txBody>
          <a:bodyPr vert="horz" lIns="92432" tIns="46216" rIns="92432" bIns="46216" rtlCol="0"/>
          <a:lstStyle>
            <a:lvl1pPr algn="r">
              <a:defRPr sz="1200"/>
            </a:lvl1pPr>
          </a:lstStyle>
          <a:p>
            <a:r>
              <a:rPr lang="en-US"/>
              <a:t>November 16, 2017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2688" y="696913"/>
            <a:ext cx="4646612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32" tIns="46216" rIns="92432" bIns="46216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1" y="4415790"/>
            <a:ext cx="5608320" cy="4183380"/>
          </a:xfrm>
          <a:prstGeom prst="rect">
            <a:avLst/>
          </a:prstGeom>
        </p:spPr>
        <p:txBody>
          <a:bodyPr vert="horz" lIns="92432" tIns="46216" rIns="92432" bIns="4621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8829967"/>
            <a:ext cx="3037840" cy="464820"/>
          </a:xfrm>
          <a:prstGeom prst="rect">
            <a:avLst/>
          </a:prstGeom>
        </p:spPr>
        <p:txBody>
          <a:bodyPr vert="horz" lIns="92432" tIns="46216" rIns="92432" bIns="46216" rtlCol="0" anchor="b"/>
          <a:lstStyle>
            <a:lvl1pPr algn="l">
              <a:defRPr sz="1200"/>
            </a:lvl1pPr>
          </a:lstStyle>
          <a:p>
            <a:r>
              <a:rPr lang="en-US"/>
              <a:t>Agenda Item 2: 2017 Washington-Baltimore Regional Air Passenger Survey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40" y="8829967"/>
            <a:ext cx="3037840" cy="464820"/>
          </a:xfrm>
          <a:prstGeom prst="rect">
            <a:avLst/>
          </a:prstGeom>
        </p:spPr>
        <p:txBody>
          <a:bodyPr vert="horz" lIns="92432" tIns="46216" rIns="92432" bIns="46216" rtlCol="0" anchor="b"/>
          <a:lstStyle>
            <a:lvl1pPr algn="r">
              <a:defRPr sz="1200"/>
            </a:lvl1pPr>
          </a:lstStyle>
          <a:p>
            <a:fld id="{1436F691-95C7-1B40-B9ED-37CC98F20D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80751"/>
      </p:ext>
    </p:extLst>
  </p:cSld>
  <p:clrMap bg1="lt1" tx1="dk1" bg2="lt2" tx2="dk2" accent1="accent1" accent2="accent2" accent3="accent3" accent4="accent4" accent5="accent5" accent6="accent6" hlink="hlink" folHlink="folHlink"/>
  <p:hf hdr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82688" y="696913"/>
            <a:ext cx="4646612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1</a:t>
            </a:fld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FEE8A9-B27A-48BE-BF7C-B7CECF9CAC30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/>
              <a:t>November 16, 2017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F38376-CBB9-483A-B949-484FAB6928E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Agenda Item 2: 2017 Washington-Baltimore Regional Air Passenger Survey</a:t>
            </a:r>
          </a:p>
        </p:txBody>
      </p:sp>
    </p:spTree>
    <p:extLst>
      <p:ext uri="{BB962C8B-B14F-4D97-AF65-F5344CB8AC3E}">
        <p14:creationId xmlns:p14="http://schemas.microsoft.com/office/powerpoint/2010/main" val="25195043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82688" y="696913"/>
            <a:ext cx="4646612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2</a:t>
            </a:fld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89778C-4A5A-4663-AD1A-B452C5048AEF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/>
              <a:t>November 16, 2017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831E6D-6468-4FB7-A08A-9D631FC4548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Agenda Item 2: 2017 Washington-Baltimore Regional Air Passenger Survey</a:t>
            </a:r>
          </a:p>
        </p:txBody>
      </p:sp>
    </p:spTree>
    <p:extLst>
      <p:ext uri="{BB962C8B-B14F-4D97-AF65-F5344CB8AC3E}">
        <p14:creationId xmlns:p14="http://schemas.microsoft.com/office/powerpoint/2010/main" val="1767711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82688" y="696913"/>
            <a:ext cx="4646612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3</a:t>
            </a:fld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89778C-4A5A-4663-AD1A-B452C5048AEF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/>
              <a:t>November 16, 2017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831E6D-6468-4FB7-A08A-9D631FC4548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Agenda Item 2: 2017 Washington-Baltimore Regional Air Passenger Survey</a:t>
            </a:r>
          </a:p>
        </p:txBody>
      </p:sp>
    </p:spTree>
    <p:extLst>
      <p:ext uri="{BB962C8B-B14F-4D97-AF65-F5344CB8AC3E}">
        <p14:creationId xmlns:p14="http://schemas.microsoft.com/office/powerpoint/2010/main" val="9610957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82688" y="696913"/>
            <a:ext cx="4646612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4</a:t>
            </a:fld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89778C-4A5A-4663-AD1A-B452C5048AEF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/>
              <a:t>November 16, 2017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831E6D-6468-4FB7-A08A-9D631FC4548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Agenda Item 2: 2017 Washington-Baltimore Regional Air Passenger Survey</a:t>
            </a:r>
          </a:p>
        </p:txBody>
      </p:sp>
    </p:spTree>
    <p:extLst>
      <p:ext uri="{BB962C8B-B14F-4D97-AF65-F5344CB8AC3E}">
        <p14:creationId xmlns:p14="http://schemas.microsoft.com/office/powerpoint/2010/main" val="41506681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82688" y="696913"/>
            <a:ext cx="4646612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5</a:t>
            </a:fld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89778C-4A5A-4663-AD1A-B452C5048AEF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/>
              <a:t>November 16, 2017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831E6D-6468-4FB7-A08A-9D631FC4548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Agenda Item 2: 2017 Washington-Baltimore Regional Air Passenger Survey</a:t>
            </a:r>
          </a:p>
        </p:txBody>
      </p:sp>
    </p:spTree>
    <p:extLst>
      <p:ext uri="{BB962C8B-B14F-4D97-AF65-F5344CB8AC3E}">
        <p14:creationId xmlns:p14="http://schemas.microsoft.com/office/powerpoint/2010/main" val="38045448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82688" y="696913"/>
            <a:ext cx="4646612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6</a:t>
            </a:fld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89778C-4A5A-4663-AD1A-B452C5048AEF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/>
              <a:t>November 16, 2017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831E6D-6468-4FB7-A08A-9D631FC4548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Agenda Item 2: 2017 Washington-Baltimore Regional Air Passenger Survey</a:t>
            </a:r>
          </a:p>
        </p:txBody>
      </p:sp>
    </p:spTree>
    <p:extLst>
      <p:ext uri="{BB962C8B-B14F-4D97-AF65-F5344CB8AC3E}">
        <p14:creationId xmlns:p14="http://schemas.microsoft.com/office/powerpoint/2010/main" val="14368913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82688" y="696913"/>
            <a:ext cx="4646612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7</a:t>
            </a:fld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89778C-4A5A-4663-AD1A-B452C5048AEF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/>
              <a:t>November 16, 2017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831E6D-6468-4FB7-A08A-9D631FC4548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Agenda Item 2: 2017 Washington-Baltimore Regional Air Passenger Survey</a:t>
            </a:r>
          </a:p>
        </p:txBody>
      </p:sp>
    </p:spTree>
    <p:extLst>
      <p:ext uri="{BB962C8B-B14F-4D97-AF65-F5344CB8AC3E}">
        <p14:creationId xmlns:p14="http://schemas.microsoft.com/office/powerpoint/2010/main" val="38811118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82688" y="696913"/>
            <a:ext cx="4646612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8</a:t>
            </a:fld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89778C-4A5A-4663-AD1A-B452C5048AEF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/>
              <a:t>November 16, 2017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831E6D-6468-4FB7-A08A-9D631FC4548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Agenda Item 2: 2017 Washington-Baltimore Regional Air Passenger Survey</a:t>
            </a:r>
          </a:p>
        </p:txBody>
      </p:sp>
    </p:spTree>
    <p:extLst>
      <p:ext uri="{BB962C8B-B14F-4D97-AF65-F5344CB8AC3E}">
        <p14:creationId xmlns:p14="http://schemas.microsoft.com/office/powerpoint/2010/main" val="33809553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82688" y="696913"/>
            <a:ext cx="4646612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9</a:t>
            </a:fld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89778C-4A5A-4663-AD1A-B452C5048AEF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/>
              <a:t>November 16, 2017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831E6D-6468-4FB7-A08A-9D631FC4548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Agenda Item 2: 2017 Washington-Baltimore Regional Air Passenger Survey</a:t>
            </a:r>
          </a:p>
        </p:txBody>
      </p:sp>
    </p:spTree>
    <p:extLst>
      <p:ext uri="{BB962C8B-B14F-4D97-AF65-F5344CB8AC3E}">
        <p14:creationId xmlns:p14="http://schemas.microsoft.com/office/powerpoint/2010/main" val="1802624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82688" y="696913"/>
            <a:ext cx="4646612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NEXT SLIDE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10</a:t>
            </a:fld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3A3EFA-AD93-4D49-863A-C68373C94F46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/>
              <a:t>November 16, 2017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BC57B0-12BF-4E02-BB51-8ABFE48611D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Agenda Item 2: 2017 Washington-Baltimore Regional Air Passenger Survey</a:t>
            </a:r>
          </a:p>
        </p:txBody>
      </p:sp>
    </p:spTree>
    <p:extLst>
      <p:ext uri="{BB962C8B-B14F-4D97-AF65-F5344CB8AC3E}">
        <p14:creationId xmlns:p14="http://schemas.microsoft.com/office/powerpoint/2010/main" val="23251604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2" y="4"/>
            <a:ext cx="2072639" cy="6857999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sz="1800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515" y="6252466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70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5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1" y="6252466"/>
            <a:ext cx="2282870" cy="479555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9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801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PB Photo - Full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8461552" y="6353745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1" y="6252466"/>
            <a:ext cx="2282870" cy="479555"/>
          </a:xfrm>
          <a:prstGeom prst="rect">
            <a:avLst/>
          </a:prstGeom>
        </p:spPr>
      </p:pic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9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4707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Photo - Full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effectLst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5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1" y="6252466"/>
            <a:ext cx="2282870" cy="479555"/>
          </a:xfrm>
          <a:prstGeom prst="rect">
            <a:avLst/>
          </a:prstGeom>
        </p:spPr>
      </p:pic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9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7303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1" y="6252466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866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PB Photo - Full Page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5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9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1" y="6256686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737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774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57" r:id="rId4"/>
    <p:sldLayoutId id="2147483651" r:id="rId5"/>
    <p:sldLayoutId id="2147483659" r:id="rId6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tcanan@mwcog.org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4" Type="http://schemas.openxmlformats.org/officeDocument/2006/relationships/hyperlink" Target="mailto:akoudounas@mwcog.or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0134375"/>
              </p:ext>
            </p:extLst>
          </p:nvPr>
        </p:nvGraphicFramePr>
        <p:xfrm>
          <a:off x="2491153" y="255042"/>
          <a:ext cx="6652847" cy="5902639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66528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85509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4500" b="0" i="0" cap="all" spc="0" baseline="0" dirty="0">
                          <a:solidFill>
                            <a:schemeClr val="accent4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WASHINGTON-BALTIMORE REGIONAL AIR PASSENGER SURVEY RESPONSE RATE &amp; QUALITY STUDY</a:t>
                      </a:r>
                      <a:endParaRPr lang="en-US" sz="4500" b="0" i="0" cap="all" spc="0" dirty="0">
                        <a:solidFill>
                          <a:schemeClr val="accent4"/>
                        </a:solidFill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0" marR="457200" marT="0" marB="1371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87313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br>
                        <a:rPr lang="en-US" sz="28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</a:br>
                      <a:r>
                        <a:rPr lang="en-US" sz="28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UPDATE</a:t>
                      </a:r>
                    </a:p>
                  </a:txBody>
                  <a:tcPr marL="0" marR="457200" marT="137160" marB="13716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66499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6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Timothy </a:t>
                      </a:r>
                      <a:r>
                        <a:rPr lang="en-US" sz="1600" dirty="0" err="1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Canan</a:t>
                      </a:r>
                      <a:r>
                        <a:rPr lang="en-US" sz="16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, AICP</a:t>
                      </a:r>
                      <a:br>
                        <a:rPr lang="en-US" sz="16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</a:br>
                      <a:r>
                        <a:rPr lang="en-US" sz="16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Planning Data and Research Program Director</a:t>
                      </a:r>
                      <a:br>
                        <a:rPr lang="en-US" sz="16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</a:br>
                      <a:br>
                        <a:rPr lang="en-US" sz="16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</a:br>
                      <a:r>
                        <a:rPr lang="en-US" sz="16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Arianna Koudounas, AICP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6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Transportation Planner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6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6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Aviation Technical Subcommittee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6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September 24, 2020</a:t>
                      </a:r>
                    </a:p>
                  </a:txBody>
                  <a:tcPr marL="0" marR="457200" marT="228600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99719" y="6384951"/>
            <a:ext cx="1473200" cy="21457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Franklin Gothic Medium"/>
                <a:cs typeface="Franklin Gothic Medium"/>
              </a:rPr>
              <a:t>Agenda Item #3</a:t>
            </a:r>
          </a:p>
        </p:txBody>
      </p:sp>
    </p:spTree>
    <p:extLst>
      <p:ext uri="{BB962C8B-B14F-4D97-AF65-F5344CB8AC3E}">
        <p14:creationId xmlns:p14="http://schemas.microsoft.com/office/powerpoint/2010/main" val="41153159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2</a:t>
            </a:fld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0671883"/>
              </p:ext>
            </p:extLst>
          </p:nvPr>
        </p:nvGraphicFramePr>
        <p:xfrm>
          <a:off x="796668" y="462913"/>
          <a:ext cx="8347331" cy="648081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473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baseline="0" dirty="0">
                          <a:solidFill>
                            <a:schemeClr val="accent4"/>
                          </a:solidFill>
                          <a:latin typeface="Franklin Gothic Medium"/>
                          <a:cs typeface="Franklin Gothic Medium"/>
                        </a:rPr>
                        <a:t> OVERVIEW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8143590A-BBF2-49ED-AE65-6231F55C9536}"/>
              </a:ext>
            </a:extLst>
          </p:cNvPr>
          <p:cNvSpPr/>
          <p:nvPr/>
        </p:nvSpPr>
        <p:spPr>
          <a:xfrm>
            <a:off x="4578793" y="6353745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3: Air Passenger Survey Response Rate &amp; Quality Study    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September 24, 2020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9A4B500-5EDF-4336-8C06-FDFFFB948030}"/>
              </a:ext>
            </a:extLst>
          </p:cNvPr>
          <p:cNvSpPr/>
          <p:nvPr/>
        </p:nvSpPr>
        <p:spPr>
          <a:xfrm>
            <a:off x="966926" y="1351508"/>
            <a:ext cx="6925049" cy="4154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2200" dirty="0">
              <a:solidFill>
                <a:schemeClr val="tx1">
                  <a:lumMod val="85000"/>
                  <a:lumOff val="15000"/>
                </a:schemeClr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035E59B-9376-C645-BC42-5CC2E3FF69DA}"/>
              </a:ext>
            </a:extLst>
          </p:cNvPr>
          <p:cNvSpPr/>
          <p:nvPr/>
        </p:nvSpPr>
        <p:spPr>
          <a:xfrm>
            <a:off x="796669" y="1496130"/>
            <a:ext cx="8120717" cy="2501020"/>
          </a:xfrm>
          <a:prstGeom prst="rect">
            <a:avLst/>
          </a:prstGeom>
          <a:noFill/>
          <a:ln w="762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1A2A1A8-FD77-8441-B2FC-D766B16F2942}"/>
              </a:ext>
            </a:extLst>
          </p:cNvPr>
          <p:cNvSpPr txBox="1"/>
          <p:nvPr/>
        </p:nvSpPr>
        <p:spPr>
          <a:xfrm>
            <a:off x="796669" y="1534720"/>
            <a:ext cx="8120717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b="1" dirty="0">
                <a:latin typeface="Franklin Gothic Demi" panose="020B0603020102020204" pitchFamily="34" charset="0"/>
              </a:rPr>
              <a:t>Who: </a:t>
            </a:r>
            <a:r>
              <a:rPr lang="en-US" sz="2200" dirty="0"/>
              <a:t>TPB staff and hired consultants, with TAC input. </a:t>
            </a:r>
            <a:br>
              <a:rPr lang="en-US" sz="2200" dirty="0"/>
            </a:br>
            <a:endParaRPr lang="en-US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b="1" dirty="0">
                <a:latin typeface="Franklin Gothic Demi" panose="020B0603020102020204" pitchFamily="34" charset="0"/>
              </a:rPr>
              <a:t>What: </a:t>
            </a:r>
            <a:r>
              <a:rPr lang="en-US" sz="2200" dirty="0"/>
              <a:t>Will conduct an independent analysis of the Washington-Baltimore Regional Air Passenger Survey (APS) program. </a:t>
            </a:r>
            <a:br>
              <a:rPr lang="en-US" sz="2200" dirty="0"/>
            </a:br>
            <a:endParaRPr lang="en-US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b="1" dirty="0">
                <a:latin typeface="Franklin Gothic Demi" panose="020B0603020102020204" pitchFamily="34" charset="0"/>
              </a:rPr>
              <a:t>Purpose: </a:t>
            </a:r>
            <a:r>
              <a:rPr lang="en-US" sz="2200" dirty="0"/>
              <a:t>This study will identify ways to stabilize and improve the response rates and quality of responses of future surveys. </a:t>
            </a:r>
            <a:br>
              <a:rPr lang="en-US" sz="2000" dirty="0"/>
            </a:b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5179800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3</a:t>
            </a:fld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2437769"/>
              </p:ext>
            </p:extLst>
          </p:nvPr>
        </p:nvGraphicFramePr>
        <p:xfrm>
          <a:off x="796669" y="462913"/>
          <a:ext cx="8347331" cy="648081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473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baseline="0" dirty="0">
                          <a:solidFill>
                            <a:schemeClr val="accent4"/>
                          </a:solidFill>
                          <a:latin typeface="Franklin Gothic Medium"/>
                          <a:cs typeface="Franklin Gothic Medium"/>
                        </a:rPr>
                        <a:t> OVERVIEW (CONTINUED)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8143590A-BBF2-49ED-AE65-6231F55C9536}"/>
              </a:ext>
            </a:extLst>
          </p:cNvPr>
          <p:cNvSpPr/>
          <p:nvPr/>
        </p:nvSpPr>
        <p:spPr>
          <a:xfrm>
            <a:off x="4578793" y="6353745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3: Air Passenger Survey Response Rate &amp; Quality Study    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September 24, 2020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9A4B500-5EDF-4336-8C06-FDFFFB948030}"/>
              </a:ext>
            </a:extLst>
          </p:cNvPr>
          <p:cNvSpPr/>
          <p:nvPr/>
        </p:nvSpPr>
        <p:spPr>
          <a:xfrm>
            <a:off x="966926" y="1351508"/>
            <a:ext cx="6925049" cy="4154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2200" dirty="0">
              <a:solidFill>
                <a:schemeClr val="tx1">
                  <a:lumMod val="85000"/>
                  <a:lumOff val="15000"/>
                </a:schemeClr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035E59B-9376-C645-BC42-5CC2E3FF69DA}"/>
              </a:ext>
            </a:extLst>
          </p:cNvPr>
          <p:cNvSpPr/>
          <p:nvPr/>
        </p:nvSpPr>
        <p:spPr>
          <a:xfrm>
            <a:off x="796669" y="1351508"/>
            <a:ext cx="8120717" cy="3668436"/>
          </a:xfrm>
          <a:prstGeom prst="rect">
            <a:avLst/>
          </a:prstGeom>
          <a:noFill/>
          <a:ln w="762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1A2A1A8-FD77-8441-B2FC-D766B16F2942}"/>
              </a:ext>
            </a:extLst>
          </p:cNvPr>
          <p:cNvSpPr txBox="1"/>
          <p:nvPr/>
        </p:nvSpPr>
        <p:spPr>
          <a:xfrm>
            <a:off x="796669" y="1493194"/>
            <a:ext cx="8120717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b="1" dirty="0">
                <a:latin typeface="Franklin Gothic Demi" panose="020B0603020102020204" pitchFamily="34" charset="0"/>
              </a:rPr>
              <a:t>Details: </a:t>
            </a:r>
            <a:r>
              <a:rPr lang="en-US" sz="2200" dirty="0"/>
              <a:t>The solutions sought will not undermine the quality of the survey results or disrupt the time-series nature of  comparable survey data. In addition to managing the study, COG-TPB staff will provide data processing and analysis assistance to the selected consultant. </a:t>
            </a:r>
            <a:br>
              <a:rPr lang="en-US" sz="2200" dirty="0"/>
            </a:br>
            <a:endParaRPr lang="en-US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b="1" dirty="0">
                <a:latin typeface="Franklin Gothic Demi" panose="020B0603020102020204" pitchFamily="34" charset="0"/>
              </a:rPr>
              <a:t>Implementation: </a:t>
            </a:r>
            <a:r>
              <a:rPr lang="en-US" sz="2200" dirty="0"/>
              <a:t>Following completion of the Washington-Baltimore Air Passenger Survey Response Rate &amp; Quality Study, the proposed survey enhancements will be deployed in the 2021 APS, or the next APS should the 2021 APS be delayed. </a:t>
            </a:r>
          </a:p>
        </p:txBody>
      </p:sp>
    </p:spTree>
    <p:extLst>
      <p:ext uri="{BB962C8B-B14F-4D97-AF65-F5344CB8AC3E}">
        <p14:creationId xmlns:p14="http://schemas.microsoft.com/office/powerpoint/2010/main" val="38239949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4</a:t>
            </a:fld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1011598"/>
              </p:ext>
            </p:extLst>
          </p:nvPr>
        </p:nvGraphicFramePr>
        <p:xfrm>
          <a:off x="796670" y="462913"/>
          <a:ext cx="8347330" cy="648081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473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baseline="0" dirty="0">
                          <a:solidFill>
                            <a:schemeClr val="accent4"/>
                          </a:solidFill>
                          <a:latin typeface="Franklin Gothic Medium"/>
                          <a:cs typeface="Franklin Gothic Medium"/>
                        </a:rPr>
                        <a:t>SCOPE OF WORK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8143590A-BBF2-49ED-AE65-6231F55C9536}"/>
              </a:ext>
            </a:extLst>
          </p:cNvPr>
          <p:cNvSpPr/>
          <p:nvPr/>
        </p:nvSpPr>
        <p:spPr>
          <a:xfrm>
            <a:off x="4578793" y="6353745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3: Air Passenger Survey Response Rate &amp; Quality Study    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September 24, 2020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9A4B500-5EDF-4336-8C06-FDFFFB948030}"/>
              </a:ext>
            </a:extLst>
          </p:cNvPr>
          <p:cNvSpPr/>
          <p:nvPr/>
        </p:nvSpPr>
        <p:spPr>
          <a:xfrm>
            <a:off x="966926" y="1351508"/>
            <a:ext cx="6925049" cy="4154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2200" dirty="0">
              <a:solidFill>
                <a:schemeClr val="tx1">
                  <a:lumMod val="85000"/>
                  <a:lumOff val="15000"/>
                </a:schemeClr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035E59B-9376-C645-BC42-5CC2E3FF69DA}"/>
              </a:ext>
            </a:extLst>
          </p:cNvPr>
          <p:cNvSpPr/>
          <p:nvPr/>
        </p:nvSpPr>
        <p:spPr>
          <a:xfrm>
            <a:off x="796670" y="1351505"/>
            <a:ext cx="7380404" cy="3985707"/>
          </a:xfrm>
          <a:prstGeom prst="rect">
            <a:avLst/>
          </a:prstGeom>
          <a:noFill/>
          <a:ln w="762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1A2A1A8-FD77-8441-B2FC-D766B16F2942}"/>
              </a:ext>
            </a:extLst>
          </p:cNvPr>
          <p:cNvSpPr txBox="1"/>
          <p:nvPr/>
        </p:nvSpPr>
        <p:spPr>
          <a:xfrm>
            <a:off x="966926" y="1451456"/>
            <a:ext cx="8120717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buFont typeface="+mj-lt"/>
              <a:buAutoNum type="arabicPeriod"/>
            </a:pPr>
            <a:r>
              <a:rPr lang="en-US" sz="2200" dirty="0">
                <a:latin typeface="+mj-lt"/>
              </a:rPr>
              <a:t>Establish TAC responsibilities and meeting schedule;</a:t>
            </a:r>
            <a:br>
              <a:rPr lang="en-US" sz="2200" dirty="0">
                <a:latin typeface="+mj-lt"/>
              </a:rPr>
            </a:br>
            <a:r>
              <a:rPr lang="en-US" sz="2200" dirty="0">
                <a:latin typeface="+mj-lt"/>
              </a:rPr>
              <a:t>develop study work plan. </a:t>
            </a:r>
            <a:br>
              <a:rPr lang="en-US" sz="2200" dirty="0">
                <a:latin typeface="+mj-lt"/>
              </a:rPr>
            </a:br>
            <a:endParaRPr lang="en-US" sz="2200" dirty="0">
              <a:latin typeface="+mj-lt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n-US" sz="2200" dirty="0">
                <a:latin typeface="+mj-lt"/>
              </a:rPr>
              <a:t>Evaluate the effectiveness of the current APS program.</a:t>
            </a:r>
            <a:br>
              <a:rPr lang="en-US" sz="2200" dirty="0">
                <a:latin typeface="+mj-lt"/>
              </a:rPr>
            </a:br>
            <a:endParaRPr lang="en-US" sz="2200" dirty="0">
              <a:latin typeface="+mj-lt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n-US" sz="2200" dirty="0">
                <a:latin typeface="+mj-lt"/>
              </a:rPr>
              <a:t>Conduct field work to improve survey distribution </a:t>
            </a:r>
            <a:br>
              <a:rPr lang="en-US" sz="2200" dirty="0">
                <a:latin typeface="+mj-lt"/>
              </a:rPr>
            </a:br>
            <a:r>
              <a:rPr lang="en-US" sz="2200" dirty="0">
                <a:latin typeface="+mj-lt"/>
              </a:rPr>
              <a:t>methodology and response results.</a:t>
            </a:r>
            <a:br>
              <a:rPr lang="en-US" sz="2200" dirty="0">
                <a:latin typeface="+mj-lt"/>
              </a:rPr>
            </a:br>
            <a:endParaRPr lang="en-US" sz="2200" dirty="0">
              <a:latin typeface="+mj-lt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n-US" sz="2200" dirty="0">
                <a:latin typeface="+mj-lt"/>
              </a:rPr>
              <a:t>Complete the draft report.</a:t>
            </a:r>
            <a:br>
              <a:rPr lang="en-US" sz="2200" dirty="0">
                <a:latin typeface="+mj-lt"/>
              </a:rPr>
            </a:br>
            <a:r>
              <a:rPr lang="en-US" sz="2200" dirty="0">
                <a:latin typeface="+mj-lt"/>
              </a:rPr>
              <a:t> 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sz="2200" dirty="0">
                <a:latin typeface="+mj-lt"/>
              </a:rPr>
              <a:t>Complete the final report.</a:t>
            </a:r>
          </a:p>
        </p:txBody>
      </p:sp>
    </p:spTree>
    <p:extLst>
      <p:ext uri="{BB962C8B-B14F-4D97-AF65-F5344CB8AC3E}">
        <p14:creationId xmlns:p14="http://schemas.microsoft.com/office/powerpoint/2010/main" val="12036412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5</a:t>
            </a:fld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7131169"/>
              </p:ext>
            </p:extLst>
          </p:nvPr>
        </p:nvGraphicFramePr>
        <p:xfrm>
          <a:off x="775405" y="465181"/>
          <a:ext cx="8368596" cy="648081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baseline="0" dirty="0">
                          <a:solidFill>
                            <a:schemeClr val="accent4"/>
                          </a:solidFill>
                          <a:latin typeface="Franklin Gothic Medium"/>
                          <a:cs typeface="Franklin Gothic Medium"/>
                        </a:rPr>
                        <a:t>TASK 1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B63517E5-D3A6-EC47-9651-70D53E1AA72A}"/>
              </a:ext>
            </a:extLst>
          </p:cNvPr>
          <p:cNvSpPr/>
          <p:nvPr/>
        </p:nvSpPr>
        <p:spPr>
          <a:xfrm>
            <a:off x="881615" y="1792618"/>
            <a:ext cx="7777754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200" dirty="0">
                <a:latin typeface="+mj-lt"/>
              </a:rPr>
              <a:t>Goal: </a:t>
            </a:r>
            <a:r>
              <a:rPr lang="en-US" sz="2200" dirty="0"/>
              <a:t>Establish TAC responsibilities and meeting schedule; develop study work plan. </a:t>
            </a:r>
            <a:endParaRPr lang="en-US" sz="2200" dirty="0">
              <a:latin typeface="+mj-lt"/>
            </a:endParaRPr>
          </a:p>
          <a:p>
            <a:pPr lvl="0"/>
            <a:endParaRPr lang="en-US" sz="2200" dirty="0">
              <a:latin typeface="+mj-lt"/>
            </a:endParaRPr>
          </a:p>
          <a:p>
            <a:pPr lvl="0"/>
            <a:r>
              <a:rPr lang="en-US" sz="2200" dirty="0">
                <a:latin typeface="+mj-lt"/>
              </a:rPr>
              <a:t>Deliverables:</a:t>
            </a:r>
            <a:br>
              <a:rPr lang="en-US" sz="2200" dirty="0">
                <a:latin typeface="+mj-lt"/>
              </a:rPr>
            </a:br>
            <a:endParaRPr lang="en-US" sz="2200" dirty="0">
              <a:latin typeface="+mj-lt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200" dirty="0"/>
              <a:t>Develop TAC written purpose / objectives.</a:t>
            </a:r>
            <a:br>
              <a:rPr lang="en-US" sz="2200" dirty="0"/>
            </a:br>
            <a:endParaRPr lang="en-US" sz="22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200" dirty="0"/>
              <a:t>Set TAC meeting schedule. </a:t>
            </a:r>
            <a:br>
              <a:rPr lang="en-US" sz="2200" dirty="0"/>
            </a:br>
            <a:endParaRPr lang="en-US" sz="22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200" dirty="0"/>
              <a:t>Study work plan with milestones and TAC review responsibilities, TAC meetings, and TAC meeting notes.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EBB2F99-712A-4341-A320-C8DA154155C8}"/>
              </a:ext>
            </a:extLst>
          </p:cNvPr>
          <p:cNvSpPr/>
          <p:nvPr/>
        </p:nvSpPr>
        <p:spPr>
          <a:xfrm>
            <a:off x="775403" y="1561514"/>
            <a:ext cx="7988769" cy="4192172"/>
          </a:xfrm>
          <a:prstGeom prst="rect">
            <a:avLst/>
          </a:prstGeom>
          <a:noFill/>
          <a:ln w="762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00A11D6-50AA-4543-8393-1053169C00DC}"/>
              </a:ext>
            </a:extLst>
          </p:cNvPr>
          <p:cNvSpPr/>
          <p:nvPr/>
        </p:nvSpPr>
        <p:spPr>
          <a:xfrm>
            <a:off x="4578793" y="6353745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3: Regional Air Passenger Survey Response Rate Study    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September 24, 2020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42361056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6</a:t>
            </a:fld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6049179"/>
              </p:ext>
            </p:extLst>
          </p:nvPr>
        </p:nvGraphicFramePr>
        <p:xfrm>
          <a:off x="775405" y="465181"/>
          <a:ext cx="8368596" cy="648081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baseline="0" dirty="0">
                          <a:solidFill>
                            <a:schemeClr val="accent4"/>
                          </a:solidFill>
                          <a:latin typeface="Franklin Gothic Medium"/>
                          <a:cs typeface="Franklin Gothic Medium"/>
                        </a:rPr>
                        <a:t>TASK 2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B63517E5-D3A6-EC47-9651-70D53E1AA72A}"/>
              </a:ext>
            </a:extLst>
          </p:cNvPr>
          <p:cNvSpPr/>
          <p:nvPr/>
        </p:nvSpPr>
        <p:spPr>
          <a:xfrm>
            <a:off x="1088408" y="1818611"/>
            <a:ext cx="736275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200" dirty="0">
                <a:latin typeface="+mj-lt"/>
              </a:rPr>
              <a:t>Goal: </a:t>
            </a:r>
            <a:r>
              <a:rPr lang="en-US" sz="2200" dirty="0"/>
              <a:t>Evaluate the effectiveness of the current APS program.</a:t>
            </a:r>
            <a:br>
              <a:rPr lang="en-US" sz="2200" dirty="0"/>
            </a:br>
            <a:endParaRPr lang="en-US" sz="2200" dirty="0">
              <a:latin typeface="+mj-lt"/>
            </a:endParaRPr>
          </a:p>
          <a:p>
            <a:pPr lvl="0"/>
            <a:r>
              <a:rPr lang="en-US" sz="2200" dirty="0">
                <a:latin typeface="+mj-lt"/>
              </a:rPr>
              <a:t>Deliverables:</a:t>
            </a:r>
            <a:br>
              <a:rPr lang="en-US" sz="2200" dirty="0">
                <a:latin typeface="+mj-lt"/>
              </a:rPr>
            </a:br>
            <a:endParaRPr lang="en-US" sz="2200" dirty="0">
              <a:latin typeface="+mj-lt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200" dirty="0"/>
              <a:t>Draft summary technical memorandum and Appendix of source material.</a:t>
            </a:r>
            <a:br>
              <a:rPr lang="en-US" sz="2200" dirty="0"/>
            </a:br>
            <a:endParaRPr lang="en-US" sz="2200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200" dirty="0"/>
              <a:t>Final summary technical memorandum and Appendix of source material.</a:t>
            </a:r>
          </a:p>
          <a:p>
            <a:pPr lvl="0"/>
            <a:endParaRPr lang="en-US" sz="22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EBB2F99-712A-4341-A320-C8DA154155C8}"/>
              </a:ext>
            </a:extLst>
          </p:cNvPr>
          <p:cNvSpPr/>
          <p:nvPr/>
        </p:nvSpPr>
        <p:spPr>
          <a:xfrm>
            <a:off x="775403" y="1561514"/>
            <a:ext cx="7988769" cy="3615397"/>
          </a:xfrm>
          <a:prstGeom prst="rect">
            <a:avLst/>
          </a:prstGeom>
          <a:noFill/>
          <a:ln w="762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00A11D6-50AA-4543-8393-1053169C00DC}"/>
              </a:ext>
            </a:extLst>
          </p:cNvPr>
          <p:cNvSpPr/>
          <p:nvPr/>
        </p:nvSpPr>
        <p:spPr>
          <a:xfrm>
            <a:off x="4578793" y="6353745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3: Regional Air Passenger Survey Response Rate Study    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September 24, 2020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37649951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7</a:t>
            </a:fld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2784155"/>
              </p:ext>
            </p:extLst>
          </p:nvPr>
        </p:nvGraphicFramePr>
        <p:xfrm>
          <a:off x="775405" y="465181"/>
          <a:ext cx="8368596" cy="648081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baseline="0" dirty="0">
                          <a:solidFill>
                            <a:schemeClr val="accent4"/>
                          </a:solidFill>
                          <a:latin typeface="Franklin Gothic Medium"/>
                          <a:cs typeface="Franklin Gothic Medium"/>
                        </a:rPr>
                        <a:t>TASK 3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B63517E5-D3A6-EC47-9651-70D53E1AA72A}"/>
              </a:ext>
            </a:extLst>
          </p:cNvPr>
          <p:cNvSpPr/>
          <p:nvPr/>
        </p:nvSpPr>
        <p:spPr>
          <a:xfrm>
            <a:off x="1088408" y="1818611"/>
            <a:ext cx="7362758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200" dirty="0">
                <a:latin typeface="+mj-lt"/>
              </a:rPr>
              <a:t>Goal: </a:t>
            </a:r>
            <a:r>
              <a:rPr lang="en-US" sz="2200" dirty="0"/>
              <a:t>Conduct field work to improve survey distribution </a:t>
            </a:r>
            <a:br>
              <a:rPr lang="en-US" sz="2200" dirty="0"/>
            </a:br>
            <a:r>
              <a:rPr lang="en-US" sz="2200" dirty="0"/>
              <a:t>methodology and response results.</a:t>
            </a:r>
            <a:br>
              <a:rPr lang="en-US" sz="2200" dirty="0"/>
            </a:br>
            <a:endParaRPr lang="en-US" sz="2200" dirty="0">
              <a:latin typeface="+mj-lt"/>
            </a:endParaRPr>
          </a:p>
          <a:p>
            <a:pPr lvl="0"/>
            <a:r>
              <a:rPr lang="en-US" sz="2200" dirty="0">
                <a:latin typeface="+mj-lt"/>
              </a:rPr>
              <a:t>Deliverables:</a:t>
            </a:r>
            <a:br>
              <a:rPr lang="en-US" sz="2200" dirty="0">
                <a:latin typeface="+mj-lt"/>
              </a:rPr>
            </a:br>
            <a:endParaRPr lang="en-US" sz="2200" dirty="0">
              <a:latin typeface="+mj-lt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200" dirty="0"/>
              <a:t>Draft summary technical memorandum and Appendix of source material.</a:t>
            </a:r>
            <a:br>
              <a:rPr lang="en-US" sz="2200" dirty="0"/>
            </a:br>
            <a:endParaRPr lang="en-US" sz="2200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200" dirty="0"/>
              <a:t>Final summary technical memorandum and Appendix of source material.</a:t>
            </a:r>
          </a:p>
          <a:p>
            <a:pPr lvl="0"/>
            <a:endParaRPr lang="en-US" sz="22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EBB2F99-712A-4341-A320-C8DA154155C8}"/>
              </a:ext>
            </a:extLst>
          </p:cNvPr>
          <p:cNvSpPr/>
          <p:nvPr/>
        </p:nvSpPr>
        <p:spPr>
          <a:xfrm>
            <a:off x="775403" y="1659988"/>
            <a:ext cx="7988769" cy="3717955"/>
          </a:xfrm>
          <a:prstGeom prst="rect">
            <a:avLst/>
          </a:prstGeom>
          <a:noFill/>
          <a:ln w="762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00A11D6-50AA-4543-8393-1053169C00DC}"/>
              </a:ext>
            </a:extLst>
          </p:cNvPr>
          <p:cNvSpPr/>
          <p:nvPr/>
        </p:nvSpPr>
        <p:spPr>
          <a:xfrm>
            <a:off x="4578793" y="6353745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3: Regional Air Passenger Survey Response Rate Study    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September 24, 2020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26271618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8</a:t>
            </a:fld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7077236"/>
              </p:ext>
            </p:extLst>
          </p:nvPr>
        </p:nvGraphicFramePr>
        <p:xfrm>
          <a:off x="775405" y="465181"/>
          <a:ext cx="8368596" cy="648081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baseline="0" dirty="0">
                          <a:solidFill>
                            <a:schemeClr val="accent4"/>
                          </a:solidFill>
                          <a:latin typeface="Franklin Gothic Medium"/>
                          <a:cs typeface="Franklin Gothic Medium"/>
                        </a:rPr>
                        <a:t>TASK 4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B63517E5-D3A6-EC47-9651-70D53E1AA72A}"/>
              </a:ext>
            </a:extLst>
          </p:cNvPr>
          <p:cNvSpPr/>
          <p:nvPr/>
        </p:nvSpPr>
        <p:spPr>
          <a:xfrm>
            <a:off x="1088408" y="1818611"/>
            <a:ext cx="7362758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200" dirty="0">
                <a:latin typeface="+mj-lt"/>
              </a:rPr>
              <a:t>Goal: </a:t>
            </a:r>
            <a:r>
              <a:rPr lang="en-US" sz="2200" dirty="0"/>
              <a:t>Complete the draft report.</a:t>
            </a:r>
            <a:br>
              <a:rPr lang="en-US" sz="2200" dirty="0"/>
            </a:br>
            <a:endParaRPr lang="en-US" sz="2200" dirty="0">
              <a:latin typeface="+mj-lt"/>
            </a:endParaRPr>
          </a:p>
          <a:p>
            <a:pPr lvl="0"/>
            <a:r>
              <a:rPr lang="en-US" sz="2200" dirty="0">
                <a:latin typeface="+mj-lt"/>
              </a:rPr>
              <a:t>Deliverables:</a:t>
            </a:r>
            <a:br>
              <a:rPr lang="en-US" sz="2200" dirty="0">
                <a:latin typeface="+mj-lt"/>
              </a:rPr>
            </a:br>
            <a:endParaRPr lang="en-US" sz="2200" dirty="0">
              <a:latin typeface="+mj-lt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200" dirty="0"/>
              <a:t>Consultant-written Draft Comprehensive Report.</a:t>
            </a:r>
            <a:br>
              <a:rPr lang="en-US" sz="2200" dirty="0"/>
            </a:br>
            <a:endParaRPr lang="en-US" sz="2200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200" dirty="0"/>
              <a:t>TPB staff and TAC-reviewed Draft Comprehensive Report.</a:t>
            </a:r>
          </a:p>
          <a:p>
            <a:pPr lvl="0"/>
            <a:endParaRPr lang="en-US" sz="22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EBB2F99-712A-4341-A320-C8DA154155C8}"/>
              </a:ext>
            </a:extLst>
          </p:cNvPr>
          <p:cNvSpPr/>
          <p:nvPr/>
        </p:nvSpPr>
        <p:spPr>
          <a:xfrm>
            <a:off x="775402" y="1570023"/>
            <a:ext cx="7988769" cy="3049356"/>
          </a:xfrm>
          <a:prstGeom prst="rect">
            <a:avLst/>
          </a:prstGeom>
          <a:noFill/>
          <a:ln w="762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00A11D6-50AA-4543-8393-1053169C00DC}"/>
              </a:ext>
            </a:extLst>
          </p:cNvPr>
          <p:cNvSpPr/>
          <p:nvPr/>
        </p:nvSpPr>
        <p:spPr>
          <a:xfrm>
            <a:off x="4578793" y="6353745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3: Regional Air Passenger Survey Response Rate Study    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September 24, 2020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10976437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9</a:t>
            </a:fld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6248049"/>
              </p:ext>
            </p:extLst>
          </p:nvPr>
        </p:nvGraphicFramePr>
        <p:xfrm>
          <a:off x="775405" y="465181"/>
          <a:ext cx="8368596" cy="648081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baseline="0" dirty="0">
                          <a:solidFill>
                            <a:schemeClr val="accent4"/>
                          </a:solidFill>
                          <a:latin typeface="Franklin Gothic Medium"/>
                          <a:cs typeface="Franklin Gothic Medium"/>
                        </a:rPr>
                        <a:t>TASK 5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B63517E5-D3A6-EC47-9651-70D53E1AA72A}"/>
              </a:ext>
            </a:extLst>
          </p:cNvPr>
          <p:cNvSpPr/>
          <p:nvPr/>
        </p:nvSpPr>
        <p:spPr>
          <a:xfrm>
            <a:off x="1088408" y="1869708"/>
            <a:ext cx="7362758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>
                <a:latin typeface="+mj-lt"/>
              </a:rPr>
              <a:t>Goal: </a:t>
            </a:r>
            <a:r>
              <a:rPr lang="en-US" sz="2200" dirty="0"/>
              <a:t>Complete the final report.</a:t>
            </a:r>
            <a:br>
              <a:rPr lang="en-US" sz="2200" dirty="0"/>
            </a:br>
            <a:endParaRPr lang="en-US" sz="2200" dirty="0">
              <a:latin typeface="+mj-lt"/>
            </a:endParaRPr>
          </a:p>
          <a:p>
            <a:pPr lvl="0"/>
            <a:r>
              <a:rPr lang="en-US" sz="2200" dirty="0">
                <a:latin typeface="+mj-lt"/>
              </a:rPr>
              <a:t>Deliverables:</a:t>
            </a:r>
            <a:br>
              <a:rPr lang="en-US" sz="2200" dirty="0">
                <a:latin typeface="+mj-lt"/>
              </a:rPr>
            </a:br>
            <a:endParaRPr lang="en-US" sz="2200" dirty="0">
              <a:latin typeface="+mj-lt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200" dirty="0"/>
              <a:t>Consultant-written Draft Final Comprehensive Report</a:t>
            </a:r>
            <a:br>
              <a:rPr lang="en-US" sz="2200" dirty="0"/>
            </a:br>
            <a:endParaRPr lang="en-US" sz="22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200" dirty="0"/>
              <a:t>TPB staff and TAC-reviewed Final Comprehensive Report</a:t>
            </a:r>
          </a:p>
          <a:p>
            <a:pPr lvl="0"/>
            <a:endParaRPr lang="en-US" sz="22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EBB2F99-712A-4341-A320-C8DA154155C8}"/>
              </a:ext>
            </a:extLst>
          </p:cNvPr>
          <p:cNvSpPr/>
          <p:nvPr/>
        </p:nvSpPr>
        <p:spPr>
          <a:xfrm>
            <a:off x="886265" y="1659989"/>
            <a:ext cx="7491235" cy="2912011"/>
          </a:xfrm>
          <a:prstGeom prst="rect">
            <a:avLst/>
          </a:prstGeom>
          <a:noFill/>
          <a:ln w="762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00A11D6-50AA-4543-8393-1053169C00DC}"/>
              </a:ext>
            </a:extLst>
          </p:cNvPr>
          <p:cNvSpPr/>
          <p:nvPr/>
        </p:nvSpPr>
        <p:spPr>
          <a:xfrm>
            <a:off x="4578793" y="6353745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3: Regional Air Passenger Survey Response Rate Study    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September 24, 2020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4146426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0018154"/>
              </p:ext>
            </p:extLst>
          </p:nvPr>
        </p:nvGraphicFramePr>
        <p:xfrm>
          <a:off x="775404" y="353190"/>
          <a:ext cx="8368596" cy="7379707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45984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701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186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cap="none" dirty="0">
                          <a:solidFill>
                            <a:srgbClr val="000000"/>
                          </a:solidFill>
                          <a:latin typeface="Franklin Gothic Medium"/>
                          <a:cs typeface="Franklin Gothic Medium"/>
                        </a:rPr>
                        <a:t>Timothy </a:t>
                      </a:r>
                      <a:r>
                        <a:rPr lang="en-US" sz="2000" b="0" cap="none" dirty="0" err="1">
                          <a:solidFill>
                            <a:srgbClr val="000000"/>
                          </a:solidFill>
                          <a:latin typeface="Franklin Gothic Medium"/>
                          <a:cs typeface="Franklin Gothic Medium"/>
                        </a:rPr>
                        <a:t>Canan</a:t>
                      </a:r>
                      <a:endParaRPr lang="en-US" sz="2000" b="0" cap="none" dirty="0">
                        <a:solidFill>
                          <a:srgbClr val="000000"/>
                        </a:solidFill>
                        <a:latin typeface="Franklin Gothic Medium"/>
                        <a:cs typeface="Franklin Gothic Medium"/>
                      </a:endParaRP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Planning Data and Research Program Director Department of Transportation</a:t>
                      </a:r>
                      <a:r>
                        <a:rPr lang="en-US" sz="1600" b="0" baseline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 Planning</a:t>
                      </a:r>
                      <a:endParaRPr lang="en-US" sz="1600" b="0" dirty="0">
                        <a:solidFill>
                          <a:srgbClr val="000000"/>
                        </a:solidFill>
                        <a:latin typeface="+mn-lt"/>
                        <a:cs typeface="Franklin Gothic Book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latin typeface="+mn-lt"/>
                          <a:cs typeface="Franklin Gothic Book"/>
                        </a:rPr>
                        <a:t>202.962.3280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  <a:hlinkClick r:id="rId3"/>
                        </a:rPr>
                        <a:t>tcanan@mwcog.org</a:t>
                      </a:r>
                      <a:br>
                        <a:rPr lang="en-US" sz="1600" b="0" cap="none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</a:br>
                      <a:br>
                        <a:rPr lang="en-US" sz="2000" b="0" cap="none" dirty="0">
                          <a:solidFill>
                            <a:srgbClr val="000000"/>
                          </a:solidFill>
                          <a:latin typeface="Franklin Gothic Medium"/>
                          <a:cs typeface="Franklin Gothic Medium"/>
                        </a:rPr>
                      </a:br>
                      <a:r>
                        <a:rPr lang="en-US" sz="2000" b="0" cap="none" dirty="0">
                          <a:solidFill>
                            <a:srgbClr val="000000"/>
                          </a:solidFill>
                          <a:latin typeface="Franklin Gothic Medium"/>
                          <a:cs typeface="Franklin Gothic Medium"/>
                        </a:rPr>
                        <a:t>Arianna Koudounas</a:t>
                      </a: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Transportation Planner</a:t>
                      </a: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Department of Transportation</a:t>
                      </a:r>
                      <a:r>
                        <a:rPr lang="en-US" sz="1600" b="0" baseline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 Planning</a:t>
                      </a:r>
                      <a:endParaRPr lang="en-US" sz="1600" b="0" dirty="0">
                        <a:solidFill>
                          <a:srgbClr val="000000"/>
                        </a:solidFill>
                        <a:latin typeface="+mn-lt"/>
                        <a:cs typeface="Franklin Gothic Book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latin typeface="+mn-lt"/>
                          <a:cs typeface="Franklin Gothic Book"/>
                        </a:rPr>
                        <a:t>202.962.3312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  <a:hlinkClick r:id="rId4"/>
                        </a:rPr>
                        <a:t>akoudounas@mwcog.org</a:t>
                      </a:r>
                      <a:endParaRPr lang="en-US" sz="2000" b="0" cap="none" dirty="0">
                        <a:solidFill>
                          <a:srgbClr val="000000"/>
                        </a:solidFill>
                        <a:latin typeface="Franklin Gothic Medium"/>
                        <a:cs typeface="Franklin Gothic Medium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b="0" cap="none" dirty="0">
                        <a:solidFill>
                          <a:srgbClr val="000000"/>
                        </a:solidFill>
                        <a:latin typeface="Franklin Gothic Medium"/>
                        <a:cs typeface="Franklin Gothic Medium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0" dirty="0">
                        <a:solidFill>
                          <a:srgbClr val="000000"/>
                        </a:solidFill>
                        <a:latin typeface="+mn-lt"/>
                        <a:cs typeface="Franklin Gothic Book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0" dirty="0">
                        <a:solidFill>
                          <a:srgbClr val="000000"/>
                        </a:solidFill>
                        <a:latin typeface="+mn-lt"/>
                        <a:cs typeface="Franklin Gothic Book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>
                          <a:solidFill>
                            <a:schemeClr val="tx2"/>
                          </a:solidFill>
                          <a:latin typeface="+mj-lt"/>
                          <a:cs typeface="Franklin Gothic Medium"/>
                        </a:rPr>
                        <a:t>                  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>
                          <a:solidFill>
                            <a:schemeClr val="accent4"/>
                          </a:solidFill>
                          <a:latin typeface="+mj-lt"/>
                          <a:cs typeface="Franklin Gothic Medium"/>
                        </a:rPr>
                        <a:t>           </a:t>
                      </a:r>
                      <a:r>
                        <a:rPr lang="en-US" sz="2800" b="0" dirty="0">
                          <a:solidFill>
                            <a:schemeClr val="accent4"/>
                          </a:solidFill>
                          <a:latin typeface="+mj-lt"/>
                          <a:cs typeface="Franklin Gothic Medium"/>
                        </a:rPr>
                        <a:t>mwcog.org/</a:t>
                      </a:r>
                      <a:r>
                        <a:rPr lang="en-US" sz="2800" b="0" dirty="0" err="1">
                          <a:solidFill>
                            <a:schemeClr val="accent4"/>
                          </a:solidFill>
                          <a:latin typeface="+mj-lt"/>
                          <a:cs typeface="Franklin Gothic Medium"/>
                        </a:rPr>
                        <a:t>tpb</a:t>
                      </a:r>
                      <a:endParaRPr lang="en-US" sz="2800" b="0" dirty="0">
                        <a:solidFill>
                          <a:schemeClr val="accent4"/>
                        </a:solidFill>
                        <a:latin typeface="+mj-lt"/>
                        <a:cs typeface="Franklin Gothic Medium"/>
                      </a:endParaRPr>
                    </a:p>
                  </a:txBody>
                  <a:tcPr marL="0" marR="457200" marT="0" marB="22860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1867"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Metropolitan</a:t>
                      </a:r>
                      <a:r>
                        <a:rPr lang="en-US" sz="1400" baseline="0" dirty="0">
                          <a:latin typeface="Franklin Gothic Book"/>
                          <a:cs typeface="Franklin Gothic Book"/>
                        </a:rPr>
                        <a:t> Washington Council of Governments</a:t>
                      </a:r>
                      <a:endParaRPr lang="en-US" sz="1400" dirty="0">
                        <a:latin typeface="Franklin Gothic Book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777 North Capitol Street NE, </a:t>
                      </a:r>
                      <a:r>
                        <a:rPr lang="fr-FR" sz="1400" dirty="0">
                          <a:latin typeface="Franklin Gothic Book"/>
                          <a:cs typeface="Franklin Gothic Book"/>
                        </a:rPr>
                        <a:t>Suite 300</a:t>
                      </a:r>
                      <a:endParaRPr lang="en-US" sz="1400" dirty="0">
                        <a:latin typeface="Franklin Gothic Book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Washington, DC 20002</a:t>
                      </a: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endParaRPr lang="en-US" sz="1200" dirty="0">
                        <a:latin typeface="Franklin Gothic Book"/>
                        <a:cs typeface="Franklin Gothic Book"/>
                      </a:endParaRP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146DEC1F-6530-B74E-ADBA-10A307AC66B0}"/>
              </a:ext>
            </a:extLst>
          </p:cNvPr>
          <p:cNvSpPr/>
          <p:nvPr/>
        </p:nvSpPr>
        <p:spPr>
          <a:xfrm>
            <a:off x="4578793" y="6353745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3: Regional Air Passenger Survey Response Rate Study    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September 24, 2020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1962048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4">
      <a:dk1>
        <a:sysClr val="windowText" lastClr="000000"/>
      </a:dk1>
      <a:lt1>
        <a:sysClr val="window" lastClr="FFFFFF"/>
      </a:lt1>
      <a:dk2>
        <a:srgbClr val="004F7C"/>
      </a:dk2>
      <a:lt2>
        <a:srgbClr val="CECAAB"/>
      </a:lt2>
      <a:accent1>
        <a:srgbClr val="5093B5"/>
      </a:accent1>
      <a:accent2>
        <a:srgbClr val="39AA81"/>
      </a:accent2>
      <a:accent3>
        <a:srgbClr val="8AC75A"/>
      </a:accent3>
      <a:accent4>
        <a:srgbClr val="F58345"/>
      </a:accent4>
      <a:accent5>
        <a:srgbClr val="871568"/>
      </a:accent5>
      <a:accent6>
        <a:srgbClr val="647883"/>
      </a:accent6>
      <a:hlink>
        <a:srgbClr val="0000FF"/>
      </a:hlink>
      <a:folHlink>
        <a:srgbClr val="FFFFFF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1" id="{1D910049-A26A-4461-A0C3-C9C345174F5D}" vid="{4EEB02C8-60CE-41BC-9B9C-587ECB90BFC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KpiDescription xmlns="http://schemas.microsoft.com/sharepoint/v3" xsi:nil="true"/>
    <Image xmlns="4b088064-8fbf-465d-8f83-37fdceec55ce">
      <Url>https://mwcog.sharepoint.com/PublishingImages/TPB%20A%20Orange.jpg</Url>
      <Description xsi:nil="true"/>
    </Imag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8DDF60867EE504D978662669B72E445" ma:contentTypeVersion="3" ma:contentTypeDescription="Create a new document." ma:contentTypeScope="" ma:versionID="bd685ea1e8bdbbe9ecdd38aead33484d">
  <xsd:schema xmlns:xsd="http://www.w3.org/2001/XMLSchema" xmlns:xs="http://www.w3.org/2001/XMLSchema" xmlns:p="http://schemas.microsoft.com/office/2006/metadata/properties" xmlns:ns1="http://schemas.microsoft.com/sharepoint/v3" xmlns:ns2="c7a5a329-1933-4218-bc33-c5d87197e18d" xmlns:ns3="4b088064-8fbf-465d-8f83-37fdceec55ce" targetNamespace="http://schemas.microsoft.com/office/2006/metadata/properties" ma:root="true" ma:fieldsID="f9d5b2f7e39384ad70118c7c3c105a8f" ns1:_="" ns2:_="" ns3:_="">
    <xsd:import namespace="http://schemas.microsoft.com/sharepoint/v3"/>
    <xsd:import namespace="c7a5a329-1933-4218-bc33-c5d87197e18d"/>
    <xsd:import namespace="4b088064-8fbf-465d-8f83-37fdceec55ce"/>
    <xsd:element name="properties">
      <xsd:complexType>
        <xsd:sequence>
          <xsd:element name="documentManagement">
            <xsd:complexType>
              <xsd:all>
                <xsd:element ref="ns1:KpiDescription" minOccurs="0"/>
                <xsd:element ref="ns2:SharedWithUsers" minOccurs="0"/>
                <xsd:element ref="ns2:SharedWithDetails" minOccurs="0"/>
                <xsd:element ref="ns3:Im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KpiDescription" ma:index="8" nillable="true" ma:displayName="Description" ma:description="The description provides information about the purpose of the goal." ma:internalName="KpiDescription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a5a329-1933-4218-bc33-c5d87197e18d" elementFormDefault="qualified">
    <xsd:import namespace="http://schemas.microsoft.com/office/2006/documentManagement/types"/>
    <xsd:import namespace="http://schemas.microsoft.com/office/infopath/2007/PartnerControls"/>
    <xsd:element name="SharedWithUsers" ma:index="9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0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b088064-8fbf-465d-8f83-37fdceec55ce" elementFormDefault="qualified">
    <xsd:import namespace="http://schemas.microsoft.com/office/2006/documentManagement/types"/>
    <xsd:import namespace="http://schemas.microsoft.com/office/infopath/2007/PartnerControls"/>
    <xsd:element name="Image" ma:index="11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43BBFAF-CC91-48C0-953F-F722C665CA91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4b088064-8fbf-465d-8f83-37fdceec55ce"/>
  </ds:schemaRefs>
</ds:datastoreItem>
</file>

<file path=customXml/itemProps2.xml><?xml version="1.0" encoding="utf-8"?>
<ds:datastoreItem xmlns:ds="http://schemas.openxmlformats.org/officeDocument/2006/customXml" ds:itemID="{29A36B1E-DBA2-41DF-9262-80ED33DB27F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903339F-E096-4FC5-AC50-93FDBDF3285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c7a5a329-1933-4218-bc33-c5d87197e18d"/>
    <ds:schemaRef ds:uri="4b088064-8fbf-465d-8f83-37fdceec55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TPB PowerPoint A - Orange</Template>
  <TotalTime>35330</TotalTime>
  <Words>783</Words>
  <Application>Microsoft Macintosh PowerPoint</Application>
  <PresentationFormat>On-screen Show (4:3)</PresentationFormat>
  <Paragraphs>119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Franklin Gothic Book</vt:lpstr>
      <vt:lpstr>Franklin Gothic Demi</vt:lpstr>
      <vt:lpstr>Franklin Gothic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Lloyd Greenberg Design LLC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TPB PowerPoint  A - Orange</dc:title>
  <dc:creator>Richard Roisman</dc:creator>
  <cp:lastModifiedBy>Arianna Koudounas</cp:lastModifiedBy>
  <cp:revision>1200</cp:revision>
  <cp:lastPrinted>2018-03-20T19:57:27Z</cp:lastPrinted>
  <dcterms:created xsi:type="dcterms:W3CDTF">2016-02-22T15:11:34Z</dcterms:created>
  <dcterms:modified xsi:type="dcterms:W3CDTF">2020-09-08T23:52:14Z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0x01010058DDF60867EE504D978662669B72E445</vt:lpwstr>
  </property>
</Properties>
</file>