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8" r:id="rId1"/>
  </p:sldMasterIdLst>
  <p:notesMasterIdLst>
    <p:notesMasterId r:id="rId12"/>
  </p:notesMasterIdLst>
  <p:sldIdLst>
    <p:sldId id="256" r:id="rId2"/>
    <p:sldId id="257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31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720" autoAdjust="0"/>
  </p:normalViewPr>
  <p:slideViewPr>
    <p:cSldViewPr>
      <p:cViewPr varScale="1">
        <p:scale>
          <a:sx n="70" d="100"/>
          <a:sy n="70" d="100"/>
        </p:scale>
        <p:origin x="-19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71993-EB5E-448B-A904-D90B661DB6CE}" type="datetimeFigureOut">
              <a:rPr lang="en-US" smtClean="0"/>
              <a:pPr/>
              <a:t>5/14/2014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7A2FE-D07E-4E64-BA0B-13FB1CDBFD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768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Contractor will conduct a program review of the NCR’s Interoperable Communications Infrastructure (ICI) and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NCRnet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reviewing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NCRnet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program status, results from preliminary security assessments, infrastructure dependencies, and business continuity and disaster recovery objectives.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Contractor will develop a report detailing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NCRnet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requirements, capabilities gaps, and accompanying recommendations providing a roadmap for the NCR ICI Team to enhance and expand participation in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NCRnet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Confidential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assessments help departments and agencies understand their level of maturity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cybersecurity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planning.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Based upon the NIST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Cybersecurity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Framework for reducing risks to cyber infrastructure.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Final report includes recommendations for closing identified security gaps and improving resiliency.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Minimal commitment of time, no cost to the COG member.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187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BEF3E6-D2F2-4250-A611-E3D0E3AA528F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ntranet.mwcog.org/cognet/LogosImagesPhotos/cog_blue_text.jpg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0668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3251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3800" y="612648"/>
            <a:ext cx="1066800" cy="225552"/>
          </a:xfrm>
        </p:spPr>
        <p:txBody>
          <a:bodyPr/>
          <a:lstStyle/>
          <a:p>
            <a:r>
              <a:rPr lang="en-US" dirty="0" smtClean="0"/>
              <a:t>4/17/2012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2286000" cy="377952"/>
          </a:xfrm>
        </p:spPr>
        <p:txBody>
          <a:bodyPr/>
          <a:lstStyle/>
          <a:p>
            <a:r>
              <a:rPr lang="en-US" dirty="0" smtClean="0"/>
              <a:t>Infrastructure </a:t>
            </a:r>
          </a:p>
          <a:p>
            <a:r>
              <a:rPr lang="en-US" dirty="0" smtClean="0"/>
              <a:t>Banking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242" name="Picture 2" descr="Picture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"/>
            <a:ext cx="996696" cy="8382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10/20/2011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COG Infrastructure Briefing for ULI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ntranet.mwcog.org/cognet/LogosImagesPhotos/cog_blue_text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sbieber@mwcog.or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267200"/>
            <a:ext cx="8229600" cy="17526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Gill Sans MT" pitchFamily="34" charset="0"/>
              </a:rPr>
              <a:t>Steve Bieber, Department of Environmental Programs</a:t>
            </a:r>
          </a:p>
          <a:p>
            <a:r>
              <a:rPr lang="en-US" sz="2000" dirty="0" smtClean="0">
                <a:latin typeface="Gill Sans MT" pitchFamily="34" charset="0"/>
              </a:rPr>
              <a:t>Metropolitan Washington Council of Governments</a:t>
            </a:r>
            <a:endParaRPr lang="en-US" sz="2000" dirty="0">
              <a:latin typeface="Gill Sans MT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1000" y="1143000"/>
            <a:ext cx="8458200" cy="21336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Gill Sans MT" pitchFamily="34" charset="0"/>
              </a:rPr>
              <a:t>National Capital Region</a:t>
            </a:r>
            <a:br>
              <a:rPr lang="en-US" sz="3600" b="1" dirty="0" smtClean="0">
                <a:latin typeface="Gill Sans MT" pitchFamily="34" charset="0"/>
              </a:rPr>
            </a:br>
            <a:r>
              <a:rPr lang="en-US" sz="3600" b="1" dirty="0" smtClean="0">
                <a:latin typeface="Gill Sans MT" pitchFamily="34" charset="0"/>
              </a:rPr>
              <a:t>Cyber Security Framework Project</a:t>
            </a:r>
            <a:r>
              <a:rPr lang="en-US" sz="3600" dirty="0" smtClean="0">
                <a:latin typeface="Gill Sans MT" pitchFamily="34" charset="0"/>
              </a:rPr>
              <a:t/>
            </a:r>
            <a:br>
              <a:rPr lang="en-US" sz="3600" dirty="0" smtClean="0">
                <a:latin typeface="Gill Sans MT" pitchFamily="34" charset="0"/>
              </a:rPr>
            </a:br>
            <a:r>
              <a:rPr lang="en-US" sz="3100" dirty="0" smtClean="0">
                <a:latin typeface="Gill Sans MT" pitchFamily="34" charset="0"/>
              </a:rPr>
              <a:t>May 14, 2014</a:t>
            </a:r>
            <a:endParaRPr lang="en-US" sz="3100" dirty="0"/>
          </a:p>
        </p:txBody>
      </p:sp>
      <p:pic>
        <p:nvPicPr>
          <p:cNvPr id="6" name="Picture 2" descr="Pic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5486400"/>
            <a:ext cx="1097280" cy="88558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Overview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514600"/>
            <a:ext cx="8229600" cy="3867912"/>
          </a:xfrm>
        </p:spPr>
        <p:txBody>
          <a:bodyPr>
            <a:normAutofit/>
          </a:bodyPr>
          <a:lstStyle/>
          <a:p>
            <a:r>
              <a:rPr lang="en-US" dirty="0" err="1"/>
              <a:t>NCRnet</a:t>
            </a:r>
            <a:r>
              <a:rPr lang="en-US" dirty="0"/>
              <a:t> Program Review</a:t>
            </a:r>
          </a:p>
          <a:p>
            <a:r>
              <a:rPr lang="en-US" dirty="0"/>
              <a:t>Optional NCR Jurisdiction Assessments</a:t>
            </a:r>
          </a:p>
          <a:p>
            <a:r>
              <a:rPr lang="en-US" dirty="0"/>
              <a:t>Cyber Protection and Coordination Plan to supplement the Regional Emergency Coordination Plan</a:t>
            </a:r>
          </a:p>
          <a:p>
            <a:r>
              <a:rPr lang="en-US" dirty="0"/>
              <a:t>Cyber-Protection Implementation Guide</a:t>
            </a:r>
          </a:p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NCRnet</a:t>
            </a:r>
            <a:r>
              <a:rPr lang="en-US" dirty="0" smtClean="0"/>
              <a:t> Program Review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514600"/>
            <a:ext cx="8229600" cy="3867912"/>
          </a:xfrm>
        </p:spPr>
        <p:txBody>
          <a:bodyPr>
            <a:normAutofit/>
          </a:bodyPr>
          <a:lstStyle/>
          <a:p>
            <a:pPr lvl="0"/>
            <a:r>
              <a:rPr lang="en-US" dirty="0" err="1"/>
              <a:t>NCRnet</a:t>
            </a:r>
            <a:r>
              <a:rPr lang="en-US" dirty="0"/>
              <a:t> policies are currently under review and a security assessment is being conducted by an existing vendor. </a:t>
            </a:r>
            <a:endParaRPr lang="en-US" dirty="0" smtClean="0"/>
          </a:p>
          <a:p>
            <a:pPr lvl="0"/>
            <a:r>
              <a:rPr lang="en-US" dirty="0" smtClean="0"/>
              <a:t>Those assessments are not going to be completed in time to allow </a:t>
            </a:r>
            <a:r>
              <a:rPr lang="en-US" dirty="0" smtClean="0"/>
              <a:t>a full </a:t>
            </a:r>
            <a:r>
              <a:rPr lang="en-US" dirty="0"/>
              <a:t>program review of the NCR’s Interoperable Communications Infrastructure (ICI) and the </a:t>
            </a:r>
            <a:r>
              <a:rPr lang="en-US" dirty="0" err="1" smtClean="0"/>
              <a:t>NCRnet</a:t>
            </a:r>
            <a:r>
              <a:rPr lang="en-US" dirty="0" smtClean="0"/>
              <a:t> under this project.</a:t>
            </a:r>
            <a:endParaRPr lang="en-US" dirty="0"/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Cyber Security Voluntary Assessments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514600"/>
            <a:ext cx="8229600" cy="3867912"/>
          </a:xfrm>
        </p:spPr>
        <p:txBody>
          <a:bodyPr>
            <a:normAutofit/>
          </a:bodyPr>
          <a:lstStyle/>
          <a:p>
            <a:pPr lvl="0"/>
            <a:r>
              <a:rPr lang="en-US" b="1" i="1" dirty="0"/>
              <a:t>Confidential</a:t>
            </a:r>
            <a:r>
              <a:rPr lang="en-US" dirty="0"/>
              <a:t> assessments help departments and agencies understand their level of maturity in </a:t>
            </a:r>
            <a:r>
              <a:rPr lang="en-US" dirty="0" err="1" smtClean="0"/>
              <a:t>cybersecurity</a:t>
            </a:r>
            <a:r>
              <a:rPr lang="en-US" dirty="0" smtClean="0"/>
              <a:t> </a:t>
            </a:r>
            <a:r>
              <a:rPr lang="en-US" dirty="0"/>
              <a:t>planning.</a:t>
            </a:r>
          </a:p>
          <a:p>
            <a:pPr lvl="0"/>
            <a:r>
              <a:rPr lang="en-US" dirty="0"/>
              <a:t>Based upon the NIST </a:t>
            </a:r>
            <a:r>
              <a:rPr lang="en-US" dirty="0" err="1"/>
              <a:t>Cybersecurity</a:t>
            </a:r>
            <a:r>
              <a:rPr lang="en-US" dirty="0"/>
              <a:t> Framework for reducing risks to cyber infrastructure.</a:t>
            </a:r>
          </a:p>
          <a:p>
            <a:pPr lvl="0"/>
            <a:r>
              <a:rPr lang="en-US" dirty="0"/>
              <a:t>Final report includes recommendations for closing identified security gaps and improving resiliency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0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Cyber Security Voluntary Assessments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514600"/>
            <a:ext cx="8229600" cy="38679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Assessments have been completed or are nearing completion for:</a:t>
            </a:r>
          </a:p>
          <a:p>
            <a:pPr lvl="1"/>
            <a:r>
              <a:rPr lang="en-US" dirty="0" smtClean="0"/>
              <a:t>Six local governments</a:t>
            </a:r>
          </a:p>
          <a:p>
            <a:pPr lvl="1"/>
            <a:r>
              <a:rPr lang="en-US" dirty="0" smtClean="0"/>
              <a:t>Two state agencies</a:t>
            </a:r>
          </a:p>
          <a:p>
            <a:pPr lvl="1"/>
            <a:r>
              <a:rPr lang="en-US" dirty="0" smtClean="0"/>
              <a:t>Two large critical infrastructure owners</a:t>
            </a:r>
          </a:p>
          <a:p>
            <a:pPr lvl="1"/>
            <a:r>
              <a:rPr lang="en-US" dirty="0" smtClean="0"/>
              <a:t>COG</a:t>
            </a:r>
          </a:p>
          <a:p>
            <a:r>
              <a:rPr lang="en-US" dirty="0"/>
              <a:t>In the process of offering additional technical assistance to those jurisdictions who completed the online </a:t>
            </a:r>
            <a:r>
              <a:rPr lang="en-US" dirty="0" smtClean="0"/>
              <a:t>assessment.</a:t>
            </a:r>
            <a:endParaRPr lang="en-US" dirty="0"/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13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64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/>
              <a:t>Cyber Annex to the Regional Emergency Coordination Plan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685288"/>
            <a:ext cx="8229600" cy="4172712"/>
          </a:xfrm>
        </p:spPr>
        <p:txBody>
          <a:bodyPr>
            <a:normAutofit/>
          </a:bodyPr>
          <a:lstStyle/>
          <a:p>
            <a:r>
              <a:rPr lang="en-US" dirty="0"/>
              <a:t>Continuing to develop the Cyber Annex to the Regional Emergency Coordination Plan</a:t>
            </a:r>
          </a:p>
          <a:p>
            <a:pPr lvl="1"/>
            <a:r>
              <a:rPr lang="en-US" dirty="0"/>
              <a:t>Draft annex was provided to the following COG </a:t>
            </a:r>
            <a:r>
              <a:rPr lang="en-US" dirty="0" smtClean="0"/>
              <a:t>committees </a:t>
            </a:r>
            <a:r>
              <a:rPr lang="en-US" dirty="0"/>
              <a:t>for review and comment:</a:t>
            </a:r>
          </a:p>
          <a:p>
            <a:pPr lvl="2"/>
            <a:r>
              <a:rPr lang="en-US" dirty="0"/>
              <a:t>Chief Information Officers</a:t>
            </a:r>
          </a:p>
          <a:p>
            <a:pPr lvl="2"/>
            <a:r>
              <a:rPr lang="en-US" dirty="0"/>
              <a:t>Chief Information Security Officers</a:t>
            </a:r>
          </a:p>
          <a:p>
            <a:pPr lvl="2"/>
            <a:r>
              <a:rPr lang="en-US" dirty="0"/>
              <a:t>Emergency Managers</a:t>
            </a:r>
          </a:p>
          <a:p>
            <a:r>
              <a:rPr lang="en-US" dirty="0">
                <a:solidFill>
                  <a:schemeClr val="tx1"/>
                </a:solidFill>
              </a:rPr>
              <a:t>Conducted a workshop on May 5</a:t>
            </a:r>
            <a:r>
              <a:rPr lang="en-US" baseline="30000" dirty="0">
                <a:solidFill>
                  <a:schemeClr val="tx1"/>
                </a:solidFill>
              </a:rPr>
              <a:t>th</a:t>
            </a:r>
            <a:r>
              <a:rPr lang="en-US" dirty="0">
                <a:solidFill>
                  <a:schemeClr val="tx1"/>
                </a:solidFill>
              </a:rPr>
              <a:t> to gain additional feedback and </a:t>
            </a:r>
            <a:r>
              <a:rPr lang="en-US" dirty="0" smtClean="0">
                <a:solidFill>
                  <a:schemeClr val="tx1"/>
                </a:solidFill>
              </a:rPr>
              <a:t>comments.</a:t>
            </a:r>
            <a:endParaRPr lang="en-US" dirty="0"/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86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Cyber-Protection Implementation </a:t>
            </a:r>
            <a:r>
              <a:rPr lang="en-US" b="1" dirty="0" smtClean="0"/>
              <a:t>Guide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685288"/>
            <a:ext cx="8229600" cy="4172712"/>
          </a:xfrm>
        </p:spPr>
        <p:txBody>
          <a:bodyPr>
            <a:normAutofit/>
          </a:bodyPr>
          <a:lstStyle/>
          <a:p>
            <a:r>
              <a:rPr lang="en-US" dirty="0" smtClean="0"/>
              <a:t>Developing </a:t>
            </a:r>
            <a:r>
              <a:rPr lang="en-US" dirty="0"/>
              <a:t>an implementation guide with best practices and recommendations for regional Chief Information Officers (CIOs) and Chief Information Security Officers (CISOs</a:t>
            </a:r>
            <a:r>
              <a:rPr lang="en-US" dirty="0" smtClean="0"/>
              <a:t>).</a:t>
            </a:r>
          </a:p>
          <a:p>
            <a:r>
              <a:rPr lang="en-US" dirty="0"/>
              <a:t>P</a:t>
            </a:r>
            <a:r>
              <a:rPr lang="en-US" dirty="0" smtClean="0"/>
              <a:t>ractical </a:t>
            </a:r>
            <a:r>
              <a:rPr lang="en-US" dirty="0"/>
              <a:t>and actionable guides and tools to improve </a:t>
            </a:r>
            <a:r>
              <a:rPr lang="en-US" dirty="0" err="1"/>
              <a:t>cybersecurity</a:t>
            </a:r>
            <a:r>
              <a:rPr lang="en-US" dirty="0"/>
              <a:t> capabilities and incident response</a:t>
            </a:r>
            <a:r>
              <a:rPr lang="en-US" dirty="0" smtClean="0"/>
              <a:t>.</a:t>
            </a:r>
          </a:p>
          <a:p>
            <a:r>
              <a:rPr lang="en-US" dirty="0" smtClean="0"/>
              <a:t>Improve regional communication about cyber risk and threat intelligence.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1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/>
              <a:t>Annex and Implementation Guide –</a:t>
            </a:r>
            <a:br>
              <a:rPr lang="en-US" dirty="0"/>
            </a:br>
            <a:r>
              <a:rPr lang="en-US" dirty="0"/>
              <a:t> Timeline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685288"/>
            <a:ext cx="8229600" cy="4172712"/>
          </a:xfrm>
        </p:spPr>
        <p:txBody>
          <a:bodyPr>
            <a:normAutofit/>
          </a:bodyPr>
          <a:lstStyle/>
          <a:p>
            <a:r>
              <a:rPr lang="en-US" dirty="0"/>
              <a:t>May 16</a:t>
            </a:r>
          </a:p>
          <a:p>
            <a:pPr lvl="1"/>
            <a:r>
              <a:rPr lang="en-US" dirty="0"/>
              <a:t>Final Draft Cyber Annex Guide Available for Comment</a:t>
            </a:r>
          </a:p>
          <a:p>
            <a:pPr lvl="1"/>
            <a:r>
              <a:rPr lang="en-US" dirty="0"/>
              <a:t>Final Draft Cyber Protection Implementation Guide Available for Comment</a:t>
            </a:r>
          </a:p>
          <a:p>
            <a:r>
              <a:rPr lang="en-US" dirty="0"/>
              <a:t>May 30</a:t>
            </a:r>
          </a:p>
          <a:p>
            <a:pPr lvl="1"/>
            <a:r>
              <a:rPr lang="en-US" dirty="0"/>
              <a:t>Final Cyber Annex Submitted</a:t>
            </a:r>
          </a:p>
          <a:p>
            <a:pPr lvl="1"/>
            <a:r>
              <a:rPr lang="en-US" dirty="0"/>
              <a:t>Final Cyber Protection Implementation Guide Submitted</a:t>
            </a: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91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362200"/>
            <a:ext cx="8229600" cy="4495800"/>
          </a:xfrm>
        </p:spPr>
        <p:txBody>
          <a:bodyPr>
            <a:normAutofit/>
          </a:bodyPr>
          <a:lstStyle/>
          <a:p>
            <a:r>
              <a:rPr lang="en-US" dirty="0"/>
              <a:t>Technical Assistance to NCR Jurisdictions </a:t>
            </a:r>
            <a:endParaRPr lang="en-US" dirty="0" smtClean="0"/>
          </a:p>
          <a:p>
            <a:pPr lvl="1"/>
            <a:r>
              <a:rPr lang="en-US" dirty="0"/>
              <a:t>P</a:t>
            </a:r>
            <a:r>
              <a:rPr lang="en-US" dirty="0" smtClean="0"/>
              <a:t>rioritize identified needs.</a:t>
            </a:r>
          </a:p>
          <a:p>
            <a:pPr lvl="1"/>
            <a:r>
              <a:rPr lang="en-US" dirty="0" smtClean="0"/>
              <a:t>Identify </a:t>
            </a:r>
            <a:r>
              <a:rPr lang="en-US" dirty="0"/>
              <a:t>courses of action to </a:t>
            </a:r>
            <a:r>
              <a:rPr lang="en-US" dirty="0" smtClean="0"/>
              <a:t>close security </a:t>
            </a:r>
            <a:r>
              <a:rPr lang="en-US" dirty="0"/>
              <a:t>gaps</a:t>
            </a:r>
            <a:r>
              <a:rPr lang="en-US" dirty="0" smtClean="0"/>
              <a:t>.</a:t>
            </a:r>
          </a:p>
          <a:p>
            <a:r>
              <a:rPr lang="en-US" dirty="0"/>
              <a:t>Tabletop Exercise Planning </a:t>
            </a:r>
            <a:endParaRPr lang="en-US" dirty="0" smtClean="0"/>
          </a:p>
          <a:p>
            <a:pPr lvl="1"/>
            <a:r>
              <a:rPr lang="en-US" dirty="0" smtClean="0"/>
              <a:t>Identify exercise planning team.</a:t>
            </a:r>
          </a:p>
          <a:p>
            <a:pPr lvl="1"/>
            <a:r>
              <a:rPr lang="en-US" dirty="0" smtClean="0"/>
              <a:t>Interview NCR </a:t>
            </a:r>
            <a:r>
              <a:rPr lang="en-US" dirty="0"/>
              <a:t>CISOs, </a:t>
            </a:r>
            <a:r>
              <a:rPr lang="en-US" dirty="0" smtClean="0"/>
              <a:t>CIOs, </a:t>
            </a:r>
            <a:r>
              <a:rPr lang="en-US" dirty="0"/>
              <a:t>and emergency managers to define the scope, purpose, goals, and initial exercise objectives. </a:t>
            </a:r>
            <a:endParaRPr lang="en-US" dirty="0" smtClean="0"/>
          </a:p>
          <a:p>
            <a:r>
              <a:rPr lang="en-US" dirty="0" smtClean="0"/>
              <a:t>Exercise to </a:t>
            </a:r>
            <a:r>
              <a:rPr lang="en-US" dirty="0"/>
              <a:t>Test and Validate the RECP Cyber Annex </a:t>
            </a:r>
            <a:r>
              <a:rPr lang="en-US" dirty="0" smtClean="0"/>
              <a:t>– late 2014 or early 2015.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48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For further information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474912"/>
            <a:ext cx="8040688" cy="44592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Metropolitan Washington Council of Governments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Steve Bieber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Chief, Urban Watershed Programs and Homeland Security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Tel:  202-962-3219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Email:  </a:t>
            </a:r>
            <a:r>
              <a:rPr lang="en-US" dirty="0" smtClean="0">
                <a:hlinkClick r:id="rId3"/>
              </a:rPr>
              <a:t>sbieber@mwcog.org</a:t>
            </a:r>
            <a:endParaRPr lang="en-US" dirty="0" smtClean="0"/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6900B8-FECF-4563-8DD2-7C2ACC4304DD}" type="slidenum">
              <a:rPr lang="en-US" altLang="en-US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985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1571</TotalTime>
  <Words>560</Words>
  <Application>Microsoft Office PowerPoint</Application>
  <PresentationFormat>On-screen Show (4:3)</PresentationFormat>
  <Paragraphs>78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National Capital Region Cyber Security Framework Project May 14, 2014</vt:lpstr>
      <vt:lpstr>Presentation Overview</vt:lpstr>
      <vt:lpstr>NCRnet Program Review</vt:lpstr>
      <vt:lpstr>Cyber Security Voluntary Assessments</vt:lpstr>
      <vt:lpstr>Cyber Security Voluntary Assessments</vt:lpstr>
      <vt:lpstr>Cyber Annex to the Regional Emergency Coordination Plan </vt:lpstr>
      <vt:lpstr>Cyber-Protection Implementation Guide</vt:lpstr>
      <vt:lpstr>Annex and Implementation Guide –  Timeline</vt:lpstr>
      <vt:lpstr>Next Steps</vt:lpstr>
      <vt:lpstr>For further information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Infrastructure – A Regional Overview Presentation to ULI…… October 20, 2011</dc:title>
  <dc:creator>OTPS - Administrator</dc:creator>
  <cp:lastModifiedBy>Steven Bieber</cp:lastModifiedBy>
  <cp:revision>202</cp:revision>
  <dcterms:created xsi:type="dcterms:W3CDTF">2011-10-18T13:50:05Z</dcterms:created>
  <dcterms:modified xsi:type="dcterms:W3CDTF">2014-05-14T12:50:10Z</dcterms:modified>
</cp:coreProperties>
</file>