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f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notesSlides/notesSlide1.xml" ContentType="application/vnd.openxmlformats-officedocument.presentationml.notesSlide+xml"/>
  <Override PartName="/ppt/comments/comment4.xml" ContentType="application/vnd.openxmlformats-officedocument.presentationml.comment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1"/>
  </p:notesMasterIdLst>
  <p:sldIdLst>
    <p:sldId id="389" r:id="rId2"/>
    <p:sldId id="397" r:id="rId3"/>
    <p:sldId id="401" r:id="rId4"/>
    <p:sldId id="271" r:id="rId5"/>
    <p:sldId id="257" r:id="rId6"/>
    <p:sldId id="291" r:id="rId7"/>
    <p:sldId id="256" r:id="rId8"/>
    <p:sldId id="259" r:id="rId9"/>
    <p:sldId id="260" r:id="rId10"/>
    <p:sldId id="404" r:id="rId11"/>
    <p:sldId id="293" r:id="rId12"/>
    <p:sldId id="392" r:id="rId13"/>
    <p:sldId id="398" r:id="rId14"/>
    <p:sldId id="399" r:id="rId15"/>
    <p:sldId id="400" r:id="rId16"/>
    <p:sldId id="402" r:id="rId17"/>
    <p:sldId id="390" r:id="rId18"/>
    <p:sldId id="403" r:id="rId19"/>
    <p:sldId id="264" r:id="rId20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uest User" initials="GU" lastIdx="9" clrIdx="0"/>
  <p:cmAuthor id="2" name="Kim" initials="KL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6FB"/>
    <a:srgbClr val="CF1C20"/>
    <a:srgbClr val="CE182C"/>
    <a:srgbClr val="1F2846"/>
    <a:srgbClr val="B3B3B3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71EF28-7576-49E9-AB71-973E5FC558E2}" v="3" dt="2019-11-06T21:36:09.5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81" autoAdjust="0"/>
    <p:restoredTop sz="94629" autoAdjust="0"/>
  </p:normalViewPr>
  <p:slideViewPr>
    <p:cSldViewPr snapToGrid="0" snapToObjects="1">
      <p:cViewPr varScale="1">
        <p:scale>
          <a:sx n="81" d="100"/>
          <a:sy n="81" d="100"/>
        </p:scale>
        <p:origin x="156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Relationship Id="rId27" Type="http://schemas.microsoft.com/office/2015/10/relationships/revisionInfo" Target="revisionInfo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dcgovict-my.sharepoint.com/personal/sstrasmore_ddot_dc_gov/Documents/Bikeshare/2019.5.29%20Update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cap="none" spc="20" baseline="0">
                <a:solidFill>
                  <a:schemeClr val="dk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Dockless Trips in DC by Month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cap="none" spc="20" baseline="0">
              <a:solidFill>
                <a:schemeClr val="dk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302394999511001"/>
          <c:y val="0.1152166706378394"/>
          <c:w val="0.83033459567758172"/>
          <c:h val="0.73794986480746716"/>
        </c:manualLayout>
      </c:layout>
      <c:lineChart>
        <c:grouping val="standard"/>
        <c:varyColors val="0"/>
        <c:ser>
          <c:idx val="0"/>
          <c:order val="0"/>
          <c:spPr>
            <a:ln w="22225" cap="rnd" cmpd="sng" algn="ctr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8.5317138526122202E-3"/>
                  <c:y val="-7.1244236753783788E-2"/>
                </c:manualLayout>
              </c:layout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7FC2-4ABC-A5E4-832F13313D17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FC2-4ABC-A5E4-832F13313D17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FC2-4ABC-A5E4-832F13313D17}"/>
                </c:ext>
              </c:extLst>
            </c:dLbl>
            <c:dLbl>
              <c:idx val="3"/>
              <c:layout>
                <c:manualLayout>
                  <c:x val="-4.8536344185777236E-2"/>
                  <c:y val="-3.8373614837682632E-2"/>
                </c:manualLayout>
              </c:layout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FC2-4ABC-A5E4-832F13313D17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FC2-4ABC-A5E4-832F13313D17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FC2-4ABC-A5E4-832F13313D17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FC2-4ABC-A5E4-832F13313D17}"/>
                </c:ext>
              </c:extLst>
            </c:dLbl>
            <c:dLbl>
              <c:idx val="7"/>
              <c:layout>
                <c:manualLayout>
                  <c:x val="-5.3124120352617765E-2"/>
                  <c:y val="-5.7560422256523948E-2"/>
                </c:manualLayout>
              </c:layout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7FC2-4ABC-A5E4-832F13313D17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7FC2-4ABC-A5E4-832F13313D17}"/>
                </c:ext>
              </c:extLst>
            </c:dLbl>
            <c:dLbl>
              <c:idx val="9"/>
              <c:layout>
                <c:manualLayout>
                  <c:x val="-5.1562063154378841E-2"/>
                  <c:y val="5.207847727971224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aseline="0" dirty="0"/>
                      <a:t> </a:t>
                    </a:r>
                    <a:fld id="{95D5EFC5-622A-4262-85D0-70BEEDF931D2}" type="VALUE">
                      <a:rPr lang="en-US" smtClean="0"/>
                      <a:pPr>
                        <a:defRPr/>
                      </a:pPr>
                      <a:t>[VALUE]</a:t>
                    </a:fld>
                    <a:endParaRPr lang="en-US" baseline="0" dirty="0"/>
                  </a:p>
                </c:rich>
              </c:tx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7FC2-4ABC-A5E4-832F13313D17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7FC2-4ABC-A5E4-832F13313D17}"/>
                </c:ext>
              </c:extLst>
            </c:dLbl>
            <c:dLbl>
              <c:idx val="1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7FC2-4ABC-A5E4-832F13313D17}"/>
                </c:ext>
              </c:extLst>
            </c:dLbl>
            <c:dLbl>
              <c:idx val="12"/>
              <c:layout>
                <c:manualLayout>
                  <c:x val="-4.858554189971552E-2"/>
                  <c:y val="-5.207847727971214E-2"/>
                </c:manualLayout>
              </c:layout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7FC2-4ABC-A5E4-832F13313D17}"/>
                </c:ext>
              </c:extLst>
            </c:dLbl>
            <c:dLbl>
              <c:idx val="1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7FC2-4ABC-A5E4-832F13313D17}"/>
                </c:ext>
              </c:extLst>
            </c:dLbl>
            <c:dLbl>
              <c:idx val="1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7FC2-4ABC-A5E4-832F13313D17}"/>
                </c:ext>
              </c:extLst>
            </c:dLbl>
            <c:dLbl>
              <c:idx val="15"/>
              <c:layout>
                <c:manualLayout>
                  <c:x val="-4.5559822931114137E-2"/>
                  <c:y val="4.659653230290034E-2"/>
                </c:manualLayout>
              </c:layout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7FC2-4ABC-A5E4-832F13313D17}"/>
                </c:ext>
              </c:extLst>
            </c:dLbl>
            <c:dLbl>
              <c:idx val="1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7FC2-4ABC-A5E4-832F13313D17}"/>
                </c:ext>
              </c:extLst>
            </c:dLbl>
            <c:dLbl>
              <c:idx val="17"/>
              <c:layout>
                <c:manualLayout>
                  <c:x val="-0.10698239448490064"/>
                  <c:y val="-3.2891669860870824E-2"/>
                </c:manualLayout>
              </c:layout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7FC2-4ABC-A5E4-832F13313D17}"/>
                </c:ext>
              </c:extLst>
            </c:dLbl>
            <c:dLbl>
              <c:idx val="18"/>
              <c:layout>
                <c:manualLayout>
                  <c:x val="-6.2499993164917736E-2"/>
                  <c:y val="-3.5050817648293701E-2"/>
                </c:manualLayout>
              </c:layout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DCE-4DA4-9D38-0269D5A1A31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'[2019.5.29 Update.xlsx]Sheet2'!$A$2:$A$20</c:f>
              <c:numCache>
                <c:formatCode>mmm\-yy</c:formatCode>
                <c:ptCount val="19"/>
                <c:pt idx="0">
                  <c:v>43009</c:v>
                </c:pt>
                <c:pt idx="1">
                  <c:v>43040</c:v>
                </c:pt>
                <c:pt idx="2">
                  <c:v>43070</c:v>
                </c:pt>
                <c:pt idx="3">
                  <c:v>43101</c:v>
                </c:pt>
                <c:pt idx="4">
                  <c:v>43132</c:v>
                </c:pt>
                <c:pt idx="5">
                  <c:v>43160</c:v>
                </c:pt>
                <c:pt idx="6">
                  <c:v>43191</c:v>
                </c:pt>
                <c:pt idx="7">
                  <c:v>43221</c:v>
                </c:pt>
                <c:pt idx="8">
                  <c:v>43252</c:v>
                </c:pt>
                <c:pt idx="9">
                  <c:v>43282</c:v>
                </c:pt>
                <c:pt idx="10">
                  <c:v>43313</c:v>
                </c:pt>
                <c:pt idx="11">
                  <c:v>43344</c:v>
                </c:pt>
                <c:pt idx="12">
                  <c:v>43374</c:v>
                </c:pt>
                <c:pt idx="13">
                  <c:v>43405</c:v>
                </c:pt>
                <c:pt idx="14">
                  <c:v>43435</c:v>
                </c:pt>
                <c:pt idx="15">
                  <c:v>43466</c:v>
                </c:pt>
                <c:pt idx="16">
                  <c:v>43497</c:v>
                </c:pt>
                <c:pt idx="17">
                  <c:v>43525</c:v>
                </c:pt>
                <c:pt idx="18">
                  <c:v>43556</c:v>
                </c:pt>
              </c:numCache>
            </c:numRef>
          </c:cat>
          <c:val>
            <c:numRef>
              <c:f>'[2019.5.29 Update.xlsx]Sheet2'!$B$2:$B$20</c:f>
              <c:numCache>
                <c:formatCode>_(* #,##0.00_);_(* \(#,##0.00\);_(* "-"??_);_(@_)</c:formatCode>
                <c:ptCount val="19"/>
                <c:pt idx="0">
                  <c:v>49974</c:v>
                </c:pt>
                <c:pt idx="1">
                  <c:v>51347</c:v>
                </c:pt>
                <c:pt idx="2">
                  <c:v>35104</c:v>
                </c:pt>
                <c:pt idx="3">
                  <c:v>31402</c:v>
                </c:pt>
                <c:pt idx="4">
                  <c:v>33795</c:v>
                </c:pt>
                <c:pt idx="5">
                  <c:v>54087</c:v>
                </c:pt>
                <c:pt idx="6">
                  <c:v>113571</c:v>
                </c:pt>
                <c:pt idx="7">
                  <c:v>142189</c:v>
                </c:pt>
                <c:pt idx="8">
                  <c:v>102726</c:v>
                </c:pt>
                <c:pt idx="9">
                  <c:v>94543</c:v>
                </c:pt>
                <c:pt idx="10">
                  <c:v>216987</c:v>
                </c:pt>
                <c:pt idx="11">
                  <c:v>178577</c:v>
                </c:pt>
                <c:pt idx="12">
                  <c:v>218669</c:v>
                </c:pt>
                <c:pt idx="13">
                  <c:v>130862</c:v>
                </c:pt>
                <c:pt idx="14">
                  <c:v>132029</c:v>
                </c:pt>
                <c:pt idx="15">
                  <c:v>129994</c:v>
                </c:pt>
                <c:pt idx="16">
                  <c:v>181058</c:v>
                </c:pt>
                <c:pt idx="17">
                  <c:v>325488</c:v>
                </c:pt>
                <c:pt idx="18">
                  <c:v>460722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FC2-4ABC-A5E4-832F13313D17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dk1">
                  <a:lumMod val="35000"/>
                  <a:lumOff val="65000"/>
                  <a:alpha val="33000"/>
                </a:schemeClr>
              </a:solidFill>
              <a:round/>
            </a:ln>
            <a:effectLst/>
          </c:spPr>
        </c:dropLines>
        <c:smooth val="0"/>
        <c:axId val="42872832"/>
        <c:axId val="42874368"/>
      </c:lineChart>
      <c:dateAx>
        <c:axId val="42872832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2874368"/>
        <c:crosses val="autoZero"/>
        <c:auto val="1"/>
        <c:lblOffset val="100"/>
        <c:baseTimeUnit val="months"/>
      </c:dateAx>
      <c:valAx>
        <c:axId val="42874368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0" i="0" u="none" strike="noStrike" kern="1200" cap="all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Trips per month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0" i="0" u="none" strike="noStrike" kern="1200" cap="all" baseline="0">
                  <a:solidFill>
                    <a:schemeClr val="dk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2872832"/>
        <c:crosses val="autoZero"/>
        <c:crossBetween val="between"/>
      </c:valAx>
      <c:spPr>
        <a:gradFill>
          <a:gsLst>
            <a:gs pos="100000">
              <a:schemeClr val="lt1">
                <a:lumMod val="95000"/>
              </a:schemeClr>
            </a:gs>
            <a:gs pos="0">
              <a:schemeClr val="lt1"/>
            </a:gs>
          </a:gsLst>
          <a:lin ang="5400000" scaled="0"/>
        </a:gradFill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0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b="0" kern="1200" spc="20" baseline="0"/>
  </cs:categoryAxis>
  <cs:chartArea mods="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 cmpd="sng" algn="ctr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  <a:alpha val="33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gradFill>
        <a:gsLst>
          <a:gs pos="100000">
            <a:schemeClr val="lt1">
              <a:lumMod val="95000"/>
            </a:schemeClr>
          </a:gs>
          <a:gs pos="0">
            <a:schemeClr val="lt1"/>
          </a:gs>
        </a:gsLst>
        <a:lin ang="5400000" scaled="0"/>
      </a:gradFill>
    </cs:spPr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5-30T13:59:22.159" idx="2">
    <p:pos x="10" y="10"/>
    <p:text>I like photos!
</p:text>
    <p:extLst>
      <p:ext uri="{C676402C-5697-4E1C-873F-D02D1690AC5C}">
        <p15:threadingInfo xmlns:p15="http://schemas.microsoft.com/office/powerpoint/2012/main" timeZoneBias="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5-30T14:12:47.320" idx="9">
    <p:pos x="5433" y="1004"/>
    <p:text>We haven't verified that all of these were substantive trips per se.
</p:text>
    <p:extLst>
      <p:ext uri="{C676402C-5697-4E1C-873F-D02D1690AC5C}">
        <p15:threadingInfo xmlns:p15="http://schemas.microsoft.com/office/powerpoint/2012/main" timeZoneBias="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5-30T14:03:11.976" idx="4">
    <p:pos x="2476" y="0"/>
    <p:text>This isn't displaying properly on my computer. And what scooter company is that?
</p:text>
    <p:extLst>
      <p:ext uri="{C676402C-5697-4E1C-873F-D02D1690AC5C}">
        <p15:threadingInfo xmlns:p15="http://schemas.microsoft.com/office/powerpoint/2012/main" timeZoneBias="0"/>
      </p:ext>
    </p:extLst>
  </p:cm>
  <p:cm authorId="1" dt="2019-05-30T14:03:41.195" idx="5">
    <p:pos x="2476" y="96"/>
    <p:text>Would also include the summary information about numbers from the earlier slide in conjunction with this.
</p:text>
    <p:extLst>
      <p:ext uri="{C676402C-5697-4E1C-873F-D02D1690AC5C}">
        <p15:threadingInfo xmlns:p15="http://schemas.microsoft.com/office/powerpoint/2012/main" timeZoneBias="0">
          <p15:parentCm authorId="1" idx="4"/>
        </p15:threadingInfo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5-30T14:04:57.179" idx="6">
    <p:pos x="10" y="10"/>
    <p:text>Not displaying properly on my computer (*text overlapping with logos on bottom) and what is "end user enforcement" I would also maybe use a picture of our proposed templates.
</p:text>
    <p:extLst>
      <p:ext uri="{C676402C-5697-4E1C-873F-D02D1690AC5C}">
        <p15:threadingInfo xmlns:p15="http://schemas.microsoft.com/office/powerpoint/2012/main" timeZoneBias="0"/>
      </p:ext>
    </p:extLst>
  </p:cm>
  <p:cm authorId="1" dt="2019-05-30T14:05:13.179" idx="7">
    <p:pos x="10" y="106"/>
    <p:text>And the racks that are on order that we'll experiment with.
</p:text>
    <p:extLst>
      <p:ext uri="{C676402C-5697-4E1C-873F-D02D1690AC5C}">
        <p15:threadingInfo xmlns:p15="http://schemas.microsoft.com/office/powerpoint/2012/main" timeZoneBias="0">
          <p15:parentCm authorId="1" idx="6"/>
        </p15:threadingInfo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5"/>
          </a:xfrm>
          <a:prstGeom prst="rect">
            <a:avLst/>
          </a:prstGeom>
        </p:spPr>
        <p:txBody>
          <a:bodyPr vert="horz" lIns="93176" tIns="46588" rIns="93176" bIns="4658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6435"/>
          </a:xfrm>
          <a:prstGeom prst="rect">
            <a:avLst/>
          </a:prstGeom>
        </p:spPr>
        <p:txBody>
          <a:bodyPr vert="horz" lIns="93176" tIns="46588" rIns="93176" bIns="46588" rtlCol="0"/>
          <a:lstStyle>
            <a:lvl1pPr algn="r">
              <a:defRPr sz="1200"/>
            </a:lvl1pPr>
          </a:lstStyle>
          <a:p>
            <a:fld id="{C826C1A8-D482-4435-922A-F039B1A158E4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2875" y="1162050"/>
            <a:ext cx="4184650" cy="31384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6" tIns="46588" rIns="93176" bIns="4658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73893"/>
            <a:ext cx="5608320" cy="3660458"/>
          </a:xfrm>
          <a:prstGeom prst="rect">
            <a:avLst/>
          </a:prstGeom>
        </p:spPr>
        <p:txBody>
          <a:bodyPr vert="horz" lIns="93176" tIns="46588" rIns="93176" bIns="46588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6434"/>
          </a:xfrm>
          <a:prstGeom prst="rect">
            <a:avLst/>
          </a:prstGeom>
        </p:spPr>
        <p:txBody>
          <a:bodyPr vert="horz" lIns="93176" tIns="46588" rIns="93176" bIns="4658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829968"/>
            <a:ext cx="3037840" cy="466434"/>
          </a:xfrm>
          <a:prstGeom prst="rect">
            <a:avLst/>
          </a:prstGeom>
        </p:spPr>
        <p:txBody>
          <a:bodyPr vert="horz" lIns="93176" tIns="46588" rIns="93176" bIns="46588" rtlCol="0" anchor="b"/>
          <a:lstStyle>
            <a:lvl1pPr algn="r">
              <a:defRPr sz="1200"/>
            </a:lvl1pPr>
          </a:lstStyle>
          <a:p>
            <a:fld id="{9A0E16C6-7F57-4740-81DA-198A7D8171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6503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What data we collect</a:t>
            </a:r>
          </a:p>
          <a:p>
            <a:r>
              <a:rPr lang="en-US" dirty="0"/>
              <a:t>What we do with the data</a:t>
            </a:r>
          </a:p>
          <a:p>
            <a:r>
              <a:rPr lang="en-US" dirty="0"/>
              <a:t>Data concerns</a:t>
            </a:r>
          </a:p>
          <a:p>
            <a:pPr lvl="1"/>
            <a:r>
              <a:rPr lang="en-US" dirty="0"/>
              <a:t>Privacy</a:t>
            </a:r>
          </a:p>
          <a:p>
            <a:pPr lvl="2"/>
            <a:r>
              <a:rPr lang="en-US" dirty="0"/>
              <a:t>FOIA</a:t>
            </a:r>
          </a:p>
          <a:p>
            <a:pPr lvl="2"/>
            <a:r>
              <a:rPr lang="en-US" dirty="0"/>
              <a:t>Geo Precision</a:t>
            </a:r>
          </a:p>
          <a:p>
            <a:pPr lvl="1"/>
            <a:r>
              <a:rPr lang="en-US" dirty="0"/>
              <a:t>Accuracy</a:t>
            </a:r>
          </a:p>
          <a:p>
            <a:r>
              <a:rPr lang="en-US" dirty="0"/>
              <a:t>Why we need it</a:t>
            </a:r>
          </a:p>
          <a:p>
            <a:r>
              <a:rPr lang="en-US" dirty="0"/>
              <a:t>National efforts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FC19C-EA04-44DC-A20E-85AFB2456F5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231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tif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tif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9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9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WOOSH9.tif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9223374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866" y="2115738"/>
            <a:ext cx="5663334" cy="2060575"/>
          </a:xfrm>
        </p:spPr>
        <p:txBody>
          <a:bodyPr anchor="b" anchorCtr="0"/>
          <a:lstStyle>
            <a:lvl1pPr algn="r">
              <a:defRPr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866" y="5574645"/>
            <a:ext cx="5663334" cy="619061"/>
          </a:xfrm>
        </p:spPr>
        <p:txBody>
          <a:bodyPr>
            <a:noAutofit/>
          </a:bodyPr>
          <a:lstStyle>
            <a:lvl1pPr marL="0" indent="0" algn="r">
              <a:buNone/>
              <a:defRPr sz="2400">
                <a:solidFill>
                  <a:srgbClr val="B3B3B3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13" name="Picture 12" descr="DDOT_logo copy white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8762" y="2115738"/>
            <a:ext cx="2443079" cy="2032879"/>
          </a:xfrm>
          <a:prstGeom prst="rect">
            <a:avLst/>
          </a:prstGeom>
        </p:spPr>
      </p:pic>
      <p:pic>
        <p:nvPicPr>
          <p:cNvPr id="14" name="Picture 13" descr="WeAreWashintgonDC_logo.ai_.tif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66" y="356312"/>
            <a:ext cx="978064" cy="126572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 descr="blueslide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29344" cy="685800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 userDrawn="1"/>
        </p:nvSpPr>
        <p:spPr>
          <a:xfrm>
            <a:off x="381866" y="2115738"/>
            <a:ext cx="5663334" cy="206057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FFFFFF"/>
                </a:solidFill>
                <a:latin typeface="Avenir Book"/>
                <a:ea typeface="+mj-ea"/>
                <a:cs typeface="Avenir Book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381866" y="5574645"/>
            <a:ext cx="5663334" cy="619061"/>
          </a:xfrm>
        </p:spPr>
        <p:txBody>
          <a:bodyPr>
            <a:noAutofit/>
          </a:bodyPr>
          <a:lstStyle>
            <a:lvl1pPr marL="0" indent="0" algn="r">
              <a:buNone/>
              <a:defRPr sz="2400">
                <a:solidFill>
                  <a:srgbClr val="B3B3B3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7" name="Picture 6" descr="DDOT_logo copy white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8762" y="2115738"/>
            <a:ext cx="2443079" cy="2032879"/>
          </a:xfrm>
          <a:prstGeom prst="rect">
            <a:avLst/>
          </a:prstGeom>
        </p:spPr>
      </p:pic>
      <p:pic>
        <p:nvPicPr>
          <p:cNvPr id="8" name="Picture 7" descr="WeAreWashintgonDC_logo.ai_.tif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66" y="356312"/>
            <a:ext cx="978064" cy="1265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552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woosh8.tif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2191"/>
            <a:ext cx="9144000" cy="241065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1615"/>
            <a:ext cx="9144001" cy="707349"/>
          </a:xfrm>
          <a:ln>
            <a:noFill/>
          </a:ln>
        </p:spPr>
        <p:txBody>
          <a:bodyPr anchor="ctr" anchorCtr="0">
            <a:noAutofit/>
          </a:bodyPr>
          <a:lstStyle>
            <a:lvl1pPr algn="l">
              <a:defRPr sz="3600" b="1" baseline="0">
                <a:solidFill>
                  <a:schemeClr val="bg1"/>
                </a:solidFill>
                <a:latin typeface="Avenir Heavy"/>
                <a:cs typeface="Avenir Heavy"/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301" y="1600200"/>
            <a:ext cx="8394699" cy="44069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 descr="ddot Mayor logo color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300" y="6166550"/>
            <a:ext cx="3069844" cy="47835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WOOSH9.tif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31658"/>
            <a:ext cx="7772400" cy="1362075"/>
          </a:xfrm>
        </p:spPr>
        <p:txBody>
          <a:bodyPr anchor="t">
            <a:noAutofit/>
          </a:bodyPr>
          <a:lstStyle>
            <a:lvl1pPr algn="l">
              <a:defRPr sz="4400" b="1" cap="all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5660743"/>
            <a:ext cx="3716210" cy="575661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t Section Header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lueslide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29344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22313" y="1931658"/>
            <a:ext cx="7772400" cy="1362075"/>
          </a:xfrm>
        </p:spPr>
        <p:txBody>
          <a:bodyPr anchor="t">
            <a:noAutofit/>
          </a:bodyPr>
          <a:lstStyle>
            <a:lvl1pPr algn="l">
              <a:defRPr sz="4400" b="1" cap="all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2"/>
          <p:cNvSpPr>
            <a:spLocks noGrp="1"/>
          </p:cNvSpPr>
          <p:nvPr>
            <p:ph type="body" idx="1"/>
          </p:nvPr>
        </p:nvSpPr>
        <p:spPr>
          <a:xfrm>
            <a:off x="722313" y="5660743"/>
            <a:ext cx="3716210" cy="575661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92446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Content [V]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-10763" y="-1"/>
            <a:ext cx="3347105" cy="6858001"/>
          </a:xfrm>
          <a:prstGeom prst="rect">
            <a:avLst/>
          </a:prstGeom>
          <a:solidFill>
            <a:srgbClr val="B3B3B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 descr="swoosh8.tif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2191"/>
            <a:ext cx="9144000" cy="2410658"/>
          </a:xfrm>
          <a:prstGeom prst="rect">
            <a:avLst/>
          </a:prstGeom>
        </p:spPr>
      </p:pic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16933" y="1417638"/>
            <a:ext cx="3319409" cy="5440362"/>
          </a:xfrm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32" y="-178532"/>
            <a:ext cx="9127067" cy="724632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FFFFFF"/>
                </a:solidFill>
                <a:latin typeface="Avenir Heavy"/>
                <a:cs typeface="Avenir Heavy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0" y="2238467"/>
            <a:ext cx="5588000" cy="389563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8" name="Picture 7" descr="ddot Mayor logo color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300" y="6166550"/>
            <a:ext cx="3069844" cy="47835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Content ALT [V]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woosh8.tif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2191"/>
            <a:ext cx="9144000" cy="241065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32" y="-152468"/>
            <a:ext cx="9127067" cy="629358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FFFFFF"/>
                </a:solidFill>
                <a:latin typeface="Avenir Heavy"/>
                <a:cs typeface="Avenir Heavy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7000" y="1752600"/>
            <a:ext cx="8381999" cy="42799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9" descr="ddot Mayor logo color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300" y="6166550"/>
            <a:ext cx="3069844" cy="47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719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swoosh8.tif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2191"/>
            <a:ext cx="9144000" cy="2410658"/>
          </a:xfrm>
          <a:prstGeom prst="rect">
            <a:avLst/>
          </a:prstGeom>
        </p:spPr>
      </p:pic>
      <p:sp>
        <p:nvSpPr>
          <p:cNvPr id="11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0" y="1746113"/>
            <a:ext cx="8470900" cy="4032387"/>
          </a:xfrm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-154049"/>
            <a:ext cx="9143999" cy="690562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FFFF"/>
                </a:solidFill>
                <a:latin typeface="Avenir Heavy"/>
                <a:cs typeface="Avenir Heavy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9" name="Picture 8" descr="ddot Mayor logo color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300" y="6166550"/>
            <a:ext cx="3069844" cy="47835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og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WOOSH9.tif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8588" cy="6858000"/>
          </a:xfrm>
          <a:prstGeom prst="rect">
            <a:avLst/>
          </a:prstGeom>
        </p:spPr>
      </p:pic>
      <p:pic>
        <p:nvPicPr>
          <p:cNvPr id="7" name="Picture 6" descr="deliverslogo.tif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88" y="161433"/>
            <a:ext cx="8967216" cy="463600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WOOSH9.tif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8588" cy="6858000"/>
          </a:xfrm>
          <a:prstGeom prst="rect">
            <a:avLst/>
          </a:prstGeom>
        </p:spPr>
      </p:pic>
      <p:pic>
        <p:nvPicPr>
          <p:cNvPr id="8" name="Picture 7" descr="ddot5.tif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04" y="1479132"/>
            <a:ext cx="6336792" cy="2350008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t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alphaModFix amt="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5" r:id="rId2"/>
    <p:sldLayoutId id="2147483662" r:id="rId3"/>
    <p:sldLayoutId id="2147483663" r:id="rId4"/>
    <p:sldLayoutId id="2147483676" r:id="rId5"/>
    <p:sldLayoutId id="2147483665" r:id="rId6"/>
    <p:sldLayoutId id="2147483674" r:id="rId7"/>
    <p:sldLayoutId id="2147483671" r:id="rId8"/>
    <p:sldLayoutId id="2147483667" r:id="rId9"/>
    <p:sldLayoutId id="2147483668" r:id="rId10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rgbClr val="181818"/>
          </a:solidFill>
          <a:latin typeface="Avenir Book"/>
          <a:ea typeface="+mj-ea"/>
          <a:cs typeface="Avenir Book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Avenir Book"/>
          <a:ea typeface="+mn-ea"/>
          <a:cs typeface="Avenir Book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Avenir Book"/>
          <a:ea typeface="+mn-ea"/>
          <a:cs typeface="Avenir Book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venir Book"/>
          <a:ea typeface="+mn-ea"/>
          <a:cs typeface="Avenir Book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venir Book"/>
          <a:ea typeface="+mn-ea"/>
          <a:cs typeface="Avenir Book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venir Book"/>
          <a:ea typeface="+mn-ea"/>
          <a:cs typeface="Avenir Book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1.xml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3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4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5EFAE-2601-465C-9F53-DBE98B5D07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910" y="1718188"/>
            <a:ext cx="5897716" cy="2229526"/>
          </a:xfrm>
        </p:spPr>
        <p:txBody>
          <a:bodyPr>
            <a:normAutofit fontScale="90000"/>
          </a:bodyPr>
          <a:lstStyle/>
          <a:p>
            <a:br>
              <a:rPr lang="en-US" sz="6000" dirty="0"/>
            </a:br>
            <a:r>
              <a:rPr lang="en-US" sz="6000" dirty="0"/>
              <a:t>Dockless in the District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1DA419-452E-467D-8287-7553D64E66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0738" y="5449825"/>
            <a:ext cx="6695590" cy="1201082"/>
          </a:xfrm>
        </p:spPr>
        <p:txBody>
          <a:bodyPr/>
          <a:lstStyle/>
          <a:p>
            <a:r>
              <a:rPr lang="en-US" dirty="0"/>
              <a:t>Sharada Strasmore </a:t>
            </a:r>
          </a:p>
          <a:p>
            <a:r>
              <a:rPr lang="en-US" dirty="0"/>
              <a:t>November 6, 2019</a:t>
            </a:r>
          </a:p>
        </p:txBody>
      </p:sp>
    </p:spTree>
    <p:extLst>
      <p:ext uri="{BB962C8B-B14F-4D97-AF65-F5344CB8AC3E}">
        <p14:creationId xmlns:p14="http://schemas.microsoft.com/office/powerpoint/2010/main" val="4232511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72DA7F4-6EB7-45D8-B074-A10B80D391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1502" y="-329687"/>
            <a:ext cx="11276061" cy="7517374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452F8616-D213-464D-8EC1-F55F99C04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922" y="-154048"/>
            <a:ext cx="9143999" cy="69056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6F3852-4CF9-498A-BBCF-5E3E540215BA}"/>
              </a:ext>
            </a:extLst>
          </p:cNvPr>
          <p:cNvSpPr txBox="1"/>
          <p:nvPr/>
        </p:nvSpPr>
        <p:spPr>
          <a:xfrm>
            <a:off x="554637" y="1244184"/>
            <a:ext cx="6929006" cy="1938992"/>
          </a:xfrm>
          <a:prstGeom prst="rect">
            <a:avLst/>
          </a:prstGeom>
          <a:solidFill>
            <a:srgbClr val="F3F6FB">
              <a:alpha val="80000"/>
            </a:srgb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/>
              <a:t>Program Overview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/>
              <a:t>Dockless data &amp; trips by month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 err="1"/>
              <a:t>Micromobility</a:t>
            </a:r>
            <a:r>
              <a:rPr lang="en-US" sz="4000" dirty="0"/>
              <a:t> Parking</a:t>
            </a:r>
          </a:p>
        </p:txBody>
      </p:sp>
    </p:spTree>
    <p:extLst>
      <p:ext uri="{BB962C8B-B14F-4D97-AF65-F5344CB8AC3E}">
        <p14:creationId xmlns:p14="http://schemas.microsoft.com/office/powerpoint/2010/main" val="4196946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4F0122-91E0-4CB9-B1E1-B588C3F13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Dockless Vehicle Program Milestones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D8D2A23-F28F-49F7-BF2E-7520F1ADE75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794752" y="3850557"/>
            <a:ext cx="2357521" cy="76944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US" dirty="0">
                <a:solidFill>
                  <a:srgbClr val="FF0000"/>
                </a:solidFill>
              </a:rPr>
              <a:t>September 2017</a:t>
            </a:r>
          </a:p>
          <a:p>
            <a:pPr marL="0" indent="0" algn="ctr">
              <a:buNone/>
            </a:pPr>
            <a:r>
              <a:rPr lang="en-US" dirty="0"/>
              <a:t>Bikes Launch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63D5D22-2957-4230-B4CD-243D6BE32E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305433"/>
            <a:ext cx="3572994" cy="2381996"/>
          </a:xfrm>
          <a:prstGeom prst="rect">
            <a:avLst/>
          </a:prstGeom>
        </p:spPr>
      </p:pic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DDC2D827-0FE0-49D8-9E77-626802A81012}"/>
              </a:ext>
            </a:extLst>
          </p:cNvPr>
          <p:cNvSpPr txBox="1">
            <a:spLocks/>
          </p:cNvSpPr>
          <p:nvPr/>
        </p:nvSpPr>
        <p:spPr>
          <a:xfrm>
            <a:off x="5179736" y="3874127"/>
            <a:ext cx="2357521" cy="76944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venir Book"/>
                <a:ea typeface="+mn-ea"/>
                <a:cs typeface="Avenir Book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Avenir Book"/>
                <a:ea typeface="+mn-ea"/>
                <a:cs typeface="Avenir Book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Avenir Book"/>
                <a:ea typeface="+mn-ea"/>
                <a:cs typeface="Avenir Book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Avenir Book"/>
                <a:ea typeface="+mn-ea"/>
                <a:cs typeface="Avenir Book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200" kern="1200">
                <a:solidFill>
                  <a:schemeClr val="tx1"/>
                </a:solidFill>
                <a:latin typeface="Avenir Book"/>
                <a:ea typeface="+mn-ea"/>
                <a:cs typeface="Avenir Book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US" dirty="0">
                <a:solidFill>
                  <a:srgbClr val="FF0000"/>
                </a:solidFill>
              </a:rPr>
              <a:t>July 2018</a:t>
            </a:r>
          </a:p>
          <a:p>
            <a:pPr marL="0" indent="0" algn="ctr">
              <a:buFont typeface="Arial" pitchFamily="34" charset="0"/>
              <a:buNone/>
            </a:pPr>
            <a:r>
              <a:rPr lang="en-US" dirty="0"/>
              <a:t>Scooters Launch</a:t>
            </a:r>
          </a:p>
        </p:txBody>
      </p:sp>
      <p:sp>
        <p:nvSpPr>
          <p:cNvPr id="14" name="Content Placeholder 7">
            <a:extLst>
              <a:ext uri="{FF2B5EF4-FFF2-40B4-BE49-F238E27FC236}">
                <a16:creationId xmlns:a16="http://schemas.microsoft.com/office/drawing/2014/main" id="{0B98422A-82CB-4A3D-841F-BBA263AC8079}"/>
              </a:ext>
            </a:extLst>
          </p:cNvPr>
          <p:cNvSpPr txBox="1">
            <a:spLocks/>
          </p:cNvSpPr>
          <p:nvPr/>
        </p:nvSpPr>
        <p:spPr>
          <a:xfrm>
            <a:off x="3152273" y="5167846"/>
            <a:ext cx="2357521" cy="106490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venir Book"/>
                <a:ea typeface="+mn-ea"/>
                <a:cs typeface="Avenir Book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Avenir Book"/>
                <a:ea typeface="+mn-ea"/>
                <a:cs typeface="Avenir Book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Avenir Book"/>
                <a:ea typeface="+mn-ea"/>
                <a:cs typeface="Avenir Book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Avenir Book"/>
                <a:ea typeface="+mn-ea"/>
                <a:cs typeface="Avenir Book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200" kern="1200">
                <a:solidFill>
                  <a:schemeClr val="tx1"/>
                </a:solidFill>
                <a:latin typeface="Avenir Book"/>
                <a:ea typeface="+mn-ea"/>
                <a:cs typeface="Avenir Book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US" dirty="0">
                <a:solidFill>
                  <a:srgbClr val="FF0000"/>
                </a:solidFill>
              </a:rPr>
              <a:t>January 2019</a:t>
            </a:r>
          </a:p>
          <a:p>
            <a:pPr marL="0" indent="0" algn="ctr">
              <a:buFont typeface="Arial" pitchFamily="34" charset="0"/>
              <a:buNone/>
            </a:pPr>
            <a:r>
              <a:rPr lang="en-US" dirty="0"/>
              <a:t>New Permit launches</a:t>
            </a:r>
          </a:p>
          <a:p>
            <a:pPr marL="0" indent="0" algn="ctr">
              <a:buFont typeface="Arial" pitchFamily="34" charset="0"/>
              <a:buNone/>
            </a:pPr>
            <a:r>
              <a:rPr lang="en-US" sz="1600" i="1" dirty="0"/>
              <a:t>Bikes and scooters separate</a:t>
            </a:r>
          </a:p>
        </p:txBody>
      </p:sp>
      <p:pic>
        <p:nvPicPr>
          <p:cNvPr id="15" name="Picture Placeholder 7">
            <a:extLst>
              <a:ext uri="{FF2B5EF4-FFF2-40B4-BE49-F238E27FC236}">
                <a16:creationId xmlns:a16="http://schemas.microsoft.com/office/drawing/2014/main" id="{B9DDA47B-E86D-4F43-A1F5-EB3C4EA461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57" t="16680" r="26998" b="9815"/>
          <a:stretch/>
        </p:blipFill>
        <p:spPr>
          <a:xfrm rot="5400000">
            <a:off x="914963" y="728797"/>
            <a:ext cx="2381996" cy="353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149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 Operators, 7 Permits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0" y="693739"/>
            <a:ext cx="5588000" cy="544036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r>
              <a:rPr lang="en-US" sz="2800" dirty="0"/>
              <a:t>Permitted Scooter Companies</a:t>
            </a:r>
          </a:p>
          <a:p>
            <a:pPr lvl="1">
              <a:buBlip>
                <a:blip r:embed="rId2"/>
              </a:buBlip>
            </a:pPr>
            <a:r>
              <a:rPr lang="en-US" sz="2400" dirty="0"/>
              <a:t>Bird</a:t>
            </a:r>
          </a:p>
          <a:p>
            <a:pPr lvl="1">
              <a:buBlip>
                <a:blip r:embed="rId2"/>
              </a:buBlip>
            </a:pPr>
            <a:r>
              <a:rPr lang="en-US" sz="2400" dirty="0"/>
              <a:t>Lime</a:t>
            </a:r>
          </a:p>
          <a:p>
            <a:pPr lvl="1">
              <a:buBlip>
                <a:blip r:embed="rId2"/>
              </a:buBlip>
            </a:pPr>
            <a:r>
              <a:rPr lang="en-US" sz="2400" dirty="0"/>
              <a:t>Lyft</a:t>
            </a:r>
          </a:p>
          <a:p>
            <a:pPr lvl="1">
              <a:buBlip>
                <a:blip r:embed="rId2"/>
              </a:buBlip>
            </a:pPr>
            <a:r>
              <a:rPr lang="en-US" sz="2400" dirty="0"/>
              <a:t>Skip</a:t>
            </a:r>
          </a:p>
          <a:p>
            <a:pPr lvl="1">
              <a:buBlip>
                <a:blip r:embed="rId2"/>
              </a:buBlip>
            </a:pPr>
            <a:r>
              <a:rPr lang="en-US" sz="2400" dirty="0"/>
              <a:t>Spin</a:t>
            </a:r>
          </a:p>
          <a:p>
            <a:pPr lvl="1">
              <a:buBlip>
                <a:blip r:embed="rId2"/>
              </a:buBlip>
            </a:pPr>
            <a:r>
              <a:rPr lang="en-US" sz="2400" dirty="0"/>
              <a:t>Jump</a:t>
            </a:r>
          </a:p>
          <a:p>
            <a:pPr lvl="1">
              <a:buBlip>
                <a:blip r:embed="rId2"/>
              </a:buBlip>
            </a:pPr>
            <a:r>
              <a:rPr lang="en-US" sz="2400" dirty="0"/>
              <a:t>Razor</a:t>
            </a:r>
          </a:p>
          <a:p>
            <a:pPr lvl="1">
              <a:buBlip>
                <a:blip r:embed="rId2"/>
              </a:buBlip>
            </a:pPr>
            <a:r>
              <a:rPr lang="en-US" sz="2400" dirty="0"/>
              <a:t>Bolt</a:t>
            </a:r>
          </a:p>
          <a:p>
            <a:r>
              <a:rPr lang="en-US" sz="2800" dirty="0"/>
              <a:t>Permitted Bike Companies</a:t>
            </a:r>
          </a:p>
          <a:p>
            <a:pPr lvl="1">
              <a:buBlip>
                <a:blip r:embed="rId3"/>
              </a:buBlip>
            </a:pPr>
            <a:r>
              <a:rPr lang="en-US" sz="2400" dirty="0"/>
              <a:t>Jump </a:t>
            </a:r>
            <a:r>
              <a:rPr lang="en-US" sz="2000" dirty="0"/>
              <a:t>(e-bikes)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45725A1-0618-41E6-BD91-C22033ACDC28}"/>
              </a:ext>
            </a:extLst>
          </p:cNvPr>
          <p:cNvSpPr txBox="1"/>
          <p:nvPr/>
        </p:nvSpPr>
        <p:spPr>
          <a:xfrm>
            <a:off x="6223000" y="2767589"/>
            <a:ext cx="1862221" cy="120032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6,210 Vehicles</a:t>
            </a:r>
          </a:p>
        </p:txBody>
      </p:sp>
      <p:pic>
        <p:nvPicPr>
          <p:cNvPr id="17" name="Picture Placeholder 16">
            <a:extLst>
              <a:ext uri="{FF2B5EF4-FFF2-40B4-BE49-F238E27FC236}">
                <a16:creationId xmlns:a16="http://schemas.microsoft.com/office/drawing/2014/main" id="{D60A0768-1D89-47E8-824F-89BFF7A43D8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23" b="9323"/>
          <a:stretch>
            <a:fillRect/>
          </a:stretch>
        </p:blipFill>
        <p:spPr>
          <a:xfrm rot="5400000">
            <a:off x="-1564385" y="1932882"/>
            <a:ext cx="6202368" cy="3784402"/>
          </a:xfrm>
        </p:spPr>
      </p:pic>
    </p:spTree>
    <p:extLst>
      <p:ext uri="{BB962C8B-B14F-4D97-AF65-F5344CB8AC3E}">
        <p14:creationId xmlns:p14="http://schemas.microsoft.com/office/powerpoint/2010/main" val="12605485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7224"/>
            <a:ext cx="9144001" cy="707349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98C4ADB-1307-4874-ABE6-149AB0B603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E0B19803-1231-4E35-B08F-9FB6791C4AB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59021816"/>
              </p:ext>
            </p:extLst>
          </p:nvPr>
        </p:nvGraphicFramePr>
        <p:xfrm>
          <a:off x="241301" y="1391187"/>
          <a:ext cx="8661398" cy="52930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14447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E01DECC-1890-47A5-9680-2F1C569FC2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8025" y="0"/>
            <a:ext cx="1028605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75582" y="2525171"/>
            <a:ext cx="3874168" cy="1132430"/>
          </a:xfrm>
          <a:solidFill>
            <a:schemeClr val="accent4">
              <a:lumMod val="50000"/>
            </a:schemeClr>
          </a:solidFill>
        </p:spPr>
        <p:txBody>
          <a:bodyPr/>
          <a:lstStyle/>
          <a:p>
            <a:pPr algn="ctr"/>
            <a:r>
              <a:rPr lang="en-US" dirty="0"/>
              <a:t>Parking</a:t>
            </a:r>
            <a:br>
              <a:rPr lang="en-US" dirty="0"/>
            </a:b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8506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2183B9-7641-49A9-890D-704044B4A4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859CBB-E6CC-4C8B-A3CE-583860CAD56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649CF1-6376-4B88-9FDC-25F801A4E6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54218" y="-356406"/>
            <a:ext cx="9339818" cy="700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6851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463AD-570F-4574-8CC1-FBE787598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FD9498-FB2A-49BA-A552-2F8B078BA3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Varsity-bike-dock-Features-campus-bike-parking">
            <a:extLst>
              <a:ext uri="{FF2B5EF4-FFF2-40B4-BE49-F238E27FC236}">
                <a16:creationId xmlns:a16="http://schemas.microsoft.com/office/drawing/2014/main" id="{7603E39F-5918-41E4-BBE7-038260FA65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30" y="1106015"/>
            <a:ext cx="8767916" cy="4383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6599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5C289-A3D6-46C1-97F1-D4CBEB5BD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B0EA181-EB2B-4F95-8A3F-E767F1F190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39654" y="2634556"/>
            <a:ext cx="3264694" cy="2448520"/>
          </a:xfr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B2796EB-9581-4114-BE35-55D09956117C}"/>
              </a:ext>
            </a:extLst>
          </p:cNvPr>
          <p:cNvSpPr txBox="1">
            <a:spLocks/>
          </p:cNvSpPr>
          <p:nvPr/>
        </p:nvSpPr>
        <p:spPr>
          <a:xfrm>
            <a:off x="-5586214" y="458021"/>
            <a:ext cx="19824059" cy="1346145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300"/>
          </a:p>
        </p:txBody>
      </p:sp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B2D50089-A0EC-498D-9847-F026A35A5C3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2738" y="284423"/>
            <a:ext cx="8206155" cy="6154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8126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C0B0D-5B5A-4FA7-BAAE-127A70232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6">
            <a:extLst>
              <a:ext uri="{FF2B5EF4-FFF2-40B4-BE49-F238E27FC236}">
                <a16:creationId xmlns:a16="http://schemas.microsoft.com/office/drawing/2014/main" id="{28696E23-4A15-4A60-8B8C-4660E86F887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4596" y="-612648"/>
            <a:ext cx="4869688" cy="9739376"/>
          </a:xfr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6DE7616D-AF93-42EA-8802-F45C5CD8434B}"/>
              </a:ext>
            </a:extLst>
          </p:cNvPr>
          <p:cNvSpPr txBox="1">
            <a:spLocks/>
          </p:cNvSpPr>
          <p:nvPr/>
        </p:nvSpPr>
        <p:spPr>
          <a:xfrm>
            <a:off x="1974596" y="-24452"/>
            <a:ext cx="4869688" cy="256886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FFFFFF"/>
                </a:solidFill>
                <a:latin typeface="Avenir Heavy"/>
                <a:ea typeface="+mj-ea"/>
                <a:cs typeface="Avenir Heavy"/>
              </a:defRPr>
            </a:lvl1pPr>
          </a:lstStyle>
          <a:p>
            <a:pPr algn="ctr"/>
            <a:r>
              <a:rPr lang="en-US" dirty="0"/>
              <a:t>Limitations of Geofencing</a:t>
            </a:r>
          </a:p>
        </p:txBody>
      </p:sp>
    </p:spTree>
    <p:extLst>
      <p:ext uri="{BB962C8B-B14F-4D97-AF65-F5344CB8AC3E}">
        <p14:creationId xmlns:p14="http://schemas.microsoft.com/office/powerpoint/2010/main" val="23515068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data"/>
          <p:cNvPicPr>
            <a:picLocks noChangeAspect="1" noChangeArrowheads="1"/>
          </p:cNvPicPr>
          <p:nvPr/>
        </p:nvPicPr>
        <p:blipFill rotWithShape="1"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607" t="4488" r="53312" b="28845"/>
          <a:stretch/>
        </p:blipFill>
        <p:spPr bwMode="auto">
          <a:xfrm>
            <a:off x="-212650" y="691376"/>
            <a:ext cx="5358808" cy="636864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880" y="1598252"/>
            <a:ext cx="4689097" cy="2456687"/>
          </a:xfrm>
        </p:spPr>
        <p:txBody>
          <a:bodyPr spcFirstLastPara="1" vert="horz" wrap="square" lIns="91440" tIns="45720" rIns="91440" bIns="45720" rtlCol="0" anchor="ctr" anchorCtr="0">
            <a:noAutofit/>
          </a:bodyPr>
          <a:lstStyle/>
          <a:p>
            <a:pPr algn="ctr"/>
            <a:r>
              <a:rPr lang="en-US" sz="6600" b="1" dirty="0">
                <a:solidFill>
                  <a:srgbClr val="104B7D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Dockless </a:t>
            </a:r>
            <a:br>
              <a:rPr lang="en-US" sz="6600" b="1" dirty="0">
                <a:solidFill>
                  <a:srgbClr val="104B7D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6600" b="1" dirty="0">
                <a:solidFill>
                  <a:srgbClr val="104B7D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Data</a:t>
            </a:r>
          </a:p>
        </p:txBody>
      </p:sp>
      <p:sp>
        <p:nvSpPr>
          <p:cNvPr id="6" name="Rectangle 5"/>
          <p:cNvSpPr/>
          <p:nvPr/>
        </p:nvSpPr>
        <p:spPr>
          <a:xfrm>
            <a:off x="4571999" y="2802092"/>
            <a:ext cx="4090639" cy="25056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685800" lvl="1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Public &amp; Private API</a:t>
            </a:r>
          </a:p>
          <a:p>
            <a:pPr marL="685800" lvl="1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Anonymized trip data</a:t>
            </a:r>
          </a:p>
          <a:p>
            <a:pPr marL="685800" lvl="1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Parking incidents</a:t>
            </a:r>
          </a:p>
          <a:p>
            <a:pPr marL="685800" lvl="1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Safety incidents</a:t>
            </a:r>
          </a:p>
          <a:p>
            <a:pPr marL="685800" lvl="1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Maintenance and repairs</a:t>
            </a:r>
          </a:p>
          <a:p>
            <a:pPr marL="685800" lvl="1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02582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39AF1-B3A4-432D-A222-F6FB17D9C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921" y="804476"/>
            <a:ext cx="7772400" cy="1362075"/>
          </a:xfrm>
        </p:spPr>
        <p:txBody>
          <a:bodyPr/>
          <a:lstStyle/>
          <a:p>
            <a:r>
              <a:rPr lang="en-US" dirty="0"/>
              <a:t> </a:t>
            </a: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B31FCC-97B5-46D4-A2E2-BA8D3EBD5E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2DDAE30-FB95-4272-8D59-CF733444D4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581892"/>
              </p:ext>
            </p:extLst>
          </p:nvPr>
        </p:nvGraphicFramePr>
        <p:xfrm>
          <a:off x="717790" y="1115372"/>
          <a:ext cx="7772400" cy="530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3803">
                  <a:extLst>
                    <a:ext uri="{9D8B030D-6E8A-4147-A177-3AD203B41FA5}">
                      <a16:colId xmlns:a16="http://schemas.microsoft.com/office/drawing/2014/main" val="2845492440"/>
                    </a:ext>
                  </a:extLst>
                </a:gridCol>
                <a:gridCol w="3988597">
                  <a:extLst>
                    <a:ext uri="{9D8B030D-6E8A-4147-A177-3AD203B41FA5}">
                      <a16:colId xmlns:a16="http://schemas.microsoft.com/office/drawing/2014/main" val="2467218170"/>
                    </a:ext>
                  </a:extLst>
                </a:gridCol>
              </a:tblGrid>
              <a:tr h="2056091">
                <a:tc>
                  <a:txBody>
                    <a:bodyPr/>
                    <a:lstStyle/>
                    <a:p>
                      <a:pPr lvl="1" algn="l"/>
                      <a:r>
                        <a:rPr lang="en-US" sz="2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Safety</a:t>
                      </a:r>
                    </a:p>
                    <a:p>
                      <a:pPr lvl="1" algn="l"/>
                      <a:endParaRPr lang="en-US" sz="2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742950" lvl="1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Speed test</a:t>
                      </a:r>
                    </a:p>
                    <a:p>
                      <a:pPr marL="742950" lvl="1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Field Audit</a:t>
                      </a:r>
                    </a:p>
                    <a:p>
                      <a:pPr marL="742950" lvl="1" indent="-285750" algn="l">
                        <a:buFont typeface="Arial" panose="020B0604020202020204" pitchFamily="34" charset="0"/>
                        <a:buChar char="•"/>
                      </a:pPr>
                      <a:endParaRPr lang="en-US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1" algn="l"/>
                      <a:r>
                        <a:rPr lang="en-US" sz="2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Compliance</a:t>
                      </a:r>
                    </a:p>
                    <a:p>
                      <a:pPr lvl="1" algn="l"/>
                      <a:endParaRPr lang="en-US" sz="2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742950" lvl="1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Weather/large event response</a:t>
                      </a:r>
                    </a:p>
                    <a:p>
                      <a:pPr marL="742950" lvl="1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Resolve parking complaints within 2 hours</a:t>
                      </a:r>
                    </a:p>
                    <a:p>
                      <a:pPr marL="742950" lvl="1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Maintaining Fleet Size</a:t>
                      </a:r>
                    </a:p>
                    <a:p>
                      <a:pPr marL="742950" lvl="1" indent="-285750" algn="l">
                        <a:buFont typeface="Arial" panose="020B0604020202020204" pitchFamily="34" charset="0"/>
                        <a:buChar char="•"/>
                      </a:pPr>
                      <a:endParaRPr lang="en-US" dirty="0"/>
                    </a:p>
                    <a:p>
                      <a:pPr marL="742950" lvl="1" indent="-285750" algn="l">
                        <a:buFont typeface="Arial" panose="020B0604020202020204" pitchFamily="34" charset="0"/>
                        <a:buChar char="•"/>
                      </a:pPr>
                      <a:endParaRPr lang="en-US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6422445"/>
                  </a:ext>
                </a:extLst>
              </a:tr>
              <a:tr h="1736997">
                <a:tc>
                  <a:txBody>
                    <a:bodyPr/>
                    <a:lstStyle/>
                    <a:p>
                      <a:pPr lvl="1" algn="l"/>
                      <a:r>
                        <a:rPr lang="en-US" sz="2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Data</a:t>
                      </a:r>
                      <a:br>
                        <a:rPr lang="en-US" sz="2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endParaRPr lang="en-US" sz="2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742950" lvl="1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On-time</a:t>
                      </a:r>
                    </a:p>
                    <a:p>
                      <a:pPr marL="742950" lvl="1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Formatted appropriately</a:t>
                      </a:r>
                    </a:p>
                    <a:p>
                      <a:pPr marL="742950" lvl="1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Reports are not missing data</a:t>
                      </a:r>
                    </a:p>
                    <a:p>
                      <a:pPr marL="742950" lvl="1" indent="-285750" algn="l">
                        <a:buFont typeface="Arial" panose="020B0604020202020204" pitchFamily="34" charset="0"/>
                        <a:buChar char="•"/>
                      </a:pPr>
                      <a:endParaRPr lang="en-US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1" algn="l"/>
                      <a:r>
                        <a:rPr lang="en-US" sz="2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Equity</a:t>
                      </a:r>
                      <a:br>
                        <a:rPr lang="en-US" dirty="0"/>
                      </a:br>
                      <a:endParaRPr lang="en-US" dirty="0"/>
                    </a:p>
                    <a:p>
                      <a:pPr marL="742950" lvl="1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Low-income customer plan, marketing campaign in equity emphasis areas</a:t>
                      </a:r>
                    </a:p>
                    <a:p>
                      <a:pPr marL="742950" lvl="1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6 vehicles in each ward by 6am</a:t>
                      </a:r>
                    </a:p>
                    <a:p>
                      <a:pPr marL="742950" lvl="1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Cash payment</a:t>
                      </a:r>
                    </a:p>
                    <a:p>
                      <a:pPr marL="457200" lvl="1" indent="0" algn="l">
                        <a:buFont typeface="Arial" panose="020B0604020202020204" pitchFamily="34" charset="0"/>
                        <a:buNone/>
                      </a:pPr>
                      <a:endParaRPr lang="en-US" dirty="0"/>
                    </a:p>
                    <a:p>
                      <a:pPr marL="457200" lvl="1" indent="0" algn="l">
                        <a:buFont typeface="Arial" panose="020B0604020202020204" pitchFamily="34" charset="0"/>
                        <a:buNone/>
                      </a:pPr>
                      <a:endParaRPr lang="en-US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14246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B20E9D9-43A7-4813-AB23-1C431D5C6EA2}"/>
              </a:ext>
            </a:extLst>
          </p:cNvPr>
          <p:cNvSpPr txBox="1"/>
          <p:nvPr/>
        </p:nvSpPr>
        <p:spPr>
          <a:xfrm>
            <a:off x="937309" y="281256"/>
            <a:ext cx="777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cap="all" dirty="0">
                <a:solidFill>
                  <a:srgbClr val="FFFFFF"/>
                </a:solidFill>
                <a:latin typeface="Avenir Book"/>
                <a:ea typeface="+mj-ea"/>
              </a:rPr>
              <a:t>q1 Performance Based fleet expansion</a:t>
            </a:r>
          </a:p>
        </p:txBody>
      </p:sp>
    </p:spTree>
    <p:extLst>
      <p:ext uri="{BB962C8B-B14F-4D97-AF65-F5344CB8AC3E}">
        <p14:creationId xmlns:p14="http://schemas.microsoft.com/office/powerpoint/2010/main" val="35475198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F55894CF-4DD8-4166-BE47-C96A12CA91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5926" y="-172146"/>
            <a:ext cx="10803437" cy="720229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DB1557D-5746-4E62-9E5A-35A6B2D1E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353" y="577588"/>
            <a:ext cx="4355184" cy="546624"/>
          </a:xfrm>
        </p:spPr>
        <p:txBody>
          <a:bodyPr/>
          <a:lstStyle/>
          <a:p>
            <a:br>
              <a:rPr lang="en-US" dirty="0"/>
            </a:br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79C3A28-21DB-48D6-B397-2D11C141D4F6}"/>
              </a:ext>
            </a:extLst>
          </p:cNvPr>
          <p:cNvSpPr txBox="1"/>
          <p:nvPr/>
        </p:nvSpPr>
        <p:spPr>
          <a:xfrm>
            <a:off x="576911" y="1212226"/>
            <a:ext cx="4570436" cy="1323439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n-US" sz="4000" b="1" u="sng" dirty="0">
                <a:solidFill>
                  <a:schemeClr val="bg1"/>
                </a:solidFill>
              </a:rPr>
              <a:t>Issue</a:t>
            </a:r>
            <a:r>
              <a:rPr lang="en-US" sz="4000" b="1" dirty="0">
                <a:solidFill>
                  <a:schemeClr val="bg1"/>
                </a:solidFill>
              </a:rPr>
              <a:t>: </a:t>
            </a:r>
            <a:r>
              <a:rPr lang="en-US" sz="4000" dirty="0">
                <a:solidFill>
                  <a:schemeClr val="bg1"/>
                </a:solidFill>
              </a:rPr>
              <a:t>Vehicles are not parked correctly</a:t>
            </a:r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3404344C-3B37-44A7-938B-2B227930D55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76911" y="2901441"/>
            <a:ext cx="3356989" cy="1323439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4000" dirty="0">
                <a:solidFill>
                  <a:schemeClr val="bg1"/>
                </a:solidFill>
              </a:rPr>
              <a:t>In-Street Parking Corrals</a:t>
            </a:r>
          </a:p>
        </p:txBody>
      </p:sp>
    </p:spTree>
    <p:extLst>
      <p:ext uri="{BB962C8B-B14F-4D97-AF65-F5344CB8AC3E}">
        <p14:creationId xmlns:p14="http://schemas.microsoft.com/office/powerpoint/2010/main" val="21113193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FDC75-49B2-4886-905D-1F58CC9DB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82694F4-F383-4B97-B636-C4590E5E9C0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087" b="1276"/>
          <a:stretch/>
        </p:blipFill>
        <p:spPr>
          <a:xfrm>
            <a:off x="-584647" y="-207710"/>
            <a:ext cx="10916074" cy="8455032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EE79913-D08B-4792-A9D2-A13C35C46237}"/>
              </a:ext>
            </a:extLst>
          </p:cNvPr>
          <p:cNvSpPr txBox="1"/>
          <p:nvPr/>
        </p:nvSpPr>
        <p:spPr>
          <a:xfrm>
            <a:off x="550203" y="267974"/>
            <a:ext cx="4570436" cy="2554545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n-US" sz="4000" b="1" u="sng" dirty="0">
                <a:solidFill>
                  <a:schemeClr val="bg1"/>
                </a:solidFill>
              </a:rPr>
              <a:t>Issue</a:t>
            </a:r>
            <a:r>
              <a:rPr lang="en-US" sz="4000" b="1" dirty="0">
                <a:solidFill>
                  <a:schemeClr val="bg1"/>
                </a:solidFill>
              </a:rPr>
              <a:t>: Conflict between pedestrians and </a:t>
            </a:r>
            <a:r>
              <a:rPr lang="en-US" sz="4000" b="1" dirty="0" err="1">
                <a:solidFill>
                  <a:schemeClr val="bg1"/>
                </a:solidFill>
              </a:rPr>
              <a:t>scooterists</a:t>
            </a: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394676-1DD5-4B76-9EB0-AD558132F7B8}"/>
              </a:ext>
            </a:extLst>
          </p:cNvPr>
          <p:cNvSpPr txBox="1"/>
          <p:nvPr/>
        </p:nvSpPr>
        <p:spPr>
          <a:xfrm>
            <a:off x="550203" y="3242961"/>
            <a:ext cx="4570437" cy="1384995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Campaign to educate users about sidewalk riding downtown</a:t>
            </a:r>
          </a:p>
        </p:txBody>
      </p:sp>
    </p:spTree>
    <p:extLst>
      <p:ext uri="{BB962C8B-B14F-4D97-AF65-F5344CB8AC3E}">
        <p14:creationId xmlns:p14="http://schemas.microsoft.com/office/powerpoint/2010/main" val="13726656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750CE0F-B15B-4130-BACD-D970261CF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B967C96A-3A8C-4D1C-947D-CE553927462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35" b="34128"/>
          <a:stretch/>
        </p:blipFill>
        <p:spPr>
          <a:xfrm>
            <a:off x="-2632515" y="-416514"/>
            <a:ext cx="14986543" cy="7709881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FBF9B01-30C7-4321-9BF8-F0BEAF51FFE6}"/>
              </a:ext>
            </a:extLst>
          </p:cNvPr>
          <p:cNvSpPr txBox="1"/>
          <p:nvPr/>
        </p:nvSpPr>
        <p:spPr>
          <a:xfrm>
            <a:off x="306694" y="413965"/>
            <a:ext cx="4570436" cy="3170099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n-US" sz="4000" b="1" u="sng" dirty="0">
                <a:solidFill>
                  <a:schemeClr val="bg1"/>
                </a:solidFill>
              </a:rPr>
              <a:t>Issue</a:t>
            </a:r>
            <a:r>
              <a:rPr lang="en-US" sz="4000" b="1" dirty="0">
                <a:solidFill>
                  <a:schemeClr val="bg1"/>
                </a:solidFill>
              </a:rPr>
              <a:t>: DDOT’s permit does not permit operations on Federal &amp; private land</a:t>
            </a:r>
            <a:endParaRPr 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943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96D5269-F7AB-4C37-BA6A-8276516BB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1CEF7BD-770C-417E-BD6C-CE044F2B7C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860" b="11579"/>
          <a:stretch/>
        </p:blipFill>
        <p:spPr>
          <a:xfrm>
            <a:off x="-914402" y="-312821"/>
            <a:ext cx="10972801" cy="748364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86DC742-C214-4950-88D7-2E30C65DFE6B}"/>
              </a:ext>
            </a:extLst>
          </p:cNvPr>
          <p:cNvSpPr txBox="1"/>
          <p:nvPr/>
        </p:nvSpPr>
        <p:spPr>
          <a:xfrm>
            <a:off x="627205" y="536513"/>
            <a:ext cx="4570436" cy="1323439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n-US" sz="4000" b="1" u="sng" dirty="0">
                <a:solidFill>
                  <a:schemeClr val="bg1"/>
                </a:solidFill>
              </a:rPr>
              <a:t>Issue</a:t>
            </a:r>
            <a:r>
              <a:rPr lang="en-US" sz="4000" b="1" dirty="0">
                <a:solidFill>
                  <a:schemeClr val="bg1"/>
                </a:solidFill>
              </a:rPr>
              <a:t>: What comes next? </a:t>
            </a: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13E3228-DD63-4D5B-B420-76EA2F9F2A86}"/>
              </a:ext>
            </a:extLst>
          </p:cNvPr>
          <p:cNvSpPr txBox="1"/>
          <p:nvPr/>
        </p:nvSpPr>
        <p:spPr>
          <a:xfrm>
            <a:off x="627205" y="2918305"/>
            <a:ext cx="5123890" cy="1938992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How do we categorize vehicles that may not exist yet</a:t>
            </a:r>
          </a:p>
        </p:txBody>
      </p:sp>
    </p:spTree>
    <p:extLst>
      <p:ext uri="{BB962C8B-B14F-4D97-AF65-F5344CB8AC3E}">
        <p14:creationId xmlns:p14="http://schemas.microsoft.com/office/powerpoint/2010/main" val="36561601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BA50301-FBCE-4C15-8D83-8EB491E15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Other Ideas: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24A192-8565-4B93-AFDE-FC751C9B3B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327400" y="1649187"/>
            <a:ext cx="5588000" cy="3895634"/>
          </a:xfrm>
        </p:spPr>
        <p:txBody>
          <a:bodyPr>
            <a:normAutofit/>
          </a:bodyPr>
          <a:lstStyle/>
          <a:p>
            <a:r>
              <a:rPr lang="en-US" sz="3200" dirty="0"/>
              <a:t>311 parking integration</a:t>
            </a:r>
          </a:p>
          <a:p>
            <a:r>
              <a:rPr lang="en-US" sz="3200" dirty="0"/>
              <a:t>Develop more active monitoring for operators</a:t>
            </a:r>
          </a:p>
          <a:p>
            <a:r>
              <a:rPr lang="en-US" sz="3200" dirty="0"/>
              <a:t>End-user enforcement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580E4FE7-90ED-44C6-8AEC-0568F0D6D62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pic>
        <p:nvPicPr>
          <p:cNvPr id="8" name="Content Placeholder 8">
            <a:extLst>
              <a:ext uri="{FF2B5EF4-FFF2-40B4-BE49-F238E27FC236}">
                <a16:creationId xmlns:a16="http://schemas.microsoft.com/office/drawing/2014/main" id="{30B9B5C6-42F1-4DAD-BF6C-D7E355B1ED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6776" y="1011594"/>
            <a:ext cx="3694176" cy="5541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2631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923FD39A-0A27-4AA9-90DD-C01402F648F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E954DEE-B617-46DC-BC40-2BCC81DC9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39531D-224A-430D-95AD-07601B5FA4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3260" y="745874"/>
            <a:ext cx="4272260" cy="640781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E76AD95-1905-4941-8AFF-A6DDC83E982B}"/>
              </a:ext>
            </a:extLst>
          </p:cNvPr>
          <p:cNvSpPr/>
          <p:nvPr/>
        </p:nvSpPr>
        <p:spPr>
          <a:xfrm>
            <a:off x="3521658" y="1437988"/>
            <a:ext cx="4572000" cy="473975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Blip>
                <a:blip r:embed="rId3"/>
              </a:buBlip>
            </a:pPr>
            <a:r>
              <a:rPr lang="en-US" sz="3200" dirty="0"/>
              <a:t>Harmonization </a:t>
            </a:r>
            <a:endParaRPr lang="en-US" sz="3000" dirty="0"/>
          </a:p>
          <a:p>
            <a:pPr lvl="1"/>
            <a:r>
              <a:rPr lang="en-US" sz="3000" dirty="0"/>
              <a:t>Cross-jurisdictional trips</a:t>
            </a:r>
          </a:p>
          <a:p>
            <a:pPr lvl="1"/>
            <a:r>
              <a:rPr lang="en-US" sz="3000" dirty="0"/>
              <a:t>Speeds</a:t>
            </a:r>
            <a:endParaRPr lang="en-US" dirty="0"/>
          </a:p>
          <a:p>
            <a:pPr lvl="1"/>
            <a:r>
              <a:rPr lang="en-US" sz="3000" dirty="0"/>
              <a:t>Fleet sizes</a:t>
            </a:r>
          </a:p>
          <a:p>
            <a:pPr lvl="1"/>
            <a:r>
              <a:rPr lang="en-US" sz="3000" dirty="0"/>
              <a:t>Technological requirements</a:t>
            </a:r>
          </a:p>
          <a:p>
            <a:pPr lvl="1"/>
            <a:r>
              <a:rPr lang="en-US" sz="3000" dirty="0"/>
              <a:t>Shared customer service</a:t>
            </a:r>
          </a:p>
          <a:p>
            <a:pPr lvl="1"/>
            <a:r>
              <a:rPr lang="en-US" sz="3000" dirty="0"/>
              <a:t>Permitted vendors</a:t>
            </a:r>
          </a:p>
          <a:p>
            <a:pPr lvl="1"/>
            <a:r>
              <a:rPr lang="en-US" sz="3000" dirty="0"/>
              <a:t>Charging infrastructure in private space</a:t>
            </a:r>
          </a:p>
        </p:txBody>
      </p:sp>
    </p:spTree>
    <p:extLst>
      <p:ext uri="{BB962C8B-B14F-4D97-AF65-F5344CB8AC3E}">
        <p14:creationId xmlns:p14="http://schemas.microsoft.com/office/powerpoint/2010/main" val="11014457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/>
          <p:cNvSpPr txBox="1">
            <a:spLocks/>
          </p:cNvSpPr>
          <p:nvPr/>
        </p:nvSpPr>
        <p:spPr>
          <a:xfrm>
            <a:off x="4742916" y="4896741"/>
            <a:ext cx="4401084" cy="21834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Avenir Book"/>
                <a:ea typeface="+mn-ea"/>
                <a:cs typeface="Avenir Book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Avenir Book"/>
                <a:ea typeface="+mn-ea"/>
                <a:cs typeface="Avenir Book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venir Book"/>
                <a:ea typeface="+mn-ea"/>
                <a:cs typeface="Avenir Book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venir Book"/>
                <a:ea typeface="+mn-ea"/>
                <a:cs typeface="Avenir Book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venir Book"/>
                <a:ea typeface="+mn-ea"/>
                <a:cs typeface="Avenir Book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b="1" dirty="0"/>
              <a:t>Thank You!</a:t>
            </a:r>
          </a:p>
          <a:p>
            <a:pPr marL="0" indent="0" algn="ctr">
              <a:buNone/>
            </a:pPr>
            <a:r>
              <a:rPr lang="en-US" sz="1800" b="1" dirty="0"/>
              <a:t>Sharada Strasmore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US" sz="1800" dirty="0"/>
              <a:t>Sharada.Strasmore@dc.gov</a:t>
            </a:r>
          </a:p>
        </p:txBody>
      </p:sp>
    </p:spTree>
    <p:extLst>
      <p:ext uri="{BB962C8B-B14F-4D97-AF65-F5344CB8AC3E}">
        <p14:creationId xmlns:p14="http://schemas.microsoft.com/office/powerpoint/2010/main" val="1777664259"/>
      </p:ext>
    </p:extLst>
  </p:cSld>
  <p:clrMapOvr>
    <a:masterClrMapping/>
  </p:clrMapOvr>
</p:sld>
</file>

<file path=ppt/theme/theme1.xml><?xml version="1.0" encoding="utf-8"?>
<a:theme xmlns:a="http://schemas.openxmlformats.org/drawingml/2006/main" name="2015_DDOT_Presentation">
  <a:themeElements>
    <a:clrScheme name="DDOT">
      <a:dk1>
        <a:srgbClr val="181818"/>
      </a:dk1>
      <a:lt1>
        <a:srgbClr val="FFFFFF"/>
      </a:lt1>
      <a:dk2>
        <a:srgbClr val="293E6B"/>
      </a:dk2>
      <a:lt2>
        <a:srgbClr val="FFFFFF"/>
      </a:lt2>
      <a:accent1>
        <a:srgbClr val="293E6B"/>
      </a:accent1>
      <a:accent2>
        <a:srgbClr val="F32837"/>
      </a:accent2>
      <a:accent3>
        <a:srgbClr val="B3B3B3"/>
      </a:accent3>
      <a:accent4>
        <a:srgbClr val="96AAD6"/>
      </a:accent4>
      <a:accent5>
        <a:srgbClr val="F77D87"/>
      </a:accent5>
      <a:accent6>
        <a:srgbClr val="7F7F7F"/>
      </a:accent6>
      <a:hlink>
        <a:srgbClr val="F32837"/>
      </a:hlink>
      <a:folHlink>
        <a:srgbClr val="F3283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1481</TotalTime>
  <Words>249</Words>
  <Application>Microsoft Office PowerPoint</Application>
  <PresentationFormat>On-screen Show (4:3)</PresentationFormat>
  <Paragraphs>99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Avenir Book</vt:lpstr>
      <vt:lpstr>Avenir Heavy</vt:lpstr>
      <vt:lpstr>Calibri</vt:lpstr>
      <vt:lpstr>2015_DDOT_Presentation</vt:lpstr>
      <vt:lpstr> Dockless in the District</vt:lpstr>
      <vt:lpstr>PowerPoint Presentation</vt:lpstr>
      <vt:lpstr>Dockless Vehicle Program Milestones</vt:lpstr>
      <vt:lpstr>6 Operators, 7 Permits</vt:lpstr>
      <vt:lpstr>PowerPoint Presentation</vt:lpstr>
      <vt:lpstr>Parking  </vt:lpstr>
      <vt:lpstr>PowerPoint Presentation</vt:lpstr>
      <vt:lpstr>PowerPoint Presentation</vt:lpstr>
      <vt:lpstr>PowerPoint Presentation</vt:lpstr>
      <vt:lpstr>PowerPoint Presentation</vt:lpstr>
      <vt:lpstr>Dockless  Data</vt:lpstr>
      <vt:lpstr>   </vt:lpstr>
      <vt:lpstr> </vt:lpstr>
      <vt:lpstr>PowerPoint Presentation</vt:lpstr>
      <vt:lpstr>PowerPoint Presentation</vt:lpstr>
      <vt:lpstr>PowerPoint Presentation</vt:lpstr>
      <vt:lpstr>Other Ideas: </vt:lpstr>
      <vt:lpstr>PowerPoint Presentation</vt:lpstr>
      <vt:lpstr>PowerPoint Presentation</vt:lpstr>
    </vt:vector>
  </TitlesOfParts>
  <Company>DC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ServUS</dc:creator>
  <cp:lastModifiedBy>Lynn Winchell-Mendy</cp:lastModifiedBy>
  <cp:revision>87</cp:revision>
  <cp:lastPrinted>2019-11-06T21:54:27Z</cp:lastPrinted>
  <dcterms:created xsi:type="dcterms:W3CDTF">2015-04-02T18:55:19Z</dcterms:created>
  <dcterms:modified xsi:type="dcterms:W3CDTF">2019-11-07T01:15:24Z</dcterms:modified>
</cp:coreProperties>
</file>